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58" r:id="rId5"/>
    <p:sldId id="259" r:id="rId6"/>
    <p:sldId id="260" r:id="rId7"/>
    <p:sldId id="261" r:id="rId8"/>
    <p:sldId id="263" r:id="rId9"/>
    <p:sldId id="262"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609"/>
    <a:srgbClr val="000000"/>
    <a:srgbClr val="FFFFFF"/>
    <a:srgbClr val="00FFFF"/>
    <a:srgbClr val="070C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63727" autoAdjust="0"/>
  </p:normalViewPr>
  <p:slideViewPr>
    <p:cSldViewPr>
      <p:cViewPr>
        <p:scale>
          <a:sx n="60" d="100"/>
          <a:sy n="60" d="100"/>
        </p:scale>
        <p:origin x="-1656" y="-4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9F380-8BBB-4342-9086-DC913F0AA0DC}" type="datetimeFigureOut">
              <a:rPr lang="en-US" smtClean="0"/>
              <a:t>3/10/2023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81BB5-7049-4E3A-BC4E-C2D329B980BB}" type="slidenum">
              <a:rPr lang="en-US" smtClean="0"/>
              <a:t>‹#›</a:t>
            </a:fld>
            <a:endParaRPr lang="en-US"/>
          </a:p>
        </p:txBody>
      </p:sp>
    </p:spTree>
    <p:extLst>
      <p:ext uri="{BB962C8B-B14F-4D97-AF65-F5344CB8AC3E}">
        <p14:creationId xmlns:p14="http://schemas.microsoft.com/office/powerpoint/2010/main" val="2344599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B81BB5-7049-4E3A-BC4E-C2D329B980BB}" type="slidenum">
              <a:rPr lang="en-US" smtClean="0"/>
              <a:t>1</a:t>
            </a:fld>
            <a:endParaRPr lang="en-US"/>
          </a:p>
        </p:txBody>
      </p:sp>
    </p:spTree>
    <p:extLst>
      <p:ext uri="{BB962C8B-B14F-4D97-AF65-F5344CB8AC3E}">
        <p14:creationId xmlns:p14="http://schemas.microsoft.com/office/powerpoint/2010/main" val="81611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160E4-CB19-45F0-B8FE-F846CAC3167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00005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160E4-CB19-45F0-B8FE-F846CAC3167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92913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160E4-CB19-45F0-B8FE-F846CAC3167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38718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160E4-CB19-45F0-B8FE-F846CAC3167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421173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160E4-CB19-45F0-B8FE-F846CAC3167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79366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D160E4-CB19-45F0-B8FE-F846CAC3167F}"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35377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160E4-CB19-45F0-B8FE-F846CAC3167F}"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69832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D160E4-CB19-45F0-B8FE-F846CAC3167F}"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70545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160E4-CB19-45F0-B8FE-F846CAC3167F}"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148716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160E4-CB19-45F0-B8FE-F846CAC3167F}"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48652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160E4-CB19-45F0-B8FE-F846CAC3167F}"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665ED-A0ED-4701-A2AC-020B71D1CD2E}" type="slidenum">
              <a:rPr lang="en-US" smtClean="0"/>
              <a:t>‹#›</a:t>
            </a:fld>
            <a:endParaRPr lang="en-US"/>
          </a:p>
        </p:txBody>
      </p:sp>
    </p:spTree>
    <p:extLst>
      <p:ext uri="{BB962C8B-B14F-4D97-AF65-F5344CB8AC3E}">
        <p14:creationId xmlns:p14="http://schemas.microsoft.com/office/powerpoint/2010/main" val="314722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160E4-CB19-45F0-B8FE-F846CAC3167F}" type="datetimeFigureOut">
              <a:rPr lang="en-US" smtClean="0"/>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665ED-A0ED-4701-A2AC-020B71D1CD2E}" type="slidenum">
              <a:rPr lang="en-US" smtClean="0"/>
              <a:t>‹#›</a:t>
            </a:fld>
            <a:endParaRPr lang="en-US"/>
          </a:p>
        </p:txBody>
      </p:sp>
    </p:spTree>
    <p:extLst>
      <p:ext uri="{BB962C8B-B14F-4D97-AF65-F5344CB8AC3E}">
        <p14:creationId xmlns:p14="http://schemas.microsoft.com/office/powerpoint/2010/main" val="335328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oppr.com/guides/computer-science/computer-fundamentals/operating-system/mobile-operating-system/#5_Security" TargetMode="External"/><Relationship Id="rId13" Type="http://schemas.openxmlformats.org/officeDocument/2006/relationships/hyperlink" Target="https://www.toppr.com/guides/computer-science/computer-fundamentals/operating-system/mobile-operating-system/#4_Apple_iOS" TargetMode="External"/><Relationship Id="rId18" Type="http://schemas.openxmlformats.org/officeDocument/2006/relationships/hyperlink" Target="https://www.toppr.com/guides/computer-science/computer-fundamentals/operating-system/mobile-operating-system/#4_Data_usage_and_organization" TargetMode="External"/><Relationship Id="rId26" Type="http://schemas.openxmlformats.org/officeDocument/2006/relationships/hyperlink" Target="https://www.toppr.com/guides/computer-science/computer-fundamentals/operating-system/mobile-operating-system/#7_User_Interface" TargetMode="External"/><Relationship Id="rId3" Type="http://schemas.openxmlformats.org/officeDocument/2006/relationships/hyperlink" Target="https://www.toppr.com/guides/computer-science/computer-fundamentals/operating-system/mobile-operating-system/#Functions_of_OS" TargetMode="External"/><Relationship Id="rId21" Type="http://schemas.openxmlformats.org/officeDocument/2006/relationships/hyperlink" Target="https://www.toppr.com/guides/computer-science/computer-fundamentals/operating-system/mobile-operating-system/#2_Process_Execution" TargetMode="External"/><Relationship Id="rId7" Type="http://schemas.openxmlformats.org/officeDocument/2006/relationships/hyperlink" Target="https://www.toppr.com/guides/computer-science/computer-fundamentals/operating-system/mobile-operating-system/#4_File_Management" TargetMode="External"/><Relationship Id="rId12" Type="http://schemas.openxmlformats.org/officeDocument/2006/relationships/hyperlink" Target="https://www.toppr.com/guides/computer-science/computer-fundamentals/operating-system/mobile-operating-system/#3_Blackberry_OS" TargetMode="External"/><Relationship Id="rId17" Type="http://schemas.openxmlformats.org/officeDocument/2006/relationships/hyperlink" Target="https://www.toppr.com/guides/computer-science/computer-fundamentals/operating-system/mobile-operating-system/#3_Good_battery_life" TargetMode="External"/><Relationship Id="rId25" Type="http://schemas.openxmlformats.org/officeDocument/2006/relationships/hyperlink" Target="https://www.toppr.com/guides/computer-science/computer-fundamentals/operating-system/mobile-operating-system/#6_Security" TargetMode="External"/><Relationship Id="rId2" Type="http://schemas.openxmlformats.org/officeDocument/2006/relationships/hyperlink" Target="https://www.toppr.com/guides/computer-science/computer-fundamentals/operating-system/mobile-operating-system/#Mobile_Operating_System" TargetMode="External"/><Relationship Id="rId16" Type="http://schemas.openxmlformats.org/officeDocument/2006/relationships/hyperlink" Target="https://www.toppr.com/guides/computer-science/computer-fundamentals/operating-system/mobile-operating-system/#2_Good_app_store" TargetMode="External"/><Relationship Id="rId20" Type="http://schemas.openxmlformats.org/officeDocument/2006/relationships/hyperlink" Target="https://www.toppr.com/guides/computer-science/computer-fundamentals/operating-system/mobile-operating-system/#1_Kernel" TargetMode="External"/><Relationship Id="rId1" Type="http://schemas.openxmlformats.org/officeDocument/2006/relationships/slideLayout" Target="../slideLayouts/slideLayout2.xml"/><Relationship Id="rId6" Type="http://schemas.openxmlformats.org/officeDocument/2006/relationships/hyperlink" Target="https://www.toppr.com/guides/computer-science/computer-fundamentals/operating-system/mobile-operating-system/#3_Device_Management" TargetMode="External"/><Relationship Id="rId11" Type="http://schemas.openxmlformats.org/officeDocument/2006/relationships/hyperlink" Target="https://www.toppr.com/guides/computer-science/computer-fundamentals/operating-system/mobile-operating-system/#2_Bada" TargetMode="External"/><Relationship Id="rId24" Type="http://schemas.openxmlformats.org/officeDocument/2006/relationships/hyperlink" Target="https://www.toppr.com/guides/computer-science/computer-fundamentals/operating-system/mobile-operating-system/#5_Multitasking" TargetMode="External"/><Relationship Id="rId5" Type="http://schemas.openxmlformats.org/officeDocument/2006/relationships/hyperlink" Target="https://www.toppr.com/guides/computer-science/computer-fundamentals/operating-system/mobile-operating-system/#2_Processor_ManagementScheduling" TargetMode="External"/><Relationship Id="rId15" Type="http://schemas.openxmlformats.org/officeDocument/2006/relationships/hyperlink" Target="https://www.toppr.com/guides/computer-science/computer-fundamentals/operating-system/mobile-operating-system/#1_Easy_to_use" TargetMode="External"/><Relationship Id="rId23" Type="http://schemas.openxmlformats.org/officeDocument/2006/relationships/hyperlink" Target="https://www.toppr.com/guides/computer-science/computer-fundamentals/operating-system/mobile-operating-system/#4_Memory_Management" TargetMode="External"/><Relationship Id="rId10" Type="http://schemas.openxmlformats.org/officeDocument/2006/relationships/hyperlink" Target="https://www.toppr.com/guides/computer-science/computer-fundamentals/operating-system/mobile-operating-system/#1_Android_OS" TargetMode="External"/><Relationship Id="rId19" Type="http://schemas.openxmlformats.org/officeDocument/2006/relationships/hyperlink" Target="https://www.toppr.com/guides/computer-science/computer-fundamentals/operating-system/mobile-operating-system/#Components_of_a_Mobile_Operating_System" TargetMode="External"/><Relationship Id="rId4" Type="http://schemas.openxmlformats.org/officeDocument/2006/relationships/hyperlink" Target="https://www.toppr.com/guides/computer-science/computer-fundamentals/operating-system/mobile-operating-system/#1_Memory_Management" TargetMode="External"/><Relationship Id="rId9" Type="http://schemas.openxmlformats.org/officeDocument/2006/relationships/hyperlink" Target="https://www.toppr.com/guides/computer-science/computer-fundamentals/operating-system/mobile-operating-system/#Types_of_Popular_Mobile_Operating_System" TargetMode="External"/><Relationship Id="rId14" Type="http://schemas.openxmlformats.org/officeDocument/2006/relationships/hyperlink" Target="https://www.toppr.com/guides/computer-science/computer-fundamentals/operating-system/mobile-operating-system/#Features_of_Mobile_Operating_System" TargetMode="External"/><Relationship Id="rId22" Type="http://schemas.openxmlformats.org/officeDocument/2006/relationships/hyperlink" Target="https://www.toppr.com/guides/computer-science/computer-fundamentals/operating-system/mobile-operating-system/#3_Interrupt" TargetMode="External"/><Relationship Id="rId27"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33"/>
            <a:ext cx="9144000" cy="6870033"/>
          </a:xfrm>
          <a:prstGeom prst="rect">
            <a:avLst/>
          </a:prstGeom>
        </p:spPr>
      </p:pic>
      <p:sp>
        <p:nvSpPr>
          <p:cNvPr id="6" name="Rectangle 5"/>
          <p:cNvSpPr/>
          <p:nvPr/>
        </p:nvSpPr>
        <p:spPr>
          <a:xfrm>
            <a:off x="0" y="-12033"/>
            <a:ext cx="9144000" cy="6870033"/>
          </a:xfrm>
          <a:prstGeom prst="rect">
            <a:avLst/>
          </a:prstGeom>
          <a:solidFill>
            <a:srgbClr val="070C13">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8002" y="2114490"/>
            <a:ext cx="5887995" cy="2308324"/>
          </a:xfrm>
          <a:prstGeom prst="rect">
            <a:avLst/>
          </a:prstGeom>
          <a:noFill/>
          <a:ln>
            <a:noFill/>
          </a:ln>
        </p:spPr>
        <p:txBody>
          <a:bodyPr wrap="square" rtlCol="0">
            <a:spAutoFit/>
          </a:bodyPr>
          <a:lstStyle/>
          <a:p>
            <a:pPr algn="ctr"/>
            <a:r>
              <a:rPr lang="en-US" sz="7200" spc="600" dirty="0" smtClean="0">
                <a:ln w="19050">
                  <a:solidFill>
                    <a:schemeClr val="bg1"/>
                  </a:solidFill>
                </a:ln>
                <a:solidFill>
                  <a:srgbClr val="00B0F0"/>
                </a:solidFill>
                <a:latin typeface="Impact" panose="020B0806030902050204" pitchFamily="34" charset="0"/>
              </a:rPr>
              <a:t>MOBILE</a:t>
            </a:r>
          </a:p>
          <a:p>
            <a:pPr algn="ctr"/>
            <a:r>
              <a:rPr lang="en-US" sz="7200" spc="600" dirty="0" smtClean="0">
                <a:ln w="19050">
                  <a:solidFill>
                    <a:schemeClr val="bg1"/>
                  </a:solidFill>
                </a:ln>
                <a:solidFill>
                  <a:srgbClr val="00B0F0"/>
                </a:solidFill>
                <a:latin typeface="Impact" panose="020B0806030902050204" pitchFamily="34" charset="0"/>
              </a:rPr>
              <a:t>COMPUTING</a:t>
            </a:r>
            <a:endParaRPr lang="en-US" sz="7200" spc="600" dirty="0">
              <a:ln w="19050">
                <a:solidFill>
                  <a:schemeClr val="bg1"/>
                </a:solidFill>
              </a:ln>
              <a:solidFill>
                <a:srgbClr val="00B0F0"/>
              </a:solidFill>
              <a:latin typeface="Impact" panose="020B0806030902050204" pitchFamily="34" charset="0"/>
            </a:endParaRPr>
          </a:p>
        </p:txBody>
      </p:sp>
      <p:sp>
        <p:nvSpPr>
          <p:cNvPr id="9" name="TextBox 8"/>
          <p:cNvSpPr txBox="1"/>
          <p:nvPr/>
        </p:nvSpPr>
        <p:spPr>
          <a:xfrm>
            <a:off x="4572000" y="5848290"/>
            <a:ext cx="3276600" cy="400110"/>
          </a:xfrm>
          <a:prstGeom prst="rect">
            <a:avLst/>
          </a:prstGeom>
          <a:noFill/>
          <a:ln>
            <a:noFill/>
          </a:ln>
        </p:spPr>
        <p:txBody>
          <a:bodyPr wrap="square" rtlCol="0">
            <a:spAutoFit/>
          </a:bodyPr>
          <a:lstStyle/>
          <a:p>
            <a:pPr algn="r"/>
            <a:r>
              <a:rPr lang="en-US" sz="2000" dirty="0" smtClean="0">
                <a:ln w="3175">
                  <a:solidFill>
                    <a:schemeClr val="bg1"/>
                  </a:solidFill>
                </a:ln>
                <a:latin typeface="Impact" panose="020B0806030902050204" pitchFamily="34" charset="0"/>
              </a:rPr>
              <a:t>Presented by Tech King</a:t>
            </a:r>
            <a:endParaRPr lang="en-US" sz="2000" dirty="0">
              <a:ln w="3175">
                <a:solidFill>
                  <a:schemeClr val="bg1"/>
                </a:solidFill>
              </a:ln>
              <a:latin typeface="Impact" panose="020B0806030902050204" pitchFamily="34" charset="0"/>
            </a:endParaRPr>
          </a:p>
        </p:txBody>
      </p:sp>
      <p:sp>
        <p:nvSpPr>
          <p:cNvPr id="10" name="TextBox 9"/>
          <p:cNvSpPr txBox="1"/>
          <p:nvPr/>
        </p:nvSpPr>
        <p:spPr>
          <a:xfrm>
            <a:off x="0" y="5143380"/>
            <a:ext cx="9144000" cy="400110"/>
          </a:xfrm>
          <a:prstGeom prst="rect">
            <a:avLst/>
          </a:prstGeom>
          <a:noFill/>
          <a:ln>
            <a:noFill/>
          </a:ln>
        </p:spPr>
        <p:txBody>
          <a:bodyPr wrap="square" rtlCol="0">
            <a:spAutoFit/>
          </a:bodyPr>
          <a:lstStyle/>
          <a:p>
            <a:pPr algn="ctr"/>
            <a:r>
              <a:rPr lang="en-US" sz="2000" spc="600" dirty="0" smtClean="0">
                <a:ln w="3175">
                  <a:solidFill>
                    <a:schemeClr val="bg1"/>
                  </a:solidFill>
                </a:ln>
                <a:latin typeface="Impact" panose="020B0806030902050204" pitchFamily="34" charset="0"/>
              </a:rPr>
              <a:t>Supervised by Brainwave Data Co, Ltd.</a:t>
            </a:r>
            <a:endParaRPr lang="en-US" sz="2000" spc="600" dirty="0">
              <a:ln w="3175">
                <a:solidFill>
                  <a:schemeClr val="bg1"/>
                </a:solidFill>
              </a:ln>
              <a:latin typeface="Impact" panose="020B0806030902050204" pitchFamily="34" charset="0"/>
            </a:endParaRPr>
          </a:p>
        </p:txBody>
      </p:sp>
      <p:sp>
        <p:nvSpPr>
          <p:cNvPr id="12" name="TextBox 11"/>
          <p:cNvSpPr txBox="1"/>
          <p:nvPr/>
        </p:nvSpPr>
        <p:spPr>
          <a:xfrm>
            <a:off x="0" y="606623"/>
            <a:ext cx="9144000" cy="307777"/>
          </a:xfrm>
          <a:prstGeom prst="rect">
            <a:avLst/>
          </a:prstGeom>
          <a:noFill/>
          <a:ln>
            <a:noFill/>
          </a:ln>
        </p:spPr>
        <p:txBody>
          <a:bodyPr wrap="square" rtlCol="0">
            <a:spAutoFit/>
          </a:bodyPr>
          <a:lstStyle/>
          <a:p>
            <a:pPr algn="ctr"/>
            <a:r>
              <a:rPr lang="en-US" sz="1400" spc="1500" dirty="0" smtClean="0">
                <a:ln w="3175">
                  <a:solidFill>
                    <a:schemeClr val="bg1"/>
                  </a:solidFill>
                </a:ln>
                <a:latin typeface="Impact" panose="020B0806030902050204" pitchFamily="34" charset="0"/>
              </a:rPr>
              <a:t>SELF – STUDY AND PRESENTATION</a:t>
            </a:r>
            <a:endParaRPr lang="en-US" sz="1400" spc="1500" dirty="0">
              <a:ln w="3175">
                <a:solidFill>
                  <a:schemeClr val="bg1"/>
                </a:solidFill>
              </a:ln>
              <a:latin typeface="Impact" panose="020B0806030902050204" pitchFamily="34" charset="0"/>
            </a:endParaRPr>
          </a:p>
        </p:txBody>
      </p:sp>
    </p:spTree>
    <p:extLst>
      <p:ext uri="{BB962C8B-B14F-4D97-AF65-F5344CB8AC3E}">
        <p14:creationId xmlns:p14="http://schemas.microsoft.com/office/powerpoint/2010/main" val="3166441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0" y="0"/>
            <a:ext cx="9131108" cy="6858000"/>
          </a:xfrm>
          <a:prstGeom prst="rect">
            <a:avLst/>
          </a:prstGeom>
        </p:spPr>
      </p:pic>
      <p:sp>
        <p:nvSpPr>
          <p:cNvPr id="5" name="TextBox 4"/>
          <p:cNvSpPr txBox="1"/>
          <p:nvPr/>
        </p:nvSpPr>
        <p:spPr>
          <a:xfrm>
            <a:off x="583324" y="41493"/>
            <a:ext cx="2998076" cy="6740307"/>
          </a:xfrm>
          <a:prstGeom prst="rect">
            <a:avLst/>
          </a:prstGeom>
          <a:noFill/>
          <a:ln>
            <a:noFill/>
          </a:ln>
        </p:spPr>
        <p:txBody>
          <a:bodyPr wrap="square" rtlCol="0">
            <a:spAutoFit/>
          </a:bodyPr>
          <a:lstStyle/>
          <a:p>
            <a:pPr algn="ctr"/>
            <a:r>
              <a:rPr lang="en-US" sz="7200" spc="2200" dirty="0" smtClean="0">
                <a:ln w="19050">
                  <a:solidFill>
                    <a:schemeClr val="bg1"/>
                  </a:solidFill>
                </a:ln>
                <a:solidFill>
                  <a:srgbClr val="00B0F0"/>
                </a:solidFill>
                <a:latin typeface="Impact" panose="020B0806030902050204" pitchFamily="34" charset="0"/>
              </a:rPr>
              <a:t>T</a:t>
            </a:r>
          </a:p>
          <a:p>
            <a:pPr algn="ctr"/>
            <a:r>
              <a:rPr lang="en-US" sz="7200" spc="2200" dirty="0" smtClean="0">
                <a:ln w="19050">
                  <a:solidFill>
                    <a:schemeClr val="bg1"/>
                  </a:solidFill>
                </a:ln>
                <a:solidFill>
                  <a:srgbClr val="00B0F0"/>
                </a:solidFill>
                <a:latin typeface="Impact" panose="020B0806030902050204" pitchFamily="34" charset="0"/>
              </a:rPr>
              <a:t>H</a:t>
            </a:r>
          </a:p>
          <a:p>
            <a:pPr algn="ctr"/>
            <a:r>
              <a:rPr lang="en-US" sz="7200" spc="2200" dirty="0" smtClean="0">
                <a:ln w="19050">
                  <a:solidFill>
                    <a:schemeClr val="bg1"/>
                  </a:solidFill>
                </a:ln>
                <a:solidFill>
                  <a:srgbClr val="00B0F0"/>
                </a:solidFill>
                <a:latin typeface="Impact" panose="020B0806030902050204" pitchFamily="34" charset="0"/>
              </a:rPr>
              <a:t>A</a:t>
            </a:r>
          </a:p>
          <a:p>
            <a:pPr algn="ctr"/>
            <a:r>
              <a:rPr lang="en-US" sz="7200" spc="2200" dirty="0" smtClean="0">
                <a:ln w="19050">
                  <a:solidFill>
                    <a:schemeClr val="bg1"/>
                  </a:solidFill>
                </a:ln>
                <a:solidFill>
                  <a:srgbClr val="00B0F0"/>
                </a:solidFill>
                <a:latin typeface="Impact" panose="020B0806030902050204" pitchFamily="34" charset="0"/>
              </a:rPr>
              <a:t>N</a:t>
            </a:r>
          </a:p>
          <a:p>
            <a:pPr algn="ctr"/>
            <a:r>
              <a:rPr lang="en-US" sz="7200" spc="2200" dirty="0" smtClean="0">
                <a:ln w="19050">
                  <a:solidFill>
                    <a:schemeClr val="bg1"/>
                  </a:solidFill>
                </a:ln>
                <a:solidFill>
                  <a:srgbClr val="00B0F0"/>
                </a:solidFill>
                <a:latin typeface="Impact" panose="020B0806030902050204" pitchFamily="34" charset="0"/>
              </a:rPr>
              <a:t>K</a:t>
            </a:r>
          </a:p>
          <a:p>
            <a:pPr algn="ctr"/>
            <a:r>
              <a:rPr lang="en-US" sz="7200" spc="2200" dirty="0" smtClean="0">
                <a:ln w="19050">
                  <a:solidFill>
                    <a:schemeClr val="bg1"/>
                  </a:solidFill>
                </a:ln>
                <a:solidFill>
                  <a:srgbClr val="00B0F0"/>
                </a:solidFill>
                <a:latin typeface="Impact" panose="020B0806030902050204" pitchFamily="34" charset="0"/>
              </a:rPr>
              <a:t> YOU</a:t>
            </a:r>
          </a:p>
        </p:txBody>
      </p:sp>
      <p:sp>
        <p:nvSpPr>
          <p:cNvPr id="6" name="TextBox 5"/>
          <p:cNvSpPr txBox="1"/>
          <p:nvPr/>
        </p:nvSpPr>
        <p:spPr>
          <a:xfrm>
            <a:off x="6553200" y="152400"/>
            <a:ext cx="2054772" cy="6494085"/>
          </a:xfrm>
          <a:prstGeom prst="rect">
            <a:avLst/>
          </a:prstGeom>
          <a:noFill/>
          <a:ln>
            <a:noFill/>
          </a:ln>
        </p:spPr>
        <p:txBody>
          <a:bodyPr wrap="square" rtlCol="0">
            <a:spAutoFit/>
          </a:bodyPr>
          <a:lstStyle/>
          <a:p>
            <a:pPr algn="ctr"/>
            <a:r>
              <a:rPr lang="en-US" sz="3200" spc="1500" dirty="0" smtClean="0">
                <a:ln w="3175">
                  <a:solidFill>
                    <a:schemeClr val="bg1"/>
                  </a:solidFill>
                </a:ln>
                <a:latin typeface="Impact" panose="020B0806030902050204" pitchFamily="34" charset="0"/>
              </a:rPr>
              <a:t>B</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Y</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T</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E</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C</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H</a:t>
            </a:r>
          </a:p>
          <a:p>
            <a:pPr algn="ctr"/>
            <a:endParaRPr lang="en-US" sz="3200" spc="1500" dirty="0" smtClean="0">
              <a:ln w="3175">
                <a:solidFill>
                  <a:schemeClr val="bg1"/>
                </a:solidFill>
              </a:ln>
              <a:latin typeface="Impact" panose="020B0806030902050204" pitchFamily="34" charset="0"/>
            </a:endParaRPr>
          </a:p>
          <a:p>
            <a:pPr algn="ctr"/>
            <a:r>
              <a:rPr lang="en-US" sz="3200" spc="1500" dirty="0" smtClean="0">
                <a:ln w="3175">
                  <a:solidFill>
                    <a:schemeClr val="bg1"/>
                  </a:solidFill>
                </a:ln>
                <a:latin typeface="Impact" panose="020B0806030902050204" pitchFamily="34" charset="0"/>
              </a:rPr>
              <a:t> KING</a:t>
            </a:r>
            <a:endParaRPr lang="en-US" sz="3200" spc="1500" dirty="0">
              <a:ln w="3175">
                <a:solidFill>
                  <a:schemeClr val="bg1"/>
                </a:solidFill>
              </a:ln>
              <a:latin typeface="Impact" panose="020B0806030902050204" pitchFamily="34" charset="0"/>
            </a:endParaRPr>
          </a:p>
        </p:txBody>
      </p:sp>
      <p:sp>
        <p:nvSpPr>
          <p:cNvPr id="2" name="Rectangle 1"/>
          <p:cNvSpPr/>
          <p:nvPr/>
        </p:nvSpPr>
        <p:spPr>
          <a:xfrm>
            <a:off x="0" y="0"/>
            <a:ext cx="3352800" cy="6858000"/>
          </a:xfrm>
          <a:prstGeom prst="rect">
            <a:avLst/>
          </a:prstGeom>
          <a:solidFill>
            <a:srgbClr val="030609">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52800" y="36786"/>
            <a:ext cx="5791200" cy="6858000"/>
          </a:xfrm>
          <a:prstGeom prst="rect">
            <a:avLst/>
          </a:prstGeom>
          <a:solidFill>
            <a:srgbClr val="030609">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438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002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6919" y="152400"/>
            <a:ext cx="3928533" cy="2209800"/>
          </a:xfrm>
          <a:prstGeom prst="rect">
            <a:avLst/>
          </a:prstGeom>
        </p:spPr>
      </p:pic>
      <p:sp>
        <p:nvSpPr>
          <p:cNvPr id="3" name="TextBox 2"/>
          <p:cNvSpPr txBox="1"/>
          <p:nvPr/>
        </p:nvSpPr>
        <p:spPr>
          <a:xfrm>
            <a:off x="533400" y="1935063"/>
            <a:ext cx="8077200" cy="4278094"/>
          </a:xfrm>
          <a:prstGeom prst="rect">
            <a:avLst/>
          </a:prstGeom>
          <a:noFill/>
        </p:spPr>
        <p:txBody>
          <a:bodyPr wrap="square" rtlCol="0">
            <a:spAutoFit/>
          </a:bodyPr>
          <a:lstStyle/>
          <a:p>
            <a:pPr algn="just"/>
            <a:r>
              <a:rPr lang="en-US" sz="1600" b="1" dirty="0" smtClean="0"/>
              <a:t>“ Mobile Computing “</a:t>
            </a:r>
          </a:p>
          <a:p>
            <a:pPr algn="just"/>
            <a:endParaRPr lang="en-US" sz="1600" dirty="0" smtClean="0"/>
          </a:p>
          <a:p>
            <a:pPr algn="just"/>
            <a:r>
              <a:rPr lang="en-US" sz="1600" b="1" dirty="0" smtClean="0"/>
              <a:t>Mobile</a:t>
            </a:r>
            <a:r>
              <a:rPr lang="en-US" sz="1600" dirty="0" smtClean="0"/>
              <a:t> </a:t>
            </a:r>
            <a:r>
              <a:rPr lang="en-US" sz="1600" dirty="0"/>
              <a:t>:  </a:t>
            </a:r>
            <a:r>
              <a:rPr lang="en-US" sz="1600" dirty="0" smtClean="0"/>
              <a:t>moved </a:t>
            </a:r>
            <a:r>
              <a:rPr lang="en-US" sz="1600" dirty="0"/>
              <a:t>easily from one place to </a:t>
            </a:r>
            <a:r>
              <a:rPr lang="en-US" sz="1600" dirty="0" smtClean="0"/>
              <a:t>another</a:t>
            </a:r>
            <a:r>
              <a:rPr lang="en-US" sz="1600" dirty="0"/>
              <a:t> </a:t>
            </a:r>
            <a:r>
              <a:rPr lang="en-US" sz="1600" dirty="0" smtClean="0"/>
              <a:t>- with </a:t>
            </a:r>
            <a:r>
              <a:rPr lang="en-US" sz="1600" dirty="0"/>
              <a:t>wireless connectivity technologies such as Wi-Fi, Bluetooth, and cellular networks, users to access the internet, communicate with others, to work, communicate, and access information on the go</a:t>
            </a:r>
            <a:r>
              <a:rPr lang="en-US" sz="1600" dirty="0" smtClean="0"/>
              <a:t>.</a:t>
            </a:r>
          </a:p>
          <a:p>
            <a:pPr algn="just"/>
            <a:endParaRPr lang="en-US" sz="1600" dirty="0"/>
          </a:p>
          <a:p>
            <a:pPr algn="just"/>
            <a:r>
              <a:rPr lang="en-US" sz="1600" b="1" dirty="0" smtClean="0"/>
              <a:t>Computing</a:t>
            </a:r>
            <a:r>
              <a:rPr lang="en-US" sz="1600" dirty="0" smtClean="0"/>
              <a:t> </a:t>
            </a:r>
            <a:r>
              <a:rPr lang="en-US" sz="1600" dirty="0"/>
              <a:t>: </a:t>
            </a:r>
            <a:r>
              <a:rPr lang="en-US" sz="1600" dirty="0" smtClean="0"/>
              <a:t>computers </a:t>
            </a:r>
            <a:r>
              <a:rPr lang="en-US" sz="1600" dirty="0"/>
              <a:t>and computer-related technology to process, store, and manage information, designing and building computer hardware and software, developing algorithms and programming languages, and using computers and software to solve problems and complete tasks</a:t>
            </a:r>
            <a:r>
              <a:rPr lang="en-US" sz="1600" dirty="0" smtClean="0"/>
              <a:t>.</a:t>
            </a:r>
          </a:p>
          <a:p>
            <a:pPr algn="just"/>
            <a:endParaRPr lang="en-US" sz="1600" dirty="0"/>
          </a:p>
          <a:p>
            <a:pPr algn="just"/>
            <a:r>
              <a:rPr lang="en-US" sz="1600" b="1" dirty="0" smtClean="0"/>
              <a:t>Mobile </a:t>
            </a:r>
            <a:r>
              <a:rPr lang="en-US" sz="1600" b="1" dirty="0"/>
              <a:t>Computing </a:t>
            </a:r>
            <a:r>
              <a:rPr lang="en-US" sz="1600" dirty="0"/>
              <a:t>: </a:t>
            </a:r>
            <a:r>
              <a:rPr lang="en-US" sz="1600" dirty="0" smtClean="0"/>
              <a:t> to </a:t>
            </a:r>
            <a:r>
              <a:rPr lang="en-US" sz="1600" dirty="0"/>
              <a:t>transmit data from one device to another device (smartphones, tablets, laptops, E-reader, Wearable Devices, Handheld gaming devices) by using Wi-Fi, cellular data networks, Bluetooth without any use of physical cables</a:t>
            </a:r>
            <a:r>
              <a:rPr lang="en-US" sz="1600" dirty="0" smtClean="0"/>
              <a:t>.</a:t>
            </a:r>
          </a:p>
          <a:p>
            <a:pPr algn="just"/>
            <a:endParaRPr lang="en-US" sz="1600" dirty="0"/>
          </a:p>
          <a:p>
            <a:pPr algn="just"/>
            <a:r>
              <a:rPr lang="en-US" sz="1600" b="1" dirty="0"/>
              <a:t>Disadvantages</a:t>
            </a:r>
            <a:r>
              <a:rPr lang="en-US" sz="1600" dirty="0"/>
              <a:t> : </a:t>
            </a:r>
            <a:r>
              <a:rPr lang="en-US" sz="1600" dirty="0" smtClean="0"/>
              <a:t>Limited </a:t>
            </a:r>
            <a:r>
              <a:rPr lang="en-US" sz="1600" dirty="0"/>
              <a:t>battery </a:t>
            </a:r>
            <a:r>
              <a:rPr lang="en-US" sz="1600" dirty="0" smtClean="0"/>
              <a:t>life, </a:t>
            </a:r>
            <a:r>
              <a:rPr lang="en-US" sz="1600" dirty="0"/>
              <a:t>Security </a:t>
            </a:r>
            <a:r>
              <a:rPr lang="en-US" sz="1600" dirty="0" smtClean="0"/>
              <a:t>Risks, Limited </a:t>
            </a:r>
            <a:r>
              <a:rPr lang="en-US" sz="1600" dirty="0"/>
              <a:t>screen </a:t>
            </a:r>
            <a:r>
              <a:rPr lang="en-US" sz="1600" dirty="0" smtClean="0"/>
              <a:t>size, </a:t>
            </a:r>
            <a:r>
              <a:rPr lang="en-US" sz="1600" dirty="0"/>
              <a:t>Connectivity </a:t>
            </a:r>
            <a:r>
              <a:rPr lang="en-US" sz="1600" dirty="0" smtClean="0"/>
              <a:t>issues, </a:t>
            </a:r>
            <a:r>
              <a:rPr lang="en-US" sz="1600" dirty="0"/>
              <a:t>Physical </a:t>
            </a:r>
            <a:r>
              <a:rPr lang="en-US" sz="1600" dirty="0" smtClean="0"/>
              <a:t>durability</a:t>
            </a:r>
            <a:endParaRPr lang="en-US" sz="1600" dirty="0"/>
          </a:p>
        </p:txBody>
      </p:sp>
    </p:spTree>
    <p:extLst>
      <p:ext uri="{BB962C8B-B14F-4D97-AF65-F5344CB8AC3E}">
        <p14:creationId xmlns:p14="http://schemas.microsoft.com/office/powerpoint/2010/main" val="2425583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977" y="389692"/>
            <a:ext cx="8154879" cy="677108"/>
          </a:xfrm>
          <a:prstGeom prst="rect">
            <a:avLst/>
          </a:prstGeom>
          <a:noFill/>
        </p:spPr>
        <p:txBody>
          <a:bodyPr wrap="square" rtlCol="0">
            <a:spAutoFit/>
          </a:bodyPr>
          <a:lstStyle/>
          <a:p>
            <a:r>
              <a:rPr lang="en-US" sz="2000" b="1" dirty="0"/>
              <a:t>Security Risks </a:t>
            </a:r>
            <a:r>
              <a:rPr lang="en-US" dirty="0"/>
              <a:t>: ( ILOVEYOU, Melissa, Code Red, Conficker, WannaCry, Stuxnet, </a:t>
            </a:r>
            <a:endParaRPr lang="en-US" dirty="0" smtClean="0"/>
          </a:p>
          <a:p>
            <a:r>
              <a:rPr lang="en-US" dirty="0" smtClean="0"/>
              <a:t>Mydoom</a:t>
            </a:r>
            <a:r>
              <a:rPr lang="en-US" dirty="0"/>
              <a:t>, Zeus, Cryptolocker, Storm Worm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18" y="5119976"/>
            <a:ext cx="2883675" cy="150942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923" y="5119976"/>
            <a:ext cx="2954354" cy="166182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19" y="1286564"/>
            <a:ext cx="2954354" cy="184647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037" y="3430216"/>
            <a:ext cx="2620855" cy="142723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49606" y="3087979"/>
            <a:ext cx="2452937" cy="163642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3800" y="1394659"/>
            <a:ext cx="2363482" cy="127234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0799" y="1066800"/>
            <a:ext cx="2265645" cy="1045682"/>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3632" y="2209800"/>
            <a:ext cx="1954225" cy="137160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66679" y="3810000"/>
            <a:ext cx="2744915" cy="1828800"/>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83632" y="4998327"/>
            <a:ext cx="2427962" cy="1692598"/>
          </a:xfrm>
          <a:prstGeom prst="rect">
            <a:avLst/>
          </a:prstGeom>
        </p:spPr>
      </p:pic>
      <p:sp>
        <p:nvSpPr>
          <p:cNvPr id="2" name="TextBox 1"/>
          <p:cNvSpPr txBox="1"/>
          <p:nvPr/>
        </p:nvSpPr>
        <p:spPr>
          <a:xfrm>
            <a:off x="991426" y="990600"/>
            <a:ext cx="1523174" cy="338554"/>
          </a:xfrm>
          <a:prstGeom prst="rect">
            <a:avLst/>
          </a:prstGeom>
          <a:noFill/>
        </p:spPr>
        <p:txBody>
          <a:bodyPr wrap="none" rtlCol="0">
            <a:spAutoFit/>
          </a:bodyPr>
          <a:lstStyle/>
          <a:p>
            <a:r>
              <a:rPr lang="en-US" sz="1600" dirty="0" smtClean="0"/>
              <a:t>Billions of dollar</a:t>
            </a:r>
            <a:endParaRPr lang="en-US" sz="1600" dirty="0"/>
          </a:p>
        </p:txBody>
      </p:sp>
      <p:sp>
        <p:nvSpPr>
          <p:cNvPr id="15" name="TextBox 14"/>
          <p:cNvSpPr txBox="1"/>
          <p:nvPr/>
        </p:nvSpPr>
        <p:spPr>
          <a:xfrm>
            <a:off x="604231" y="3166646"/>
            <a:ext cx="1986569" cy="338554"/>
          </a:xfrm>
          <a:prstGeom prst="rect">
            <a:avLst/>
          </a:prstGeom>
          <a:noFill/>
        </p:spPr>
        <p:txBody>
          <a:bodyPr wrap="none" rtlCol="0">
            <a:spAutoFit/>
          </a:bodyPr>
          <a:lstStyle/>
          <a:p>
            <a:r>
              <a:rPr lang="en-US" sz="1600" dirty="0" smtClean="0"/>
              <a:t>Email server, network</a:t>
            </a:r>
            <a:endParaRPr lang="en-US" sz="1600" dirty="0"/>
          </a:p>
        </p:txBody>
      </p:sp>
      <p:sp>
        <p:nvSpPr>
          <p:cNvPr id="16" name="TextBox 15"/>
          <p:cNvSpPr txBox="1"/>
          <p:nvPr/>
        </p:nvSpPr>
        <p:spPr>
          <a:xfrm>
            <a:off x="1028064" y="4857454"/>
            <a:ext cx="1138902" cy="338554"/>
          </a:xfrm>
          <a:prstGeom prst="rect">
            <a:avLst/>
          </a:prstGeom>
          <a:noFill/>
        </p:spPr>
        <p:txBody>
          <a:bodyPr wrap="none" rtlCol="0">
            <a:spAutoFit/>
          </a:bodyPr>
          <a:lstStyle/>
          <a:p>
            <a:r>
              <a:rPr lang="en-US" sz="1600" dirty="0" smtClean="0"/>
              <a:t>Web server</a:t>
            </a:r>
            <a:endParaRPr lang="en-US" sz="1600" dirty="0"/>
          </a:p>
        </p:txBody>
      </p:sp>
      <p:sp>
        <p:nvSpPr>
          <p:cNvPr id="17" name="TextBox 16"/>
          <p:cNvSpPr txBox="1"/>
          <p:nvPr/>
        </p:nvSpPr>
        <p:spPr>
          <a:xfrm>
            <a:off x="4488113" y="1033046"/>
            <a:ext cx="998287" cy="338554"/>
          </a:xfrm>
          <a:prstGeom prst="rect">
            <a:avLst/>
          </a:prstGeom>
          <a:noFill/>
        </p:spPr>
        <p:txBody>
          <a:bodyPr wrap="none" rtlCol="0">
            <a:spAutoFit/>
          </a:bodyPr>
          <a:lstStyle/>
          <a:p>
            <a:r>
              <a:rPr lang="en-US" sz="1600" dirty="0" smtClean="0"/>
              <a:t>computer</a:t>
            </a:r>
            <a:endParaRPr lang="en-US" sz="1600" dirty="0"/>
          </a:p>
        </p:txBody>
      </p:sp>
      <p:sp>
        <p:nvSpPr>
          <p:cNvPr id="18" name="TextBox 17"/>
          <p:cNvSpPr txBox="1"/>
          <p:nvPr/>
        </p:nvSpPr>
        <p:spPr>
          <a:xfrm>
            <a:off x="3725467" y="2749425"/>
            <a:ext cx="2141933" cy="338554"/>
          </a:xfrm>
          <a:prstGeom prst="rect">
            <a:avLst/>
          </a:prstGeom>
          <a:noFill/>
        </p:spPr>
        <p:txBody>
          <a:bodyPr wrap="none" rtlCol="0">
            <a:spAutoFit/>
          </a:bodyPr>
          <a:lstStyle/>
          <a:p>
            <a:r>
              <a:rPr lang="en-US" sz="1600" dirty="0" smtClean="0"/>
              <a:t>Computer, ransomware</a:t>
            </a:r>
            <a:endParaRPr lang="en-US" sz="1600" dirty="0"/>
          </a:p>
        </p:txBody>
      </p:sp>
      <p:sp>
        <p:nvSpPr>
          <p:cNvPr id="19" name="TextBox 18"/>
          <p:cNvSpPr txBox="1"/>
          <p:nvPr/>
        </p:nvSpPr>
        <p:spPr>
          <a:xfrm>
            <a:off x="3886200" y="4800600"/>
            <a:ext cx="1587742" cy="338554"/>
          </a:xfrm>
          <a:prstGeom prst="rect">
            <a:avLst/>
          </a:prstGeom>
          <a:noFill/>
        </p:spPr>
        <p:txBody>
          <a:bodyPr wrap="none" rtlCol="0">
            <a:spAutoFit/>
          </a:bodyPr>
          <a:lstStyle/>
          <a:p>
            <a:r>
              <a:rPr lang="en-US" sz="1600" dirty="0" smtClean="0"/>
              <a:t>Nuclear program</a:t>
            </a:r>
            <a:endParaRPr lang="en-US" sz="1600" dirty="0"/>
          </a:p>
        </p:txBody>
      </p:sp>
      <p:sp>
        <p:nvSpPr>
          <p:cNvPr id="20" name="TextBox 19"/>
          <p:cNvSpPr txBox="1"/>
          <p:nvPr/>
        </p:nvSpPr>
        <p:spPr>
          <a:xfrm>
            <a:off x="6477000" y="800302"/>
            <a:ext cx="1944956" cy="338554"/>
          </a:xfrm>
          <a:prstGeom prst="rect">
            <a:avLst/>
          </a:prstGeom>
          <a:noFill/>
        </p:spPr>
        <p:txBody>
          <a:bodyPr wrap="none" rtlCol="0">
            <a:spAutoFit/>
          </a:bodyPr>
          <a:lstStyle/>
          <a:p>
            <a:r>
              <a:rPr lang="en-US" sz="1600" dirty="0" smtClean="0"/>
              <a:t>Email, internet traffic</a:t>
            </a:r>
            <a:endParaRPr lang="en-US" sz="1600" dirty="0"/>
          </a:p>
        </p:txBody>
      </p:sp>
      <p:sp>
        <p:nvSpPr>
          <p:cNvPr id="21" name="TextBox 20"/>
          <p:cNvSpPr txBox="1"/>
          <p:nvPr/>
        </p:nvSpPr>
        <p:spPr>
          <a:xfrm>
            <a:off x="7199922" y="2112482"/>
            <a:ext cx="915635" cy="338554"/>
          </a:xfrm>
          <a:prstGeom prst="rect">
            <a:avLst/>
          </a:prstGeom>
          <a:noFill/>
        </p:spPr>
        <p:txBody>
          <a:bodyPr wrap="none" rtlCol="0">
            <a:spAutoFit/>
          </a:bodyPr>
          <a:lstStyle/>
          <a:p>
            <a:r>
              <a:rPr lang="en-US" sz="1600" dirty="0"/>
              <a:t>F</a:t>
            </a:r>
            <a:r>
              <a:rPr lang="en-US" sz="1600" dirty="0" smtClean="0"/>
              <a:t>inancial</a:t>
            </a:r>
            <a:endParaRPr lang="en-US" sz="1600" dirty="0"/>
          </a:p>
        </p:txBody>
      </p:sp>
      <p:sp>
        <p:nvSpPr>
          <p:cNvPr id="22" name="TextBox 21"/>
          <p:cNvSpPr txBox="1"/>
          <p:nvPr/>
        </p:nvSpPr>
        <p:spPr>
          <a:xfrm>
            <a:off x="7339795" y="3461650"/>
            <a:ext cx="915635" cy="338554"/>
          </a:xfrm>
          <a:prstGeom prst="rect">
            <a:avLst/>
          </a:prstGeom>
          <a:noFill/>
        </p:spPr>
        <p:txBody>
          <a:bodyPr wrap="none" rtlCol="0">
            <a:spAutoFit/>
          </a:bodyPr>
          <a:lstStyle/>
          <a:p>
            <a:r>
              <a:rPr lang="en-US" sz="1600" dirty="0" smtClean="0"/>
              <a:t>Financial</a:t>
            </a:r>
            <a:endParaRPr lang="en-US" sz="1600" dirty="0"/>
          </a:p>
        </p:txBody>
      </p:sp>
      <p:sp>
        <p:nvSpPr>
          <p:cNvPr id="23" name="TextBox 22"/>
          <p:cNvSpPr txBox="1"/>
          <p:nvPr/>
        </p:nvSpPr>
        <p:spPr>
          <a:xfrm>
            <a:off x="7334540" y="4998327"/>
            <a:ext cx="1022459" cy="338554"/>
          </a:xfrm>
          <a:prstGeom prst="rect">
            <a:avLst/>
          </a:prstGeom>
          <a:noFill/>
        </p:spPr>
        <p:txBody>
          <a:bodyPr wrap="none" rtlCol="0">
            <a:spAutoFit/>
          </a:bodyPr>
          <a:lstStyle/>
          <a:p>
            <a:r>
              <a:rPr lang="en-US" sz="1600" dirty="0" smtClean="0"/>
              <a:t>Computer</a:t>
            </a:r>
            <a:endParaRPr lang="en-US" sz="1600" dirty="0"/>
          </a:p>
        </p:txBody>
      </p:sp>
    </p:spTree>
    <p:extLst>
      <p:ext uri="{BB962C8B-B14F-4D97-AF65-F5344CB8AC3E}">
        <p14:creationId xmlns:p14="http://schemas.microsoft.com/office/powerpoint/2010/main" val="3912509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547" y="2362200"/>
            <a:ext cx="7848600" cy="646331"/>
          </a:xfrm>
          <a:prstGeom prst="rect">
            <a:avLst/>
          </a:prstGeom>
          <a:noFill/>
        </p:spPr>
        <p:txBody>
          <a:bodyPr wrap="square" rtlCol="0">
            <a:spAutoFit/>
          </a:bodyPr>
          <a:lstStyle/>
          <a:p>
            <a:pPr algn="just"/>
            <a:r>
              <a:rPr lang="en-US" b="1" dirty="0"/>
              <a:t>Portable Computing</a:t>
            </a:r>
            <a:r>
              <a:rPr lang="en-US" dirty="0"/>
              <a:t> : ability to move a computing device from one location to another easily.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304800"/>
            <a:ext cx="4038600" cy="1766888"/>
          </a:xfrm>
          <a:prstGeom prst="rect">
            <a:avLst/>
          </a:prstGeom>
        </p:spPr>
      </p:pic>
      <p:sp>
        <p:nvSpPr>
          <p:cNvPr id="6" name="TextBox 5"/>
          <p:cNvSpPr txBox="1"/>
          <p:nvPr/>
        </p:nvSpPr>
        <p:spPr>
          <a:xfrm>
            <a:off x="761999" y="5602069"/>
            <a:ext cx="7676147" cy="646331"/>
          </a:xfrm>
          <a:prstGeom prst="rect">
            <a:avLst/>
          </a:prstGeom>
          <a:noFill/>
        </p:spPr>
        <p:txBody>
          <a:bodyPr wrap="square" rtlCol="0">
            <a:spAutoFit/>
          </a:bodyPr>
          <a:lstStyle/>
          <a:p>
            <a:pPr algn="just"/>
            <a:r>
              <a:rPr lang="en-US" b="1" dirty="0"/>
              <a:t>Mobility Computing</a:t>
            </a:r>
            <a:r>
              <a:rPr lang="en-US" dirty="0"/>
              <a:t> : ability to access computing resources from anywhere using a mobile device such as a smartphone or tablet.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1822" y="3424580"/>
            <a:ext cx="4964050" cy="1985620"/>
          </a:xfrm>
          <a:prstGeom prst="rect">
            <a:avLst/>
          </a:prstGeom>
        </p:spPr>
      </p:pic>
    </p:spTree>
    <p:extLst>
      <p:ext uri="{BB962C8B-B14F-4D97-AF65-F5344CB8AC3E}">
        <p14:creationId xmlns:p14="http://schemas.microsoft.com/office/powerpoint/2010/main" val="1856281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3151440" cy="2862322"/>
          </a:xfrm>
          <a:prstGeom prst="rect">
            <a:avLst/>
          </a:prstGeom>
          <a:noFill/>
        </p:spPr>
        <p:txBody>
          <a:bodyPr wrap="none" rtlCol="0">
            <a:spAutoFit/>
          </a:bodyPr>
          <a:lstStyle/>
          <a:p>
            <a:r>
              <a:rPr lang="en-US" b="1" dirty="0" smtClean="0"/>
              <a:t>Mobile Computing Concepts :</a:t>
            </a:r>
          </a:p>
          <a:p>
            <a:endParaRPr lang="en-US" b="1" dirty="0" smtClean="0"/>
          </a:p>
          <a:p>
            <a:pPr marL="342900" indent="-342900">
              <a:buAutoNum type="arabicPeriod"/>
            </a:pPr>
            <a:r>
              <a:rPr lang="en-US" dirty="0" smtClean="0"/>
              <a:t>Wireless communication</a:t>
            </a:r>
          </a:p>
          <a:p>
            <a:pPr marL="342900" indent="-342900">
              <a:buAutoNum type="arabicPeriod"/>
            </a:pPr>
            <a:r>
              <a:rPr lang="en-US" dirty="0" smtClean="0"/>
              <a:t>Mobility</a:t>
            </a:r>
          </a:p>
          <a:p>
            <a:pPr marL="342900" indent="-342900">
              <a:buAutoNum type="arabicPeriod"/>
            </a:pPr>
            <a:r>
              <a:rPr lang="en-US" dirty="0" smtClean="0"/>
              <a:t>Context-awareness</a:t>
            </a:r>
          </a:p>
          <a:p>
            <a:pPr marL="342900" indent="-342900">
              <a:buAutoNum type="arabicPeriod"/>
            </a:pPr>
            <a:r>
              <a:rPr lang="en-US" dirty="0" smtClean="0"/>
              <a:t>Mobile operating systems : </a:t>
            </a:r>
          </a:p>
          <a:p>
            <a:pPr marL="342900" indent="-342900">
              <a:buAutoNum type="arabicPeriod"/>
            </a:pPr>
            <a:r>
              <a:rPr lang="en-US" dirty="0" smtClean="0"/>
              <a:t>Mobile applications</a:t>
            </a:r>
          </a:p>
          <a:p>
            <a:pPr marL="342900" indent="-342900">
              <a:buAutoNum type="arabicPeriod"/>
            </a:pPr>
            <a:r>
              <a:rPr lang="en-US" dirty="0"/>
              <a:t>Mobile </a:t>
            </a:r>
            <a:r>
              <a:rPr lang="en-US" dirty="0" smtClean="0"/>
              <a:t>security</a:t>
            </a:r>
          </a:p>
          <a:p>
            <a:pPr marL="342900" indent="-342900">
              <a:buAutoNum type="arabicPeriod"/>
            </a:pPr>
            <a:r>
              <a:rPr lang="en-US" dirty="0"/>
              <a:t>Mobile device </a:t>
            </a:r>
            <a:r>
              <a:rPr lang="en-US" dirty="0" smtClean="0"/>
              <a:t>management</a:t>
            </a:r>
          </a:p>
          <a:p>
            <a:pPr marL="342900" indent="-342900">
              <a:buAutoNum type="arabicPeriod"/>
            </a:pPr>
            <a:r>
              <a:rPr lang="en-US" dirty="0"/>
              <a:t>Cloud computing</a:t>
            </a:r>
          </a:p>
        </p:txBody>
      </p:sp>
      <p:sp>
        <p:nvSpPr>
          <p:cNvPr id="5" name="TextBox 4"/>
          <p:cNvSpPr txBox="1"/>
          <p:nvPr/>
        </p:nvSpPr>
        <p:spPr>
          <a:xfrm>
            <a:off x="4464529" y="541377"/>
            <a:ext cx="4146071" cy="5478423"/>
          </a:xfrm>
          <a:prstGeom prst="rect">
            <a:avLst/>
          </a:prstGeom>
          <a:noFill/>
        </p:spPr>
        <p:txBody>
          <a:bodyPr wrap="none" rtlCol="0">
            <a:spAutoFit/>
          </a:bodyPr>
          <a:lstStyle/>
          <a:p>
            <a:r>
              <a:rPr lang="en-US" sz="1400" dirty="0" smtClean="0">
                <a:hlinkClick r:id="rId2"/>
              </a:rPr>
              <a:t>4.</a:t>
            </a:r>
            <a:r>
              <a:rPr lang="en-US" sz="1400" dirty="0">
                <a:hlinkClick r:id="rId2"/>
              </a:rPr>
              <a:t> Mobile Operating System</a:t>
            </a:r>
            <a:endParaRPr lang="en-US" sz="1400" dirty="0"/>
          </a:p>
          <a:p>
            <a:r>
              <a:rPr lang="en-US" sz="1400" dirty="0">
                <a:hlinkClick r:id="rId3"/>
              </a:rPr>
              <a:t>2 Functions of </a:t>
            </a:r>
            <a:r>
              <a:rPr lang="en-US" sz="1400" dirty="0" smtClean="0">
                <a:hlinkClick r:id="rId3"/>
              </a:rPr>
              <a:t>OS</a:t>
            </a:r>
            <a:endParaRPr lang="en-US" sz="1400" dirty="0" smtClean="0"/>
          </a:p>
          <a:p>
            <a:r>
              <a:rPr lang="en-US" sz="1400" dirty="0">
                <a:hlinkClick r:id="rId4"/>
              </a:rPr>
              <a:t>	</a:t>
            </a:r>
            <a:r>
              <a:rPr lang="en-US" sz="1400" dirty="0" smtClean="0">
                <a:hlinkClick r:id="rId4"/>
              </a:rPr>
              <a:t>2.1</a:t>
            </a:r>
            <a:r>
              <a:rPr lang="en-US" sz="1400" dirty="0">
                <a:hlinkClick r:id="rId4"/>
              </a:rPr>
              <a:t> 1. Memory Management</a:t>
            </a:r>
            <a:endParaRPr lang="en-US" sz="1400" dirty="0"/>
          </a:p>
          <a:p>
            <a:r>
              <a:rPr lang="en-US" sz="1400" dirty="0" smtClean="0">
                <a:hlinkClick r:id="rId5"/>
              </a:rPr>
              <a:t>	2.2</a:t>
            </a:r>
            <a:r>
              <a:rPr lang="en-US" sz="1400" dirty="0">
                <a:hlinkClick r:id="rId5"/>
              </a:rPr>
              <a:t> 2. Processor Management/Scheduling</a:t>
            </a:r>
            <a:endParaRPr lang="en-US" sz="1400" dirty="0"/>
          </a:p>
          <a:p>
            <a:r>
              <a:rPr lang="en-US" sz="1400" dirty="0" smtClean="0">
                <a:hlinkClick r:id="rId6"/>
              </a:rPr>
              <a:t>	2.3</a:t>
            </a:r>
            <a:r>
              <a:rPr lang="en-US" sz="1400" dirty="0">
                <a:hlinkClick r:id="rId6"/>
              </a:rPr>
              <a:t> 3. Device Management</a:t>
            </a:r>
            <a:endParaRPr lang="en-US" sz="1400" dirty="0"/>
          </a:p>
          <a:p>
            <a:r>
              <a:rPr lang="en-US" sz="1400" dirty="0" smtClean="0">
                <a:hlinkClick r:id="rId7"/>
              </a:rPr>
              <a:t>	2.4</a:t>
            </a:r>
            <a:r>
              <a:rPr lang="en-US" sz="1400" dirty="0">
                <a:hlinkClick r:id="rId7"/>
              </a:rPr>
              <a:t> 4. File Management</a:t>
            </a:r>
            <a:endParaRPr lang="en-US" sz="1400" dirty="0"/>
          </a:p>
          <a:p>
            <a:r>
              <a:rPr lang="en-US" sz="1400" dirty="0" smtClean="0">
                <a:hlinkClick r:id="rId8"/>
              </a:rPr>
              <a:t>	2.5</a:t>
            </a:r>
            <a:r>
              <a:rPr lang="en-US" sz="1400" dirty="0">
                <a:hlinkClick r:id="rId8"/>
              </a:rPr>
              <a:t> 5. </a:t>
            </a:r>
            <a:r>
              <a:rPr lang="en-US" sz="1400" dirty="0" smtClean="0">
                <a:hlinkClick r:id="rId8"/>
              </a:rPr>
              <a:t>Security</a:t>
            </a:r>
            <a:endParaRPr lang="en-US" sz="1400" dirty="0"/>
          </a:p>
          <a:p>
            <a:r>
              <a:rPr lang="en-US" sz="1400" dirty="0">
                <a:hlinkClick r:id="rId9"/>
              </a:rPr>
              <a:t>3 Types of Popular Mobile Operating </a:t>
            </a:r>
            <a:r>
              <a:rPr lang="en-US" sz="1400" dirty="0" smtClean="0">
                <a:hlinkClick r:id="rId9"/>
              </a:rPr>
              <a:t>System</a:t>
            </a:r>
            <a:endParaRPr lang="en-US" sz="1400" dirty="0" smtClean="0"/>
          </a:p>
          <a:p>
            <a:r>
              <a:rPr lang="en-US" sz="1400" dirty="0" smtClean="0">
                <a:hlinkClick r:id="rId10"/>
              </a:rPr>
              <a:t>	3.1</a:t>
            </a:r>
            <a:r>
              <a:rPr lang="en-US" sz="1400" dirty="0">
                <a:hlinkClick r:id="rId10"/>
              </a:rPr>
              <a:t> 1. Android OS</a:t>
            </a:r>
            <a:endParaRPr lang="en-US" sz="1400" dirty="0"/>
          </a:p>
          <a:p>
            <a:r>
              <a:rPr lang="en-US" sz="1400" dirty="0" smtClean="0">
                <a:hlinkClick r:id="rId11"/>
              </a:rPr>
              <a:t>	3.2</a:t>
            </a:r>
            <a:r>
              <a:rPr lang="en-US" sz="1400" dirty="0">
                <a:hlinkClick r:id="rId11"/>
              </a:rPr>
              <a:t> 2. </a:t>
            </a:r>
            <a:r>
              <a:rPr lang="en-US" sz="1400" dirty="0" err="1">
                <a:hlinkClick r:id="rId11"/>
              </a:rPr>
              <a:t>Bada</a:t>
            </a:r>
            <a:endParaRPr lang="en-US" sz="1400" dirty="0"/>
          </a:p>
          <a:p>
            <a:r>
              <a:rPr lang="en-US" sz="1400" dirty="0" smtClean="0">
                <a:hlinkClick r:id="rId12"/>
              </a:rPr>
              <a:t>	3.3</a:t>
            </a:r>
            <a:r>
              <a:rPr lang="en-US" sz="1400" dirty="0">
                <a:hlinkClick r:id="rId12"/>
              </a:rPr>
              <a:t> 3. Blackberry OS</a:t>
            </a:r>
            <a:endParaRPr lang="en-US" sz="1400" dirty="0"/>
          </a:p>
          <a:p>
            <a:r>
              <a:rPr lang="en-US" sz="1400" dirty="0" smtClean="0">
                <a:hlinkClick r:id="rId13"/>
              </a:rPr>
              <a:t>	3.4</a:t>
            </a:r>
            <a:r>
              <a:rPr lang="en-US" sz="1400" dirty="0">
                <a:hlinkClick r:id="rId13"/>
              </a:rPr>
              <a:t> 4. Apple </a:t>
            </a:r>
            <a:r>
              <a:rPr lang="en-US" sz="1400" dirty="0" smtClean="0">
                <a:hlinkClick r:id="rId13"/>
              </a:rPr>
              <a:t>iOS</a:t>
            </a:r>
            <a:endParaRPr lang="en-US" sz="1400" dirty="0"/>
          </a:p>
          <a:p>
            <a:r>
              <a:rPr lang="en-US" sz="1400" dirty="0">
                <a:hlinkClick r:id="rId14"/>
              </a:rPr>
              <a:t>4 Features of Mobile Operating </a:t>
            </a:r>
            <a:r>
              <a:rPr lang="en-US" sz="1400" dirty="0" smtClean="0">
                <a:hlinkClick r:id="rId14"/>
              </a:rPr>
              <a:t>System</a:t>
            </a:r>
            <a:endParaRPr lang="en-US" sz="1400" dirty="0" smtClean="0"/>
          </a:p>
          <a:p>
            <a:r>
              <a:rPr lang="en-US" sz="1400" dirty="0" smtClean="0">
                <a:hlinkClick r:id="rId15"/>
              </a:rPr>
              <a:t>	4.1</a:t>
            </a:r>
            <a:r>
              <a:rPr lang="en-US" sz="1400" dirty="0">
                <a:hlinkClick r:id="rId15"/>
              </a:rPr>
              <a:t> 1. Easy to use</a:t>
            </a:r>
            <a:endParaRPr lang="en-US" sz="1400" dirty="0"/>
          </a:p>
          <a:p>
            <a:r>
              <a:rPr lang="en-US" sz="1400" dirty="0" smtClean="0">
                <a:hlinkClick r:id="rId16"/>
              </a:rPr>
              <a:t>	4.2</a:t>
            </a:r>
            <a:r>
              <a:rPr lang="en-US" sz="1400" dirty="0">
                <a:hlinkClick r:id="rId16"/>
              </a:rPr>
              <a:t> 2. Good app store</a:t>
            </a:r>
            <a:endParaRPr lang="en-US" sz="1400" dirty="0"/>
          </a:p>
          <a:p>
            <a:r>
              <a:rPr lang="en-US" sz="1400" dirty="0" smtClean="0">
                <a:hlinkClick r:id="rId17"/>
              </a:rPr>
              <a:t>	4.3</a:t>
            </a:r>
            <a:r>
              <a:rPr lang="en-US" sz="1400" dirty="0">
                <a:hlinkClick r:id="rId17"/>
              </a:rPr>
              <a:t> 3. Good battery life</a:t>
            </a:r>
            <a:endParaRPr lang="en-US" sz="1400" dirty="0"/>
          </a:p>
          <a:p>
            <a:r>
              <a:rPr lang="en-US" sz="1400" dirty="0" smtClean="0">
                <a:hlinkClick r:id="rId18"/>
              </a:rPr>
              <a:t>	4.4</a:t>
            </a:r>
            <a:r>
              <a:rPr lang="en-US" sz="1400" dirty="0">
                <a:hlinkClick r:id="rId18"/>
              </a:rPr>
              <a:t> 4. Data usage and organization</a:t>
            </a:r>
            <a:endParaRPr lang="en-US" sz="1400" dirty="0"/>
          </a:p>
          <a:p>
            <a:r>
              <a:rPr lang="en-US" sz="1400" dirty="0">
                <a:hlinkClick r:id="rId19"/>
              </a:rPr>
              <a:t>5 Components of a Mobile Operating </a:t>
            </a:r>
            <a:r>
              <a:rPr lang="en-US" sz="1400" dirty="0" smtClean="0">
                <a:hlinkClick r:id="rId19"/>
              </a:rPr>
              <a:t>System</a:t>
            </a:r>
            <a:endParaRPr lang="en-US" sz="1400" dirty="0" smtClean="0"/>
          </a:p>
          <a:p>
            <a:r>
              <a:rPr lang="en-US" sz="1400" dirty="0">
                <a:hlinkClick r:id="rId20"/>
              </a:rPr>
              <a:t>	</a:t>
            </a:r>
            <a:r>
              <a:rPr lang="en-US" sz="1400" dirty="0" smtClean="0">
                <a:hlinkClick r:id="rId20"/>
              </a:rPr>
              <a:t>5.1</a:t>
            </a:r>
            <a:r>
              <a:rPr lang="en-US" sz="1400" dirty="0">
                <a:hlinkClick r:id="rId20"/>
              </a:rPr>
              <a:t> 1. Kernel</a:t>
            </a:r>
            <a:endParaRPr lang="en-US" sz="1400" dirty="0"/>
          </a:p>
          <a:p>
            <a:r>
              <a:rPr lang="en-US" sz="1400" dirty="0" smtClean="0">
                <a:hlinkClick r:id="rId21"/>
              </a:rPr>
              <a:t>	5.2</a:t>
            </a:r>
            <a:r>
              <a:rPr lang="en-US" sz="1400" dirty="0">
                <a:hlinkClick r:id="rId21"/>
              </a:rPr>
              <a:t> 2. Process Execution</a:t>
            </a:r>
            <a:endParaRPr lang="en-US" sz="1400" dirty="0"/>
          </a:p>
          <a:p>
            <a:r>
              <a:rPr lang="en-US" sz="1400" dirty="0" smtClean="0">
                <a:hlinkClick r:id="rId22"/>
              </a:rPr>
              <a:t>	5.3</a:t>
            </a:r>
            <a:r>
              <a:rPr lang="en-US" sz="1400" dirty="0">
                <a:hlinkClick r:id="rId22"/>
              </a:rPr>
              <a:t> 3. Interrupt</a:t>
            </a:r>
            <a:endParaRPr lang="en-US" sz="1400" dirty="0"/>
          </a:p>
          <a:p>
            <a:r>
              <a:rPr lang="en-US" sz="1400" dirty="0" smtClean="0">
                <a:hlinkClick r:id="rId23"/>
              </a:rPr>
              <a:t>	5.4</a:t>
            </a:r>
            <a:r>
              <a:rPr lang="en-US" sz="1400" dirty="0">
                <a:hlinkClick r:id="rId23"/>
              </a:rPr>
              <a:t> 4. Memory Management</a:t>
            </a:r>
            <a:endParaRPr lang="en-US" sz="1400" dirty="0"/>
          </a:p>
          <a:p>
            <a:r>
              <a:rPr lang="en-US" sz="1400" dirty="0" smtClean="0">
                <a:hlinkClick r:id="rId24"/>
              </a:rPr>
              <a:t>	5.5</a:t>
            </a:r>
            <a:r>
              <a:rPr lang="en-US" sz="1400" dirty="0">
                <a:hlinkClick r:id="rId24"/>
              </a:rPr>
              <a:t> 5. Multitasking</a:t>
            </a:r>
            <a:endParaRPr lang="en-US" sz="1400" dirty="0"/>
          </a:p>
          <a:p>
            <a:r>
              <a:rPr lang="en-US" sz="1400" dirty="0" smtClean="0">
                <a:hlinkClick r:id="rId25"/>
              </a:rPr>
              <a:t>	5.6</a:t>
            </a:r>
            <a:r>
              <a:rPr lang="en-US" sz="1400" dirty="0">
                <a:hlinkClick r:id="rId25"/>
              </a:rPr>
              <a:t> 6. Security</a:t>
            </a:r>
            <a:endParaRPr lang="en-US" sz="1400" dirty="0"/>
          </a:p>
          <a:p>
            <a:r>
              <a:rPr lang="en-US" sz="1400" dirty="0" smtClean="0">
                <a:hlinkClick r:id="rId26"/>
              </a:rPr>
              <a:t>	5.7</a:t>
            </a:r>
            <a:r>
              <a:rPr lang="en-US" sz="1400" dirty="0">
                <a:hlinkClick r:id="rId26"/>
              </a:rPr>
              <a:t> 7. User </a:t>
            </a:r>
            <a:r>
              <a:rPr lang="en-US" sz="1400" dirty="0" smtClean="0">
                <a:hlinkClick r:id="rId26"/>
              </a:rPr>
              <a:t>Interface</a:t>
            </a:r>
            <a:endParaRPr lang="en-US" sz="1400" dirty="0"/>
          </a:p>
        </p:txBody>
      </p:sp>
      <p:pic>
        <p:nvPicPr>
          <p:cNvPr id="6" name="Picture 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rot="20566838">
            <a:off x="237592" y="3716911"/>
            <a:ext cx="4022824" cy="2214272"/>
          </a:xfrm>
          <a:prstGeom prst="rect">
            <a:avLst/>
          </a:prstGeom>
        </p:spPr>
      </p:pic>
    </p:spTree>
    <p:extLst>
      <p:ext uri="{BB962C8B-B14F-4D97-AF65-F5344CB8AC3E}">
        <p14:creationId xmlns:p14="http://schemas.microsoft.com/office/powerpoint/2010/main" val="101917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158" y="228600"/>
            <a:ext cx="8295412" cy="3139321"/>
          </a:xfrm>
          <a:prstGeom prst="rect">
            <a:avLst/>
          </a:prstGeom>
          <a:noFill/>
        </p:spPr>
        <p:txBody>
          <a:bodyPr wrap="none" rtlCol="0">
            <a:spAutoFit/>
          </a:bodyPr>
          <a:lstStyle/>
          <a:p>
            <a:r>
              <a:rPr lang="en-US" b="1" dirty="0"/>
              <a:t>Mobile Computing </a:t>
            </a:r>
            <a:r>
              <a:rPr lang="en-US" b="1" dirty="0" smtClean="0"/>
              <a:t>Methodologies :</a:t>
            </a:r>
          </a:p>
          <a:p>
            <a:endParaRPr lang="en-US" b="1" dirty="0" smtClean="0"/>
          </a:p>
          <a:p>
            <a:pPr marL="342900" indent="-342900">
              <a:buAutoNum type="arabicPeriod"/>
            </a:pPr>
            <a:r>
              <a:rPr lang="en-US" b="1" dirty="0" smtClean="0"/>
              <a:t>Responsive design</a:t>
            </a:r>
            <a:r>
              <a:rPr lang="en-US" dirty="0" smtClean="0"/>
              <a:t> : </a:t>
            </a:r>
            <a:r>
              <a:rPr lang="en-US" dirty="0"/>
              <a:t>user's device and display the content in an appropriate format.</a:t>
            </a:r>
            <a:endParaRPr lang="en-US" dirty="0" smtClean="0"/>
          </a:p>
          <a:p>
            <a:pPr marL="342900" indent="-342900">
              <a:buAutoNum type="arabicPeriod"/>
            </a:pPr>
            <a:r>
              <a:rPr lang="en-US" b="1" dirty="0"/>
              <a:t>Native app </a:t>
            </a:r>
            <a:r>
              <a:rPr lang="en-US" b="1" dirty="0" smtClean="0"/>
              <a:t>development</a:t>
            </a:r>
            <a:r>
              <a:rPr lang="en-US" dirty="0" smtClean="0"/>
              <a:t> : </a:t>
            </a:r>
            <a:r>
              <a:rPr lang="en-US" dirty="0"/>
              <a:t>mobile platform, such as iOS or Android</a:t>
            </a:r>
            <a:endParaRPr lang="en-US" dirty="0" smtClean="0"/>
          </a:p>
          <a:p>
            <a:pPr marL="342900" indent="-342900">
              <a:buAutoNum type="arabicPeriod"/>
            </a:pPr>
            <a:r>
              <a:rPr lang="en-US" b="1" dirty="0"/>
              <a:t>Hybrid app </a:t>
            </a:r>
            <a:r>
              <a:rPr lang="en-US" b="1" dirty="0" smtClean="0"/>
              <a:t>development</a:t>
            </a:r>
            <a:r>
              <a:rPr lang="en-US" dirty="0" smtClean="0"/>
              <a:t> : web app + native app</a:t>
            </a:r>
          </a:p>
          <a:p>
            <a:pPr marL="342900" indent="-342900">
              <a:buAutoNum type="arabicPeriod"/>
            </a:pPr>
            <a:r>
              <a:rPr lang="en-US" b="1" dirty="0"/>
              <a:t>Mobile web </a:t>
            </a:r>
            <a:r>
              <a:rPr lang="en-US" b="1" dirty="0" smtClean="0"/>
              <a:t>development</a:t>
            </a:r>
            <a:r>
              <a:rPr lang="en-US" dirty="0" smtClean="0"/>
              <a:t> : </a:t>
            </a:r>
            <a:r>
              <a:rPr lang="en-US" dirty="0"/>
              <a:t>developing mobile-friendly </a:t>
            </a:r>
            <a:r>
              <a:rPr lang="en-US" dirty="0" smtClean="0"/>
              <a:t>websites</a:t>
            </a:r>
          </a:p>
          <a:p>
            <a:pPr marL="342900" indent="-342900">
              <a:buAutoNum type="arabicPeriod"/>
            </a:pPr>
            <a:r>
              <a:rPr lang="en-US" b="1" dirty="0"/>
              <a:t>Mobile cloud </a:t>
            </a:r>
            <a:r>
              <a:rPr lang="en-US" b="1" dirty="0" smtClean="0"/>
              <a:t>computing</a:t>
            </a:r>
            <a:r>
              <a:rPr lang="en-US" dirty="0" smtClean="0"/>
              <a:t> : </a:t>
            </a:r>
            <a:r>
              <a:rPr lang="en-US" dirty="0"/>
              <a:t>accessed from anywhere, using any </a:t>
            </a:r>
            <a:r>
              <a:rPr lang="en-US" dirty="0" smtClean="0"/>
              <a:t>device</a:t>
            </a:r>
          </a:p>
          <a:p>
            <a:pPr marL="342900" indent="-342900">
              <a:buAutoNum type="arabicPeriod"/>
            </a:pPr>
            <a:r>
              <a:rPr lang="en-US" b="1" dirty="0"/>
              <a:t>Mobile device </a:t>
            </a:r>
            <a:r>
              <a:rPr lang="en-US" b="1" dirty="0" smtClean="0"/>
              <a:t>management</a:t>
            </a:r>
            <a:r>
              <a:rPr lang="en-US" dirty="0" smtClean="0"/>
              <a:t> : </a:t>
            </a:r>
            <a:r>
              <a:rPr lang="fr-FR" dirty="0"/>
              <a:t>mobile device management (MDM) </a:t>
            </a:r>
            <a:r>
              <a:rPr lang="fr-FR" dirty="0" smtClean="0"/>
              <a:t> | mobile </a:t>
            </a:r>
          </a:p>
          <a:p>
            <a:r>
              <a:rPr lang="fr-FR" dirty="0" smtClean="0"/>
              <a:t>application </a:t>
            </a:r>
            <a:r>
              <a:rPr lang="fr-FR" dirty="0"/>
              <a:t>management (MAM</a:t>
            </a:r>
            <a:r>
              <a:rPr lang="fr-FR" dirty="0" smtClean="0"/>
              <a:t>).</a:t>
            </a:r>
            <a:endParaRPr lang="en-US" dirty="0"/>
          </a:p>
          <a:p>
            <a:r>
              <a:rPr lang="en-US" dirty="0" smtClean="0"/>
              <a:t>7. </a:t>
            </a:r>
            <a:r>
              <a:rPr lang="en-US" b="1" dirty="0" smtClean="0"/>
              <a:t>User-centered design</a:t>
            </a:r>
            <a:r>
              <a:rPr lang="en-US" dirty="0" smtClean="0"/>
              <a:t> : </a:t>
            </a:r>
            <a:r>
              <a:rPr lang="en-US" dirty="0"/>
              <a:t>designing applications and services </a:t>
            </a:r>
            <a:r>
              <a:rPr lang="en-US" dirty="0" smtClean="0"/>
              <a:t>|</a:t>
            </a:r>
            <a:r>
              <a:rPr lang="en-US" dirty="0"/>
              <a:t>context, location, and </a:t>
            </a:r>
            <a:endParaRPr lang="en-US" dirty="0" smtClean="0"/>
          </a:p>
          <a:p>
            <a:r>
              <a:rPr lang="en-US" dirty="0" smtClean="0"/>
              <a:t>device </a:t>
            </a:r>
            <a:r>
              <a:rPr lang="en-US" dirty="0"/>
              <a:t>capabilities.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8806" y="3188646"/>
            <a:ext cx="6172200" cy="3510438"/>
          </a:xfrm>
          <a:prstGeom prst="rect">
            <a:avLst/>
          </a:prstGeom>
        </p:spPr>
      </p:pic>
    </p:spTree>
    <p:extLst>
      <p:ext uri="{BB962C8B-B14F-4D97-AF65-F5344CB8AC3E}">
        <p14:creationId xmlns:p14="http://schemas.microsoft.com/office/powerpoint/2010/main" val="2282678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728436" cy="5909310"/>
          </a:xfrm>
          <a:prstGeom prst="rect">
            <a:avLst/>
          </a:prstGeom>
          <a:noFill/>
        </p:spPr>
        <p:txBody>
          <a:bodyPr wrap="square" rtlCol="0">
            <a:spAutoFit/>
          </a:bodyPr>
          <a:lstStyle/>
          <a:p>
            <a:pPr algn="just"/>
            <a:r>
              <a:rPr lang="en-US" b="1" dirty="0"/>
              <a:t>Mobile Computing </a:t>
            </a:r>
            <a:r>
              <a:rPr lang="en-US" b="1" dirty="0" smtClean="0"/>
              <a:t>Tools :</a:t>
            </a:r>
          </a:p>
          <a:p>
            <a:pPr algn="just"/>
            <a:endParaRPr lang="en-US" b="1" dirty="0"/>
          </a:p>
          <a:p>
            <a:pPr algn="just"/>
            <a:endParaRPr lang="en-US" b="1" dirty="0" smtClean="0"/>
          </a:p>
          <a:p>
            <a:pPr algn="just"/>
            <a:r>
              <a:rPr lang="en-US" b="1" dirty="0" smtClean="0"/>
              <a:t>1. Integrated </a:t>
            </a:r>
            <a:r>
              <a:rPr lang="en-US" b="1" dirty="0"/>
              <a:t>development environments (IDEs</a:t>
            </a:r>
            <a:r>
              <a:rPr lang="en-US" b="1" dirty="0" smtClean="0"/>
              <a:t>)</a:t>
            </a:r>
            <a:r>
              <a:rPr lang="en-US" dirty="0" smtClean="0"/>
              <a:t> : </a:t>
            </a:r>
            <a:r>
              <a:rPr lang="en-US" dirty="0"/>
              <a:t>development environment </a:t>
            </a:r>
            <a:r>
              <a:rPr lang="en-US" dirty="0" smtClean="0"/>
              <a:t>for</a:t>
            </a:r>
          </a:p>
          <a:p>
            <a:pPr algn="just"/>
            <a:r>
              <a:rPr lang="en-US" dirty="0" smtClean="0"/>
              <a:t> </a:t>
            </a:r>
            <a:r>
              <a:rPr lang="en-US" dirty="0"/>
              <a:t>building mobile </a:t>
            </a:r>
            <a:r>
              <a:rPr lang="en-US" dirty="0" smtClean="0"/>
              <a:t>application | Android </a:t>
            </a:r>
            <a:r>
              <a:rPr lang="en-US" dirty="0"/>
              <a:t>Studio for Android app </a:t>
            </a:r>
            <a:r>
              <a:rPr lang="en-US" dirty="0" smtClean="0"/>
              <a:t>development </a:t>
            </a:r>
            <a:r>
              <a:rPr lang="en-US" dirty="0"/>
              <a:t>and </a:t>
            </a:r>
            <a:r>
              <a:rPr lang="en-US" dirty="0" err="1" smtClean="0"/>
              <a:t>Xcode</a:t>
            </a:r>
            <a:endParaRPr lang="en-US" dirty="0" smtClean="0"/>
          </a:p>
          <a:p>
            <a:pPr algn="just"/>
            <a:r>
              <a:rPr lang="en-US" dirty="0" smtClean="0"/>
              <a:t> </a:t>
            </a:r>
            <a:r>
              <a:rPr lang="en-US" dirty="0"/>
              <a:t>for iOS app development</a:t>
            </a:r>
            <a:r>
              <a:rPr lang="en-US" dirty="0" smtClean="0"/>
              <a:t>.</a:t>
            </a:r>
          </a:p>
          <a:p>
            <a:pPr algn="just"/>
            <a:endParaRPr lang="en-US" dirty="0" smtClean="0"/>
          </a:p>
          <a:p>
            <a:pPr algn="just"/>
            <a:endParaRPr lang="en-US" dirty="0"/>
          </a:p>
          <a:p>
            <a:pPr algn="just"/>
            <a:endParaRPr lang="en-US" dirty="0" smtClean="0"/>
          </a:p>
          <a:p>
            <a:pPr algn="just"/>
            <a:r>
              <a:rPr lang="en-US" b="1" dirty="0" smtClean="0"/>
              <a:t>2. Cross-platform </a:t>
            </a:r>
            <a:r>
              <a:rPr lang="en-US" b="1" dirty="0"/>
              <a:t>development </a:t>
            </a:r>
            <a:r>
              <a:rPr lang="en-US" b="1" dirty="0" smtClean="0"/>
              <a:t>tools</a:t>
            </a:r>
            <a:r>
              <a:rPr lang="en-US" dirty="0" smtClean="0"/>
              <a:t> :</a:t>
            </a:r>
            <a:r>
              <a:rPr lang="en-US" dirty="0"/>
              <a:t> to build mobile applications that can run </a:t>
            </a:r>
            <a:r>
              <a:rPr lang="en-US" dirty="0" smtClean="0"/>
              <a:t>on</a:t>
            </a:r>
          </a:p>
          <a:p>
            <a:pPr algn="just"/>
            <a:r>
              <a:rPr lang="en-US" dirty="0" smtClean="0"/>
              <a:t> </a:t>
            </a:r>
            <a:r>
              <a:rPr lang="en-US" dirty="0"/>
              <a:t>multiple platforms, such as Xamarin and </a:t>
            </a:r>
            <a:r>
              <a:rPr lang="en-US" dirty="0" smtClean="0"/>
              <a:t>Unity.</a:t>
            </a:r>
          </a:p>
          <a:p>
            <a:pPr algn="just"/>
            <a:endParaRPr lang="en-US" dirty="0"/>
          </a:p>
          <a:p>
            <a:pPr algn="just"/>
            <a:endParaRPr lang="en-US" dirty="0" smtClean="0"/>
          </a:p>
          <a:p>
            <a:pPr algn="just"/>
            <a:endParaRPr lang="en-US" dirty="0"/>
          </a:p>
          <a:p>
            <a:pPr algn="just"/>
            <a:r>
              <a:rPr lang="en-US" dirty="0" smtClean="0"/>
              <a:t>3. </a:t>
            </a:r>
            <a:r>
              <a:rPr lang="en-US" b="1" dirty="0" smtClean="0"/>
              <a:t>Mobile </a:t>
            </a:r>
            <a:r>
              <a:rPr lang="en-US" b="1" dirty="0"/>
              <a:t>app </a:t>
            </a:r>
            <a:r>
              <a:rPr lang="en-US" b="1" dirty="0" smtClean="0"/>
              <a:t>frameworks</a:t>
            </a:r>
            <a:r>
              <a:rPr lang="en-US" dirty="0" smtClean="0"/>
              <a:t> : </a:t>
            </a:r>
            <a:r>
              <a:rPr lang="en-US" dirty="0"/>
              <a:t>libraries of pre-built </a:t>
            </a:r>
            <a:r>
              <a:rPr lang="en-US" dirty="0" smtClean="0"/>
              <a:t>code | </a:t>
            </a:r>
            <a:r>
              <a:rPr lang="en-US" dirty="0"/>
              <a:t>include React Native, Ionic, and Flutter</a:t>
            </a:r>
            <a:r>
              <a:rPr lang="en-US" dirty="0" smtClean="0"/>
              <a:t>.</a:t>
            </a:r>
          </a:p>
          <a:p>
            <a:pPr algn="just"/>
            <a:endParaRPr lang="en-US" dirty="0"/>
          </a:p>
          <a:p>
            <a:pPr algn="just"/>
            <a:endParaRPr lang="en-US" dirty="0" smtClean="0"/>
          </a:p>
          <a:p>
            <a:pPr algn="just"/>
            <a:endParaRPr lang="en-US" dirty="0" smtClean="0"/>
          </a:p>
          <a:p>
            <a:pPr algn="just"/>
            <a:r>
              <a:rPr lang="en-US" dirty="0" smtClean="0"/>
              <a:t>4. </a:t>
            </a:r>
            <a:r>
              <a:rPr lang="en-US" b="1" dirty="0" smtClean="0"/>
              <a:t>Mobile </a:t>
            </a:r>
            <a:r>
              <a:rPr lang="en-US" b="1" dirty="0"/>
              <a:t>testing </a:t>
            </a:r>
            <a:r>
              <a:rPr lang="en-US" b="1" dirty="0" smtClean="0"/>
              <a:t>tools</a:t>
            </a:r>
            <a:r>
              <a:rPr lang="en-US" dirty="0" smtClean="0"/>
              <a:t> : </a:t>
            </a:r>
            <a:r>
              <a:rPr lang="en-US" dirty="0"/>
              <a:t>to test their mobile applications on real devices or emulators to identify bugs </a:t>
            </a:r>
            <a:r>
              <a:rPr lang="en-US" dirty="0" smtClean="0"/>
              <a:t>| </a:t>
            </a:r>
            <a:r>
              <a:rPr lang="en-US" dirty="0"/>
              <a:t>include Appium, Robotium, and Selendroid</a:t>
            </a:r>
            <a:r>
              <a:rPr lang="en-US" dirty="0" smtClean="0"/>
              <a:t>.</a:t>
            </a:r>
            <a:endParaRPr lang="fr-FR"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140" y="301276"/>
            <a:ext cx="763433" cy="8245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011" y="116472"/>
            <a:ext cx="1194117" cy="11941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197" y="1752600"/>
            <a:ext cx="1272421" cy="127242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6618" y="1772167"/>
            <a:ext cx="1123433" cy="112343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3506646"/>
            <a:ext cx="886281" cy="77117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4282" y="3262012"/>
            <a:ext cx="1233788" cy="1233788"/>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49842" y="3276600"/>
            <a:ext cx="1071685" cy="1071685"/>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47463" y="4630297"/>
            <a:ext cx="1483003" cy="98974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66618" y="4574610"/>
            <a:ext cx="1101115" cy="1101115"/>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84645" y="4648724"/>
            <a:ext cx="1815025" cy="952888"/>
          </a:xfrm>
          <a:prstGeom prst="rect">
            <a:avLst/>
          </a:prstGeom>
        </p:spPr>
      </p:pic>
    </p:spTree>
    <p:extLst>
      <p:ext uri="{BB962C8B-B14F-4D97-AF65-F5344CB8AC3E}">
        <p14:creationId xmlns:p14="http://schemas.microsoft.com/office/powerpoint/2010/main" val="27438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66092"/>
            <a:ext cx="8728436" cy="6463308"/>
          </a:xfrm>
          <a:prstGeom prst="rect">
            <a:avLst/>
          </a:prstGeom>
          <a:noFill/>
        </p:spPr>
        <p:txBody>
          <a:bodyPr wrap="square" rtlCol="0">
            <a:spAutoFit/>
          </a:bodyPr>
          <a:lstStyle/>
          <a:p>
            <a:pPr algn="just"/>
            <a:endParaRPr lang="en-US" dirty="0" smtClean="0"/>
          </a:p>
          <a:p>
            <a:pPr algn="just"/>
            <a:endParaRPr lang="en-US" dirty="0" smtClean="0"/>
          </a:p>
          <a:p>
            <a:pPr algn="just"/>
            <a:endParaRPr lang="en-US" dirty="0"/>
          </a:p>
          <a:p>
            <a:pPr algn="just"/>
            <a:endParaRPr lang="en-US" dirty="0" smtClean="0"/>
          </a:p>
          <a:p>
            <a:pPr algn="just"/>
            <a:r>
              <a:rPr lang="en-US" dirty="0" smtClean="0"/>
              <a:t>5. </a:t>
            </a:r>
            <a:r>
              <a:rPr lang="en-US" b="1" dirty="0" smtClean="0"/>
              <a:t>Mobile </a:t>
            </a:r>
            <a:r>
              <a:rPr lang="en-US" b="1" dirty="0"/>
              <a:t>analytics </a:t>
            </a:r>
            <a:r>
              <a:rPr lang="en-US" b="1" dirty="0" smtClean="0"/>
              <a:t>tools</a:t>
            </a:r>
            <a:r>
              <a:rPr lang="en-US" dirty="0" smtClean="0"/>
              <a:t> : </a:t>
            </a:r>
            <a:r>
              <a:rPr lang="en-US" dirty="0"/>
              <a:t>insights into how users are interacting with the mobile application, including usage statistics, user </a:t>
            </a:r>
            <a:r>
              <a:rPr lang="en-US" dirty="0" smtClean="0"/>
              <a:t>demographics</a:t>
            </a:r>
            <a:r>
              <a:rPr lang="en-US" dirty="0"/>
              <a:t> </a:t>
            </a:r>
            <a:r>
              <a:rPr lang="en-US" dirty="0" smtClean="0"/>
              <a:t>| </a:t>
            </a:r>
            <a:r>
              <a:rPr lang="en-US" dirty="0"/>
              <a:t>include Google Analytics for Mobile Apps, Flurry Analytics, and </a:t>
            </a:r>
            <a:r>
              <a:rPr lang="en-US" dirty="0" err="1"/>
              <a:t>Mixpanel</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r>
              <a:rPr lang="en-US" dirty="0" smtClean="0"/>
              <a:t>6. </a:t>
            </a:r>
            <a:r>
              <a:rPr lang="en-US" b="1" dirty="0" smtClean="0"/>
              <a:t>Mobile </a:t>
            </a:r>
            <a:r>
              <a:rPr lang="en-US" b="1" dirty="0"/>
              <a:t>device </a:t>
            </a:r>
            <a:r>
              <a:rPr lang="en-US" b="1" dirty="0" smtClean="0"/>
              <a:t>emulators</a:t>
            </a:r>
            <a:r>
              <a:rPr lang="en-US" dirty="0" smtClean="0"/>
              <a:t> : </a:t>
            </a:r>
            <a:r>
              <a:rPr lang="en-US" dirty="0"/>
              <a:t>debug their mobile applications without needing a physical </a:t>
            </a:r>
            <a:r>
              <a:rPr lang="en-US" dirty="0" smtClean="0"/>
              <a:t>device | </a:t>
            </a:r>
            <a:r>
              <a:rPr lang="en-US" dirty="0"/>
              <a:t>include Android Emulator and iOS Simulator</a:t>
            </a:r>
            <a:r>
              <a:rPr lang="en-US" dirty="0" smtClean="0"/>
              <a:t>.</a:t>
            </a:r>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smtClean="0"/>
          </a:p>
          <a:p>
            <a:pPr algn="just"/>
            <a:r>
              <a:rPr lang="fr-FR" dirty="0" smtClean="0"/>
              <a:t>7. </a:t>
            </a:r>
            <a:r>
              <a:rPr lang="fr-FR" b="1" dirty="0" smtClean="0"/>
              <a:t>Mobile </a:t>
            </a:r>
            <a:r>
              <a:rPr lang="fr-FR" b="1" dirty="0"/>
              <a:t>device management (MDM) </a:t>
            </a:r>
            <a:r>
              <a:rPr lang="fr-FR" b="1" dirty="0" smtClean="0"/>
              <a:t>software</a:t>
            </a:r>
            <a:r>
              <a:rPr lang="fr-FR" dirty="0" smtClean="0"/>
              <a:t> : </a:t>
            </a:r>
            <a:r>
              <a:rPr lang="en-US" dirty="0"/>
              <a:t>device configuration, app distribution, and remote wipe </a:t>
            </a:r>
            <a:r>
              <a:rPr lang="en-US" dirty="0" smtClean="0"/>
              <a:t>capabilities |</a:t>
            </a:r>
            <a:r>
              <a:rPr lang="en-US" dirty="0"/>
              <a:t> include Microsoft Intune, VMware Workspace ONE, and IBM MaaS360.</a:t>
            </a:r>
            <a:endParaRPr lang="fr-FR"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2517" y="2276558"/>
            <a:ext cx="1462753" cy="10847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10011"/>
            <a:ext cx="1143000" cy="11656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7788" y="110011"/>
            <a:ext cx="1030816" cy="103081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388" y="465997"/>
            <a:ext cx="1350212" cy="453650"/>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34579" r="30842"/>
          <a:stretch/>
        </p:blipFill>
        <p:spPr>
          <a:xfrm>
            <a:off x="4724400" y="2296236"/>
            <a:ext cx="1124010" cy="111738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0" y="4040999"/>
            <a:ext cx="2381250" cy="166687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5750" y="4160061"/>
            <a:ext cx="2000250" cy="15240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4600" y="4160061"/>
            <a:ext cx="1905000" cy="142875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2400" y="4085015"/>
            <a:ext cx="1477179" cy="1497628"/>
          </a:xfrm>
          <a:prstGeom prst="rect">
            <a:avLst/>
          </a:prstGeom>
        </p:spPr>
      </p:pic>
    </p:spTree>
    <p:extLst>
      <p:ext uri="{BB962C8B-B14F-4D97-AF65-F5344CB8AC3E}">
        <p14:creationId xmlns:p14="http://schemas.microsoft.com/office/powerpoint/2010/main" val="4606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3311869" cy="2308324"/>
          </a:xfrm>
          <a:prstGeom prst="rect">
            <a:avLst/>
          </a:prstGeom>
          <a:noFill/>
        </p:spPr>
        <p:txBody>
          <a:bodyPr wrap="none" rtlCol="0">
            <a:spAutoFit/>
          </a:bodyPr>
          <a:lstStyle/>
          <a:p>
            <a:r>
              <a:rPr lang="en-US" b="1" dirty="0"/>
              <a:t>Mobile Computing </a:t>
            </a:r>
            <a:r>
              <a:rPr lang="en-US" b="1" dirty="0" smtClean="0"/>
              <a:t>Applications :</a:t>
            </a:r>
          </a:p>
          <a:p>
            <a:pPr marL="342900" indent="-342900">
              <a:buAutoNum type="arabicPeriod"/>
            </a:pPr>
            <a:r>
              <a:rPr lang="en-US" dirty="0" smtClean="0"/>
              <a:t>Social </a:t>
            </a:r>
            <a:r>
              <a:rPr lang="en-US" dirty="0"/>
              <a:t>networking </a:t>
            </a:r>
            <a:r>
              <a:rPr lang="en-US" dirty="0" smtClean="0"/>
              <a:t>apps</a:t>
            </a:r>
          </a:p>
          <a:p>
            <a:pPr marL="342900" indent="-342900">
              <a:buAutoNum type="arabicPeriod"/>
            </a:pPr>
            <a:r>
              <a:rPr lang="en-US" dirty="0"/>
              <a:t>Entertainment </a:t>
            </a:r>
            <a:r>
              <a:rPr lang="en-US" dirty="0" smtClean="0"/>
              <a:t>apps</a:t>
            </a:r>
          </a:p>
          <a:p>
            <a:pPr marL="342900" indent="-342900">
              <a:buAutoNum type="arabicPeriod"/>
            </a:pPr>
            <a:r>
              <a:rPr lang="en-US" dirty="0"/>
              <a:t>Gaming </a:t>
            </a:r>
            <a:r>
              <a:rPr lang="en-US" dirty="0" smtClean="0"/>
              <a:t>apps</a:t>
            </a:r>
          </a:p>
          <a:p>
            <a:pPr marL="342900" indent="-342900">
              <a:buAutoNum type="arabicPeriod"/>
            </a:pPr>
            <a:r>
              <a:rPr lang="en-US" dirty="0"/>
              <a:t>Productivity </a:t>
            </a:r>
            <a:r>
              <a:rPr lang="en-US" dirty="0" smtClean="0"/>
              <a:t>apps</a:t>
            </a:r>
          </a:p>
          <a:p>
            <a:pPr marL="342900" indent="-342900">
              <a:buAutoNum type="arabicPeriod"/>
            </a:pPr>
            <a:r>
              <a:rPr lang="en-US" dirty="0"/>
              <a:t>Enterprise </a:t>
            </a:r>
            <a:r>
              <a:rPr lang="en-US" dirty="0" smtClean="0"/>
              <a:t>apps</a:t>
            </a:r>
          </a:p>
          <a:p>
            <a:pPr marL="342900" indent="-342900">
              <a:buAutoNum type="arabicPeriod"/>
            </a:pPr>
            <a:r>
              <a:rPr lang="en-US" dirty="0"/>
              <a:t>Navigation and mapping </a:t>
            </a:r>
            <a:r>
              <a:rPr lang="en-US" dirty="0" smtClean="0"/>
              <a:t>apps</a:t>
            </a:r>
          </a:p>
          <a:p>
            <a:pPr marL="342900" indent="-342900">
              <a:buAutoNum type="arabicPeriod"/>
            </a:pPr>
            <a:r>
              <a:rPr lang="en-US" dirty="0"/>
              <a:t>Health and fitness apps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228600"/>
            <a:ext cx="2554176" cy="14754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28600"/>
            <a:ext cx="2640074" cy="15696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3941" y="2209800"/>
            <a:ext cx="2570283" cy="153685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624" y="2895600"/>
            <a:ext cx="5835576" cy="3282512"/>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9210" t="6284" r="27891" b="5833"/>
          <a:stretch/>
        </p:blipFill>
        <p:spPr>
          <a:xfrm>
            <a:off x="3929787" y="1759736"/>
            <a:ext cx="1977189" cy="212646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9874" y="3746652"/>
            <a:ext cx="4191000" cy="2800021"/>
          </a:xfrm>
          <a:prstGeom prst="rect">
            <a:avLst/>
          </a:prstGeom>
        </p:spPr>
      </p:pic>
    </p:spTree>
    <p:extLst>
      <p:ext uri="{BB962C8B-B14F-4D97-AF65-F5344CB8AC3E}">
        <p14:creationId xmlns:p14="http://schemas.microsoft.com/office/powerpoint/2010/main" val="3016718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611</Words>
  <Application>Microsoft Office PowerPoint</Application>
  <PresentationFormat>On-screen Show (4:3)</PresentationFormat>
  <Paragraphs>139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 Myo Aung</dc:creator>
  <cp:lastModifiedBy>Nay Myo Aung</cp:lastModifiedBy>
  <cp:revision>76</cp:revision>
  <dcterms:created xsi:type="dcterms:W3CDTF">2023-03-09T13:06:45Z</dcterms:created>
  <dcterms:modified xsi:type="dcterms:W3CDTF">2023-03-10T05:44:39Z</dcterms:modified>
</cp:coreProperties>
</file>