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2" r:id="rId4"/>
    <p:sldId id="281" r:id="rId5"/>
    <p:sldId id="257" r:id="rId6"/>
    <p:sldId id="259" r:id="rId7"/>
    <p:sldId id="258" r:id="rId8"/>
    <p:sldId id="261" r:id="rId9"/>
    <p:sldId id="279" r:id="rId10"/>
    <p:sldId id="265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6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9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9B88-9D62-4FD5-A201-223EF6F4BAB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ACC-09B5-4A26-AFEC-58A1757C8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spc="2000" dirty="0" smtClean="0">
                <a:solidFill>
                  <a:srgbClr val="C00000"/>
                </a:solidFill>
                <a:latin typeface="Impact" pitchFamily="34" charset="0"/>
              </a:rPr>
              <a:t>O</a:t>
            </a:r>
            <a:r>
              <a:rPr lang="en-US" sz="7200" spc="2000" dirty="0" smtClean="0">
                <a:latin typeface="Impact" pitchFamily="34" charset="0"/>
              </a:rPr>
              <a:t>perating</a:t>
            </a:r>
          </a:p>
          <a:p>
            <a:pPr algn="ctr"/>
            <a:r>
              <a:rPr lang="en-US" sz="6600" b="1" spc="600" dirty="0" smtClean="0">
                <a:solidFill>
                  <a:srgbClr val="C00000"/>
                </a:solidFill>
                <a:latin typeface="Impact" pitchFamily="34" charset="0"/>
              </a:rPr>
              <a:t>S</a:t>
            </a:r>
            <a:r>
              <a:rPr lang="en-US" sz="5400" spc="600" dirty="0" smtClean="0">
                <a:latin typeface="Impact" pitchFamily="34" charset="0"/>
              </a:rPr>
              <a:t>ystem </a:t>
            </a:r>
            <a:r>
              <a:rPr lang="en-US" sz="6000" b="1" spc="600" dirty="0" smtClean="0">
                <a:solidFill>
                  <a:srgbClr val="C00000"/>
                </a:solidFill>
                <a:latin typeface="Impact" pitchFamily="34" charset="0"/>
              </a:rPr>
              <a:t>A</a:t>
            </a:r>
            <a:r>
              <a:rPr lang="en-US" sz="5400" spc="600" dirty="0" smtClean="0">
                <a:latin typeface="Impact" pitchFamily="34" charset="0"/>
              </a:rPr>
              <a:t>rchitectures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53171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10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P</a:t>
            </a:r>
            <a:r>
              <a:rPr lang="en-US" sz="2000" spc="10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resented </a:t>
            </a:r>
            <a:r>
              <a:rPr lang="en-US" sz="2400" spc="10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b</a:t>
            </a:r>
            <a:r>
              <a:rPr lang="en-US" sz="2000" spc="10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y</a:t>
            </a:r>
          </a:p>
          <a:p>
            <a:pPr algn="ctr">
              <a:lnSpc>
                <a:spcPct val="150000"/>
              </a:lnSpc>
            </a:pPr>
            <a:r>
              <a:rPr lang="en-US" spc="3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N</a:t>
            </a:r>
            <a:r>
              <a:rPr lang="en-US" sz="1600" spc="3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ay </a:t>
            </a:r>
            <a:r>
              <a:rPr lang="en-US" spc="3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M</a:t>
            </a:r>
            <a:r>
              <a:rPr lang="en-US" sz="1600" spc="3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yo </a:t>
            </a:r>
            <a:r>
              <a:rPr lang="en-US" spc="3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A</a:t>
            </a:r>
            <a:r>
              <a:rPr lang="en-US" sz="1600" spc="3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ung</a:t>
            </a:r>
            <a:endParaRPr lang="en-US" sz="1600" spc="300" dirty="0">
              <a:ln w="3175">
                <a:noFill/>
              </a:ln>
              <a:latin typeface="Impact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24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S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upervised </a:t>
            </a:r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b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y </a:t>
            </a:r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B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rainwave </a:t>
            </a:r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D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ata </a:t>
            </a:r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C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o, </a:t>
            </a:r>
            <a:r>
              <a:rPr lang="en-US" sz="2400" spc="6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L</a:t>
            </a:r>
            <a:r>
              <a:rPr lang="en-US" sz="2000" spc="6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td.</a:t>
            </a:r>
            <a:endParaRPr lang="en-US" sz="2000" spc="600" dirty="0">
              <a:ln w="3175">
                <a:noFill/>
              </a:ln>
              <a:latin typeface="Impac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229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User Space 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accessible to user-level programs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libraries, utilities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applications that are installed on the operating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Call 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user-level applications to request services from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kernel and </a:t>
            </a:r>
            <a:r>
              <a:rPr lang="en-US" dirty="0">
                <a:latin typeface="Arial" pitchFamily="34" charset="0"/>
                <a:cs typeface="Arial" pitchFamily="34" charset="0"/>
              </a:rPr>
              <a:t>to interact with the operating system while maintaining security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stability.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Driver 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communication between the operating system and a hardware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device and </a:t>
            </a:r>
            <a:r>
              <a:rPr lang="en-US" dirty="0">
                <a:latin typeface="Arial" pitchFamily="34" charset="0"/>
                <a:cs typeface="Arial" pitchFamily="34" charset="0"/>
              </a:rPr>
              <a:t>allows the operating system to interact with hardware devices, such as printers, graphics cards, and network adapters.</a:t>
            </a:r>
          </a:p>
        </p:txBody>
      </p:sp>
    </p:spTree>
    <p:extLst>
      <p:ext uri="{BB962C8B-B14F-4D97-AF65-F5344CB8AC3E}">
        <p14:creationId xmlns:p14="http://schemas.microsoft.com/office/powerpoint/2010/main" val="246277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92343"/>
            <a:ext cx="9144000" cy="81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10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A</a:t>
            </a:r>
            <a:r>
              <a:rPr lang="en-US" sz="3200" spc="10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ny </a:t>
            </a:r>
            <a:r>
              <a:rPr lang="en-US" sz="2800" spc="3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Q</a:t>
            </a:r>
            <a:r>
              <a:rPr lang="en-US" sz="2400" spc="3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uestion ?</a:t>
            </a:r>
            <a:endParaRPr lang="en-US" sz="2400" spc="300" dirty="0">
              <a:ln w="3175">
                <a:noFill/>
              </a:ln>
              <a:latin typeface="Impact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590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2000" dirty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T</a:t>
            </a:r>
            <a:r>
              <a:rPr lang="en-US" sz="4400" spc="20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hank </a:t>
            </a:r>
            <a:r>
              <a:rPr lang="en-US" sz="4800" spc="2000" dirty="0" smtClean="0">
                <a:ln w="3175">
                  <a:noFill/>
                </a:ln>
                <a:solidFill>
                  <a:srgbClr val="C00000"/>
                </a:solidFill>
                <a:latin typeface="Impact" pitchFamily="34" charset="0"/>
                <a:cs typeface="Arial" pitchFamily="34" charset="0"/>
              </a:rPr>
              <a:t>Y</a:t>
            </a:r>
            <a:r>
              <a:rPr lang="en-US" sz="4400" spc="2000" dirty="0" smtClean="0">
                <a:ln w="3175">
                  <a:noFill/>
                </a:ln>
                <a:latin typeface="Impact" pitchFamily="34" charset="0"/>
                <a:cs typeface="Arial" pitchFamily="34" charset="0"/>
              </a:rPr>
              <a:t>ou</a:t>
            </a:r>
            <a:endParaRPr lang="en-US" sz="4400" spc="2000" dirty="0">
              <a:ln w="3175">
                <a:noFill/>
              </a:ln>
              <a:latin typeface="Impac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1" y="-228600"/>
            <a:ext cx="92201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Level Code ( C, C++, Java ) To Store in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: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Compilation 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High-level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 -&gt; Compiler 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Machine code (Binary format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Object file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generation 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Machine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 + Object file information 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Object file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(.o)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Linking 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 + Libraries 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Executable file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(.exe)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Memory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allocation 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Code section, Data section, Stack,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Heap, Static Data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Storing code in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memory 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Code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section of memory 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Machine code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Storing data in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memory:</a:t>
            </a:r>
          </a:p>
          <a:p>
            <a:pPr lvl="1">
              <a:lnSpc>
                <a:spcPct val="200000"/>
              </a:lnSpc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section of memory -&gt;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Variables, Constants, Arrays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972"/>
            <a:ext cx="2650528" cy="6538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71"/>
          <a:stretch/>
        </p:blipFill>
        <p:spPr>
          <a:xfrm>
            <a:off x="152402" y="5410200"/>
            <a:ext cx="5714998" cy="67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6172200"/>
            <a:ext cx="677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Performance, Portability, Debugging, </a:t>
            </a:r>
            <a:r>
              <a:rPr lang="en-US" b="1" dirty="0"/>
              <a:t>Development </a:t>
            </a:r>
            <a:r>
              <a:rPr lang="en-US" b="1" dirty="0" smtClean="0"/>
              <a:t>speed, Security</a:t>
            </a:r>
          </a:p>
          <a:p>
            <a:r>
              <a:rPr lang="en-US" b="1" dirty="0">
                <a:solidFill>
                  <a:srgbClr val="C00000"/>
                </a:solidFill>
              </a:rPr>
              <a:t>High-level Code --&gt; Interpreter --&gt; Memory Storage --&gt; Machine Code</a:t>
            </a:r>
          </a:p>
        </p:txBody>
      </p:sp>
    </p:spTree>
    <p:extLst>
      <p:ext uri="{BB962C8B-B14F-4D97-AF65-F5344CB8AC3E}">
        <p14:creationId xmlns:p14="http://schemas.microsoft.com/office/powerpoint/2010/main" val="40654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10923" r="34514"/>
          <a:stretch/>
        </p:blipFill>
        <p:spPr>
          <a:xfrm>
            <a:off x="5486400" y="1725034"/>
            <a:ext cx="3309192" cy="3279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4876800" cy="65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57200"/>
            <a:ext cx="2895600" cy="3111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" y="415584"/>
            <a:ext cx="4280053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3733800"/>
            <a:ext cx="4334480" cy="2572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792460"/>
            <a:ext cx="433448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perating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ystem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efinition :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>
                <a:latin typeface="Arial" pitchFamily="34" charset="0"/>
                <a:cs typeface="Arial" pitchFamily="34" charset="0"/>
              </a:rPr>
              <a:t>collection of software programs that manages computer hardware resources and provides common services for computer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programs and an </a:t>
            </a:r>
            <a:r>
              <a:rPr lang="en-US" dirty="0">
                <a:latin typeface="Arial" pitchFamily="34" charset="0"/>
                <a:cs typeface="Arial" pitchFamily="34" charset="0"/>
              </a:rPr>
              <a:t>intermediary between applications and computer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hardware.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6220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mportance of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evelopers :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Hardware Abstraction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Memory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Management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Management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Security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User Interface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Platform Independence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Application Compatibility, etc.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kills to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uild 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perating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ystem :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Proficiency in programming languages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Knowledge </a:t>
            </a:r>
            <a:r>
              <a:rPr lang="en-US" dirty="0">
                <a:latin typeface="Arial" pitchFamily="34" charset="0"/>
                <a:cs typeface="Arial" pitchFamily="34" charset="0"/>
              </a:rPr>
              <a:t>of computer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architecture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Understanding </a:t>
            </a:r>
            <a:r>
              <a:rPr lang="en-US" dirty="0">
                <a:latin typeface="Arial" pitchFamily="34" charset="0"/>
                <a:cs typeface="Arial" pitchFamily="34" charset="0"/>
              </a:rPr>
              <a:t>of operating system concepts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dirty="0">
                <a:latin typeface="Arial" pitchFamily="34" charset="0"/>
                <a:cs typeface="Arial" pitchFamily="34" charset="0"/>
              </a:rPr>
              <a:t>Knowledge of system-level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programming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Debugging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Testing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Documentation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Collaboration and teamwork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Project management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Familiarity with operating system development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tools, etc.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rchitecture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305" y="1034484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Kernel 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central component of an operating system. It is a program that manages the system's hardware and software resources and provides services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a bridge between the applications and the computer's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hardware.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low-level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services to higher-leve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software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management: The kernel manages the system's memory, allocating and deallocating memory for processes as needed. This is a low-level service that is critical for the efficient use of system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resources.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Web browser</a:t>
            </a:r>
            <a:r>
              <a:rPr lang="en-US" dirty="0">
                <a:latin typeface="Arial" pitchFamily="34" charset="0"/>
                <a:cs typeface="Arial" pitchFamily="34" charset="0"/>
              </a:rPr>
              <a:t>: A web browser is an application that runs on top of the operating system and provides a user interface for accessing and interacting with websites. The browser relies on low-level services provided by the kernel, such as network communication and file system access, to function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"/>
            <a:ext cx="3988987" cy="2819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5401" y="656272"/>
            <a:ext cx="2362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Monolithic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Kernel 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Microkernel 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Hybrid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Kernel 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Exokernel 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Nanokernel 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1" y="3732074"/>
            <a:ext cx="236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Linux OS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Window OS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MacOS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Android OS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IOS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QNX 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Window NT : 1993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51450"/>
            <a:ext cx="5114925" cy="22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7" y="762000"/>
            <a:ext cx="82212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433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 King</dc:creator>
  <cp:lastModifiedBy>Tech King</cp:lastModifiedBy>
  <cp:revision>65</cp:revision>
  <dcterms:created xsi:type="dcterms:W3CDTF">2023-03-16T03:26:06Z</dcterms:created>
  <dcterms:modified xsi:type="dcterms:W3CDTF">2023-03-17T07:40:05Z</dcterms:modified>
</cp:coreProperties>
</file>