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ekahost.com/blog/security-control-effects-web-security/" TargetMode="External"/><Relationship Id="rId2" Type="http://schemas.openxmlformats.org/officeDocument/2006/relationships/hyperlink" Target="https://www.seekahost.com/blog/tips-to-choose-a-web-host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5160-C51E-4DE3-B92C-8B5B6D3F62F4}"/>
              </a:ext>
            </a:extLst>
          </p:cNvPr>
          <p:cNvSpPr>
            <a:spLocks noGrp="1"/>
          </p:cNvSpPr>
          <p:nvPr>
            <p:ph type="ctrTitle"/>
          </p:nvPr>
        </p:nvSpPr>
        <p:spPr>
          <a:xfrm>
            <a:off x="1100015" y="1273354"/>
            <a:ext cx="7315200" cy="2773038"/>
          </a:xfrm>
        </p:spPr>
        <p:txBody>
          <a:bodyPr/>
          <a:lstStyle/>
          <a:p>
            <a:r>
              <a:rPr lang="en-US" dirty="0"/>
              <a:t>Types Of Hosting</a:t>
            </a:r>
          </a:p>
        </p:txBody>
      </p:sp>
      <p:sp>
        <p:nvSpPr>
          <p:cNvPr id="3" name="Subtitle 2">
            <a:extLst>
              <a:ext uri="{FF2B5EF4-FFF2-40B4-BE49-F238E27FC236}">
                <a16:creationId xmlns:a16="http://schemas.microsoft.com/office/drawing/2014/main" id="{D51E3604-2550-46B8-B015-51EF4200B8F9}"/>
              </a:ext>
            </a:extLst>
          </p:cNvPr>
          <p:cNvSpPr>
            <a:spLocks noGrp="1"/>
          </p:cNvSpPr>
          <p:nvPr>
            <p:ph type="subTitle" idx="1"/>
          </p:nvPr>
        </p:nvSpPr>
        <p:spPr/>
        <p:txBody>
          <a:bodyPr/>
          <a:lstStyle/>
          <a:p>
            <a:pPr algn="r"/>
            <a:r>
              <a:rPr lang="en-US" dirty="0"/>
              <a:t>Presented by Nyein </a:t>
            </a:r>
            <a:r>
              <a:rPr lang="en-US" dirty="0" err="1"/>
              <a:t>Nyein</a:t>
            </a:r>
            <a:r>
              <a:rPr lang="en-US" dirty="0"/>
              <a:t> </a:t>
            </a:r>
            <a:r>
              <a:rPr lang="en-US" dirty="0" err="1"/>
              <a:t>Htwe</a:t>
            </a:r>
            <a:r>
              <a:rPr lang="en-US" dirty="0"/>
              <a:t>.</a:t>
            </a:r>
          </a:p>
        </p:txBody>
      </p:sp>
    </p:spTree>
    <p:extLst>
      <p:ext uri="{BB962C8B-B14F-4D97-AF65-F5344CB8AC3E}">
        <p14:creationId xmlns:p14="http://schemas.microsoft.com/office/powerpoint/2010/main" val="260827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C6089-5A4A-421F-92C2-862E23B8CC5B}"/>
              </a:ext>
            </a:extLst>
          </p:cNvPr>
          <p:cNvSpPr/>
          <p:nvPr/>
        </p:nvSpPr>
        <p:spPr>
          <a:xfrm>
            <a:off x="0" y="625643"/>
            <a:ext cx="3619099" cy="5717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9EFEF66-9605-4D34-B4D3-A1EAFB22A04F}"/>
              </a:ext>
            </a:extLst>
          </p:cNvPr>
          <p:cNvSpPr>
            <a:spLocks noGrp="1"/>
          </p:cNvSpPr>
          <p:nvPr>
            <p:ph sz="half" idx="2"/>
          </p:nvPr>
        </p:nvSpPr>
        <p:spPr>
          <a:xfrm>
            <a:off x="596767" y="2675823"/>
            <a:ext cx="4889634" cy="3428643"/>
          </a:xfrm>
        </p:spPr>
        <p:txBody>
          <a:bodyPr>
            <a:noAutofit/>
          </a:bodyPr>
          <a:lstStyle/>
          <a:p>
            <a:endParaRPr lang="en-US" sz="1400" b="0" i="0" dirty="0">
              <a:solidFill>
                <a:srgbClr val="374151"/>
              </a:solidFill>
              <a:effectLst/>
              <a:latin typeface="Söhne"/>
            </a:endParaRPr>
          </a:p>
          <a:p>
            <a:endParaRPr lang="en-US" sz="1400" dirty="0">
              <a:solidFill>
                <a:srgbClr val="374151"/>
              </a:solidFill>
              <a:latin typeface="Söhne"/>
            </a:endParaRPr>
          </a:p>
          <a:p>
            <a:pPr algn="l">
              <a:buFont typeface="+mj-lt"/>
              <a:buAutoNum type="arabicPeriod"/>
            </a:pPr>
            <a:r>
              <a:rPr lang="en-US" sz="1600" b="0" i="0" dirty="0">
                <a:solidFill>
                  <a:srgbClr val="374151"/>
                </a:solidFill>
                <a:effectLst/>
                <a:latin typeface="Söhne"/>
              </a:rPr>
              <a:t>High Performance: Dedicated hosting provides high performance, as the entire server is allocated to a single user or client. This ensures that resources are not shared with other users, which can impact website or application performance.</a:t>
            </a:r>
          </a:p>
          <a:p>
            <a:pPr algn="l">
              <a:buFont typeface="+mj-lt"/>
              <a:buAutoNum type="arabicPeriod"/>
            </a:pPr>
            <a:r>
              <a:rPr lang="en-US" sz="1600" b="0" i="0" dirty="0">
                <a:solidFill>
                  <a:srgbClr val="374151"/>
                </a:solidFill>
                <a:effectLst/>
                <a:latin typeface="Söhne"/>
              </a:rPr>
              <a:t>Reliability: Dedicated hosting offers high reliability, as users have complete control over the server and can customize it according to their specific needs. This can lead to better uptime and improved website or application availability.</a:t>
            </a:r>
          </a:p>
          <a:p>
            <a:pPr algn="l">
              <a:buFont typeface="+mj-lt"/>
              <a:buAutoNum type="arabicPeriod"/>
            </a:pPr>
            <a:r>
              <a:rPr lang="en-US" sz="1600" b="0" i="0" dirty="0">
                <a:solidFill>
                  <a:srgbClr val="374151"/>
                </a:solidFill>
                <a:effectLst/>
                <a:latin typeface="Söhne"/>
              </a:rPr>
              <a:t>Security: Dedicated hosting is more secure than other hosting options, as users have complete control over the server and can implement customized security measures to protect their data and applications.</a:t>
            </a:r>
          </a:p>
          <a:p>
            <a:pPr algn="l">
              <a:buFont typeface="+mj-lt"/>
              <a:buAutoNum type="arabicPeriod"/>
            </a:pPr>
            <a:r>
              <a:rPr lang="en-US" sz="1600" b="0" i="0" dirty="0">
                <a:solidFill>
                  <a:srgbClr val="374151"/>
                </a:solidFill>
                <a:effectLst/>
                <a:latin typeface="Söhne"/>
              </a:rPr>
              <a:t>Scalability: Dedicated hosting can be easily scaled up or down depending on the needs of the user, which makes it a good option for businesses or individuals who expect their resource usage to fluctuate over time.</a:t>
            </a:r>
          </a:p>
          <a:p>
            <a:br>
              <a:rPr lang="en-US" sz="1600" dirty="0"/>
            </a:br>
            <a:endParaRPr lang="en-US" sz="1600" b="0" i="0" dirty="0">
              <a:solidFill>
                <a:srgbClr val="374151"/>
              </a:solidFill>
              <a:effectLst/>
              <a:latin typeface="Söhne"/>
            </a:endParaRPr>
          </a:p>
          <a:p>
            <a:endParaRPr lang="en-US" sz="1400" dirty="0"/>
          </a:p>
        </p:txBody>
      </p:sp>
      <p:sp>
        <p:nvSpPr>
          <p:cNvPr id="3" name="Text Placeholder 2">
            <a:extLst>
              <a:ext uri="{FF2B5EF4-FFF2-40B4-BE49-F238E27FC236}">
                <a16:creationId xmlns:a16="http://schemas.microsoft.com/office/drawing/2014/main" id="{3A0E6D85-667A-4ECE-9C88-BF5F05EE5C2D}"/>
              </a:ext>
            </a:extLst>
          </p:cNvPr>
          <p:cNvSpPr>
            <a:spLocks noGrp="1"/>
          </p:cNvSpPr>
          <p:nvPr>
            <p:ph type="body" idx="1"/>
          </p:nvPr>
        </p:nvSpPr>
        <p:spPr>
          <a:xfrm>
            <a:off x="596768" y="884632"/>
            <a:ext cx="4889634" cy="807720"/>
          </a:xfrm>
        </p:spPr>
        <p:txBody>
          <a:bodyPr/>
          <a:lstStyle/>
          <a:p>
            <a:r>
              <a:rPr lang="en-US" dirty="0"/>
              <a:t>Advantages of  Dedicated Hosting</a:t>
            </a:r>
          </a:p>
        </p:txBody>
      </p:sp>
      <p:sp>
        <p:nvSpPr>
          <p:cNvPr id="12" name="Text Placeholder 2">
            <a:extLst>
              <a:ext uri="{FF2B5EF4-FFF2-40B4-BE49-F238E27FC236}">
                <a16:creationId xmlns:a16="http://schemas.microsoft.com/office/drawing/2014/main" id="{71FEC442-2864-4F11-ABA5-73B1DEE992E4}"/>
              </a:ext>
            </a:extLst>
          </p:cNvPr>
          <p:cNvSpPr txBox="1">
            <a:spLocks/>
          </p:cNvSpPr>
          <p:nvPr/>
        </p:nvSpPr>
        <p:spPr>
          <a:xfrm>
            <a:off x="5947699" y="884633"/>
            <a:ext cx="5037935"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n-US" dirty="0"/>
              <a:t>Disadvantages  of Dedicated Hosting</a:t>
            </a:r>
          </a:p>
        </p:txBody>
      </p:sp>
      <p:sp>
        <p:nvSpPr>
          <p:cNvPr id="13" name="Content Placeholder 3">
            <a:extLst>
              <a:ext uri="{FF2B5EF4-FFF2-40B4-BE49-F238E27FC236}">
                <a16:creationId xmlns:a16="http://schemas.microsoft.com/office/drawing/2014/main" id="{48785DD0-56BB-4087-A024-F6753161EC24}"/>
              </a:ext>
            </a:extLst>
          </p:cNvPr>
          <p:cNvSpPr txBox="1">
            <a:spLocks/>
          </p:cNvSpPr>
          <p:nvPr/>
        </p:nvSpPr>
        <p:spPr>
          <a:xfrm>
            <a:off x="5947699" y="1155032"/>
            <a:ext cx="5820968" cy="525423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600" b="0" i="0" dirty="0">
                <a:solidFill>
                  <a:srgbClr val="374151"/>
                </a:solidFill>
                <a:effectLst/>
                <a:latin typeface="Söhne"/>
              </a:rPr>
              <a:t>Cost: Dedicated hosting is generally more expensive than other hosting options, as users are renting an entire physical server for their exclusive use.</a:t>
            </a:r>
          </a:p>
          <a:p>
            <a:r>
              <a:rPr lang="en-US" sz="1600" b="0" i="0" dirty="0">
                <a:solidFill>
                  <a:srgbClr val="374151"/>
                </a:solidFill>
                <a:effectLst/>
                <a:latin typeface="Söhne"/>
              </a:rPr>
              <a:t>Technical Expertise: Dedicated hosting requires a higher level of technical expertise to manage and maintain the server, which may not be feasible for all users.</a:t>
            </a:r>
          </a:p>
          <a:p>
            <a:r>
              <a:rPr lang="en-US" sz="1600" b="0" i="0" dirty="0">
                <a:solidFill>
                  <a:srgbClr val="374151"/>
                </a:solidFill>
                <a:effectLst/>
                <a:latin typeface="Söhne"/>
              </a:rPr>
              <a:t>Maintenance: Users are responsible for maintaining and updating the server, which can be time-consuming and require significant effort.</a:t>
            </a:r>
          </a:p>
          <a:p>
            <a:endParaRPr lang="en-US" sz="1600" b="0" i="0" dirty="0">
              <a:solidFill>
                <a:srgbClr val="374151"/>
              </a:solidFill>
              <a:effectLst/>
              <a:latin typeface="Söhne"/>
            </a:endParaRPr>
          </a:p>
          <a:p>
            <a:endParaRPr lang="en-US" sz="1600" b="0" i="0" dirty="0">
              <a:solidFill>
                <a:srgbClr val="374151"/>
              </a:solidFill>
              <a:effectLst/>
              <a:latin typeface="Söhne"/>
            </a:endParaRPr>
          </a:p>
          <a:p>
            <a:endParaRPr lang="en-US" sz="1600" b="0" i="0" dirty="0">
              <a:solidFill>
                <a:srgbClr val="374151"/>
              </a:solidFill>
              <a:effectLst/>
              <a:latin typeface="Söhne"/>
            </a:endParaRPr>
          </a:p>
          <a:p>
            <a:endParaRPr lang="en-US" sz="1500" dirty="0"/>
          </a:p>
        </p:txBody>
      </p:sp>
    </p:spTree>
    <p:extLst>
      <p:ext uri="{BB962C8B-B14F-4D97-AF65-F5344CB8AC3E}">
        <p14:creationId xmlns:p14="http://schemas.microsoft.com/office/powerpoint/2010/main" val="402868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0 Best Dedicated Server Hosting Solutions of 2023 - Financesonline.com">
            <a:extLst>
              <a:ext uri="{FF2B5EF4-FFF2-40B4-BE49-F238E27FC236}">
                <a16:creationId xmlns:a16="http://schemas.microsoft.com/office/drawing/2014/main" id="{8ECB8CDE-F7A6-47F3-ABDC-2C12FA723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524000"/>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0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2AF0-9986-45BF-B666-E5AB3528F3E3}"/>
              </a:ext>
            </a:extLst>
          </p:cNvPr>
          <p:cNvSpPr>
            <a:spLocks noGrp="1"/>
          </p:cNvSpPr>
          <p:nvPr>
            <p:ph type="ctrTitle"/>
          </p:nvPr>
        </p:nvSpPr>
        <p:spPr/>
        <p:txBody>
          <a:bodyPr/>
          <a:lstStyle/>
          <a:p>
            <a:r>
              <a:rPr lang="en-US" sz="4800" dirty="0"/>
              <a:t>Thanks for your attention</a:t>
            </a:r>
            <a:r>
              <a:rPr lang="en-US" dirty="0"/>
              <a:t>.</a:t>
            </a:r>
          </a:p>
        </p:txBody>
      </p:sp>
      <p:sp>
        <p:nvSpPr>
          <p:cNvPr id="3" name="Subtitle 2">
            <a:extLst>
              <a:ext uri="{FF2B5EF4-FFF2-40B4-BE49-F238E27FC236}">
                <a16:creationId xmlns:a16="http://schemas.microsoft.com/office/drawing/2014/main" id="{63111B71-7071-41CA-916E-BEA8340E8F70}"/>
              </a:ext>
            </a:extLst>
          </p:cNvPr>
          <p:cNvSpPr>
            <a:spLocks noGrp="1"/>
          </p:cNvSpPr>
          <p:nvPr>
            <p:ph type="subTitle" idx="1"/>
          </p:nvPr>
        </p:nvSpPr>
        <p:spPr>
          <a:xfrm>
            <a:off x="4928135" y="4670246"/>
            <a:ext cx="3487079" cy="914400"/>
          </a:xfrm>
        </p:spPr>
        <p:txBody>
          <a:bodyPr>
            <a:normAutofit/>
          </a:bodyPr>
          <a:lstStyle/>
          <a:p>
            <a:r>
              <a:rPr lang="en-US" sz="3200" dirty="0"/>
              <a:t>Any Question?</a:t>
            </a:r>
          </a:p>
        </p:txBody>
      </p:sp>
    </p:spTree>
    <p:extLst>
      <p:ext uri="{BB962C8B-B14F-4D97-AF65-F5344CB8AC3E}">
        <p14:creationId xmlns:p14="http://schemas.microsoft.com/office/powerpoint/2010/main" val="114270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3043-11E9-4712-89F8-27D322C2AFB6}"/>
              </a:ext>
            </a:extLst>
          </p:cNvPr>
          <p:cNvSpPr>
            <a:spLocks noGrp="1"/>
          </p:cNvSpPr>
          <p:nvPr>
            <p:ph type="title"/>
          </p:nvPr>
        </p:nvSpPr>
        <p:spPr>
          <a:xfrm>
            <a:off x="89289" y="1128408"/>
            <a:ext cx="3770442" cy="4601183"/>
          </a:xfrm>
        </p:spPr>
        <p:txBody>
          <a:bodyPr>
            <a:normAutofit/>
          </a:bodyPr>
          <a:lstStyle/>
          <a:p>
            <a:r>
              <a:rPr lang="en-US" dirty="0"/>
              <a:t>Types Of Hosting</a:t>
            </a:r>
          </a:p>
        </p:txBody>
      </p:sp>
      <p:sp>
        <p:nvSpPr>
          <p:cNvPr id="3" name="Content Placeholder 2">
            <a:extLst>
              <a:ext uri="{FF2B5EF4-FFF2-40B4-BE49-F238E27FC236}">
                <a16:creationId xmlns:a16="http://schemas.microsoft.com/office/drawing/2014/main" id="{DBF689A3-A0D1-4FD9-95ED-9F6ED68B1A29}"/>
              </a:ext>
            </a:extLst>
          </p:cNvPr>
          <p:cNvSpPr>
            <a:spLocks noGrp="1"/>
          </p:cNvSpPr>
          <p:nvPr>
            <p:ph idx="1"/>
          </p:nvPr>
        </p:nvSpPr>
        <p:spPr>
          <a:xfrm>
            <a:off x="5072514" y="864108"/>
            <a:ext cx="6111954" cy="5120640"/>
          </a:xfrm>
        </p:spPr>
        <p:txBody>
          <a:bodyPr/>
          <a:lstStyle/>
          <a:p>
            <a:r>
              <a:rPr lang="en-US" sz="2400" dirty="0"/>
              <a:t>VPS hosting</a:t>
            </a:r>
          </a:p>
          <a:p>
            <a:r>
              <a:rPr lang="en-US" sz="2400" dirty="0"/>
              <a:t>Shared hosting</a:t>
            </a:r>
          </a:p>
          <a:p>
            <a:r>
              <a:rPr lang="en-US" sz="2400" dirty="0"/>
              <a:t>Cloud hosting</a:t>
            </a:r>
          </a:p>
          <a:p>
            <a:r>
              <a:rPr lang="en-US" sz="2400" dirty="0"/>
              <a:t>Dedicated hosting</a:t>
            </a:r>
          </a:p>
          <a:p>
            <a:endParaRPr lang="en-US" dirty="0"/>
          </a:p>
        </p:txBody>
      </p:sp>
    </p:spTree>
    <p:extLst>
      <p:ext uri="{BB962C8B-B14F-4D97-AF65-F5344CB8AC3E}">
        <p14:creationId xmlns:p14="http://schemas.microsoft.com/office/powerpoint/2010/main" val="285277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3ED7-D360-4D10-B502-17E20C34779B}"/>
              </a:ext>
            </a:extLst>
          </p:cNvPr>
          <p:cNvSpPr>
            <a:spLocks noGrp="1"/>
          </p:cNvSpPr>
          <p:nvPr>
            <p:ph type="title"/>
          </p:nvPr>
        </p:nvSpPr>
        <p:spPr/>
        <p:txBody>
          <a:bodyPr/>
          <a:lstStyle/>
          <a:p>
            <a:r>
              <a:rPr lang="en-US" dirty="0"/>
              <a:t>VPS Hosting</a:t>
            </a:r>
          </a:p>
        </p:txBody>
      </p:sp>
      <p:sp>
        <p:nvSpPr>
          <p:cNvPr id="3" name="Content Placeholder 2">
            <a:extLst>
              <a:ext uri="{FF2B5EF4-FFF2-40B4-BE49-F238E27FC236}">
                <a16:creationId xmlns:a16="http://schemas.microsoft.com/office/drawing/2014/main" id="{4448C88F-D149-43C3-B8C0-0278976C0C70}"/>
              </a:ext>
            </a:extLst>
          </p:cNvPr>
          <p:cNvSpPr>
            <a:spLocks noGrp="1"/>
          </p:cNvSpPr>
          <p:nvPr>
            <p:ph idx="1"/>
          </p:nvPr>
        </p:nvSpPr>
        <p:spPr>
          <a:xfrm>
            <a:off x="3869268" y="587141"/>
            <a:ext cx="7315200" cy="3214838"/>
          </a:xfrm>
        </p:spPr>
        <p:txBody>
          <a:bodyPr>
            <a:normAutofit fontScale="85000" lnSpcReduction="10000"/>
          </a:bodyPr>
          <a:lstStyle/>
          <a:p>
            <a:pPr algn="l"/>
            <a:r>
              <a:rPr lang="en-US" b="0" i="0" dirty="0">
                <a:solidFill>
                  <a:srgbClr val="374151"/>
                </a:solidFill>
                <a:effectLst/>
                <a:latin typeface="Söhne"/>
              </a:rPr>
              <a:t>VPS hosting, or Virtual Private Server hosting, is a type of web hosting where a physical server is divided into multiple virtual servers, each running its own operating system and hosting its own set of websites or applications.</a:t>
            </a:r>
          </a:p>
          <a:p>
            <a:pPr algn="l"/>
            <a:r>
              <a:rPr lang="en-US" b="0" i="0" dirty="0">
                <a:solidFill>
                  <a:srgbClr val="374151"/>
                </a:solidFill>
                <a:effectLst/>
                <a:latin typeface="Söhne"/>
              </a:rPr>
              <a:t>Each VPS is allocated a certain amount of resources, such as CPU, RAM, and storage, which are dedicated to that particular virtual server. This means that VPS hosting offers greater control, flexibility, and scalability compared to shared hosting, while also being more affordable than dedicated hosting.</a:t>
            </a:r>
          </a:p>
          <a:p>
            <a:pPr algn="l"/>
            <a:r>
              <a:rPr lang="en-US" b="0" i="0" dirty="0">
                <a:solidFill>
                  <a:srgbClr val="374151"/>
                </a:solidFill>
                <a:effectLst/>
                <a:latin typeface="Söhne"/>
              </a:rPr>
              <a:t>VPS hosting is particularly useful for businesses or individuals who require more resources and control than shared hosting, but do not need the full power of a dedicated server. It is commonly used for hosting websites, running web applications, hosting game servers, or as a remote desktop for remote access to applications and files.</a:t>
            </a:r>
          </a:p>
          <a:p>
            <a:endParaRPr lang="en-US" dirty="0"/>
          </a:p>
        </p:txBody>
      </p:sp>
      <p:pic>
        <p:nvPicPr>
          <p:cNvPr id="1026" name="Picture 2" descr="best vps hosting virtual private server">
            <a:extLst>
              <a:ext uri="{FF2B5EF4-FFF2-40B4-BE49-F238E27FC236}">
                <a16:creationId xmlns:a16="http://schemas.microsoft.com/office/drawing/2014/main" id="{FB6F7B72-EAC0-47F1-A1B0-FA25B34A4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658" y="3525254"/>
            <a:ext cx="5245681" cy="321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2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C6089-5A4A-421F-92C2-862E23B8CC5B}"/>
              </a:ext>
            </a:extLst>
          </p:cNvPr>
          <p:cNvSpPr/>
          <p:nvPr/>
        </p:nvSpPr>
        <p:spPr>
          <a:xfrm>
            <a:off x="0" y="625643"/>
            <a:ext cx="3619099" cy="5717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9EFEF66-9605-4D34-B4D3-A1EAFB22A04F}"/>
              </a:ext>
            </a:extLst>
          </p:cNvPr>
          <p:cNvSpPr>
            <a:spLocks noGrp="1"/>
          </p:cNvSpPr>
          <p:nvPr>
            <p:ph sz="half" idx="2"/>
          </p:nvPr>
        </p:nvSpPr>
        <p:spPr>
          <a:xfrm>
            <a:off x="596767" y="1930935"/>
            <a:ext cx="4889634" cy="4173531"/>
          </a:xfrm>
        </p:spPr>
        <p:txBody>
          <a:bodyPr>
            <a:noAutofit/>
          </a:bodyPr>
          <a:lstStyle/>
          <a:p>
            <a:endParaRPr lang="en-US" sz="1400" b="0" i="0" dirty="0">
              <a:solidFill>
                <a:srgbClr val="374151"/>
              </a:solidFill>
              <a:effectLst/>
              <a:latin typeface="Söhne"/>
            </a:endParaRPr>
          </a:p>
          <a:p>
            <a:endParaRPr lang="en-US" sz="1400" dirty="0">
              <a:solidFill>
                <a:srgbClr val="374151"/>
              </a:solidFill>
              <a:latin typeface="Söhne"/>
            </a:endParaRPr>
          </a:p>
          <a:p>
            <a:r>
              <a:rPr lang="en-US" sz="1400" b="0" i="0" dirty="0">
                <a:solidFill>
                  <a:srgbClr val="374151"/>
                </a:solidFill>
                <a:effectLst/>
                <a:latin typeface="Söhne"/>
              </a:rPr>
              <a:t>Cost-effective: VPS hosting is more affordable than dedicated hosting, making it a great option for businesses and individuals who need more resources than shared hosting provides, but cannot afford a dedicated server.</a:t>
            </a:r>
          </a:p>
          <a:p>
            <a:r>
              <a:rPr lang="en-US" sz="1400" b="0" i="0" dirty="0">
                <a:solidFill>
                  <a:srgbClr val="374151"/>
                </a:solidFill>
                <a:effectLst/>
                <a:latin typeface="Söhne"/>
              </a:rPr>
              <a:t>Greater control: VPS hosting provides more control over the server than shared hosting. Users have root access, allowing them to install and configure software as needed.</a:t>
            </a:r>
          </a:p>
          <a:p>
            <a:r>
              <a:rPr lang="en-US" sz="1400" b="0" i="0" dirty="0">
                <a:solidFill>
                  <a:srgbClr val="374151"/>
                </a:solidFill>
                <a:effectLst/>
                <a:latin typeface="Söhne"/>
              </a:rPr>
              <a:t>Improved performance: VPS hosting provides better performance than shared hosting because resources are allocated to individual virtual servers, rather than shared among multiple websites.</a:t>
            </a:r>
          </a:p>
          <a:p>
            <a:r>
              <a:rPr lang="en-US" sz="1400" b="0" i="0" dirty="0">
                <a:solidFill>
                  <a:srgbClr val="374151"/>
                </a:solidFill>
                <a:effectLst/>
                <a:latin typeface="Söhne"/>
              </a:rPr>
              <a:t>Security: VPS hosting provides greater security than shared hosting, as each virtual server is isolated from others, and users have more control over the server's security configuration.</a:t>
            </a:r>
          </a:p>
          <a:p>
            <a:br>
              <a:rPr lang="en-US" sz="1400" dirty="0"/>
            </a:br>
            <a:endParaRPr lang="en-US" sz="1400" b="0" i="0" dirty="0">
              <a:solidFill>
                <a:srgbClr val="374151"/>
              </a:solidFill>
              <a:effectLst/>
              <a:latin typeface="Söhne"/>
            </a:endParaRPr>
          </a:p>
          <a:p>
            <a:endParaRPr lang="en-US" sz="1400" dirty="0"/>
          </a:p>
        </p:txBody>
      </p:sp>
      <p:sp>
        <p:nvSpPr>
          <p:cNvPr id="3" name="Text Placeholder 2">
            <a:extLst>
              <a:ext uri="{FF2B5EF4-FFF2-40B4-BE49-F238E27FC236}">
                <a16:creationId xmlns:a16="http://schemas.microsoft.com/office/drawing/2014/main" id="{3A0E6D85-667A-4ECE-9C88-BF5F05EE5C2D}"/>
              </a:ext>
            </a:extLst>
          </p:cNvPr>
          <p:cNvSpPr>
            <a:spLocks noGrp="1"/>
          </p:cNvSpPr>
          <p:nvPr>
            <p:ph type="body" idx="1"/>
          </p:nvPr>
        </p:nvSpPr>
        <p:spPr>
          <a:xfrm>
            <a:off x="596768" y="884632"/>
            <a:ext cx="4889634" cy="807720"/>
          </a:xfrm>
        </p:spPr>
        <p:txBody>
          <a:bodyPr/>
          <a:lstStyle/>
          <a:p>
            <a:r>
              <a:rPr lang="en-US" dirty="0"/>
              <a:t>Advantages of  VPS Hosting</a:t>
            </a:r>
          </a:p>
        </p:txBody>
      </p:sp>
      <p:sp>
        <p:nvSpPr>
          <p:cNvPr id="12" name="Text Placeholder 2">
            <a:extLst>
              <a:ext uri="{FF2B5EF4-FFF2-40B4-BE49-F238E27FC236}">
                <a16:creationId xmlns:a16="http://schemas.microsoft.com/office/drawing/2014/main" id="{71FEC442-2864-4F11-ABA5-73B1DEE992E4}"/>
              </a:ext>
            </a:extLst>
          </p:cNvPr>
          <p:cNvSpPr txBox="1">
            <a:spLocks/>
          </p:cNvSpPr>
          <p:nvPr/>
        </p:nvSpPr>
        <p:spPr>
          <a:xfrm>
            <a:off x="5947699" y="884633"/>
            <a:ext cx="5037935"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n-US" dirty="0"/>
              <a:t>Disadvantages  of VPS Hosting</a:t>
            </a:r>
          </a:p>
        </p:txBody>
      </p:sp>
      <p:sp>
        <p:nvSpPr>
          <p:cNvPr id="13" name="Content Placeholder 3">
            <a:extLst>
              <a:ext uri="{FF2B5EF4-FFF2-40B4-BE49-F238E27FC236}">
                <a16:creationId xmlns:a16="http://schemas.microsoft.com/office/drawing/2014/main" id="{48785DD0-56BB-4087-A024-F6753161EC24}"/>
              </a:ext>
            </a:extLst>
          </p:cNvPr>
          <p:cNvSpPr txBox="1">
            <a:spLocks/>
          </p:cNvSpPr>
          <p:nvPr/>
        </p:nvSpPr>
        <p:spPr>
          <a:xfrm>
            <a:off x="5947699" y="2175933"/>
            <a:ext cx="5820968" cy="423333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500" b="0" i="0" dirty="0">
                <a:solidFill>
                  <a:srgbClr val="374151"/>
                </a:solidFill>
                <a:effectLst/>
                <a:latin typeface="Söhne"/>
              </a:rPr>
              <a:t>Technical knowledge required: VPS hosting requires technical knowledge to set up and manage, as users have greater control over the server's configuration.</a:t>
            </a:r>
          </a:p>
          <a:p>
            <a:r>
              <a:rPr lang="en-US" sz="1500" b="0" i="0" dirty="0">
                <a:solidFill>
                  <a:srgbClr val="374151"/>
                </a:solidFill>
                <a:effectLst/>
                <a:latin typeface="Söhne"/>
              </a:rPr>
              <a:t>Limited resources: VPS hosting provides more resources than shared hosting, but it is still limited by the physical server's resources.</a:t>
            </a:r>
          </a:p>
          <a:p>
            <a:r>
              <a:rPr lang="en-US" sz="1500" b="0" i="0" dirty="0">
                <a:solidFill>
                  <a:srgbClr val="374151"/>
                </a:solidFill>
                <a:effectLst/>
                <a:latin typeface="Söhne"/>
              </a:rPr>
              <a:t>Potential for downtime: VPS hosting can experience downtime if the physical server experiences hardware or software issues, affecting all virtual servers on that physical server.</a:t>
            </a:r>
          </a:p>
          <a:p>
            <a:endParaRPr lang="en-US" sz="1500" b="0" i="0" dirty="0">
              <a:solidFill>
                <a:srgbClr val="374151"/>
              </a:solidFill>
              <a:effectLst/>
              <a:latin typeface="Söhne"/>
            </a:endParaRPr>
          </a:p>
          <a:p>
            <a:endParaRPr lang="en-US" sz="1500" b="0" i="0" dirty="0">
              <a:solidFill>
                <a:srgbClr val="374151"/>
              </a:solidFill>
              <a:effectLst/>
              <a:latin typeface="Söhne"/>
            </a:endParaRPr>
          </a:p>
          <a:p>
            <a:endParaRPr lang="en-US" sz="1500" dirty="0"/>
          </a:p>
        </p:txBody>
      </p:sp>
    </p:spTree>
    <p:extLst>
      <p:ext uri="{BB962C8B-B14F-4D97-AF65-F5344CB8AC3E}">
        <p14:creationId xmlns:p14="http://schemas.microsoft.com/office/powerpoint/2010/main" val="158706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8EC0-99E4-4084-B710-CCF7023B532F}"/>
              </a:ext>
            </a:extLst>
          </p:cNvPr>
          <p:cNvSpPr>
            <a:spLocks noGrp="1"/>
          </p:cNvSpPr>
          <p:nvPr>
            <p:ph type="title"/>
          </p:nvPr>
        </p:nvSpPr>
        <p:spPr>
          <a:xfrm>
            <a:off x="105878" y="1128408"/>
            <a:ext cx="3219652" cy="4601183"/>
          </a:xfrm>
        </p:spPr>
        <p:txBody>
          <a:bodyPr>
            <a:normAutofit/>
          </a:bodyPr>
          <a:lstStyle/>
          <a:p>
            <a:r>
              <a:rPr lang="en-US" dirty="0"/>
              <a:t>Shared Hosting </a:t>
            </a:r>
          </a:p>
        </p:txBody>
      </p:sp>
      <p:sp>
        <p:nvSpPr>
          <p:cNvPr id="3" name="Content Placeholder 2">
            <a:extLst>
              <a:ext uri="{FF2B5EF4-FFF2-40B4-BE49-F238E27FC236}">
                <a16:creationId xmlns:a16="http://schemas.microsoft.com/office/drawing/2014/main" id="{98680452-CBF9-4CD9-8CBF-8848951BA64D}"/>
              </a:ext>
            </a:extLst>
          </p:cNvPr>
          <p:cNvSpPr>
            <a:spLocks noGrp="1"/>
          </p:cNvSpPr>
          <p:nvPr>
            <p:ph idx="1"/>
          </p:nvPr>
        </p:nvSpPr>
        <p:spPr>
          <a:xfrm>
            <a:off x="3869268" y="864108"/>
            <a:ext cx="7315200" cy="2971292"/>
          </a:xfrm>
        </p:spPr>
        <p:txBody>
          <a:bodyPr>
            <a:normAutofit lnSpcReduction="10000"/>
          </a:bodyPr>
          <a:lstStyle/>
          <a:p>
            <a:r>
              <a:rPr lang="en-US" b="0" i="0" dirty="0">
                <a:solidFill>
                  <a:srgbClr val="374151"/>
                </a:solidFill>
                <a:effectLst/>
                <a:latin typeface="Söhne"/>
              </a:rPr>
              <a:t>Shared hosting is a type of web hosting service where multiple websites are hosted on a single physical server and share its resources, such as CPU, RAM, and disk space. This means that the cost of hosting is divided among the different website owners, making it an affordable option for small businesses and individuals who want to establish an online presence.</a:t>
            </a:r>
          </a:p>
          <a:p>
            <a:r>
              <a:rPr lang="en-US" dirty="0">
                <a:solidFill>
                  <a:srgbClr val="374151"/>
                </a:solidFill>
                <a:latin typeface="Söhne"/>
              </a:rPr>
              <a:t>S</a:t>
            </a:r>
            <a:r>
              <a:rPr lang="en-US" b="0" i="0" dirty="0">
                <a:solidFill>
                  <a:srgbClr val="374151"/>
                </a:solidFill>
                <a:effectLst/>
                <a:latin typeface="Söhne"/>
              </a:rPr>
              <a:t>hared hosting providers typically offer easy-to-use control panels and a range of tools and features to make it easy for website owners to manage their websites. It is also a good option for websites with low to moderate traffic and those that don't require a lot of resources, such as small blogs and personal websites.</a:t>
            </a:r>
            <a:endParaRPr lang="en-US" dirty="0"/>
          </a:p>
        </p:txBody>
      </p:sp>
      <p:pic>
        <p:nvPicPr>
          <p:cNvPr id="2050" name="Picture 2" descr="shared web hosting">
            <a:extLst>
              <a:ext uri="{FF2B5EF4-FFF2-40B4-BE49-F238E27FC236}">
                <a16:creationId xmlns:a16="http://schemas.microsoft.com/office/drawing/2014/main" id="{2E08BF42-23DD-4A52-A42D-A67021EC0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9533" y="3725332"/>
            <a:ext cx="5604935" cy="313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8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AF603E-596B-4BC2-AD5B-1B1D4171E2D8}"/>
              </a:ext>
            </a:extLst>
          </p:cNvPr>
          <p:cNvSpPr/>
          <p:nvPr/>
        </p:nvSpPr>
        <p:spPr>
          <a:xfrm>
            <a:off x="-414867" y="753534"/>
            <a:ext cx="2819400" cy="535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AC6089-5A4A-421F-92C2-862E23B8CC5B}"/>
              </a:ext>
            </a:extLst>
          </p:cNvPr>
          <p:cNvSpPr/>
          <p:nvPr/>
        </p:nvSpPr>
        <p:spPr>
          <a:xfrm>
            <a:off x="322000" y="625642"/>
            <a:ext cx="5604934" cy="5717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212529"/>
                </a:solidFill>
                <a:effectLst/>
                <a:latin typeface="Eesti-bold"/>
              </a:rPr>
              <a:t>Low </a:t>
            </a:r>
            <a:r>
              <a:rPr lang="en-US" b="0" i="0" dirty="0" err="1">
                <a:solidFill>
                  <a:srgbClr val="212529"/>
                </a:solidFill>
                <a:effectLst/>
                <a:latin typeface="Eesti-bold"/>
              </a:rPr>
              <a:t>cost:</a:t>
            </a:r>
            <a:r>
              <a:rPr lang="en-US" b="0" i="0" dirty="0" err="1">
                <a:solidFill>
                  <a:srgbClr val="3D3D3E"/>
                </a:solidFill>
                <a:effectLst/>
                <a:latin typeface="Eesti"/>
              </a:rPr>
              <a:t>Shared</a:t>
            </a:r>
            <a:r>
              <a:rPr lang="en-US" b="0" i="0" dirty="0">
                <a:solidFill>
                  <a:srgbClr val="3D3D3E"/>
                </a:solidFill>
                <a:effectLst/>
                <a:latin typeface="Eesti"/>
              </a:rPr>
              <a:t> hosting is nothing but sharing a host server with another user. If a server is shared, then he/she can easily make a profit. They can also provide some cheaper services. The great profit and advantage of shared hosting is cost-effectiveness. This is done at a low cost. The web technology industry is the most growing industry.</a:t>
            </a:r>
          </a:p>
        </p:txBody>
      </p:sp>
      <p:sp>
        <p:nvSpPr>
          <p:cNvPr id="4" name="Content Placeholder 3">
            <a:extLst>
              <a:ext uri="{FF2B5EF4-FFF2-40B4-BE49-F238E27FC236}">
                <a16:creationId xmlns:a16="http://schemas.microsoft.com/office/drawing/2014/main" id="{C9EFEF66-9605-4D34-B4D3-A1EAFB22A04F}"/>
              </a:ext>
            </a:extLst>
          </p:cNvPr>
          <p:cNvSpPr>
            <a:spLocks noGrp="1"/>
          </p:cNvSpPr>
          <p:nvPr>
            <p:ph sz="half" idx="2"/>
          </p:nvPr>
        </p:nvSpPr>
        <p:spPr>
          <a:xfrm>
            <a:off x="0" y="1930935"/>
            <a:ext cx="5020733" cy="4173531"/>
          </a:xfrm>
        </p:spPr>
        <p:txBody>
          <a:bodyPr>
            <a:noAutofit/>
          </a:bodyPr>
          <a:lstStyle/>
          <a:p>
            <a:endParaRPr lang="en-US" sz="1400" b="0" i="0" dirty="0">
              <a:solidFill>
                <a:srgbClr val="374151"/>
              </a:solidFill>
              <a:effectLst/>
              <a:latin typeface="Söhne"/>
            </a:endParaRPr>
          </a:p>
          <a:p>
            <a:endParaRPr lang="en-US" sz="1400" dirty="0">
              <a:solidFill>
                <a:srgbClr val="374151"/>
              </a:solidFill>
              <a:latin typeface="Söhne"/>
            </a:endParaRPr>
          </a:p>
          <a:p>
            <a:br>
              <a:rPr lang="en-US" sz="1400" dirty="0"/>
            </a:br>
            <a:endParaRPr lang="en-US" sz="1400" dirty="0"/>
          </a:p>
          <a:p>
            <a:endParaRPr lang="en-US" sz="1400" b="0" i="0" dirty="0">
              <a:solidFill>
                <a:srgbClr val="374151"/>
              </a:solidFill>
              <a:effectLst/>
              <a:latin typeface="Söhne"/>
            </a:endParaRPr>
          </a:p>
          <a:p>
            <a:endParaRPr lang="en-US" sz="1500" dirty="0"/>
          </a:p>
        </p:txBody>
      </p:sp>
      <p:sp>
        <p:nvSpPr>
          <p:cNvPr id="3" name="Text Placeholder 2">
            <a:extLst>
              <a:ext uri="{FF2B5EF4-FFF2-40B4-BE49-F238E27FC236}">
                <a16:creationId xmlns:a16="http://schemas.microsoft.com/office/drawing/2014/main" id="{3A0E6D85-667A-4ECE-9C88-BF5F05EE5C2D}"/>
              </a:ext>
            </a:extLst>
          </p:cNvPr>
          <p:cNvSpPr>
            <a:spLocks noGrp="1"/>
          </p:cNvSpPr>
          <p:nvPr>
            <p:ph type="body" idx="1"/>
          </p:nvPr>
        </p:nvSpPr>
        <p:spPr>
          <a:xfrm>
            <a:off x="152400" y="884632"/>
            <a:ext cx="5334002" cy="807720"/>
          </a:xfrm>
        </p:spPr>
        <p:txBody>
          <a:bodyPr/>
          <a:lstStyle/>
          <a:p>
            <a:r>
              <a:rPr lang="en-US" dirty="0"/>
              <a:t>Advantages of  Shared Hosting</a:t>
            </a:r>
          </a:p>
        </p:txBody>
      </p:sp>
      <p:sp>
        <p:nvSpPr>
          <p:cNvPr id="12" name="Text Placeholder 2">
            <a:extLst>
              <a:ext uri="{FF2B5EF4-FFF2-40B4-BE49-F238E27FC236}">
                <a16:creationId xmlns:a16="http://schemas.microsoft.com/office/drawing/2014/main" id="{71FEC442-2864-4F11-ABA5-73B1DEE992E4}"/>
              </a:ext>
            </a:extLst>
          </p:cNvPr>
          <p:cNvSpPr txBox="1">
            <a:spLocks/>
          </p:cNvSpPr>
          <p:nvPr/>
        </p:nvSpPr>
        <p:spPr>
          <a:xfrm>
            <a:off x="5947699" y="884633"/>
            <a:ext cx="5037935"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n-US" dirty="0"/>
              <a:t>Disadvantages  of Shared Hosting</a:t>
            </a:r>
          </a:p>
        </p:txBody>
      </p:sp>
      <p:sp>
        <p:nvSpPr>
          <p:cNvPr id="13" name="Content Placeholder 3">
            <a:extLst>
              <a:ext uri="{FF2B5EF4-FFF2-40B4-BE49-F238E27FC236}">
                <a16:creationId xmlns:a16="http://schemas.microsoft.com/office/drawing/2014/main" id="{48785DD0-56BB-4087-A024-F6753161EC24}"/>
              </a:ext>
            </a:extLst>
          </p:cNvPr>
          <p:cNvSpPr txBox="1">
            <a:spLocks/>
          </p:cNvSpPr>
          <p:nvPr/>
        </p:nvSpPr>
        <p:spPr>
          <a:xfrm>
            <a:off x="6163733" y="2650067"/>
            <a:ext cx="5604934" cy="3835400"/>
          </a:xfrm>
          <a:prstGeom prst="rect">
            <a:avLst/>
          </a:prstGeom>
        </p:spPr>
        <p:txBody>
          <a:bodyPr vert="horz" lIns="91440" tIns="45720" rIns="91440" bIns="45720" rtlCol="0" anchor="ctr">
            <a:normAutofit fontScale="77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100" b="1" i="0" dirty="0">
                <a:solidFill>
                  <a:srgbClr val="3D3D3E"/>
                </a:solidFill>
                <a:effectLst/>
                <a:latin typeface="Eesti"/>
              </a:rPr>
              <a:t>System crashes:</a:t>
            </a:r>
            <a:r>
              <a:rPr lang="en-US" sz="2100" b="0" i="0" dirty="0">
                <a:solidFill>
                  <a:srgbClr val="3D3D3E"/>
                </a:solidFill>
                <a:effectLst/>
                <a:latin typeface="Eesti"/>
              </a:rPr>
              <a:t> As I explained earlier, shared hosting is all about sharing the host server for many websites. When the server is loaded with more number of websites, then the traffic gets increased and the process of searching will get slower. Finally, the system gets crashed and get collapsed</a:t>
            </a:r>
          </a:p>
          <a:p>
            <a:r>
              <a:rPr lang="en-US" sz="2100" b="1" i="0" dirty="0">
                <a:solidFill>
                  <a:srgbClr val="3D3D3E"/>
                </a:solidFill>
                <a:effectLst/>
                <a:latin typeface="Eesti"/>
              </a:rPr>
              <a:t>Performance problem:</a:t>
            </a:r>
            <a:r>
              <a:rPr lang="en-US" sz="2100" b="0" i="0" dirty="0">
                <a:solidFill>
                  <a:srgbClr val="3D3D3E"/>
                </a:solidFill>
                <a:effectLst/>
                <a:latin typeface="Eesti"/>
              </a:rPr>
              <a:t> performance is a very big issue. The components in the </a:t>
            </a:r>
            <a:r>
              <a:rPr lang="en-US" sz="2100" b="0" i="0" u="none" strike="noStrike" dirty="0">
                <a:solidFill>
                  <a:srgbClr val="007BFF"/>
                </a:solidFill>
                <a:effectLst/>
                <a:latin typeface="Eesti"/>
                <a:hlinkClick r:id="rId2"/>
              </a:rPr>
              <a:t>shared hosting web servers</a:t>
            </a:r>
            <a:r>
              <a:rPr lang="en-US" sz="2100" b="0" i="0" dirty="0">
                <a:solidFill>
                  <a:srgbClr val="3D3D3E"/>
                </a:solidFill>
                <a:effectLst/>
                <a:latin typeface="Eesti"/>
              </a:rPr>
              <a:t> are shared. So ultimately the components are not evenly distributed. So the performance will get reduced based on the websites in the server.</a:t>
            </a:r>
          </a:p>
          <a:p>
            <a:r>
              <a:rPr lang="en-US" sz="2100" b="1" i="0" dirty="0">
                <a:solidFill>
                  <a:srgbClr val="3D3D3E"/>
                </a:solidFill>
                <a:effectLst/>
                <a:latin typeface="Eesti"/>
              </a:rPr>
              <a:t>Security:</a:t>
            </a:r>
            <a:r>
              <a:rPr lang="en-US" sz="2100" b="0" i="0" dirty="0">
                <a:solidFill>
                  <a:srgbClr val="3D3D3E"/>
                </a:solidFill>
                <a:effectLst/>
                <a:latin typeface="Eesti"/>
              </a:rPr>
              <a:t> </a:t>
            </a:r>
            <a:r>
              <a:rPr lang="en-US" sz="2100" b="0" i="0" u="none" strike="noStrike" dirty="0">
                <a:solidFill>
                  <a:srgbClr val="007BFF"/>
                </a:solidFill>
                <a:effectLst/>
                <a:latin typeface="Eesti"/>
                <a:hlinkClick r:id="rId3"/>
              </a:rPr>
              <a:t>Security is most important</a:t>
            </a:r>
            <a:r>
              <a:rPr lang="en-US" sz="2100" b="0" i="0" dirty="0">
                <a:solidFill>
                  <a:srgbClr val="3D3D3E"/>
                </a:solidFill>
                <a:effectLst/>
                <a:latin typeface="Eesti"/>
              </a:rPr>
              <a:t> in web hosting, but in shared hosting, it is very less. It provides lots and lots of services, but with no warranty. By this, hackers can easily hack your site. You may not know for a long time like what is happening? So try to avoid these types of problem and get escape from threats.</a:t>
            </a:r>
          </a:p>
          <a:p>
            <a:r>
              <a:rPr lang="en-US" sz="2100" b="0" i="0" dirty="0">
                <a:solidFill>
                  <a:srgbClr val="3D3D3E"/>
                </a:solidFill>
                <a:effectLst/>
                <a:latin typeface="Eesti"/>
              </a:rPr>
              <a:t>.</a:t>
            </a:r>
            <a:endParaRPr lang="en-US" sz="2100" b="0" i="0" dirty="0">
              <a:solidFill>
                <a:srgbClr val="374151"/>
              </a:solidFill>
              <a:effectLst/>
              <a:latin typeface="Söhne"/>
            </a:endParaRPr>
          </a:p>
          <a:p>
            <a:endParaRPr lang="en-US" sz="1500" b="0" i="0" dirty="0">
              <a:solidFill>
                <a:srgbClr val="374151"/>
              </a:solidFill>
              <a:effectLst/>
              <a:latin typeface="Söhne"/>
            </a:endParaRPr>
          </a:p>
          <a:p>
            <a:endParaRPr lang="en-US" sz="1500" dirty="0"/>
          </a:p>
        </p:txBody>
      </p:sp>
      <p:sp>
        <p:nvSpPr>
          <p:cNvPr id="20" name="Rectangle 5">
            <a:extLst>
              <a:ext uri="{FF2B5EF4-FFF2-40B4-BE49-F238E27FC236}">
                <a16:creationId xmlns:a16="http://schemas.microsoft.com/office/drawing/2014/main" id="{6A720407-1A5D-44E4-9533-8411C23B56D1}"/>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731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7B7C-1795-4E67-8177-F4D8183F0E46}"/>
              </a:ext>
            </a:extLst>
          </p:cNvPr>
          <p:cNvSpPr>
            <a:spLocks noGrp="1"/>
          </p:cNvSpPr>
          <p:nvPr>
            <p:ph type="title"/>
          </p:nvPr>
        </p:nvSpPr>
        <p:spPr/>
        <p:txBody>
          <a:bodyPr>
            <a:normAutofit/>
          </a:bodyPr>
          <a:lstStyle/>
          <a:p>
            <a:r>
              <a:rPr lang="en-US" sz="3200" dirty="0"/>
              <a:t>Cloud Hosting</a:t>
            </a:r>
          </a:p>
        </p:txBody>
      </p:sp>
      <p:sp>
        <p:nvSpPr>
          <p:cNvPr id="3" name="Content Placeholder 2">
            <a:extLst>
              <a:ext uri="{FF2B5EF4-FFF2-40B4-BE49-F238E27FC236}">
                <a16:creationId xmlns:a16="http://schemas.microsoft.com/office/drawing/2014/main" id="{23219074-3596-4E53-85D8-6B5A67EF5B28}"/>
              </a:ext>
            </a:extLst>
          </p:cNvPr>
          <p:cNvSpPr>
            <a:spLocks noGrp="1"/>
          </p:cNvSpPr>
          <p:nvPr>
            <p:ph idx="1"/>
          </p:nvPr>
        </p:nvSpPr>
        <p:spPr>
          <a:xfrm>
            <a:off x="3878893" y="796731"/>
            <a:ext cx="7315200" cy="3303631"/>
          </a:xfrm>
        </p:spPr>
        <p:txBody>
          <a:bodyPr>
            <a:normAutofit lnSpcReduction="10000"/>
          </a:bodyPr>
          <a:lstStyle/>
          <a:p>
            <a:pPr algn="l"/>
            <a:r>
              <a:rPr lang="en-US" b="0" i="0" dirty="0">
                <a:solidFill>
                  <a:srgbClr val="374151"/>
                </a:solidFill>
                <a:effectLst/>
                <a:latin typeface="Söhne"/>
              </a:rPr>
              <a:t>Cloud hosting is a type of web hosting service where website files are stored on multiple virtual servers that are interconnected to form a cloud infrastructure. Cloud hosting allows for greater scalability, flexibility, and reliability compared to traditional hosting options.</a:t>
            </a:r>
          </a:p>
          <a:p>
            <a:pPr algn="l"/>
            <a:r>
              <a:rPr lang="en-US" b="0" i="0" dirty="0">
                <a:solidFill>
                  <a:srgbClr val="374151"/>
                </a:solidFill>
                <a:effectLst/>
                <a:latin typeface="Söhne"/>
              </a:rPr>
              <a:t>With cloud hosting, website owners can easily scale up or down their resources (such as CPU, RAM, and storage) depending on their website traffic and usage. </a:t>
            </a:r>
          </a:p>
          <a:p>
            <a:pPr algn="l"/>
            <a:r>
              <a:rPr lang="en-US" b="0" i="0" dirty="0">
                <a:solidFill>
                  <a:srgbClr val="374151"/>
                </a:solidFill>
                <a:effectLst/>
                <a:latin typeface="Söhne"/>
              </a:rPr>
              <a:t>Cloud hosting is popular among businesses and organizations that require high levels of reliability, security, and scalability, such as e-commerce websites, large enterprises, and startups.</a:t>
            </a:r>
          </a:p>
          <a:p>
            <a:endParaRPr lang="en-US" dirty="0"/>
          </a:p>
        </p:txBody>
      </p:sp>
      <p:pic>
        <p:nvPicPr>
          <p:cNvPr id="2050" name="Picture 2">
            <a:extLst>
              <a:ext uri="{FF2B5EF4-FFF2-40B4-BE49-F238E27FC236}">
                <a16:creationId xmlns:a16="http://schemas.microsoft.com/office/drawing/2014/main" id="{C994BD74-85B3-4ECC-8A11-7A6626A7E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699" y="3927108"/>
            <a:ext cx="4292978" cy="258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17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AF603E-596B-4BC2-AD5B-1B1D4171E2D8}"/>
              </a:ext>
            </a:extLst>
          </p:cNvPr>
          <p:cNvSpPr/>
          <p:nvPr/>
        </p:nvSpPr>
        <p:spPr>
          <a:xfrm>
            <a:off x="-414867" y="753534"/>
            <a:ext cx="2819400" cy="535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AC6089-5A4A-421F-92C2-862E23B8CC5B}"/>
              </a:ext>
            </a:extLst>
          </p:cNvPr>
          <p:cNvSpPr/>
          <p:nvPr/>
        </p:nvSpPr>
        <p:spPr>
          <a:xfrm>
            <a:off x="423333" y="644893"/>
            <a:ext cx="5604934" cy="5717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3D3D3E"/>
              </a:solidFill>
              <a:effectLst/>
              <a:latin typeface="Eesti"/>
            </a:endParaRPr>
          </a:p>
        </p:txBody>
      </p:sp>
      <p:sp>
        <p:nvSpPr>
          <p:cNvPr id="4" name="Content Placeholder 3">
            <a:extLst>
              <a:ext uri="{FF2B5EF4-FFF2-40B4-BE49-F238E27FC236}">
                <a16:creationId xmlns:a16="http://schemas.microsoft.com/office/drawing/2014/main" id="{C9EFEF66-9605-4D34-B4D3-A1EAFB22A04F}"/>
              </a:ext>
            </a:extLst>
          </p:cNvPr>
          <p:cNvSpPr>
            <a:spLocks noGrp="1"/>
          </p:cNvSpPr>
          <p:nvPr>
            <p:ph sz="half" idx="2"/>
          </p:nvPr>
        </p:nvSpPr>
        <p:spPr>
          <a:xfrm>
            <a:off x="0" y="1930936"/>
            <a:ext cx="5020733" cy="2621814"/>
          </a:xfrm>
        </p:spPr>
        <p:txBody>
          <a:bodyPr>
            <a:noAutofit/>
          </a:bodyPr>
          <a:lstStyle/>
          <a:p>
            <a:endParaRPr lang="en-US" sz="1400" b="0" i="1" dirty="0">
              <a:solidFill>
                <a:srgbClr val="374151"/>
              </a:solidFill>
              <a:effectLst/>
              <a:latin typeface="Söhne"/>
            </a:endParaRPr>
          </a:p>
          <a:p>
            <a:endParaRPr lang="en-US" sz="1400" i="1" dirty="0">
              <a:solidFill>
                <a:srgbClr val="374151"/>
              </a:solidFill>
              <a:latin typeface="Söhne"/>
            </a:endParaRPr>
          </a:p>
          <a:p>
            <a:br>
              <a:rPr lang="en-US" sz="1400" dirty="0"/>
            </a:br>
            <a:endParaRPr lang="en-US" sz="1400" dirty="0"/>
          </a:p>
          <a:p>
            <a:endParaRPr lang="en-US" sz="1400" b="0" i="0" dirty="0">
              <a:solidFill>
                <a:srgbClr val="374151"/>
              </a:solidFill>
              <a:effectLst/>
              <a:latin typeface="Söhne"/>
            </a:endParaRPr>
          </a:p>
          <a:p>
            <a:pPr algn="l">
              <a:buFont typeface="+mj-lt"/>
              <a:buAutoNum type="arabicPeriod"/>
            </a:pPr>
            <a:r>
              <a:rPr lang="en-US" sz="1600" b="0" i="0" dirty="0">
                <a:solidFill>
                  <a:srgbClr val="374151"/>
                </a:solidFill>
                <a:effectLst/>
                <a:latin typeface="Söhne"/>
              </a:rPr>
              <a:t>Scalability: Cloud hosting allows you to quickly and easily scale your resources up or down based on your needs, making it a very flexible hosting solution.</a:t>
            </a:r>
          </a:p>
          <a:p>
            <a:pPr algn="l">
              <a:buFont typeface="+mj-lt"/>
              <a:buAutoNum type="arabicPeriod"/>
            </a:pPr>
            <a:r>
              <a:rPr lang="en-US" sz="1600" b="0" i="0" dirty="0">
                <a:solidFill>
                  <a:srgbClr val="374151"/>
                </a:solidFill>
                <a:effectLst/>
                <a:latin typeface="Söhne"/>
              </a:rPr>
              <a:t>High Availability: With cloud hosting, your website or application is hosted on a network of servers, which means that if one server goes down, your website will automatically switch to another server, ensuring high availability and uptime.</a:t>
            </a:r>
          </a:p>
          <a:p>
            <a:pPr algn="l">
              <a:buFont typeface="+mj-lt"/>
              <a:buAutoNum type="arabicPeriod"/>
            </a:pPr>
            <a:r>
              <a:rPr lang="en-US" sz="1600" b="0" i="0" dirty="0">
                <a:solidFill>
                  <a:srgbClr val="374151"/>
                </a:solidFill>
                <a:effectLst/>
                <a:latin typeface="Söhne"/>
              </a:rPr>
              <a:t>Cost-effective: Cloud hosting is generally more cost-effective than traditional hosting solutions since you only pay for the resources you use.</a:t>
            </a:r>
          </a:p>
          <a:p>
            <a:pPr algn="l">
              <a:buFont typeface="+mj-lt"/>
              <a:buAutoNum type="arabicPeriod"/>
            </a:pPr>
            <a:r>
              <a:rPr lang="en-US" sz="1600" b="0" i="0" dirty="0">
                <a:solidFill>
                  <a:srgbClr val="374151"/>
                </a:solidFill>
                <a:effectLst/>
                <a:latin typeface="Söhne"/>
              </a:rPr>
              <a:t>Automatic Backups: Most cloud hosting providers offer automatic backups, ensuring that your data is safe and secure.</a:t>
            </a:r>
          </a:p>
          <a:p>
            <a:pPr algn="l">
              <a:buFont typeface="+mj-lt"/>
              <a:buAutoNum type="arabicPeriod"/>
            </a:pPr>
            <a:r>
              <a:rPr lang="en-US" sz="1600" b="0" i="0" dirty="0">
                <a:solidFill>
                  <a:srgbClr val="374151"/>
                </a:solidFill>
                <a:effectLst/>
                <a:latin typeface="Söhne"/>
              </a:rPr>
              <a:t>Disaster Recovery: Cloud hosting providers often offer disaster recovery options that allow you to quickly and easily recover your data in the event of a disaster.</a:t>
            </a:r>
          </a:p>
          <a:p>
            <a:endParaRPr lang="en-US" sz="1500" dirty="0"/>
          </a:p>
        </p:txBody>
      </p:sp>
      <p:sp>
        <p:nvSpPr>
          <p:cNvPr id="3" name="Text Placeholder 2">
            <a:extLst>
              <a:ext uri="{FF2B5EF4-FFF2-40B4-BE49-F238E27FC236}">
                <a16:creationId xmlns:a16="http://schemas.microsoft.com/office/drawing/2014/main" id="{3A0E6D85-667A-4ECE-9C88-BF5F05EE5C2D}"/>
              </a:ext>
            </a:extLst>
          </p:cNvPr>
          <p:cNvSpPr>
            <a:spLocks noGrp="1"/>
          </p:cNvSpPr>
          <p:nvPr>
            <p:ph type="body" idx="1"/>
          </p:nvPr>
        </p:nvSpPr>
        <p:spPr>
          <a:xfrm>
            <a:off x="152400" y="884632"/>
            <a:ext cx="5334002" cy="424404"/>
          </a:xfrm>
        </p:spPr>
        <p:txBody>
          <a:bodyPr/>
          <a:lstStyle/>
          <a:p>
            <a:r>
              <a:rPr lang="en-US" dirty="0"/>
              <a:t>Advantages of  Cloud Hosting</a:t>
            </a:r>
          </a:p>
        </p:txBody>
      </p:sp>
      <p:sp>
        <p:nvSpPr>
          <p:cNvPr id="12" name="Text Placeholder 2">
            <a:extLst>
              <a:ext uri="{FF2B5EF4-FFF2-40B4-BE49-F238E27FC236}">
                <a16:creationId xmlns:a16="http://schemas.microsoft.com/office/drawing/2014/main" id="{71FEC442-2864-4F11-ABA5-73B1DEE992E4}"/>
              </a:ext>
            </a:extLst>
          </p:cNvPr>
          <p:cNvSpPr txBox="1">
            <a:spLocks/>
          </p:cNvSpPr>
          <p:nvPr/>
        </p:nvSpPr>
        <p:spPr>
          <a:xfrm>
            <a:off x="5947699" y="884633"/>
            <a:ext cx="5037935" cy="42440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n-US" dirty="0"/>
              <a:t>Disadvantages  of Cloud Hosting</a:t>
            </a:r>
          </a:p>
        </p:txBody>
      </p:sp>
      <p:sp>
        <p:nvSpPr>
          <p:cNvPr id="13" name="Content Placeholder 3">
            <a:extLst>
              <a:ext uri="{FF2B5EF4-FFF2-40B4-BE49-F238E27FC236}">
                <a16:creationId xmlns:a16="http://schemas.microsoft.com/office/drawing/2014/main" id="{48785DD0-56BB-4087-A024-F6753161EC24}"/>
              </a:ext>
            </a:extLst>
          </p:cNvPr>
          <p:cNvSpPr txBox="1">
            <a:spLocks/>
          </p:cNvSpPr>
          <p:nvPr/>
        </p:nvSpPr>
        <p:spPr>
          <a:xfrm>
            <a:off x="6163733" y="753535"/>
            <a:ext cx="5604934" cy="421310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sz="1500" b="0" i="0" dirty="0">
              <a:solidFill>
                <a:srgbClr val="374151"/>
              </a:solidFill>
              <a:effectLst/>
              <a:latin typeface="Söhne"/>
            </a:endParaRPr>
          </a:p>
          <a:p>
            <a:r>
              <a:rPr lang="en-US" sz="1600" dirty="0"/>
              <a:t> </a:t>
            </a:r>
            <a:r>
              <a:rPr lang="en-US" sz="1600" b="0" i="0" dirty="0">
                <a:solidFill>
                  <a:srgbClr val="374151"/>
                </a:solidFill>
                <a:effectLst/>
                <a:latin typeface="Söhne"/>
              </a:rPr>
              <a:t>Security: Cloud hosting can be vulnerable to security breaches if not properly configured and managed.</a:t>
            </a:r>
          </a:p>
          <a:p>
            <a:r>
              <a:rPr lang="en-US" sz="1600" b="0" i="0" dirty="0">
                <a:solidFill>
                  <a:srgbClr val="374151"/>
                </a:solidFill>
                <a:effectLst/>
                <a:latin typeface="Söhne"/>
              </a:rPr>
              <a:t>Limited Control: With cloud hosting, you have limited control over the underlying hardware and infrastructure, which may be a disadvantage for some users.</a:t>
            </a:r>
          </a:p>
          <a:p>
            <a:r>
              <a:rPr lang="en-US" sz="1600" b="0" i="0" dirty="0">
                <a:solidFill>
                  <a:srgbClr val="374151"/>
                </a:solidFill>
                <a:effectLst/>
                <a:latin typeface="Söhne"/>
              </a:rPr>
              <a:t>Performance: Cloud hosting can be slower than traditional hosting solutions since resources are shared among multiple virtual servers.</a:t>
            </a:r>
          </a:p>
          <a:p>
            <a:endParaRPr lang="en-US" sz="1400" b="0" i="0" dirty="0">
              <a:solidFill>
                <a:srgbClr val="374151"/>
              </a:solidFill>
              <a:effectLst/>
              <a:latin typeface="Söhne"/>
            </a:endParaRPr>
          </a:p>
          <a:p>
            <a:endParaRPr lang="en-US" sz="1500" dirty="0"/>
          </a:p>
        </p:txBody>
      </p:sp>
    </p:spTree>
    <p:extLst>
      <p:ext uri="{BB962C8B-B14F-4D97-AF65-F5344CB8AC3E}">
        <p14:creationId xmlns:p14="http://schemas.microsoft.com/office/powerpoint/2010/main" val="232417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43F3-DB41-4DEF-AC07-E14512082E5A}"/>
              </a:ext>
            </a:extLst>
          </p:cNvPr>
          <p:cNvSpPr>
            <a:spLocks noGrp="1"/>
          </p:cNvSpPr>
          <p:nvPr>
            <p:ph type="title"/>
          </p:nvPr>
        </p:nvSpPr>
        <p:spPr/>
        <p:txBody>
          <a:bodyPr>
            <a:normAutofit/>
          </a:bodyPr>
          <a:lstStyle/>
          <a:p>
            <a:r>
              <a:rPr lang="en-US" sz="2800" dirty="0"/>
              <a:t>Dedicated Hosting</a:t>
            </a:r>
          </a:p>
        </p:txBody>
      </p:sp>
      <p:sp>
        <p:nvSpPr>
          <p:cNvPr id="3" name="Content Placeholder 2">
            <a:extLst>
              <a:ext uri="{FF2B5EF4-FFF2-40B4-BE49-F238E27FC236}">
                <a16:creationId xmlns:a16="http://schemas.microsoft.com/office/drawing/2014/main" id="{AEB4D511-0F8A-41D4-BF20-1C35CBEED584}"/>
              </a:ext>
            </a:extLst>
          </p:cNvPr>
          <p:cNvSpPr>
            <a:spLocks noGrp="1"/>
          </p:cNvSpPr>
          <p:nvPr>
            <p:ph idx="1"/>
          </p:nvPr>
        </p:nvSpPr>
        <p:spPr>
          <a:xfrm>
            <a:off x="3869268" y="731521"/>
            <a:ext cx="7315200" cy="3003082"/>
          </a:xfrm>
        </p:spPr>
        <p:txBody>
          <a:bodyPr/>
          <a:lstStyle/>
          <a:p>
            <a:pPr algn="l"/>
            <a:r>
              <a:rPr lang="en-US" b="0" i="0" dirty="0">
                <a:solidFill>
                  <a:srgbClr val="374151"/>
                </a:solidFill>
                <a:effectLst/>
                <a:latin typeface="Söhne"/>
              </a:rPr>
              <a:t>Dedicated hosting refers to a hosting service in which an entire physical server is dedicated to a single user or client. This means that the user has complete control over the server, including the choice of hardware and software configurations, as well as the ability to customize the server according to their specific needs.</a:t>
            </a:r>
          </a:p>
          <a:p>
            <a:pPr algn="l"/>
            <a:r>
              <a:rPr lang="en-US" b="0" i="0" dirty="0">
                <a:solidFill>
                  <a:srgbClr val="374151"/>
                </a:solidFill>
                <a:effectLst/>
                <a:latin typeface="Söhne"/>
              </a:rPr>
              <a:t>Dedicated hosting is typically used by businesses or individuals who require high levels of performance, security, and reliability. It is also well-suited for websites or applications that receive high levels of traffic or require large amounts of storage or processing power.</a:t>
            </a:r>
          </a:p>
          <a:p>
            <a:endParaRPr lang="en-US" dirty="0"/>
          </a:p>
        </p:txBody>
      </p:sp>
      <p:pic>
        <p:nvPicPr>
          <p:cNvPr id="4104" name="Picture 8" descr="A Complete Guide to Dedicated Web Hosting">
            <a:extLst>
              <a:ext uri="{FF2B5EF4-FFF2-40B4-BE49-F238E27FC236}">
                <a16:creationId xmlns:a16="http://schemas.microsoft.com/office/drawing/2014/main" id="{57CB0179-3712-4848-B2F4-A9A9344FB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544" y="3626316"/>
            <a:ext cx="5284271" cy="300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429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430</TotalTime>
  <Words>1437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Corbel</vt:lpstr>
      <vt:lpstr>Eesti</vt:lpstr>
      <vt:lpstr>Eesti-bold</vt:lpstr>
      <vt:lpstr>Söhne</vt:lpstr>
      <vt:lpstr>Wingdings 2</vt:lpstr>
      <vt:lpstr>Frame</vt:lpstr>
      <vt:lpstr>Types Of Hosting</vt:lpstr>
      <vt:lpstr>Types Of Hosting</vt:lpstr>
      <vt:lpstr>VPS Hosting</vt:lpstr>
      <vt:lpstr>PowerPoint Presentation</vt:lpstr>
      <vt:lpstr>Shared Hosting </vt:lpstr>
      <vt:lpstr>PowerPoint Presentation</vt:lpstr>
      <vt:lpstr>Cloud Hosting</vt:lpstr>
      <vt:lpstr>PowerPoint Presentation</vt:lpstr>
      <vt:lpstr>Dedicated Hosting</vt:lpstr>
      <vt:lpstr>PowerPoint Presentation</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Hosting</dc:title>
  <dc:creator>AsusVivobook</dc:creator>
  <cp:lastModifiedBy>AsusVivobook</cp:lastModifiedBy>
  <cp:revision>27</cp:revision>
  <dcterms:created xsi:type="dcterms:W3CDTF">2023-03-20T15:08:24Z</dcterms:created>
  <dcterms:modified xsi:type="dcterms:W3CDTF">2023-03-21T06:29:55Z</dcterms:modified>
</cp:coreProperties>
</file>