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63" r:id="rId2"/>
  </p:sldMasterIdLst>
  <p:notesMasterIdLst>
    <p:notesMasterId r:id="rId17"/>
  </p:notesMasterIdLst>
  <p:sldIdLst>
    <p:sldId id="256" r:id="rId3"/>
    <p:sldId id="259" r:id="rId4"/>
    <p:sldId id="266" r:id="rId5"/>
    <p:sldId id="260" r:id="rId6"/>
    <p:sldId id="272" r:id="rId7"/>
    <p:sldId id="271" r:id="rId8"/>
    <p:sldId id="273" r:id="rId9"/>
    <p:sldId id="276" r:id="rId10"/>
    <p:sldId id="274" r:id="rId11"/>
    <p:sldId id="277" r:id="rId12"/>
    <p:sldId id="275" r:id="rId13"/>
    <p:sldId id="278" r:id="rId14"/>
    <p:sldId id="25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03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usatlhome01\spickz\My%20Documents\Solutions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usatlhome01\spickz\My%20Documents\Solutions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usatlhome01\spickz\My%20Documents\Solutions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usatlhome01\spickz\My%20Documents\Solutions%20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\\usatlhome01\spickz\My%20Documents\Solutions%20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\\usatlhome01\spickz\My%20Documents\Solutions%20Dat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\\usatlhome01\spickz\My%20Documents\Solutions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\\usatlhome01\spickz\My%20Documents\Solutions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94AA3-B3BA-47B1-9F9A-6FD820F191D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EC9D-8D8C-49C3-AFBA-6ACD0E27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3EC9D-8D8C-49C3-AFBA-6ACD0E273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9EE0-01A1-4B57-AFE4-E9A130C32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C7FCE-412E-4947-BB90-B9E7A573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CF80-4115-43E7-BEE8-F845A14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BC0C-3F87-4058-BB08-5B4C573D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5C65-EC51-4AB9-A4B6-F314670F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5841-2940-4D36-B61F-523D2A4B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Rockwell Condensed (Headings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CB3E-8309-44F1-9261-0C0CE53D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latin typeface="Rockwell Condensed (Headings)"/>
              </a:defRPr>
            </a:lvl1pPr>
            <a:lvl2pPr>
              <a:defRPr>
                <a:latin typeface="Rockwell Condensed (Headings)"/>
              </a:defRPr>
            </a:lvl2pPr>
            <a:lvl3pPr>
              <a:defRPr>
                <a:latin typeface="Rockwell Condensed (Headings)"/>
              </a:defRPr>
            </a:lvl3pPr>
            <a:lvl4pPr>
              <a:defRPr>
                <a:latin typeface="Rockwell Condensed (Headings)"/>
              </a:defRPr>
            </a:lvl4pPr>
            <a:lvl5pPr>
              <a:defRPr>
                <a:latin typeface="Rockwell Condensed (Headings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4E2A-AAD5-4DC7-8DFB-ADE77BE0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F7B6-8D94-4108-A51B-99149062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6A9A-5928-46DC-AAE8-45564160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E3D44-1929-4E39-A046-D74EB398DA5E}"/>
              </a:ext>
            </a:extLst>
          </p:cNvPr>
          <p:cNvGrpSpPr/>
          <p:nvPr userDrawn="1"/>
        </p:nvGrpSpPr>
        <p:grpSpPr>
          <a:xfrm>
            <a:off x="7598937" y="6338058"/>
            <a:ext cx="630664" cy="365125"/>
            <a:chOff x="1929919" y="1109179"/>
            <a:chExt cx="4887212" cy="2898410"/>
          </a:xfrm>
        </p:grpSpPr>
        <p:pic>
          <p:nvPicPr>
            <p:cNvPr id="9" name="Picture 8" descr="C:\Users\behrma1\AppData\Local\Temp\4\SNAGHTMLa11f2a6.PNG">
              <a:extLst>
                <a:ext uri="{FF2B5EF4-FFF2-40B4-BE49-F238E27FC236}">
                  <a16:creationId xmlns:a16="http://schemas.microsoft.com/office/drawing/2014/main" id="{6186A5C9-D648-4329-A883-940C3EC7D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919" y="1109179"/>
              <a:ext cx="4887212" cy="2898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Users\behrma1\AppData\Local\Temp\4\SNAGHTMLa0be526.PNG">
              <a:extLst>
                <a:ext uri="{FF2B5EF4-FFF2-40B4-BE49-F238E27FC236}">
                  <a16:creationId xmlns:a16="http://schemas.microsoft.com/office/drawing/2014/main" id="{F9C08656-A26C-496D-9947-B88F29F5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88" y="2115975"/>
              <a:ext cx="1424873" cy="170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386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1326-E73F-46E7-9CA0-69328025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17F2-C9EB-4BF3-98F8-5774B876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4B57-2B3F-42F7-868B-102F5CA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A7EA-F2C6-4412-A55A-84196132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FF87-FBC9-4BB1-B764-224AA9DF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46D2-D191-4708-A957-AD07B00D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BF52-83E1-406C-8DBF-FA85661B4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3275B-A7A7-4AED-90A0-F2BF0462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E208-3F54-48AC-9326-E5D274B2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C3F5B-056B-4BFA-82E6-E41DD572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C317-E65C-4233-963B-9EED1D95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0816-051D-4DF1-9411-0322553C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E5C4-B58E-4E68-B430-8A80CA71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06B7C-6FCE-443B-9371-F9DADF51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2B669-F836-41F1-9875-3C1811DCE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132A4-20AA-4085-AA41-53D6790CE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037E2-4924-4893-A644-AA353676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1D1FA-4266-4E1C-964E-6AC63771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9013D-52CE-46A7-A05A-560EC77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0F0A-51F2-4A4D-B67D-192F2821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45EC-4185-4AAD-921F-7D0BC401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05667-126D-48A0-8CC4-7D10F0FE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F1B7A-CE93-421D-A12C-5219C6B8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8FC62-B666-4F3E-8B81-CEB2829A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AF52-D7A1-4354-940D-A222A10C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310F-BEBD-4A6F-8AB1-5175670C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0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24BB-E4DA-4D45-9EA0-85C7B09A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3AC5-0BD8-4F57-93F7-8407C524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F1AA-D477-484D-BF02-E376EAF6C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D0152-9F50-4676-A045-2C949316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0E3-2763-4CBB-861C-57D66932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5D010-EF9B-4BB5-A0F9-415821CE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9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119C-1914-4701-ADFB-464D9E5A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42884-4764-40AA-9572-86F964527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3F1EA-39E1-43DA-B88C-2AB2032D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CB35B-D24F-4D69-983F-84F38755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0434D-7114-434B-897B-ADCC4558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0E594-AC77-4C93-BB09-CE69936F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5569-7F87-431B-BB02-C423B2BC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4B29-865A-4646-A68D-DC43523D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DDFF-28DC-4888-B81F-2B044282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20B7-84FC-451D-9196-AA596C6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8E53-B7E3-4C55-BF68-F21CD5B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0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51F2B-3B06-4DD6-B0A0-F4B53B5F9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7D2C3-81C6-4CE8-AF0B-21929451D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047D-CA2A-4FF9-A0DB-CB3AC563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E95B-17FC-4464-AC11-FC5FC693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E182-12AF-485E-BC88-923B033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B916E-282C-4634-8532-9A8A30BA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A525-E12E-4762-841A-2C84A7D4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3373-0ACC-4816-BE86-8A6F322B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A092-8825-4EEF-9DAB-7FF280C0000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62AF-C5DC-4612-83C1-1E4E6E84A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5D6A-BB6B-48E2-90EF-E99916EF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45DF-11FE-4088-AF6F-DB5A70F70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9244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3000" b="1" dirty="0"/>
              <a:t>“On the ground, or through the air”</a:t>
            </a:r>
            <a:br>
              <a:rPr lang="en-US" sz="4200" b="1" dirty="0"/>
            </a:br>
            <a:r>
              <a:rPr lang="en-US" sz="2400" i="1" dirty="0"/>
              <a:t>- A statistical end to football’s classic debate</a:t>
            </a:r>
            <a:br>
              <a:rPr lang="en-US" sz="4200" b="1" dirty="0"/>
            </a:br>
            <a:endParaRPr lang="en-US" sz="4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6652AE-CA4A-448D-9638-B05DF48621B4}"/>
              </a:ext>
            </a:extLst>
          </p:cNvPr>
          <p:cNvGrpSpPr/>
          <p:nvPr/>
        </p:nvGrpSpPr>
        <p:grpSpPr>
          <a:xfrm>
            <a:off x="372139" y="3944679"/>
            <a:ext cx="7889359" cy="2668771"/>
            <a:chOff x="372139" y="3486084"/>
            <a:chExt cx="8086061" cy="3127367"/>
          </a:xfrm>
        </p:grpSpPr>
        <p:pic>
          <p:nvPicPr>
            <p:cNvPr id="1026" name="Picture 2" descr="Image result for woody hayes">
              <a:extLst>
                <a:ext uri="{FF2B5EF4-FFF2-40B4-BE49-F238E27FC236}">
                  <a16:creationId xmlns:a16="http://schemas.microsoft.com/office/drawing/2014/main" id="{4C2385F9-4379-4131-8571-4B8D64EC4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25" y="3486084"/>
              <a:ext cx="4084675" cy="312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B6257BB2-BBEF-4943-BC04-D83F3A999659}"/>
                </a:ext>
              </a:extLst>
            </p:cNvPr>
            <p:cNvSpPr/>
            <p:nvPr/>
          </p:nvSpPr>
          <p:spPr>
            <a:xfrm>
              <a:off x="372139" y="3735277"/>
              <a:ext cx="3846873" cy="2662877"/>
            </a:xfrm>
            <a:prstGeom prst="wedgeRoundRectCallout">
              <a:avLst>
                <a:gd name="adj1" fmla="val 101901"/>
                <a:gd name="adj2" fmla="val 22288"/>
                <a:gd name="adj3" fmla="val 16667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“There are three things that can happen when you throw a pass, and </a:t>
              </a:r>
              <a:r>
                <a:rPr lang="en-US" b="1" dirty="0">
                  <a:solidFill>
                    <a:srgbClr val="FF0000"/>
                  </a:solidFill>
                </a:rPr>
                <a:t>two of them are bad.</a:t>
              </a:r>
              <a:r>
                <a:rPr lang="en-US" dirty="0">
                  <a:solidFill>
                    <a:srgbClr val="FF0000"/>
                  </a:solidFill>
                </a:rPr>
                <a:t>”</a:t>
              </a: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Woody Hayes – Ohio State Buckeyes</a:t>
              </a:r>
            </a:p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1951-1979</a:t>
              </a:r>
              <a:br>
                <a:rPr lang="en-US" dirty="0"/>
              </a:b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BAFB7-A45D-4308-8FA7-C1272027F365}"/>
              </a:ext>
            </a:extLst>
          </p:cNvPr>
          <p:cNvGrpSpPr/>
          <p:nvPr/>
        </p:nvGrpSpPr>
        <p:grpSpPr>
          <a:xfrm>
            <a:off x="1929919" y="1338817"/>
            <a:ext cx="4887212" cy="2668771"/>
            <a:chOff x="1929919" y="1109179"/>
            <a:chExt cx="4887212" cy="2898410"/>
          </a:xfrm>
        </p:grpSpPr>
        <p:pic>
          <p:nvPicPr>
            <p:cNvPr id="1032" name="Picture 8" descr="C:\Users\behrma1\AppData\Local\Temp\4\SNAGHTMLa11f2a6.PNG">
              <a:extLst>
                <a:ext uri="{FF2B5EF4-FFF2-40B4-BE49-F238E27FC236}">
                  <a16:creationId xmlns:a16="http://schemas.microsoft.com/office/drawing/2014/main" id="{31F2DD4D-6FF7-4462-8ADA-7B2A62ED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919" y="1109179"/>
              <a:ext cx="4887212" cy="2898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ehrma1\AppData\Local\Temp\4\SNAGHTMLa0be526.PNG">
              <a:extLst>
                <a:ext uri="{FF2B5EF4-FFF2-40B4-BE49-F238E27FC236}">
                  <a16:creationId xmlns:a16="http://schemas.microsoft.com/office/drawing/2014/main" id="{26D9A8AD-69EE-4FB2-B0F9-7AB673E2F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88" y="2115975"/>
              <a:ext cx="1424873" cy="170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85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/>
          </a:bodyPr>
          <a:lstStyle/>
          <a:p>
            <a:r>
              <a:rPr lang="en-US" sz="2700" dirty="0"/>
              <a:t>Running backs tend to have a higher impact on their team’s ability to win games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/>
        </p:nvGraphicFramePr>
        <p:xfrm>
          <a:off x="454025" y="1460025"/>
          <a:ext cx="8061325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Top Players Wins and Losses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DF358-52BE-41C3-B2C8-2D564525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52581"/>
            <a:ext cx="7639050" cy="43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5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/>
          </a:bodyPr>
          <a:lstStyle/>
          <a:p>
            <a:r>
              <a:rPr lang="en-US" sz="2700" dirty="0"/>
              <a:t>Interestingly though, the top NFL teams of the past 10 seasons have heavily leaned in favor of a pass-style offense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4904"/>
              </p:ext>
            </p:extLst>
          </p:nvPr>
        </p:nvGraphicFramePr>
        <p:xfrm>
          <a:off x="454025" y="1460025"/>
          <a:ext cx="8061325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The Play Calling Mix of Top NFL Teams: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6F9CE-40CF-40A6-ACC6-3A899F94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857375"/>
            <a:ext cx="7667211" cy="43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3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 fontScale="90000"/>
          </a:bodyPr>
          <a:lstStyle/>
          <a:p>
            <a:r>
              <a:rPr lang="en-US" dirty="0"/>
              <a:t>However, it would appear that increasing a team’s run percentage has a positive impact on their ability to win a game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The Play Calling Mix of Top NFL Teams: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0EB47-4725-4C63-9261-4E965C02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362075"/>
            <a:ext cx="7019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2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E08B-3BF8-4880-B4C6-FBDD57F7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19" y="676288"/>
            <a:ext cx="7884171" cy="624372"/>
          </a:xfrm>
        </p:spPr>
        <p:txBody>
          <a:bodyPr>
            <a:normAutofit/>
          </a:bodyPr>
          <a:lstStyle/>
          <a:p>
            <a:r>
              <a:rPr lang="en-US" sz="2168" dirty="0"/>
              <a:t>	P-value Winner Rush Percentage vs Loser Rush Percentage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A79477-3CF7-4A05-8C99-E6384543B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05" y="2860716"/>
            <a:ext cx="4869295" cy="17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that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p_value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2.988333035295909e-16 &lt; .05) we see Loser and Winner percentage is statistically significant </a:t>
            </a:r>
          </a:p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would reject Null Hypothesis</a:t>
            </a:r>
            <a:endParaRPr lang="en-US" altLang="en-US" sz="1400" dirty="0"/>
          </a:p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 Hypothesis </a:t>
            </a:r>
            <a:r>
              <a:rPr lang="en-US" alt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 percentage does not influence winning percentage</a:t>
            </a:r>
            <a:endParaRPr lang="en-US" altLang="en-US" sz="1400" b="1" dirty="0"/>
          </a:p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endParaRPr lang="en-US" altLang="en-US" sz="1400" dirty="0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C7C03727-B5C6-4CEA-94C4-27A301FE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" y="1956890"/>
            <a:ext cx="38290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0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EB95-6BC8-4E42-A982-893C1069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0577"/>
          </a:xfrm>
        </p:spPr>
        <p:txBody>
          <a:bodyPr>
            <a:normAutofit/>
          </a:bodyPr>
          <a:lstStyle/>
          <a:p>
            <a:r>
              <a:rPr lang="en-US" sz="2700" dirty="0"/>
              <a:t>Our conclusions and ideas for further testing: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026B50-4D94-43F0-AB9A-191FE6255BF3}"/>
              </a:ext>
            </a:extLst>
          </p:cNvPr>
          <p:cNvGrpSpPr/>
          <p:nvPr/>
        </p:nvGrpSpPr>
        <p:grpSpPr>
          <a:xfrm>
            <a:off x="628651" y="1245704"/>
            <a:ext cx="7617602" cy="4081670"/>
            <a:chOff x="468314" y="1610846"/>
            <a:chExt cx="8203443" cy="4421136"/>
          </a:xfrm>
        </p:grpSpPr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7002D8E3-1EF9-4525-8B3B-BBC17D7D05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8314" y="1610846"/>
              <a:ext cx="4017261" cy="2126875"/>
            </a:xfrm>
            <a:prstGeom prst="rect">
              <a:avLst/>
            </a:prstGeom>
            <a:solidFill>
              <a:srgbClr val="E5E5E5"/>
            </a:solidFill>
            <a:ln w="6350">
              <a:solidFill>
                <a:srgbClr val="E4E7E7"/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/>
            <a:lstStyle/>
            <a:p>
              <a:pPr marL="179996" marR="0" lvl="0" indent="-179996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Advancing the Ball Downfield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While passing the ball results in slightly higher average yards per play than rushing, the risk of losing serious yardage is higher for passing plays (sacks)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This trend is consistent across all years of our</a:t>
              </a:r>
              <a:r>
                <a:rPr lang="en-US" sz="1400" kern="0" noProof="0" dirty="0">
                  <a:solidFill>
                    <a:prstClr val="black"/>
                  </a:solidFill>
                  <a:latin typeface="Rockwell Condensed (Headings)"/>
                  <a:cs typeface="Arial" charset="0"/>
                </a:rPr>
                <a:t>      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dataset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13706E0D-4FCC-4674-BC7A-0BEB28A79E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8314" y="3892822"/>
              <a:ext cx="4017261" cy="2126875"/>
            </a:xfrm>
            <a:prstGeom prst="rect">
              <a:avLst/>
            </a:prstGeom>
            <a:solidFill>
              <a:srgbClr val="E5E5E5"/>
            </a:solidFill>
            <a:ln w="6350">
              <a:solidFill>
                <a:srgbClr val="E4E7E7"/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 anchor="b"/>
            <a:lstStyle/>
            <a:p>
              <a:pPr marL="179996" marR="0" lvl="0" indent="-179996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Making Good Calls in Bad Weather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Bad weather games do not change the overall trend of yards gained by play type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Bad weather is more likely to result in a fumble on all play types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6728DCE-6A02-46B3-9E4D-C7771C33CB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54496" y="3905107"/>
              <a:ext cx="4017261" cy="2126875"/>
            </a:xfrm>
            <a:prstGeom prst="rect">
              <a:avLst/>
            </a:prstGeom>
            <a:solidFill>
              <a:srgbClr val="E5E5E5"/>
            </a:solidFill>
            <a:ln w="6350">
              <a:solidFill>
                <a:srgbClr val="E4E7E7"/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 anchor="b"/>
            <a:lstStyle/>
            <a:p>
              <a:pPr marL="179996" marR="0" lvl="0" indent="-179996" defTabSz="566724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		The NFL’s Top Teams and Performers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The NFL teams with top running backs have outperformed those with the top quarterbacks overall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Still, the NFL’s select top teams heavily favor passing plays (70% of plays)</a:t>
              </a: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6C3CFC11-0128-4A22-8E4F-D41BC29DB4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54496" y="1610846"/>
              <a:ext cx="4017261" cy="2126875"/>
            </a:xfrm>
            <a:prstGeom prst="rect">
              <a:avLst/>
            </a:prstGeom>
            <a:solidFill>
              <a:srgbClr val="E5E5E5"/>
            </a:solidFill>
            <a:ln w="6350">
              <a:solidFill>
                <a:srgbClr val="E4E7E7"/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/>
            <a:lstStyle/>
            <a:p>
              <a:pPr marL="179996" marR="0" lvl="0" indent="-179996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Rockwell Condensed (Headings)"/>
                  <a:cs typeface="Arial" charset="0"/>
                </a:rPr>
                <a:t>Reducing Chances of Turnovers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 Condensed (Headings)"/>
                <a:cs typeface="Arial" charset="0"/>
              </a:endParaRP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Passing plays appear to be three times as likely to result in a turnover as compared to rushing plays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Safeties are about even across play types</a:t>
              </a:r>
            </a:p>
            <a:p>
              <a:pPr marL="690563" lvl="1" indent="-233363" defTabSz="1219170" eaLnBrk="0" fontAlgn="base" hangingPunct="0"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Rockwell Condensed (Headings)"/>
                  <a:cs typeface="Arial" charset="0"/>
                </a:rPr>
                <a:t>Time of possession is difficult to analyze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 Condensed (Headings)"/>
                <a:cs typeface="Arial" charset="0"/>
              </a:endParaRPr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70E00708-BB96-41BE-9B7F-AEE339405E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44782" y="2750297"/>
              <a:ext cx="2190995" cy="2233818"/>
            </a:xfrm>
            <a:prstGeom prst="ellipse">
              <a:avLst/>
            </a:prstGeom>
            <a:solidFill>
              <a:srgbClr val="1450D2"/>
            </a:solidFill>
            <a:ln w="101600">
              <a:solidFill>
                <a:sysClr val="window" lastClr="FFFFFF"/>
              </a:solidFill>
              <a:round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marL="179996" marR="0" lvl="0" indent="-179996" defTabSz="914377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	Running appears to be the more effective play-type for all teams, while passing is best for the top teams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8237CD-3515-4C4B-874E-CCE0B30CD287}"/>
              </a:ext>
            </a:extLst>
          </p:cNvPr>
          <p:cNvSpPr txBox="1"/>
          <p:nvPr/>
        </p:nvSpPr>
        <p:spPr>
          <a:xfrm>
            <a:off x="628650" y="5327374"/>
            <a:ext cx="76176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ckwell Condensed (Headings)"/>
              </a:rPr>
              <a:t>If we had more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ckwell Condensed (Headings)"/>
              </a:rPr>
              <a:t>Check if winner or loser of game had higher rushing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ckwell Condensed (Headings)"/>
              </a:rPr>
              <a:t>Bins of yards for “big plays”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ckwell Condensed (Headings)"/>
              </a:rPr>
              <a:t>Expand data set (to NCAA perhaps)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2EC8-384D-40ED-9D85-2C5CC946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57" y="97248"/>
            <a:ext cx="7886700" cy="1018113"/>
          </a:xfrm>
        </p:spPr>
        <p:txBody>
          <a:bodyPr>
            <a:noAutofit/>
          </a:bodyPr>
          <a:lstStyle/>
          <a:p>
            <a:r>
              <a:rPr lang="en-US" sz="2700" dirty="0"/>
              <a:t>Our Hypothesis: “</a:t>
            </a:r>
            <a:r>
              <a:rPr lang="en-US" sz="2700" b="1" dirty="0"/>
              <a:t>On average</a:t>
            </a:r>
            <a:r>
              <a:rPr lang="en-US" sz="2700" dirty="0"/>
              <a:t> running the football is a safer, more effective means of advancing down the, providing an </a:t>
            </a:r>
            <a:r>
              <a:rPr lang="en-US" sz="2700" b="1" dirty="0"/>
              <a:t>NFL team </a:t>
            </a:r>
            <a:r>
              <a:rPr lang="en-US" sz="2700" dirty="0"/>
              <a:t>a better chance of </a:t>
            </a:r>
            <a:r>
              <a:rPr lang="en-US" sz="2700"/>
              <a:t>winning when compared </a:t>
            </a:r>
            <a:r>
              <a:rPr lang="en-US" sz="2700" dirty="0"/>
              <a:t>to passing”</a:t>
            </a:r>
          </a:p>
        </p:txBody>
      </p:sp>
      <p:graphicFrame>
        <p:nvGraphicFramePr>
          <p:cNvPr id="22" name="Table Placeholder 31">
            <a:extLst>
              <a:ext uri="{FF2B5EF4-FFF2-40B4-BE49-F238E27FC236}">
                <a16:creationId xmlns:a16="http://schemas.microsoft.com/office/drawing/2014/main" id="{7B964847-7260-4971-8881-9951D094F909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7599430"/>
              </p:ext>
            </p:extLst>
          </p:nvPr>
        </p:nvGraphicFramePr>
        <p:xfrm>
          <a:off x="584791" y="2679406"/>
          <a:ext cx="8103602" cy="3642801"/>
        </p:xfrm>
        <a:graphic>
          <a:graphicData uri="http://schemas.openxmlformats.org/drawingml/2006/table">
            <a:tbl>
              <a:tblPr firstRow="1"/>
              <a:tblGrid>
                <a:gridCol w="36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2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16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en-US" sz="3000" b="1" u="none" strike="noStrike" dirty="0">
                          <a:solidFill>
                            <a:schemeClr val="accent1"/>
                          </a:solidFill>
                          <a:effectLst/>
                          <a:latin typeface="Rockwell Condensed (Headings)"/>
                        </a:rPr>
                        <a:t>1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Advancing the ball down the field (and not losing yards)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A7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Rockwell Condensed (Headings)"/>
                        </a:rPr>
                        <a:t>Which play type averages higher gains in yardage per play?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ckwell Condensed (Headings)"/>
                        </a:rPr>
                        <a:t>How often and how significant are the losses in yardage taken by play type (via sacks or tackles for loss)?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26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000" b="1" u="none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Rockwell Condensed (Headings)"/>
                        </a:rPr>
                        <a:t>2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Reducing the chances for error and keeping the ball out of opponent’s hands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A7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Which play type is “riskier” based on the team’s chances of losing the ball (i.e. fumbles and interceptions) and in some cases even giving up points (safeties)?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effectLst/>
                        <a:latin typeface="Rockwell Condensed (Headings)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latin typeface="Rockwell Condensed (Headings)"/>
                        </a:rPr>
                        <a:t>Does a tendency towards one play type correlate to higher time of possession during the game and the ability to keep the opponent from scoring?</a:t>
                      </a:r>
                      <a:endParaRPr lang="en-US" sz="1400" dirty="0">
                        <a:latin typeface="Rockwell Condensed (Headings)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90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000" b="1" u="none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Rockwell Condensed (Headings)"/>
                        </a:rPr>
                        <a:t>3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Making good decisions in adverse game conditions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A7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>
                          <a:latin typeface="Rockwell Condensed (Headings)"/>
                        </a:rPr>
                        <a:t>Does the effectiveness of each play type change when poor weather conditions are introduced (snow and rain)?</a:t>
                      </a:r>
                      <a:endParaRPr lang="en-US" sz="1400" baseline="0" dirty="0">
                        <a:latin typeface="Rockwell Condensed (Headings)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08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000" b="1" u="none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Rockwell Condensed (Headings)"/>
                        </a:rPr>
                        <a:t>4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Understanding the game’s top players/teams over the past 10 years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A7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latin typeface="Rockwell Condensed (Headings)"/>
                        </a:rPr>
                        <a:t>Who has tended to have a larger impact on their team’s ability to win: top passers, or top rushers?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latin typeface="Rockwell Condensed (Headings)"/>
                        </a:rPr>
                        <a:t>Do the NFL’s top teams tend to rush or pass more often?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072ABEB-1F2A-4304-BD22-DF597A3911ED}"/>
              </a:ext>
            </a:extLst>
          </p:cNvPr>
          <p:cNvSpPr txBox="1">
            <a:spLocks/>
          </p:cNvSpPr>
          <p:nvPr/>
        </p:nvSpPr>
        <p:spPr bwMode="gray">
          <a:xfrm>
            <a:off x="454032" y="6047321"/>
            <a:ext cx="8234361" cy="3704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tabLst/>
              <a:defRPr sz="800" b="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sz="800" b="0" i="0" u="none" strike="noStrike" kern="1200" cap="none" spc="-1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-1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4" name="Gruppieren 25">
            <a:extLst>
              <a:ext uri="{FF2B5EF4-FFF2-40B4-BE49-F238E27FC236}">
                <a16:creationId xmlns:a16="http://schemas.microsoft.com/office/drawing/2014/main" id="{585F9536-BB5F-4EE5-A782-947213766FA3}"/>
              </a:ext>
            </a:extLst>
          </p:cNvPr>
          <p:cNvGrpSpPr/>
          <p:nvPr/>
        </p:nvGrpSpPr>
        <p:grpSpPr bwMode="gray">
          <a:xfrm rot="10800000" flipH="1" flipV="1">
            <a:off x="2568816" y="2924385"/>
            <a:ext cx="439829" cy="392923"/>
            <a:chOff x="4238588" y="3389332"/>
            <a:chExt cx="528711" cy="646230"/>
          </a:xfrm>
          <a:solidFill>
            <a:srgbClr val="FFFFFF">
              <a:lumMod val="75000"/>
            </a:srgbClr>
          </a:solidFill>
        </p:grpSpPr>
        <p:sp>
          <p:nvSpPr>
            <p:cNvPr id="25" name="Eingekerbter Richtungspfeil 26">
              <a:extLst>
                <a:ext uri="{FF2B5EF4-FFF2-40B4-BE49-F238E27FC236}">
                  <a16:creationId xmlns:a16="http://schemas.microsoft.com/office/drawing/2014/main" id="{9AD5D516-CAF9-4949-9824-EE0CE455DCCE}"/>
                </a:ext>
              </a:extLst>
            </p:cNvPr>
            <p:cNvSpPr/>
            <p:nvPr/>
          </p:nvSpPr>
          <p:spPr bwMode="gray">
            <a:xfrm>
              <a:off x="4447692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B605E45F-7ABC-4173-9457-3A1D892CC842}"/>
                </a:ext>
              </a:extLst>
            </p:cNvPr>
            <p:cNvSpPr/>
            <p:nvPr/>
          </p:nvSpPr>
          <p:spPr bwMode="gray">
            <a:xfrm>
              <a:off x="4238588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" name="Gruppieren 25">
            <a:extLst>
              <a:ext uri="{FF2B5EF4-FFF2-40B4-BE49-F238E27FC236}">
                <a16:creationId xmlns:a16="http://schemas.microsoft.com/office/drawing/2014/main" id="{D48B2892-E53F-4B8E-A855-FEF2AA09F190}"/>
              </a:ext>
            </a:extLst>
          </p:cNvPr>
          <p:cNvGrpSpPr/>
          <p:nvPr/>
        </p:nvGrpSpPr>
        <p:grpSpPr bwMode="gray">
          <a:xfrm rot="10800000" flipH="1" flipV="1">
            <a:off x="2568816" y="3898763"/>
            <a:ext cx="439829" cy="392923"/>
            <a:chOff x="4238588" y="3389332"/>
            <a:chExt cx="528711" cy="646230"/>
          </a:xfrm>
          <a:solidFill>
            <a:srgbClr val="FFFFFF">
              <a:lumMod val="75000"/>
            </a:srgbClr>
          </a:solidFill>
        </p:grpSpPr>
        <p:sp>
          <p:nvSpPr>
            <p:cNvPr id="28" name="Eingekerbter Richtungspfeil 26">
              <a:extLst>
                <a:ext uri="{FF2B5EF4-FFF2-40B4-BE49-F238E27FC236}">
                  <a16:creationId xmlns:a16="http://schemas.microsoft.com/office/drawing/2014/main" id="{8BD7EECD-BCB6-407E-90BB-22C21E08A1FF}"/>
                </a:ext>
              </a:extLst>
            </p:cNvPr>
            <p:cNvSpPr/>
            <p:nvPr/>
          </p:nvSpPr>
          <p:spPr bwMode="gray">
            <a:xfrm>
              <a:off x="4447692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B91410BB-C8C4-4333-BC31-B514E7846660}"/>
                </a:ext>
              </a:extLst>
            </p:cNvPr>
            <p:cNvSpPr/>
            <p:nvPr/>
          </p:nvSpPr>
          <p:spPr bwMode="gray">
            <a:xfrm>
              <a:off x="4238588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0" name="Gruppieren 25">
            <a:extLst>
              <a:ext uri="{FF2B5EF4-FFF2-40B4-BE49-F238E27FC236}">
                <a16:creationId xmlns:a16="http://schemas.microsoft.com/office/drawing/2014/main" id="{CF128F38-57C4-4B0F-AFDF-8F0E9B21CFB4}"/>
              </a:ext>
            </a:extLst>
          </p:cNvPr>
          <p:cNvGrpSpPr/>
          <p:nvPr/>
        </p:nvGrpSpPr>
        <p:grpSpPr bwMode="gray">
          <a:xfrm rot="10800000" flipH="1" flipV="1">
            <a:off x="2568816" y="4766048"/>
            <a:ext cx="439829" cy="392923"/>
            <a:chOff x="4238588" y="3389332"/>
            <a:chExt cx="528711" cy="646230"/>
          </a:xfrm>
          <a:solidFill>
            <a:srgbClr val="FFFFFF">
              <a:lumMod val="75000"/>
            </a:srgbClr>
          </a:solidFill>
        </p:grpSpPr>
        <p:sp>
          <p:nvSpPr>
            <p:cNvPr id="31" name="Eingekerbter Richtungspfeil 26">
              <a:extLst>
                <a:ext uri="{FF2B5EF4-FFF2-40B4-BE49-F238E27FC236}">
                  <a16:creationId xmlns:a16="http://schemas.microsoft.com/office/drawing/2014/main" id="{F015B0BB-F195-4671-A960-3677E1E6F88C}"/>
                </a:ext>
              </a:extLst>
            </p:cNvPr>
            <p:cNvSpPr/>
            <p:nvPr/>
          </p:nvSpPr>
          <p:spPr bwMode="gray">
            <a:xfrm>
              <a:off x="4447692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Eingekerbter Richtungspfeil 27">
              <a:extLst>
                <a:ext uri="{FF2B5EF4-FFF2-40B4-BE49-F238E27FC236}">
                  <a16:creationId xmlns:a16="http://schemas.microsoft.com/office/drawing/2014/main" id="{884BA6B2-C75A-4287-A4E8-A3CD3C2DBA7E}"/>
                </a:ext>
              </a:extLst>
            </p:cNvPr>
            <p:cNvSpPr/>
            <p:nvPr/>
          </p:nvSpPr>
          <p:spPr bwMode="gray">
            <a:xfrm>
              <a:off x="4238588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uppieren 25">
            <a:extLst>
              <a:ext uri="{FF2B5EF4-FFF2-40B4-BE49-F238E27FC236}">
                <a16:creationId xmlns:a16="http://schemas.microsoft.com/office/drawing/2014/main" id="{F5391DCF-2F93-49FB-8B59-0960A3ADD818}"/>
              </a:ext>
            </a:extLst>
          </p:cNvPr>
          <p:cNvGrpSpPr/>
          <p:nvPr/>
        </p:nvGrpSpPr>
        <p:grpSpPr bwMode="gray">
          <a:xfrm rot="10800000" flipH="1" flipV="1">
            <a:off x="2568815" y="5638904"/>
            <a:ext cx="439829" cy="392923"/>
            <a:chOff x="4238588" y="3389332"/>
            <a:chExt cx="528711" cy="646230"/>
          </a:xfrm>
          <a:solidFill>
            <a:srgbClr val="FFFFFF">
              <a:lumMod val="75000"/>
            </a:srgbClr>
          </a:solidFill>
        </p:grpSpPr>
        <p:sp>
          <p:nvSpPr>
            <p:cNvPr id="34" name="Eingekerbter Richtungspfeil 26">
              <a:extLst>
                <a:ext uri="{FF2B5EF4-FFF2-40B4-BE49-F238E27FC236}">
                  <a16:creationId xmlns:a16="http://schemas.microsoft.com/office/drawing/2014/main" id="{0B8F5A21-350F-4143-9E54-D6E999AB387B}"/>
                </a:ext>
              </a:extLst>
            </p:cNvPr>
            <p:cNvSpPr/>
            <p:nvPr/>
          </p:nvSpPr>
          <p:spPr bwMode="gray">
            <a:xfrm>
              <a:off x="4447692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Eingekerbter Richtungspfeil 27">
              <a:extLst>
                <a:ext uri="{FF2B5EF4-FFF2-40B4-BE49-F238E27FC236}">
                  <a16:creationId xmlns:a16="http://schemas.microsoft.com/office/drawing/2014/main" id="{FF3950EB-D588-4455-83BA-4001BE2E596B}"/>
                </a:ext>
              </a:extLst>
            </p:cNvPr>
            <p:cNvSpPr/>
            <p:nvPr/>
          </p:nvSpPr>
          <p:spPr bwMode="gray">
            <a:xfrm>
              <a:off x="4238588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5A5D6B-B4C3-4CEE-B444-AB6FDCAB47FF}"/>
              </a:ext>
            </a:extLst>
          </p:cNvPr>
          <p:cNvSpPr/>
          <p:nvPr/>
        </p:nvSpPr>
        <p:spPr>
          <a:xfrm>
            <a:off x="584791" y="1317787"/>
            <a:ext cx="8103602" cy="9690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Rockwell Condensed (Headings)"/>
              </a:rPr>
              <a:t>Null Hypothesis: “The effectiveness of a play is random irrespective of play type (run or pass) and the run vs pass percentage of winning teams is also random”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7DF8BD-2FD9-4D50-9BAD-1BB862ECD290}"/>
              </a:ext>
            </a:extLst>
          </p:cNvPr>
          <p:cNvSpPr txBox="1"/>
          <p:nvPr/>
        </p:nvSpPr>
        <p:spPr>
          <a:xfrm>
            <a:off x="584791" y="2247042"/>
            <a:ext cx="810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ckwell Condensed (Headings)"/>
              </a:rPr>
              <a:t>Key themes and questions to test our hypothesis:</a:t>
            </a:r>
          </a:p>
        </p:txBody>
      </p:sp>
    </p:spTree>
    <p:extLst>
      <p:ext uri="{BB962C8B-B14F-4D97-AF65-F5344CB8AC3E}">
        <p14:creationId xmlns:p14="http://schemas.microsoft.com/office/powerpoint/2010/main" val="328020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E4AD-8DE1-41A7-A58D-406FD97F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79415" cy="1325563"/>
          </a:xfrm>
        </p:spPr>
        <p:txBody>
          <a:bodyPr>
            <a:noAutofit/>
          </a:bodyPr>
          <a:lstStyle/>
          <a:p>
            <a:r>
              <a:rPr lang="en-US" sz="2700" dirty="0"/>
              <a:t>Our core dataset consisted of NFL play-by-play data, supplemented by “satellite” data sets to verify our inclinations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5243-28D1-4438-AC00-C8AC1084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509" y="1690689"/>
            <a:ext cx="3645638" cy="4242278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Core dataset: </a:t>
            </a:r>
            <a:r>
              <a:rPr lang="en-US" dirty="0"/>
              <a:t>Kaggle detailed NFL play-by-play data from 2009-2018 (10 years)</a:t>
            </a:r>
          </a:p>
          <a:p>
            <a:pPr lvl="1"/>
            <a:r>
              <a:rPr lang="en-US" dirty="0"/>
              <a:t>449k </a:t>
            </a:r>
            <a:r>
              <a:rPr lang="en-US" dirty="0" err="1"/>
              <a:t>rows</a:t>
            </a:r>
            <a:r>
              <a:rPr lang="en-US" dirty="0"/>
              <a:t> by 255 columns</a:t>
            </a:r>
          </a:p>
          <a:p>
            <a:pPr lvl="1"/>
            <a:r>
              <a:rPr lang="en-US" dirty="0"/>
              <a:t>Play type, yards gained, lost, turnovers time of possession</a:t>
            </a:r>
          </a:p>
          <a:p>
            <a:pPr lvl="1"/>
            <a:r>
              <a:rPr lang="en-US" dirty="0"/>
              <a:t>Game date, winning team/losing team</a:t>
            </a:r>
          </a:p>
          <a:p>
            <a:pPr lvl="0"/>
            <a:r>
              <a:rPr lang="en-US" b="1" dirty="0">
                <a:solidFill>
                  <a:prstClr val="black"/>
                </a:solidFill>
              </a:rPr>
              <a:t>Satellite datasets: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API weather data (to determine games with precipitation)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Stadium data mapped to game date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Individual player stats 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10CFE3-19D4-4066-A06B-2F6194D07E3A}"/>
              </a:ext>
            </a:extLst>
          </p:cNvPr>
          <p:cNvGrpSpPr/>
          <p:nvPr/>
        </p:nvGrpSpPr>
        <p:grpSpPr>
          <a:xfrm>
            <a:off x="692446" y="1756661"/>
            <a:ext cx="4241063" cy="4176306"/>
            <a:chOff x="104220" y="1756661"/>
            <a:chExt cx="5042931" cy="48700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73B376-B8B2-4E29-9B69-931A93F33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2724274"/>
              <a:ext cx="2242141" cy="216206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42CE6F-F3EE-463B-9032-FCC5B8E27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1756661"/>
              <a:ext cx="3743325" cy="971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7055CA-2A6F-46B7-8DE7-94FA3CBC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91" y="2889140"/>
              <a:ext cx="1612383" cy="162717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3EB136-D43E-4333-98B1-716D66AE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601" y="4962211"/>
              <a:ext cx="580819" cy="1058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5554CA-8B71-4EF8-A104-AA25F93EB86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240551" y="4962211"/>
              <a:ext cx="66714" cy="744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444416-5924-495A-858D-B568AE31B810}"/>
                </a:ext>
              </a:extLst>
            </p:cNvPr>
            <p:cNvCxnSpPr>
              <a:cxnSpLocks/>
            </p:cNvCxnSpPr>
            <p:nvPr/>
          </p:nvCxnSpPr>
          <p:spPr>
            <a:xfrm>
              <a:off x="3669894" y="4962211"/>
              <a:ext cx="263848" cy="598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001978-BEC3-42AA-BCCB-0EA72010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756" y="5706910"/>
              <a:ext cx="2535589" cy="31368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858F56-F580-420A-BC6C-7FA66D970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4592" y="5655135"/>
              <a:ext cx="1632559" cy="9715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273C26-524F-4283-9144-8510D7DF7584}"/>
                </a:ext>
              </a:extLst>
            </p:cNvPr>
            <p:cNvSpPr/>
            <p:nvPr/>
          </p:nvSpPr>
          <p:spPr>
            <a:xfrm>
              <a:off x="628650" y="1756661"/>
              <a:ext cx="3743325" cy="312967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A04045-7EF9-48CE-9505-12B30A5F9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220" y="6074621"/>
              <a:ext cx="1536628" cy="459977"/>
            </a:xfrm>
            <a:prstGeom prst="rect">
              <a:avLst/>
            </a:prstGeom>
          </p:spPr>
        </p:pic>
      </p:grpSp>
      <p:pic>
        <p:nvPicPr>
          <p:cNvPr id="1026" name="Picture 2" descr="Image result for kaggle">
            <a:extLst>
              <a:ext uri="{FF2B5EF4-FFF2-40B4-BE49-F238E27FC236}">
                <a16:creationId xmlns:a16="http://schemas.microsoft.com/office/drawing/2014/main" id="{1EA64AC0-005E-4D5F-95B4-A9A0E745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599" y="2753895"/>
            <a:ext cx="1526347" cy="5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B46-C00F-4095-ABD0-5C110FFD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5717"/>
          </a:xfrm>
        </p:spPr>
        <p:txBody>
          <a:bodyPr>
            <a:normAutofit fontScale="90000"/>
          </a:bodyPr>
          <a:lstStyle/>
          <a:p>
            <a:r>
              <a:rPr lang="en-US" dirty="0"/>
              <a:t>We took a simplistic approach to create our test dataset, and completed cleanup and analysis on an individual basis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C33F926-D6C9-487B-90E1-E19872FABDFF}"/>
              </a:ext>
            </a:extLst>
          </p:cNvPr>
          <p:cNvSpPr txBox="1"/>
          <p:nvPr/>
        </p:nvSpPr>
        <p:spPr bwMode="gray">
          <a:xfrm>
            <a:off x="536739" y="5658889"/>
            <a:ext cx="2004969" cy="461665"/>
          </a:xfrm>
          <a:prstGeom prst="rect">
            <a:avLst/>
          </a:prstGeom>
          <a:noFill/>
          <a:ln w="28575">
            <a:solidFill>
              <a:srgbClr val="1450D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  <a:ea typeface="Verdana" panose="020B0604030504040204" pitchFamily="34" charset="0"/>
              </a:rPr>
              <a:t>Studied Kaggle dataset for points that relate to our hypothesis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80331F3-792E-4B5E-817E-E985BBC24788}"/>
              </a:ext>
            </a:extLst>
          </p:cNvPr>
          <p:cNvSpPr txBox="1"/>
          <p:nvPr/>
        </p:nvSpPr>
        <p:spPr bwMode="gray">
          <a:xfrm>
            <a:off x="3576714" y="5658889"/>
            <a:ext cx="2004969" cy="646331"/>
          </a:xfrm>
          <a:prstGeom prst="rect">
            <a:avLst/>
          </a:prstGeom>
          <a:noFill/>
          <a:ln w="28575">
            <a:solidFill>
              <a:srgbClr val="1450D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  <a:ea typeface="Verdana" panose="020B0604030504040204" pitchFamily="34" charset="0"/>
              </a:rPr>
              <a:t>Identified relevant columns of information and created smaller, representative test dataset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E7BDFEC-9B3A-46D0-90E0-FC5E43AEB94A}"/>
              </a:ext>
            </a:extLst>
          </p:cNvPr>
          <p:cNvSpPr txBox="1"/>
          <p:nvPr/>
        </p:nvSpPr>
        <p:spPr bwMode="gray">
          <a:xfrm>
            <a:off x="6181714" y="5658889"/>
            <a:ext cx="2496047" cy="646331"/>
          </a:xfrm>
          <a:prstGeom prst="rect">
            <a:avLst/>
          </a:prstGeom>
          <a:noFill/>
          <a:ln w="28575">
            <a:solidFill>
              <a:srgbClr val="1450D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Individual cleanup of test data to answer specific questions; Connection of APIs and adjacent datasets where applicable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6D907C4-DA01-4E9D-8639-F7C9CB851385}"/>
              </a:ext>
            </a:extLst>
          </p:cNvPr>
          <p:cNvSpPr txBox="1"/>
          <p:nvPr/>
        </p:nvSpPr>
        <p:spPr bwMode="gray">
          <a:xfrm>
            <a:off x="456366" y="5419791"/>
            <a:ext cx="212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Exploration of Core Dataset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70DC662-2158-4FF0-A61A-9436CD5C2FDB}"/>
              </a:ext>
            </a:extLst>
          </p:cNvPr>
          <p:cNvSpPr txBox="1"/>
          <p:nvPr/>
        </p:nvSpPr>
        <p:spPr bwMode="gray">
          <a:xfrm>
            <a:off x="3465264" y="5419791"/>
            <a:ext cx="266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Test Dataset Creation / Cleanup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1599644-3412-4C86-9BB3-43E98E911CD2}"/>
              </a:ext>
            </a:extLst>
          </p:cNvPr>
          <p:cNvSpPr txBox="1"/>
          <p:nvPr/>
        </p:nvSpPr>
        <p:spPr bwMode="gray">
          <a:xfrm>
            <a:off x="6114610" y="5419791"/>
            <a:ext cx="2563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Analysis and Satellite Connection</a:t>
            </a:r>
          </a:p>
        </p:txBody>
      </p:sp>
      <p:sp>
        <p:nvSpPr>
          <p:cNvPr id="306" name="Arrow: Right 305">
            <a:extLst>
              <a:ext uri="{FF2B5EF4-FFF2-40B4-BE49-F238E27FC236}">
                <a16:creationId xmlns:a16="http://schemas.microsoft.com/office/drawing/2014/main" id="{1A45DFC2-95E7-438D-BB2F-21F75DB423FE}"/>
              </a:ext>
            </a:extLst>
          </p:cNvPr>
          <p:cNvSpPr/>
          <p:nvPr/>
        </p:nvSpPr>
        <p:spPr bwMode="gray">
          <a:xfrm>
            <a:off x="328652" y="1583478"/>
            <a:ext cx="8509475" cy="4198000"/>
          </a:xfrm>
          <a:prstGeom prst="rightArrow">
            <a:avLst/>
          </a:prstGeom>
          <a:solidFill>
            <a:srgbClr val="E10091">
              <a:alpha val="20000"/>
            </a:srgbClr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120000" lon="1200000" rev="6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07" name="Flowchart: Process 306">
            <a:extLst>
              <a:ext uri="{FF2B5EF4-FFF2-40B4-BE49-F238E27FC236}">
                <a16:creationId xmlns:a16="http://schemas.microsoft.com/office/drawing/2014/main" id="{A7C8FD09-561D-499F-B3EF-03EBB4CBAD80}"/>
              </a:ext>
            </a:extLst>
          </p:cNvPr>
          <p:cNvSpPr/>
          <p:nvPr/>
        </p:nvSpPr>
        <p:spPr bwMode="gray">
          <a:xfrm>
            <a:off x="2063702" y="1865331"/>
            <a:ext cx="1843655" cy="3371297"/>
          </a:xfrm>
          <a:prstGeom prst="flowChartProcess">
            <a:avLst/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 w="9525" cap="flat" cmpd="sng" algn="ctr">
            <a:noFill/>
            <a:prstDash val="solid"/>
          </a:ln>
          <a:effectLst/>
          <a:scene3d>
            <a:camera prst="isometricLeftDown">
              <a:rot lat="2686943" lon="1500000" rev="298864"/>
            </a:camera>
            <a:lightRig rig="threePt" dir="t"/>
          </a:scene3d>
          <a:sp3d z="6350"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08" name="Flowchart: Process 307">
            <a:extLst>
              <a:ext uri="{FF2B5EF4-FFF2-40B4-BE49-F238E27FC236}">
                <a16:creationId xmlns:a16="http://schemas.microsoft.com/office/drawing/2014/main" id="{13F5198C-D2EF-4BA2-99AE-93B67D22518D}"/>
              </a:ext>
            </a:extLst>
          </p:cNvPr>
          <p:cNvSpPr/>
          <p:nvPr/>
        </p:nvSpPr>
        <p:spPr bwMode="gray">
          <a:xfrm>
            <a:off x="5038994" y="1865331"/>
            <a:ext cx="1975840" cy="3371297"/>
          </a:xfrm>
          <a:prstGeom prst="flowChartProcess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cap="flat" cmpd="sng" algn="ctr">
            <a:noFill/>
            <a:prstDash val="solid"/>
          </a:ln>
          <a:effectLst/>
          <a:scene3d>
            <a:camera prst="isometricLeftDown">
              <a:rot lat="2688000" lon="1500000" rev="331728"/>
            </a:camera>
            <a:lightRig rig="threePt" dir="t"/>
          </a:scene3d>
          <a:sp3d z="6350"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095D723-38D9-4B06-A5D9-DB64E9546964}"/>
              </a:ext>
            </a:extLst>
          </p:cNvPr>
          <p:cNvSpPr/>
          <p:nvPr/>
        </p:nvSpPr>
        <p:spPr bwMode="gray">
          <a:xfrm>
            <a:off x="521053" y="1942470"/>
            <a:ext cx="1828604" cy="3076216"/>
          </a:xfrm>
          <a:prstGeom prst="rect">
            <a:avLst/>
          </a:prstGeom>
          <a:solidFill>
            <a:srgbClr val="00C1B5">
              <a:alpha val="3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49EDA39-3B27-4AEA-87D7-D6D26A11AD30}"/>
              </a:ext>
            </a:extLst>
          </p:cNvPr>
          <p:cNvSpPr/>
          <p:nvPr/>
        </p:nvSpPr>
        <p:spPr bwMode="gray">
          <a:xfrm>
            <a:off x="3564962" y="1942470"/>
            <a:ext cx="1828604" cy="3076216"/>
          </a:xfrm>
          <a:prstGeom prst="rect">
            <a:avLst/>
          </a:prstGeom>
          <a:solidFill>
            <a:srgbClr val="00C1B5">
              <a:alpha val="3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6E9920F-7D98-436A-91A9-72EFC3E30107}"/>
              </a:ext>
            </a:extLst>
          </p:cNvPr>
          <p:cNvSpPr/>
          <p:nvPr/>
        </p:nvSpPr>
        <p:spPr bwMode="gray">
          <a:xfrm>
            <a:off x="6744325" y="2001368"/>
            <a:ext cx="1828604" cy="3076216"/>
          </a:xfrm>
          <a:prstGeom prst="rect">
            <a:avLst/>
          </a:prstGeom>
          <a:solidFill>
            <a:srgbClr val="00C1B5">
              <a:alpha val="2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FCF4082-AC9E-4BC1-9FA6-C62B36772DA2}"/>
              </a:ext>
            </a:extLst>
          </p:cNvPr>
          <p:cNvSpPr txBox="1"/>
          <p:nvPr/>
        </p:nvSpPr>
        <p:spPr bwMode="gray">
          <a:xfrm>
            <a:off x="457355" y="1648100"/>
            <a:ext cx="133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Phase 1: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5CEDD3A-880E-4523-9ED4-629E9C68BDAE}"/>
              </a:ext>
            </a:extLst>
          </p:cNvPr>
          <p:cNvSpPr txBox="1"/>
          <p:nvPr/>
        </p:nvSpPr>
        <p:spPr bwMode="gray">
          <a:xfrm>
            <a:off x="3504306" y="1648100"/>
            <a:ext cx="133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Phase 2: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46DE3D4-97C4-456C-9EAD-083C2CAF13DA}"/>
              </a:ext>
            </a:extLst>
          </p:cNvPr>
          <p:cNvSpPr txBox="1"/>
          <p:nvPr/>
        </p:nvSpPr>
        <p:spPr bwMode="gray">
          <a:xfrm>
            <a:off x="6670902" y="1708356"/>
            <a:ext cx="133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Phase 3: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2C16D963-DB73-4B34-B1F3-3B364765D82C}"/>
              </a:ext>
            </a:extLst>
          </p:cNvPr>
          <p:cNvSpPr/>
          <p:nvPr/>
        </p:nvSpPr>
        <p:spPr bwMode="gray">
          <a:xfrm>
            <a:off x="4107814" y="445027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94B988E-894A-4000-B09D-1F16F7843A3E}"/>
              </a:ext>
            </a:extLst>
          </p:cNvPr>
          <p:cNvSpPr/>
          <p:nvPr/>
        </p:nvSpPr>
        <p:spPr bwMode="gray">
          <a:xfrm>
            <a:off x="4739895" y="410378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FF261C6B-3562-4ACD-A7B3-2E232D4F1215}"/>
              </a:ext>
            </a:extLst>
          </p:cNvPr>
          <p:cNvSpPr/>
          <p:nvPr/>
        </p:nvSpPr>
        <p:spPr bwMode="gray">
          <a:xfrm>
            <a:off x="978454" y="365506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0D42AAB9-7F97-41FC-928B-D41267C4E6B3}"/>
              </a:ext>
            </a:extLst>
          </p:cNvPr>
          <p:cNvSpPr/>
          <p:nvPr/>
        </p:nvSpPr>
        <p:spPr bwMode="gray">
          <a:xfrm>
            <a:off x="4657236" y="401050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3A4A62BD-C7D9-4118-A4CE-9B6ACE3229EC}"/>
              </a:ext>
            </a:extLst>
          </p:cNvPr>
          <p:cNvSpPr/>
          <p:nvPr/>
        </p:nvSpPr>
        <p:spPr bwMode="gray">
          <a:xfrm>
            <a:off x="1814177" y="270704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4B9C3B2-0D6C-4795-9A97-F7CC97A8B614}"/>
              </a:ext>
            </a:extLst>
          </p:cNvPr>
          <p:cNvSpPr/>
          <p:nvPr/>
        </p:nvSpPr>
        <p:spPr bwMode="gray">
          <a:xfrm>
            <a:off x="1963160" y="273797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EFB2CCA2-ED5A-48D7-B3B2-DB86D977295E}"/>
              </a:ext>
            </a:extLst>
          </p:cNvPr>
          <p:cNvSpPr/>
          <p:nvPr/>
        </p:nvSpPr>
        <p:spPr bwMode="gray">
          <a:xfrm>
            <a:off x="755445" y="437434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D55DCBE6-3B11-4536-A2B5-0B29B6CA7667}"/>
              </a:ext>
            </a:extLst>
          </p:cNvPr>
          <p:cNvSpPr/>
          <p:nvPr/>
        </p:nvSpPr>
        <p:spPr bwMode="gray">
          <a:xfrm>
            <a:off x="1048437" y="48380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47027E06-CC87-4356-ACFF-B6D7F9D95F80}"/>
              </a:ext>
            </a:extLst>
          </p:cNvPr>
          <p:cNvSpPr/>
          <p:nvPr/>
        </p:nvSpPr>
        <p:spPr bwMode="gray">
          <a:xfrm>
            <a:off x="876286" y="446602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8038C73-55CF-4327-8450-4A79CDFFE29E}"/>
              </a:ext>
            </a:extLst>
          </p:cNvPr>
          <p:cNvSpPr/>
          <p:nvPr/>
        </p:nvSpPr>
        <p:spPr bwMode="gray">
          <a:xfrm>
            <a:off x="1569270" y="231778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BED5BA76-11FB-4F18-BC67-081AE32C67C7}"/>
              </a:ext>
            </a:extLst>
          </p:cNvPr>
          <p:cNvSpPr/>
          <p:nvPr/>
        </p:nvSpPr>
        <p:spPr bwMode="gray">
          <a:xfrm>
            <a:off x="1963160" y="346475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CAA69FD-CCC1-4382-8062-25476F7718FF}"/>
              </a:ext>
            </a:extLst>
          </p:cNvPr>
          <p:cNvSpPr/>
          <p:nvPr/>
        </p:nvSpPr>
        <p:spPr bwMode="gray">
          <a:xfrm>
            <a:off x="794549" y="361596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E77F62F5-D37E-4328-AE1D-3CCCFF25E004}"/>
              </a:ext>
            </a:extLst>
          </p:cNvPr>
          <p:cNvSpPr/>
          <p:nvPr/>
        </p:nvSpPr>
        <p:spPr bwMode="gray">
          <a:xfrm>
            <a:off x="1811838" y="235454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526F033-DF88-496B-BC8E-B4F7DD60BF19}"/>
              </a:ext>
            </a:extLst>
          </p:cNvPr>
          <p:cNvSpPr/>
          <p:nvPr/>
        </p:nvSpPr>
        <p:spPr bwMode="gray">
          <a:xfrm>
            <a:off x="1421954" y="430278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CC987509-2556-4364-AF07-B92A8B81B3CC}"/>
              </a:ext>
            </a:extLst>
          </p:cNvPr>
          <p:cNvSpPr/>
          <p:nvPr/>
        </p:nvSpPr>
        <p:spPr bwMode="gray">
          <a:xfrm>
            <a:off x="1777009" y="448722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E317F70F-6C3F-43C7-9521-7430BB6803D0}"/>
              </a:ext>
            </a:extLst>
          </p:cNvPr>
          <p:cNvSpPr/>
          <p:nvPr/>
        </p:nvSpPr>
        <p:spPr bwMode="gray">
          <a:xfrm>
            <a:off x="1379253" y="407578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7611284-4E19-4BB1-8B22-21EC78677AC0}"/>
              </a:ext>
            </a:extLst>
          </p:cNvPr>
          <p:cNvSpPr/>
          <p:nvPr/>
        </p:nvSpPr>
        <p:spPr bwMode="gray">
          <a:xfrm>
            <a:off x="1148145" y="234822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6650204-02A7-4596-AB85-877DE4BCFFE9}"/>
              </a:ext>
            </a:extLst>
          </p:cNvPr>
          <p:cNvSpPr/>
          <p:nvPr/>
        </p:nvSpPr>
        <p:spPr bwMode="gray">
          <a:xfrm>
            <a:off x="1770248" y="289425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CC7BE9C1-0EF9-4642-A1C0-9826E24E9195}"/>
              </a:ext>
            </a:extLst>
          </p:cNvPr>
          <p:cNvSpPr/>
          <p:nvPr/>
        </p:nvSpPr>
        <p:spPr bwMode="gray">
          <a:xfrm>
            <a:off x="1118421" y="325978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4B5CD16A-0F9C-4F27-81CE-29C401CB52FE}"/>
              </a:ext>
            </a:extLst>
          </p:cNvPr>
          <p:cNvSpPr/>
          <p:nvPr/>
        </p:nvSpPr>
        <p:spPr bwMode="gray">
          <a:xfrm>
            <a:off x="4571198" y="445146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FCD3B09-B88F-47B0-B79D-75A88E036A3A}"/>
              </a:ext>
            </a:extLst>
          </p:cNvPr>
          <p:cNvSpPr/>
          <p:nvPr/>
        </p:nvSpPr>
        <p:spPr bwMode="gray">
          <a:xfrm>
            <a:off x="1174654" y="359555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5C4EDB98-72C2-443B-A7CF-DC9E5CCB0CFB}"/>
              </a:ext>
            </a:extLst>
          </p:cNvPr>
          <p:cNvSpPr/>
          <p:nvPr/>
        </p:nvSpPr>
        <p:spPr bwMode="gray">
          <a:xfrm>
            <a:off x="1616760" y="313752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F3147D1A-BF50-4E95-BBE0-FD90287952E8}"/>
              </a:ext>
            </a:extLst>
          </p:cNvPr>
          <p:cNvSpPr/>
          <p:nvPr/>
        </p:nvSpPr>
        <p:spPr bwMode="gray">
          <a:xfrm>
            <a:off x="1700265" y="333259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11243DF-2B57-4BD4-BE72-E9460E0E6505}"/>
              </a:ext>
            </a:extLst>
          </p:cNvPr>
          <p:cNvSpPr/>
          <p:nvPr/>
        </p:nvSpPr>
        <p:spPr bwMode="gray">
          <a:xfrm>
            <a:off x="1236601" y="384182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9D96A8E-1E79-4742-B51E-0F640991D071}"/>
              </a:ext>
            </a:extLst>
          </p:cNvPr>
          <p:cNvSpPr/>
          <p:nvPr/>
        </p:nvSpPr>
        <p:spPr bwMode="gray">
          <a:xfrm>
            <a:off x="1476793" y="356644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CC6FCA2-BF36-4902-B95C-3A9E3FB0163F}"/>
              </a:ext>
            </a:extLst>
          </p:cNvPr>
          <p:cNvSpPr/>
          <p:nvPr/>
        </p:nvSpPr>
        <p:spPr bwMode="gray">
          <a:xfrm>
            <a:off x="1261273" y="33983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40B1D65-17E3-4409-AD9A-9B8EEA56F9EE}"/>
              </a:ext>
            </a:extLst>
          </p:cNvPr>
          <p:cNvSpPr/>
          <p:nvPr/>
        </p:nvSpPr>
        <p:spPr bwMode="gray">
          <a:xfrm>
            <a:off x="978454" y="331401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070C5CA-F8C9-4021-A578-1801CE3F1599}"/>
              </a:ext>
            </a:extLst>
          </p:cNvPr>
          <p:cNvSpPr/>
          <p:nvPr/>
        </p:nvSpPr>
        <p:spPr bwMode="gray">
          <a:xfrm>
            <a:off x="1494326" y="392489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6B75344B-8BB0-4650-9CF7-9244B4815277}"/>
              </a:ext>
            </a:extLst>
          </p:cNvPr>
          <p:cNvSpPr/>
          <p:nvPr/>
        </p:nvSpPr>
        <p:spPr bwMode="gray">
          <a:xfrm>
            <a:off x="1635589" y="392489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94CACC1F-5017-4255-BE7D-DA08F61380A7}"/>
              </a:ext>
            </a:extLst>
          </p:cNvPr>
          <p:cNvSpPr/>
          <p:nvPr/>
        </p:nvSpPr>
        <p:spPr bwMode="gray">
          <a:xfrm>
            <a:off x="1776849" y="392489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E464D02A-5D8A-4274-B89F-19488220504F}"/>
              </a:ext>
            </a:extLst>
          </p:cNvPr>
          <p:cNvSpPr/>
          <p:nvPr/>
        </p:nvSpPr>
        <p:spPr bwMode="gray">
          <a:xfrm>
            <a:off x="4830642" y="43107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C29C5AEA-A312-4CDD-BFFE-9DAF51A28AE5}"/>
              </a:ext>
            </a:extLst>
          </p:cNvPr>
          <p:cNvSpPr/>
          <p:nvPr/>
        </p:nvSpPr>
        <p:spPr bwMode="gray">
          <a:xfrm>
            <a:off x="1625445" y="270167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01AEC221-9563-4B99-A7D9-B779486AB910}"/>
              </a:ext>
            </a:extLst>
          </p:cNvPr>
          <p:cNvSpPr/>
          <p:nvPr/>
        </p:nvSpPr>
        <p:spPr bwMode="gray">
          <a:xfrm>
            <a:off x="1711390" y="362305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52059989-1AA1-4000-B3F6-E9DB783EAF84}"/>
              </a:ext>
            </a:extLst>
          </p:cNvPr>
          <p:cNvSpPr/>
          <p:nvPr/>
        </p:nvSpPr>
        <p:spPr bwMode="gray">
          <a:xfrm>
            <a:off x="1991858" y="412835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0A3C8DD-F8CB-46AF-8314-EB6BA970BF70}"/>
              </a:ext>
            </a:extLst>
          </p:cNvPr>
          <p:cNvSpPr/>
          <p:nvPr/>
        </p:nvSpPr>
        <p:spPr bwMode="gray">
          <a:xfrm>
            <a:off x="1961777" y="32743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DCC6A042-0BFE-49A2-B4B7-FDEB1FD64D28}"/>
              </a:ext>
            </a:extLst>
          </p:cNvPr>
          <p:cNvSpPr/>
          <p:nvPr/>
        </p:nvSpPr>
        <p:spPr bwMode="gray">
          <a:xfrm>
            <a:off x="944565" y="383984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4F6D03C-B3FA-4684-BCE8-5FE084906A5B}"/>
              </a:ext>
            </a:extLst>
          </p:cNvPr>
          <p:cNvSpPr/>
          <p:nvPr/>
        </p:nvSpPr>
        <p:spPr bwMode="gray">
          <a:xfrm>
            <a:off x="830081" y="223130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B2D6BD70-D94C-4E30-AE7E-917A55DFC135}"/>
              </a:ext>
            </a:extLst>
          </p:cNvPr>
          <p:cNvSpPr/>
          <p:nvPr/>
        </p:nvSpPr>
        <p:spPr bwMode="gray">
          <a:xfrm>
            <a:off x="4318836" y="428965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A34B3CFF-8CDA-425B-AED2-021333A83D44}"/>
              </a:ext>
            </a:extLst>
          </p:cNvPr>
          <p:cNvSpPr/>
          <p:nvPr/>
        </p:nvSpPr>
        <p:spPr bwMode="gray">
          <a:xfrm>
            <a:off x="1384162" y="314364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F295409-D695-451A-B3C6-93A165CB1947}"/>
              </a:ext>
            </a:extLst>
          </p:cNvPr>
          <p:cNvSpPr/>
          <p:nvPr/>
        </p:nvSpPr>
        <p:spPr bwMode="gray">
          <a:xfrm>
            <a:off x="1104673" y="42353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5898E1EC-F6D8-4BD9-81F9-0A44541D49F3}"/>
              </a:ext>
            </a:extLst>
          </p:cNvPr>
          <p:cNvSpPr/>
          <p:nvPr/>
        </p:nvSpPr>
        <p:spPr bwMode="gray">
          <a:xfrm>
            <a:off x="1385728" y="484812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E687016-2E50-4534-9066-4761B4AC489F}"/>
              </a:ext>
            </a:extLst>
          </p:cNvPr>
          <p:cNvSpPr/>
          <p:nvPr/>
        </p:nvSpPr>
        <p:spPr bwMode="gray">
          <a:xfrm>
            <a:off x="1124141" y="445837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96E8DF7-2156-4080-96D8-0BA46949E82F}"/>
              </a:ext>
            </a:extLst>
          </p:cNvPr>
          <p:cNvSpPr/>
          <p:nvPr/>
        </p:nvSpPr>
        <p:spPr bwMode="gray">
          <a:xfrm>
            <a:off x="1537905" y="45955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19C64A3-EA1E-480E-9E37-1E580EE5F7D9}"/>
              </a:ext>
            </a:extLst>
          </p:cNvPr>
          <p:cNvSpPr/>
          <p:nvPr/>
        </p:nvSpPr>
        <p:spPr bwMode="gray">
          <a:xfrm>
            <a:off x="1027961" y="299185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B2BC8AAE-B3CF-407A-A3FA-DF29786E4ACD}"/>
              </a:ext>
            </a:extLst>
          </p:cNvPr>
          <p:cNvSpPr/>
          <p:nvPr/>
        </p:nvSpPr>
        <p:spPr bwMode="gray">
          <a:xfrm>
            <a:off x="1686742" y="424962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DB9CCF16-5C9D-489D-846C-806E1A6C5A5B}"/>
              </a:ext>
            </a:extLst>
          </p:cNvPr>
          <p:cNvSpPr/>
          <p:nvPr/>
        </p:nvSpPr>
        <p:spPr bwMode="gray">
          <a:xfrm>
            <a:off x="4320894" y="408212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39F17302-836A-46BA-AE24-001EF695C200}"/>
              </a:ext>
            </a:extLst>
          </p:cNvPr>
          <p:cNvSpPr/>
          <p:nvPr/>
        </p:nvSpPr>
        <p:spPr bwMode="gray">
          <a:xfrm>
            <a:off x="617549" y="339457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82B3B01D-A8E2-48D4-8DB2-7E3B8EAB2DC6}"/>
              </a:ext>
            </a:extLst>
          </p:cNvPr>
          <p:cNvSpPr/>
          <p:nvPr/>
        </p:nvSpPr>
        <p:spPr bwMode="gray">
          <a:xfrm>
            <a:off x="757445" y="40332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6E21E133-7DA8-48C0-AF35-FAB86A610ADA}"/>
              </a:ext>
            </a:extLst>
          </p:cNvPr>
          <p:cNvSpPr/>
          <p:nvPr/>
        </p:nvSpPr>
        <p:spPr bwMode="gray">
          <a:xfrm>
            <a:off x="697986" y="482304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369C00A2-B01D-4524-A592-2C68325E283F}"/>
              </a:ext>
            </a:extLst>
          </p:cNvPr>
          <p:cNvSpPr/>
          <p:nvPr/>
        </p:nvSpPr>
        <p:spPr bwMode="gray">
          <a:xfrm>
            <a:off x="2074237" y="478240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862DFC76-7D12-4E7C-B35C-55EC0903A9F7}"/>
              </a:ext>
            </a:extLst>
          </p:cNvPr>
          <p:cNvSpPr/>
          <p:nvPr/>
        </p:nvSpPr>
        <p:spPr bwMode="gray">
          <a:xfrm>
            <a:off x="1706408" y="483693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E1B584EB-D9A7-450A-A03B-7EC312DAB733}"/>
              </a:ext>
            </a:extLst>
          </p:cNvPr>
          <p:cNvSpPr/>
          <p:nvPr/>
        </p:nvSpPr>
        <p:spPr bwMode="gray">
          <a:xfrm>
            <a:off x="1553538" y="288058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AF3E45BD-7666-4A5E-A7F7-896D7B3A75F8}"/>
              </a:ext>
            </a:extLst>
          </p:cNvPr>
          <p:cNvSpPr/>
          <p:nvPr/>
        </p:nvSpPr>
        <p:spPr bwMode="gray">
          <a:xfrm>
            <a:off x="846885" y="343747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9FDCCC7B-1FDB-4FAB-9A4B-9FB3DA6D1483}"/>
              </a:ext>
            </a:extLst>
          </p:cNvPr>
          <p:cNvSpPr/>
          <p:nvPr/>
        </p:nvSpPr>
        <p:spPr bwMode="gray">
          <a:xfrm>
            <a:off x="1384162" y="332911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5FAD59DA-778C-42C6-8F0E-4D5BADF16C6E}"/>
              </a:ext>
            </a:extLst>
          </p:cNvPr>
          <p:cNvSpPr/>
          <p:nvPr/>
        </p:nvSpPr>
        <p:spPr bwMode="gray">
          <a:xfrm>
            <a:off x="1836132" y="379163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D624F338-7000-41F3-AC3D-6B1AAB9DD0FB}"/>
              </a:ext>
            </a:extLst>
          </p:cNvPr>
          <p:cNvSpPr/>
          <p:nvPr/>
        </p:nvSpPr>
        <p:spPr bwMode="gray">
          <a:xfrm>
            <a:off x="676789" y="455945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C2F7D32A-256F-4374-AE71-43CB9EAB2390}"/>
              </a:ext>
            </a:extLst>
          </p:cNvPr>
          <p:cNvSpPr/>
          <p:nvPr/>
        </p:nvSpPr>
        <p:spPr bwMode="gray">
          <a:xfrm>
            <a:off x="894313" y="475257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6E8172F9-06ED-46C0-A30C-4CE314F4F2C7}"/>
              </a:ext>
            </a:extLst>
          </p:cNvPr>
          <p:cNvSpPr/>
          <p:nvPr/>
        </p:nvSpPr>
        <p:spPr bwMode="gray">
          <a:xfrm>
            <a:off x="1197485" y="480604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5CDF33E7-2183-4893-A5D5-60D613B6950A}"/>
              </a:ext>
            </a:extLst>
          </p:cNvPr>
          <p:cNvSpPr/>
          <p:nvPr/>
        </p:nvSpPr>
        <p:spPr bwMode="gray">
          <a:xfrm>
            <a:off x="1903530" y="486196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8774A746-A3A1-4A42-BE4A-ED42E9B09AA0}"/>
              </a:ext>
            </a:extLst>
          </p:cNvPr>
          <p:cNvSpPr/>
          <p:nvPr/>
        </p:nvSpPr>
        <p:spPr bwMode="gray">
          <a:xfrm>
            <a:off x="2000481" y="445537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B66C9F14-3968-4C9E-89B7-DD1A2A18F84C}"/>
              </a:ext>
            </a:extLst>
          </p:cNvPr>
          <p:cNvSpPr/>
          <p:nvPr/>
        </p:nvSpPr>
        <p:spPr bwMode="gray">
          <a:xfrm>
            <a:off x="1820234" y="462724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D0E16901-B1DB-4403-BF39-F786DD9F3086}"/>
              </a:ext>
            </a:extLst>
          </p:cNvPr>
          <p:cNvSpPr/>
          <p:nvPr/>
        </p:nvSpPr>
        <p:spPr bwMode="gray">
          <a:xfrm>
            <a:off x="1842258" y="309858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AAA7EC2A-BAF5-4366-8AD9-48FC27FD8D20}"/>
              </a:ext>
            </a:extLst>
          </p:cNvPr>
          <p:cNvSpPr/>
          <p:nvPr/>
        </p:nvSpPr>
        <p:spPr bwMode="gray">
          <a:xfrm>
            <a:off x="1260044" y="243188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FCFE2217-589B-49AF-828B-FDAFB608383D}"/>
              </a:ext>
            </a:extLst>
          </p:cNvPr>
          <p:cNvSpPr/>
          <p:nvPr/>
        </p:nvSpPr>
        <p:spPr bwMode="gray">
          <a:xfrm>
            <a:off x="4134523" y="41275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115AADE-ECBE-48BE-AAB7-DE4411EE6320}"/>
              </a:ext>
            </a:extLst>
          </p:cNvPr>
          <p:cNvSpPr/>
          <p:nvPr/>
        </p:nvSpPr>
        <p:spPr bwMode="gray">
          <a:xfrm>
            <a:off x="824066" y="31515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4B6615F2-7962-4BEB-A358-55F5FCAABE13}"/>
              </a:ext>
            </a:extLst>
          </p:cNvPr>
          <p:cNvSpPr/>
          <p:nvPr/>
        </p:nvSpPr>
        <p:spPr bwMode="gray">
          <a:xfrm>
            <a:off x="707758" y="381642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3A1078D3-72BC-43AE-855D-69AA7A5C5C3A}"/>
              </a:ext>
            </a:extLst>
          </p:cNvPr>
          <p:cNvSpPr/>
          <p:nvPr/>
        </p:nvSpPr>
        <p:spPr bwMode="gray">
          <a:xfrm>
            <a:off x="927698" y="463626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A2504C21-C40E-4529-B933-A8F83BE30F44}"/>
              </a:ext>
            </a:extLst>
          </p:cNvPr>
          <p:cNvSpPr/>
          <p:nvPr/>
        </p:nvSpPr>
        <p:spPr bwMode="gray">
          <a:xfrm>
            <a:off x="1173194" y="401005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5520B0FE-8829-4E06-949A-513C6EBEC612}"/>
              </a:ext>
            </a:extLst>
          </p:cNvPr>
          <p:cNvSpPr/>
          <p:nvPr/>
        </p:nvSpPr>
        <p:spPr bwMode="gray">
          <a:xfrm>
            <a:off x="940929" y="251038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2F5CDC35-C7B7-4932-8664-609FF86ECB37}"/>
              </a:ext>
            </a:extLst>
          </p:cNvPr>
          <p:cNvSpPr/>
          <p:nvPr/>
        </p:nvSpPr>
        <p:spPr bwMode="gray">
          <a:xfrm>
            <a:off x="1599724" y="33621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3AF8BFA8-4CF8-4B2E-9BF4-5BD1768A763C}"/>
              </a:ext>
            </a:extLst>
          </p:cNvPr>
          <p:cNvSpPr/>
          <p:nvPr/>
        </p:nvSpPr>
        <p:spPr bwMode="gray">
          <a:xfrm>
            <a:off x="1516330" y="37636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98FA9A30-F7F9-45B6-9117-8D04D96868DA}"/>
              </a:ext>
            </a:extLst>
          </p:cNvPr>
          <p:cNvSpPr/>
          <p:nvPr/>
        </p:nvSpPr>
        <p:spPr bwMode="gray">
          <a:xfrm>
            <a:off x="1267469" y="467458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A04631E7-A84F-47FE-A8C1-4154E8D2FB56}"/>
              </a:ext>
            </a:extLst>
          </p:cNvPr>
          <p:cNvSpPr/>
          <p:nvPr/>
        </p:nvSpPr>
        <p:spPr bwMode="gray">
          <a:xfrm>
            <a:off x="1555464" y="257245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982E9FD3-A178-4A95-8D39-7B216A48BE0A}"/>
              </a:ext>
            </a:extLst>
          </p:cNvPr>
          <p:cNvSpPr/>
          <p:nvPr/>
        </p:nvSpPr>
        <p:spPr bwMode="gray">
          <a:xfrm>
            <a:off x="4483987" y="424891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D5DFBC25-3FFA-47BC-B558-103715EDD65F}"/>
              </a:ext>
            </a:extLst>
          </p:cNvPr>
          <p:cNvSpPr/>
          <p:nvPr/>
        </p:nvSpPr>
        <p:spPr bwMode="gray">
          <a:xfrm>
            <a:off x="4739895" y="446510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BE786BDB-531A-4860-916C-A8CB7F74A4D8}"/>
              </a:ext>
            </a:extLst>
          </p:cNvPr>
          <p:cNvSpPr/>
          <p:nvPr/>
        </p:nvSpPr>
        <p:spPr bwMode="gray">
          <a:xfrm>
            <a:off x="1980845" y="37178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818DE271-DA6F-41A3-9CCA-E8F9E8744C2E}"/>
              </a:ext>
            </a:extLst>
          </p:cNvPr>
          <p:cNvSpPr/>
          <p:nvPr/>
        </p:nvSpPr>
        <p:spPr bwMode="gray">
          <a:xfrm>
            <a:off x="1702293" y="411237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E8E2892-B614-406E-91F4-CDF9B8D67811}"/>
              </a:ext>
            </a:extLst>
          </p:cNvPr>
          <p:cNvSpPr/>
          <p:nvPr/>
        </p:nvSpPr>
        <p:spPr bwMode="gray">
          <a:xfrm>
            <a:off x="1865346" y="436254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6A9B9E57-660C-4B94-96AB-F947BB029403}"/>
              </a:ext>
            </a:extLst>
          </p:cNvPr>
          <p:cNvSpPr/>
          <p:nvPr/>
        </p:nvSpPr>
        <p:spPr bwMode="gray">
          <a:xfrm>
            <a:off x="1386394" y="445537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C5BFAFCB-E178-4466-B82A-4823FC92BAAE}"/>
              </a:ext>
            </a:extLst>
          </p:cNvPr>
          <p:cNvSpPr/>
          <p:nvPr/>
        </p:nvSpPr>
        <p:spPr bwMode="gray">
          <a:xfrm>
            <a:off x="1267469" y="422382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03CAF36A-4257-4C6D-B651-5683C7097C8B}"/>
              </a:ext>
            </a:extLst>
          </p:cNvPr>
          <p:cNvSpPr/>
          <p:nvPr/>
        </p:nvSpPr>
        <p:spPr bwMode="gray">
          <a:xfrm>
            <a:off x="1002745" y="438773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176FB42-5289-4C6E-A0E5-12EEB97F302B}"/>
              </a:ext>
            </a:extLst>
          </p:cNvPr>
          <p:cNvSpPr/>
          <p:nvPr/>
        </p:nvSpPr>
        <p:spPr bwMode="gray">
          <a:xfrm>
            <a:off x="676593" y="420406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0007152F-CF77-4959-B98D-D5AAAA8A6C31}"/>
              </a:ext>
            </a:extLst>
          </p:cNvPr>
          <p:cNvSpPr/>
          <p:nvPr/>
        </p:nvSpPr>
        <p:spPr bwMode="gray">
          <a:xfrm>
            <a:off x="1578604" y="476936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5B528B10-9DFF-4D7C-AB2E-321BEE09835E}"/>
              </a:ext>
            </a:extLst>
          </p:cNvPr>
          <p:cNvSpPr/>
          <p:nvPr/>
        </p:nvSpPr>
        <p:spPr bwMode="gray">
          <a:xfrm>
            <a:off x="848577" y="392827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8BC76EB4-4745-4C4B-B754-A3B7BA08D616}"/>
              </a:ext>
            </a:extLst>
          </p:cNvPr>
          <p:cNvSpPr/>
          <p:nvPr/>
        </p:nvSpPr>
        <p:spPr bwMode="gray">
          <a:xfrm>
            <a:off x="632089" y="469296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A3C842DB-68FD-4921-8E9D-C7895808A844}"/>
              </a:ext>
            </a:extLst>
          </p:cNvPr>
          <p:cNvSpPr/>
          <p:nvPr/>
        </p:nvSpPr>
        <p:spPr bwMode="gray">
          <a:xfrm>
            <a:off x="573968" y="361596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4197FD6-C65E-42D9-9C06-0EB2AA062788}"/>
              </a:ext>
            </a:extLst>
          </p:cNvPr>
          <p:cNvSpPr/>
          <p:nvPr/>
        </p:nvSpPr>
        <p:spPr bwMode="gray">
          <a:xfrm>
            <a:off x="629905" y="245261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638CDBA9-4530-4F86-A165-D214F1C83297}"/>
              </a:ext>
            </a:extLst>
          </p:cNvPr>
          <p:cNvSpPr/>
          <p:nvPr/>
        </p:nvSpPr>
        <p:spPr bwMode="gray">
          <a:xfrm>
            <a:off x="1665786" y="243950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13886107-1101-4031-B47D-7E4062056A36}"/>
              </a:ext>
            </a:extLst>
          </p:cNvPr>
          <p:cNvSpPr/>
          <p:nvPr/>
        </p:nvSpPr>
        <p:spPr bwMode="gray">
          <a:xfrm>
            <a:off x="1515417" y="410217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C2199FC5-EABD-4080-9298-D8ADBECEB271}"/>
              </a:ext>
            </a:extLst>
          </p:cNvPr>
          <p:cNvSpPr/>
          <p:nvPr/>
        </p:nvSpPr>
        <p:spPr bwMode="gray">
          <a:xfrm>
            <a:off x="1873710" y="418020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E4025A7C-306F-4F1A-9074-1CBC923F1719}"/>
              </a:ext>
            </a:extLst>
          </p:cNvPr>
          <p:cNvSpPr/>
          <p:nvPr/>
        </p:nvSpPr>
        <p:spPr bwMode="gray">
          <a:xfrm>
            <a:off x="1407433" y="269319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C94A80F2-B08B-4A38-ADF1-771BEC09A9D4}"/>
              </a:ext>
            </a:extLst>
          </p:cNvPr>
          <p:cNvSpPr/>
          <p:nvPr/>
        </p:nvSpPr>
        <p:spPr bwMode="gray">
          <a:xfrm>
            <a:off x="1347440" y="380967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0EABEB6F-726D-4FE0-AB06-42902FE06F57}"/>
              </a:ext>
            </a:extLst>
          </p:cNvPr>
          <p:cNvSpPr/>
          <p:nvPr/>
        </p:nvSpPr>
        <p:spPr bwMode="gray">
          <a:xfrm>
            <a:off x="667533" y="320678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24AA9AC1-9BDD-43F6-B51A-4700F12AC8A3}"/>
              </a:ext>
            </a:extLst>
          </p:cNvPr>
          <p:cNvSpPr/>
          <p:nvPr/>
        </p:nvSpPr>
        <p:spPr bwMode="gray">
          <a:xfrm>
            <a:off x="1702293" y="37705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FDA0A9CE-BE4D-4960-8760-4BE7B5978CD8}"/>
              </a:ext>
            </a:extLst>
          </p:cNvPr>
          <p:cNvSpPr/>
          <p:nvPr/>
        </p:nvSpPr>
        <p:spPr bwMode="gray">
          <a:xfrm>
            <a:off x="581101" y="439588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A503A644-985B-4BEE-9701-FDCC375490FA}"/>
              </a:ext>
            </a:extLst>
          </p:cNvPr>
          <p:cNvSpPr/>
          <p:nvPr/>
        </p:nvSpPr>
        <p:spPr bwMode="gray">
          <a:xfrm>
            <a:off x="2029606" y="429624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D095F80-F2BA-4CB6-AF7D-0E2D4B071736}"/>
              </a:ext>
            </a:extLst>
          </p:cNvPr>
          <p:cNvSpPr/>
          <p:nvPr/>
        </p:nvSpPr>
        <p:spPr bwMode="gray">
          <a:xfrm>
            <a:off x="1048437" y="220064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87FA054D-D9BE-46F1-858D-973B753B6D95}"/>
              </a:ext>
            </a:extLst>
          </p:cNvPr>
          <p:cNvSpPr/>
          <p:nvPr/>
        </p:nvSpPr>
        <p:spPr bwMode="gray">
          <a:xfrm>
            <a:off x="754481" y="23693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5109DD0F-6C36-4FD2-A221-AAB157B784E3}"/>
              </a:ext>
            </a:extLst>
          </p:cNvPr>
          <p:cNvSpPr/>
          <p:nvPr/>
        </p:nvSpPr>
        <p:spPr bwMode="gray">
          <a:xfrm>
            <a:off x="4476087" y="452718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A68D1296-BB1E-4B4B-B38D-CDA4639352CE}"/>
              </a:ext>
            </a:extLst>
          </p:cNvPr>
          <p:cNvSpPr/>
          <p:nvPr/>
        </p:nvSpPr>
        <p:spPr bwMode="gray">
          <a:xfrm>
            <a:off x="1298824" y="360820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626A1750-817C-4BBF-9854-E622AF13D2BF}"/>
              </a:ext>
            </a:extLst>
          </p:cNvPr>
          <p:cNvSpPr/>
          <p:nvPr/>
        </p:nvSpPr>
        <p:spPr bwMode="gray">
          <a:xfrm>
            <a:off x="1111874" y="46211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172669F2-C2F0-488C-8673-D99618408865}"/>
              </a:ext>
            </a:extLst>
          </p:cNvPr>
          <p:cNvSpPr/>
          <p:nvPr/>
        </p:nvSpPr>
        <p:spPr bwMode="gray">
          <a:xfrm>
            <a:off x="1834948" y="255658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B786B785-7BD7-4584-82A3-61BD0CAF65C1}"/>
              </a:ext>
            </a:extLst>
          </p:cNvPr>
          <p:cNvSpPr/>
          <p:nvPr/>
        </p:nvSpPr>
        <p:spPr bwMode="gray">
          <a:xfrm>
            <a:off x="1321157" y="223089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69F2F2DC-CCE1-4880-BA87-2C02BC47B70D}"/>
              </a:ext>
            </a:extLst>
          </p:cNvPr>
          <p:cNvSpPr/>
          <p:nvPr/>
        </p:nvSpPr>
        <p:spPr bwMode="gray">
          <a:xfrm>
            <a:off x="1476753" y="24470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50FAD86C-F4EE-4058-8567-7646DEBFB762}"/>
              </a:ext>
            </a:extLst>
          </p:cNvPr>
          <p:cNvSpPr/>
          <p:nvPr/>
        </p:nvSpPr>
        <p:spPr bwMode="gray">
          <a:xfrm>
            <a:off x="1594321" y="440410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8AB4057E-F98F-49C1-AB15-8D325665FD5D}"/>
              </a:ext>
            </a:extLst>
          </p:cNvPr>
          <p:cNvSpPr/>
          <p:nvPr/>
        </p:nvSpPr>
        <p:spPr bwMode="gray">
          <a:xfrm>
            <a:off x="1976236" y="460524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E62121EB-EDE9-47DC-BBF1-D05CF15268C1}"/>
              </a:ext>
            </a:extLst>
          </p:cNvPr>
          <p:cNvSpPr/>
          <p:nvPr/>
        </p:nvSpPr>
        <p:spPr bwMode="gray">
          <a:xfrm>
            <a:off x="1922281" y="396351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0F1B8F6-4375-4CAC-8BD7-E6F485CA2074}"/>
              </a:ext>
            </a:extLst>
          </p:cNvPr>
          <p:cNvSpPr/>
          <p:nvPr/>
        </p:nvSpPr>
        <p:spPr bwMode="gray">
          <a:xfrm>
            <a:off x="1142785" y="373187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CECC0DD8-B6D8-4304-9F48-940F8315B3A2}"/>
              </a:ext>
            </a:extLst>
          </p:cNvPr>
          <p:cNvSpPr/>
          <p:nvPr/>
        </p:nvSpPr>
        <p:spPr bwMode="gray">
          <a:xfrm>
            <a:off x="629905" y="394719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DC2161BC-869A-4D4A-91AC-D858B261D4DA}"/>
              </a:ext>
            </a:extLst>
          </p:cNvPr>
          <p:cNvSpPr/>
          <p:nvPr/>
        </p:nvSpPr>
        <p:spPr bwMode="gray">
          <a:xfrm>
            <a:off x="4296383" y="440427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DBF36734-22C8-4AE1-9742-239BDB30C0C3}"/>
              </a:ext>
            </a:extLst>
          </p:cNvPr>
          <p:cNvSpPr/>
          <p:nvPr/>
        </p:nvSpPr>
        <p:spPr bwMode="gray">
          <a:xfrm>
            <a:off x="4523024" y="414123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533C5B6A-50BF-4FD4-B7B8-BC69332D1E44}"/>
              </a:ext>
            </a:extLst>
          </p:cNvPr>
          <p:cNvSpPr/>
          <p:nvPr/>
        </p:nvSpPr>
        <p:spPr bwMode="gray">
          <a:xfrm>
            <a:off x="979793" y="347707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BECF804E-570C-4326-B5F5-AC59715377E5}"/>
              </a:ext>
            </a:extLst>
          </p:cNvPr>
          <p:cNvSpPr/>
          <p:nvPr/>
        </p:nvSpPr>
        <p:spPr bwMode="gray">
          <a:xfrm>
            <a:off x="1817833" y="347635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35A23CB6-B55E-43C3-B9CA-67AA4C828AFD}"/>
              </a:ext>
            </a:extLst>
          </p:cNvPr>
          <p:cNvSpPr/>
          <p:nvPr/>
        </p:nvSpPr>
        <p:spPr bwMode="gray">
          <a:xfrm>
            <a:off x="1097405" y="392562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5626CBF7-1764-4598-8637-FD440A787455}"/>
              </a:ext>
            </a:extLst>
          </p:cNvPr>
          <p:cNvSpPr/>
          <p:nvPr/>
        </p:nvSpPr>
        <p:spPr bwMode="gray">
          <a:xfrm>
            <a:off x="981137" y="411237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C37967A4-1FD8-4DB0-BEBF-B5866E749986}"/>
              </a:ext>
            </a:extLst>
          </p:cNvPr>
          <p:cNvSpPr/>
          <p:nvPr/>
        </p:nvSpPr>
        <p:spPr bwMode="gray">
          <a:xfrm>
            <a:off x="1476753" y="30163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23527A4-E531-446C-A74E-31E8BAAF5410}"/>
              </a:ext>
            </a:extLst>
          </p:cNvPr>
          <p:cNvSpPr/>
          <p:nvPr/>
        </p:nvSpPr>
        <p:spPr bwMode="gray">
          <a:xfrm>
            <a:off x="1891205" y="294811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D62DAAEC-0B74-4F7C-8F8B-1D9270B39115}"/>
              </a:ext>
            </a:extLst>
          </p:cNvPr>
          <p:cNvSpPr/>
          <p:nvPr/>
        </p:nvSpPr>
        <p:spPr bwMode="gray">
          <a:xfrm>
            <a:off x="1510798" y="34435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C496B324-1528-4930-80DE-BA6BAA9EC305}"/>
              </a:ext>
            </a:extLst>
          </p:cNvPr>
          <p:cNvSpPr/>
          <p:nvPr/>
        </p:nvSpPr>
        <p:spPr bwMode="gray">
          <a:xfrm>
            <a:off x="4670559" y="428153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250B8361-3940-4562-B927-1FF8CF6088A3}"/>
              </a:ext>
            </a:extLst>
          </p:cNvPr>
          <p:cNvSpPr/>
          <p:nvPr/>
        </p:nvSpPr>
        <p:spPr bwMode="gray">
          <a:xfrm>
            <a:off x="1899284" y="362440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05087488-5336-44F3-A721-A1FA991743DA}"/>
              </a:ext>
            </a:extLst>
          </p:cNvPr>
          <p:cNvSpPr/>
          <p:nvPr/>
        </p:nvSpPr>
        <p:spPr bwMode="gray">
          <a:xfrm>
            <a:off x="1260044" y="43522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15A5116F-9C86-43EC-832B-17307B59FDA7}"/>
              </a:ext>
            </a:extLst>
          </p:cNvPr>
          <p:cNvSpPr/>
          <p:nvPr/>
        </p:nvSpPr>
        <p:spPr bwMode="gray">
          <a:xfrm>
            <a:off x="847700" y="331831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79EFC6BE-C457-4FD5-9495-71931059ED5A}"/>
              </a:ext>
            </a:extLst>
          </p:cNvPr>
          <p:cNvSpPr/>
          <p:nvPr/>
        </p:nvSpPr>
        <p:spPr bwMode="gray">
          <a:xfrm>
            <a:off x="1796442" y="321899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EE04C473-F139-4007-B271-88275171C00F}"/>
              </a:ext>
            </a:extLst>
          </p:cNvPr>
          <p:cNvSpPr/>
          <p:nvPr/>
        </p:nvSpPr>
        <p:spPr bwMode="gray">
          <a:xfrm>
            <a:off x="849722" y="428680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07D9D247-BB64-4D79-A78D-DD3108333DEB}"/>
              </a:ext>
            </a:extLst>
          </p:cNvPr>
          <p:cNvSpPr/>
          <p:nvPr/>
        </p:nvSpPr>
        <p:spPr bwMode="gray">
          <a:xfrm>
            <a:off x="1360661" y="46289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5ECFC9B2-23BA-4CF7-9050-3E6276B45B2B}"/>
              </a:ext>
            </a:extLst>
          </p:cNvPr>
          <p:cNvSpPr/>
          <p:nvPr/>
        </p:nvSpPr>
        <p:spPr bwMode="gray">
          <a:xfrm>
            <a:off x="4612933" y="27150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BEDAC10B-72C9-4D08-B10C-73FE375BAD73}"/>
              </a:ext>
            </a:extLst>
          </p:cNvPr>
          <p:cNvSpPr/>
          <p:nvPr/>
        </p:nvSpPr>
        <p:spPr bwMode="gray">
          <a:xfrm>
            <a:off x="4725837" y="329639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A7B6ED70-FD44-47E3-86BD-4D2C3EBB9298}"/>
              </a:ext>
            </a:extLst>
          </p:cNvPr>
          <p:cNvSpPr/>
          <p:nvPr/>
        </p:nvSpPr>
        <p:spPr bwMode="gray">
          <a:xfrm>
            <a:off x="4454166" y="303285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54623A53-847A-46A4-BE3D-8D14E8D4222E}"/>
              </a:ext>
            </a:extLst>
          </p:cNvPr>
          <p:cNvSpPr/>
          <p:nvPr/>
        </p:nvSpPr>
        <p:spPr bwMode="gray">
          <a:xfrm>
            <a:off x="4765382" y="301423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B5DF18BC-739F-426B-BED7-47B1944A287D}"/>
              </a:ext>
            </a:extLst>
          </p:cNvPr>
          <p:cNvSpPr/>
          <p:nvPr/>
        </p:nvSpPr>
        <p:spPr bwMode="gray">
          <a:xfrm>
            <a:off x="4200698" y="339123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CBCABE30-859B-466A-9104-CA21A926CACB}"/>
              </a:ext>
            </a:extLst>
          </p:cNvPr>
          <p:cNvSpPr/>
          <p:nvPr/>
        </p:nvSpPr>
        <p:spPr bwMode="gray">
          <a:xfrm>
            <a:off x="4400449" y="343240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669A4EBD-E76E-48C4-8F1A-5919C69B000D}"/>
              </a:ext>
            </a:extLst>
          </p:cNvPr>
          <p:cNvSpPr/>
          <p:nvPr/>
        </p:nvSpPr>
        <p:spPr bwMode="gray">
          <a:xfrm>
            <a:off x="4330465" y="279522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5A98E9E6-CD88-460F-949B-8F8D0CE59D82}"/>
              </a:ext>
            </a:extLst>
          </p:cNvPr>
          <p:cNvSpPr/>
          <p:nvPr/>
        </p:nvSpPr>
        <p:spPr bwMode="gray">
          <a:xfrm>
            <a:off x="4699469" y="355732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AA837D08-51F4-49F1-B438-270159CC4F7C}"/>
              </a:ext>
            </a:extLst>
          </p:cNvPr>
          <p:cNvSpPr/>
          <p:nvPr/>
        </p:nvSpPr>
        <p:spPr bwMode="gray">
          <a:xfrm>
            <a:off x="7539318" y="2515465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E4905519-FBE7-400E-A70A-AA49608F9B24}"/>
              </a:ext>
            </a:extLst>
          </p:cNvPr>
          <p:cNvSpPr/>
          <p:nvPr/>
        </p:nvSpPr>
        <p:spPr bwMode="gray">
          <a:xfrm>
            <a:off x="7425646" y="264691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EBA84DE2-3464-4C35-9F38-0E6245650A97}"/>
              </a:ext>
            </a:extLst>
          </p:cNvPr>
          <p:cNvSpPr/>
          <p:nvPr/>
        </p:nvSpPr>
        <p:spPr bwMode="gray">
          <a:xfrm>
            <a:off x="7570422" y="234664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6B515CA4-9FB8-4116-ACB2-D7EA6F24E39D}"/>
              </a:ext>
            </a:extLst>
          </p:cNvPr>
          <p:cNvSpPr/>
          <p:nvPr/>
        </p:nvSpPr>
        <p:spPr bwMode="gray">
          <a:xfrm>
            <a:off x="7687060" y="2646915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67B41EF-B8B5-4497-9031-19BAC1DD4B45}"/>
              </a:ext>
            </a:extLst>
          </p:cNvPr>
          <p:cNvCxnSpPr>
            <a:cxnSpLocks/>
            <a:stCxn id="448" idx="3"/>
            <a:endCxn id="449" idx="7"/>
          </p:cNvCxnSpPr>
          <p:nvPr/>
        </p:nvCxnSpPr>
        <p:spPr bwMode="gray">
          <a:xfrm flipH="1">
            <a:off x="7497992" y="2627666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6EEACC39-E443-4C13-9017-F45DF10EF076}"/>
              </a:ext>
            </a:extLst>
          </p:cNvPr>
          <p:cNvCxnSpPr>
            <a:cxnSpLocks/>
            <a:stCxn id="451" idx="2"/>
            <a:endCxn id="448" idx="5"/>
          </p:cNvCxnSpPr>
          <p:nvPr/>
        </p:nvCxnSpPr>
        <p:spPr bwMode="gray">
          <a:xfrm flipH="1" flipV="1">
            <a:off x="7658784" y="2627666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A3383084-000F-412A-9B10-9F253CBC5473}"/>
              </a:ext>
            </a:extLst>
          </p:cNvPr>
          <p:cNvCxnSpPr>
            <a:cxnSpLocks/>
            <a:stCxn id="448" idx="0"/>
            <a:endCxn id="450" idx="4"/>
          </p:cNvCxnSpPr>
          <p:nvPr/>
        </p:nvCxnSpPr>
        <p:spPr bwMode="gray">
          <a:xfrm flipV="1">
            <a:off x="7609300" y="2430926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55" name="Oval 454">
            <a:extLst>
              <a:ext uri="{FF2B5EF4-FFF2-40B4-BE49-F238E27FC236}">
                <a16:creationId xmlns:a16="http://schemas.microsoft.com/office/drawing/2014/main" id="{2F5A7D18-9745-45FC-84F9-3E63CF58F034}"/>
              </a:ext>
            </a:extLst>
          </p:cNvPr>
          <p:cNvSpPr/>
          <p:nvPr/>
        </p:nvSpPr>
        <p:spPr bwMode="gray">
          <a:xfrm>
            <a:off x="7523983" y="3098283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60659DD2-6B8D-457A-9CDC-76B15D8C7FB8}"/>
              </a:ext>
            </a:extLst>
          </p:cNvPr>
          <p:cNvSpPr/>
          <p:nvPr/>
        </p:nvSpPr>
        <p:spPr bwMode="gray">
          <a:xfrm>
            <a:off x="7410312" y="322973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3E748EBA-1B9A-48EC-B2AB-AAAAB19753DB}"/>
              </a:ext>
            </a:extLst>
          </p:cNvPr>
          <p:cNvSpPr/>
          <p:nvPr/>
        </p:nvSpPr>
        <p:spPr bwMode="gray">
          <a:xfrm>
            <a:off x="7555086" y="292945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5DEEDAA8-9FAE-45B6-943E-EB517F339A51}"/>
              </a:ext>
            </a:extLst>
          </p:cNvPr>
          <p:cNvSpPr/>
          <p:nvPr/>
        </p:nvSpPr>
        <p:spPr bwMode="gray">
          <a:xfrm>
            <a:off x="7671724" y="322973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D1728966-BAAD-4190-B60E-8F40AAD74002}"/>
              </a:ext>
            </a:extLst>
          </p:cNvPr>
          <p:cNvCxnSpPr>
            <a:cxnSpLocks/>
            <a:stCxn id="455" idx="3"/>
            <a:endCxn id="456" idx="7"/>
          </p:cNvCxnSpPr>
          <p:nvPr/>
        </p:nvCxnSpPr>
        <p:spPr bwMode="gray">
          <a:xfrm flipH="1">
            <a:off x="7482656" y="321048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B25FCFAE-23E5-4F1C-9CD6-FBF70D8DEB7F}"/>
              </a:ext>
            </a:extLst>
          </p:cNvPr>
          <p:cNvCxnSpPr>
            <a:cxnSpLocks/>
            <a:stCxn id="458" idx="2"/>
            <a:endCxn id="455" idx="5"/>
          </p:cNvCxnSpPr>
          <p:nvPr/>
        </p:nvCxnSpPr>
        <p:spPr bwMode="gray">
          <a:xfrm flipH="1" flipV="1">
            <a:off x="7643450" y="321048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A82E2501-BF9F-476D-8603-D4D0E7476B62}"/>
              </a:ext>
            </a:extLst>
          </p:cNvPr>
          <p:cNvCxnSpPr>
            <a:cxnSpLocks/>
            <a:stCxn id="455" idx="0"/>
            <a:endCxn id="457" idx="4"/>
          </p:cNvCxnSpPr>
          <p:nvPr/>
        </p:nvCxnSpPr>
        <p:spPr bwMode="gray">
          <a:xfrm flipV="1">
            <a:off x="7593966" y="3013742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62" name="Oval 461">
            <a:extLst>
              <a:ext uri="{FF2B5EF4-FFF2-40B4-BE49-F238E27FC236}">
                <a16:creationId xmlns:a16="http://schemas.microsoft.com/office/drawing/2014/main" id="{A3C8D528-448A-40AC-B4FB-250DCD705F76}"/>
              </a:ext>
            </a:extLst>
          </p:cNvPr>
          <p:cNvSpPr/>
          <p:nvPr/>
        </p:nvSpPr>
        <p:spPr bwMode="gray">
          <a:xfrm>
            <a:off x="8022151" y="3687931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32BBFE3-6A7F-4E88-AE02-29EAC97E128B}"/>
              </a:ext>
            </a:extLst>
          </p:cNvPr>
          <p:cNvSpPr/>
          <p:nvPr/>
        </p:nvSpPr>
        <p:spPr bwMode="gray">
          <a:xfrm>
            <a:off x="7908480" y="381937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B3D8211B-80B8-4E9E-BF9F-C6812F94537F}"/>
              </a:ext>
            </a:extLst>
          </p:cNvPr>
          <p:cNvSpPr/>
          <p:nvPr/>
        </p:nvSpPr>
        <p:spPr bwMode="gray">
          <a:xfrm>
            <a:off x="8053254" y="3519107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A0ACC93B-3322-4286-8CBD-C88C7E3BDE2C}"/>
              </a:ext>
            </a:extLst>
          </p:cNvPr>
          <p:cNvSpPr/>
          <p:nvPr/>
        </p:nvSpPr>
        <p:spPr bwMode="gray">
          <a:xfrm>
            <a:off x="8169892" y="381938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B65FA43-2C1F-4573-88AF-7F6C4053BB2B}"/>
              </a:ext>
            </a:extLst>
          </p:cNvPr>
          <p:cNvCxnSpPr>
            <a:cxnSpLocks/>
            <a:stCxn id="462" idx="3"/>
            <a:endCxn id="463" idx="7"/>
          </p:cNvCxnSpPr>
          <p:nvPr/>
        </p:nvCxnSpPr>
        <p:spPr bwMode="gray">
          <a:xfrm flipH="1">
            <a:off x="7980824" y="3800130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13E9DE52-658E-4077-8A9C-E25DCD2AE119}"/>
              </a:ext>
            </a:extLst>
          </p:cNvPr>
          <p:cNvCxnSpPr>
            <a:cxnSpLocks/>
            <a:stCxn id="465" idx="2"/>
            <a:endCxn id="462" idx="5"/>
          </p:cNvCxnSpPr>
          <p:nvPr/>
        </p:nvCxnSpPr>
        <p:spPr bwMode="gray">
          <a:xfrm flipH="1" flipV="1">
            <a:off x="8141618" y="3800130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88B9912C-8AF2-4181-8A6D-4523DBA50E80}"/>
              </a:ext>
            </a:extLst>
          </p:cNvPr>
          <p:cNvCxnSpPr>
            <a:cxnSpLocks/>
            <a:stCxn id="462" idx="0"/>
            <a:endCxn id="464" idx="4"/>
          </p:cNvCxnSpPr>
          <p:nvPr/>
        </p:nvCxnSpPr>
        <p:spPr bwMode="gray">
          <a:xfrm flipV="1">
            <a:off x="8092134" y="360339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69" name="Oval 468">
            <a:extLst>
              <a:ext uri="{FF2B5EF4-FFF2-40B4-BE49-F238E27FC236}">
                <a16:creationId xmlns:a16="http://schemas.microsoft.com/office/drawing/2014/main" id="{41D4798E-A3D9-404A-A640-80137901AE0A}"/>
              </a:ext>
            </a:extLst>
          </p:cNvPr>
          <p:cNvSpPr/>
          <p:nvPr/>
        </p:nvSpPr>
        <p:spPr bwMode="gray">
          <a:xfrm>
            <a:off x="8008742" y="4321400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797122EA-10E8-42E5-973C-D01B320BCE4A}"/>
              </a:ext>
            </a:extLst>
          </p:cNvPr>
          <p:cNvSpPr/>
          <p:nvPr/>
        </p:nvSpPr>
        <p:spPr bwMode="gray">
          <a:xfrm>
            <a:off x="7895070" y="445284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5DE20CAA-1EE6-4106-A738-045619562BF0}"/>
              </a:ext>
            </a:extLst>
          </p:cNvPr>
          <p:cNvSpPr/>
          <p:nvPr/>
        </p:nvSpPr>
        <p:spPr bwMode="gray">
          <a:xfrm>
            <a:off x="8039846" y="415257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1EBC6485-0951-4931-B12E-8167B55730B6}"/>
              </a:ext>
            </a:extLst>
          </p:cNvPr>
          <p:cNvSpPr/>
          <p:nvPr/>
        </p:nvSpPr>
        <p:spPr bwMode="gray">
          <a:xfrm>
            <a:off x="8156482" y="445284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9E18175-F028-4ADD-B710-21F6F8D3A32F}"/>
              </a:ext>
            </a:extLst>
          </p:cNvPr>
          <p:cNvCxnSpPr>
            <a:cxnSpLocks/>
            <a:stCxn id="469" idx="3"/>
            <a:endCxn id="470" idx="7"/>
          </p:cNvCxnSpPr>
          <p:nvPr/>
        </p:nvCxnSpPr>
        <p:spPr bwMode="gray">
          <a:xfrm flipH="1">
            <a:off x="7967416" y="4433599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8242FE20-7BFA-4B21-AFD2-F5DF5D0571FF}"/>
              </a:ext>
            </a:extLst>
          </p:cNvPr>
          <p:cNvCxnSpPr>
            <a:cxnSpLocks/>
            <a:stCxn id="472" idx="2"/>
            <a:endCxn id="469" idx="5"/>
          </p:cNvCxnSpPr>
          <p:nvPr/>
        </p:nvCxnSpPr>
        <p:spPr bwMode="gray">
          <a:xfrm flipH="1" flipV="1">
            <a:off x="8128208" y="4433599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ACD7D283-C618-4CF6-8F6C-BA277AA9B3E0}"/>
              </a:ext>
            </a:extLst>
          </p:cNvPr>
          <p:cNvCxnSpPr>
            <a:cxnSpLocks/>
            <a:stCxn id="469" idx="0"/>
            <a:endCxn id="471" idx="4"/>
          </p:cNvCxnSpPr>
          <p:nvPr/>
        </p:nvCxnSpPr>
        <p:spPr bwMode="gray">
          <a:xfrm flipV="1">
            <a:off x="8078724" y="423686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76" name="Oval 475">
            <a:extLst>
              <a:ext uri="{FF2B5EF4-FFF2-40B4-BE49-F238E27FC236}">
                <a16:creationId xmlns:a16="http://schemas.microsoft.com/office/drawing/2014/main" id="{8FB9B2C6-3F01-483E-8A2D-9956DFA93FD7}"/>
              </a:ext>
            </a:extLst>
          </p:cNvPr>
          <p:cNvSpPr/>
          <p:nvPr/>
        </p:nvSpPr>
        <p:spPr bwMode="gray">
          <a:xfrm>
            <a:off x="7417702" y="3674413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2AFC8062-20BC-4E87-8B6D-E88FAE22B057}"/>
              </a:ext>
            </a:extLst>
          </p:cNvPr>
          <p:cNvSpPr/>
          <p:nvPr/>
        </p:nvSpPr>
        <p:spPr bwMode="gray">
          <a:xfrm>
            <a:off x="7304030" y="380586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2FFB9C21-592D-43D4-AEFC-AB30DF327D7A}"/>
              </a:ext>
            </a:extLst>
          </p:cNvPr>
          <p:cNvSpPr/>
          <p:nvPr/>
        </p:nvSpPr>
        <p:spPr bwMode="gray">
          <a:xfrm>
            <a:off x="7448806" y="350559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FB7B61EE-E466-4C52-BD06-A6EE93E9AA21}"/>
              </a:ext>
            </a:extLst>
          </p:cNvPr>
          <p:cNvSpPr/>
          <p:nvPr/>
        </p:nvSpPr>
        <p:spPr bwMode="gray">
          <a:xfrm>
            <a:off x="7565444" y="380586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20288F14-4499-4837-9439-4FD925E8AB43}"/>
              </a:ext>
            </a:extLst>
          </p:cNvPr>
          <p:cNvCxnSpPr>
            <a:cxnSpLocks/>
            <a:stCxn id="476" idx="3"/>
            <a:endCxn id="477" idx="7"/>
          </p:cNvCxnSpPr>
          <p:nvPr/>
        </p:nvCxnSpPr>
        <p:spPr bwMode="gray">
          <a:xfrm flipH="1">
            <a:off x="7376376" y="378661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EB148E8C-AACA-47E4-9C3D-015E6CBD53EB}"/>
              </a:ext>
            </a:extLst>
          </p:cNvPr>
          <p:cNvCxnSpPr>
            <a:cxnSpLocks/>
            <a:stCxn id="479" idx="2"/>
            <a:endCxn id="476" idx="5"/>
          </p:cNvCxnSpPr>
          <p:nvPr/>
        </p:nvCxnSpPr>
        <p:spPr bwMode="gray">
          <a:xfrm flipH="1" flipV="1">
            <a:off x="7537168" y="378661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CFE0CA47-655F-4180-8C8A-960C3E1EFC94}"/>
              </a:ext>
            </a:extLst>
          </p:cNvPr>
          <p:cNvCxnSpPr>
            <a:cxnSpLocks/>
            <a:stCxn id="476" idx="0"/>
            <a:endCxn id="478" idx="4"/>
          </p:cNvCxnSpPr>
          <p:nvPr/>
        </p:nvCxnSpPr>
        <p:spPr bwMode="gray">
          <a:xfrm flipV="1">
            <a:off x="7487684" y="3589873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27B2997B-278F-4247-BB6B-384F22F27D58}"/>
              </a:ext>
            </a:extLst>
          </p:cNvPr>
          <p:cNvSpPr/>
          <p:nvPr/>
        </p:nvSpPr>
        <p:spPr bwMode="gray">
          <a:xfrm>
            <a:off x="7056074" y="2456219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55940B85-9761-4B56-A8A4-CA5B93879C93}"/>
              </a:ext>
            </a:extLst>
          </p:cNvPr>
          <p:cNvSpPr/>
          <p:nvPr/>
        </p:nvSpPr>
        <p:spPr bwMode="gray">
          <a:xfrm>
            <a:off x="6942402" y="2587667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54C29A3F-6B9D-435C-A622-A46E37BA3858}"/>
              </a:ext>
            </a:extLst>
          </p:cNvPr>
          <p:cNvSpPr/>
          <p:nvPr/>
        </p:nvSpPr>
        <p:spPr bwMode="gray">
          <a:xfrm>
            <a:off x="7087178" y="2287395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85DC7B74-7CF4-4A8E-AAA8-F91CCE0258BA}"/>
              </a:ext>
            </a:extLst>
          </p:cNvPr>
          <p:cNvSpPr/>
          <p:nvPr/>
        </p:nvSpPr>
        <p:spPr bwMode="gray">
          <a:xfrm>
            <a:off x="7203814" y="258766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50A129B3-3DAE-451F-96E5-6D4BBDBC560C}"/>
              </a:ext>
            </a:extLst>
          </p:cNvPr>
          <p:cNvCxnSpPr>
            <a:cxnSpLocks/>
            <a:stCxn id="483" idx="3"/>
            <a:endCxn id="484" idx="7"/>
          </p:cNvCxnSpPr>
          <p:nvPr/>
        </p:nvCxnSpPr>
        <p:spPr bwMode="gray">
          <a:xfrm flipH="1">
            <a:off x="7014748" y="2568418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D5A9FAA5-EBA8-4CD9-A7B3-6F5E586B66E1}"/>
              </a:ext>
            </a:extLst>
          </p:cNvPr>
          <p:cNvCxnSpPr>
            <a:cxnSpLocks/>
            <a:stCxn id="486" idx="2"/>
            <a:endCxn id="483" idx="5"/>
          </p:cNvCxnSpPr>
          <p:nvPr/>
        </p:nvCxnSpPr>
        <p:spPr bwMode="gray">
          <a:xfrm flipH="1" flipV="1">
            <a:off x="7175540" y="2568418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15EE560-624C-4409-BF8A-EC4360F2D304}"/>
              </a:ext>
            </a:extLst>
          </p:cNvPr>
          <p:cNvCxnSpPr>
            <a:cxnSpLocks/>
            <a:stCxn id="483" idx="0"/>
            <a:endCxn id="485" idx="4"/>
          </p:cNvCxnSpPr>
          <p:nvPr/>
        </p:nvCxnSpPr>
        <p:spPr bwMode="gray">
          <a:xfrm flipV="1">
            <a:off x="7126056" y="2371678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90" name="Oval 489">
            <a:extLst>
              <a:ext uri="{FF2B5EF4-FFF2-40B4-BE49-F238E27FC236}">
                <a16:creationId xmlns:a16="http://schemas.microsoft.com/office/drawing/2014/main" id="{307240F1-F92D-4884-A47F-5D10FA616F0D}"/>
              </a:ext>
            </a:extLst>
          </p:cNvPr>
          <p:cNvSpPr/>
          <p:nvPr/>
        </p:nvSpPr>
        <p:spPr bwMode="gray">
          <a:xfrm>
            <a:off x="8051119" y="2972523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64E1924B-2870-4955-997E-6ADDEA7C12AB}"/>
              </a:ext>
            </a:extLst>
          </p:cNvPr>
          <p:cNvSpPr/>
          <p:nvPr/>
        </p:nvSpPr>
        <p:spPr bwMode="gray">
          <a:xfrm>
            <a:off x="7937449" y="310397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21D466D8-1744-4CA1-B6A6-17E856A1A307}"/>
              </a:ext>
            </a:extLst>
          </p:cNvPr>
          <p:cNvSpPr/>
          <p:nvPr/>
        </p:nvSpPr>
        <p:spPr bwMode="gray">
          <a:xfrm>
            <a:off x="8082224" y="280369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144705DF-AFC8-4C78-A5ED-092D7B77EF55}"/>
              </a:ext>
            </a:extLst>
          </p:cNvPr>
          <p:cNvSpPr/>
          <p:nvPr/>
        </p:nvSpPr>
        <p:spPr bwMode="gray">
          <a:xfrm>
            <a:off x="8198861" y="310397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A56B095-D744-4295-ADE8-2B5AB6EA10FC}"/>
              </a:ext>
            </a:extLst>
          </p:cNvPr>
          <p:cNvCxnSpPr>
            <a:cxnSpLocks/>
            <a:stCxn id="490" idx="3"/>
            <a:endCxn id="491" idx="7"/>
          </p:cNvCxnSpPr>
          <p:nvPr/>
        </p:nvCxnSpPr>
        <p:spPr bwMode="gray">
          <a:xfrm flipH="1">
            <a:off x="8009793" y="308472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C13736F4-4A55-4419-B00F-E1EC31F969E9}"/>
              </a:ext>
            </a:extLst>
          </p:cNvPr>
          <p:cNvCxnSpPr>
            <a:cxnSpLocks/>
            <a:stCxn id="493" idx="2"/>
            <a:endCxn id="490" idx="5"/>
          </p:cNvCxnSpPr>
          <p:nvPr/>
        </p:nvCxnSpPr>
        <p:spPr bwMode="gray">
          <a:xfrm flipH="1" flipV="1">
            <a:off x="8170586" y="308472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A8DFD53-FDEE-4FA0-AFA1-50AD2660388C}"/>
              </a:ext>
            </a:extLst>
          </p:cNvPr>
          <p:cNvCxnSpPr>
            <a:cxnSpLocks/>
            <a:stCxn id="490" idx="0"/>
            <a:endCxn id="492" idx="4"/>
          </p:cNvCxnSpPr>
          <p:nvPr/>
        </p:nvCxnSpPr>
        <p:spPr bwMode="gray">
          <a:xfrm flipV="1">
            <a:off x="8121102" y="2887982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97" name="Oval 496">
            <a:extLst>
              <a:ext uri="{FF2B5EF4-FFF2-40B4-BE49-F238E27FC236}">
                <a16:creationId xmlns:a16="http://schemas.microsoft.com/office/drawing/2014/main" id="{7261E3AC-A392-4DEF-A0AF-CF0814CF5D88}"/>
              </a:ext>
            </a:extLst>
          </p:cNvPr>
          <p:cNvSpPr/>
          <p:nvPr/>
        </p:nvSpPr>
        <p:spPr bwMode="gray">
          <a:xfrm>
            <a:off x="7297783" y="4197252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067C4DE6-FE0C-4C2D-885A-444D79DE2FFC}"/>
              </a:ext>
            </a:extLst>
          </p:cNvPr>
          <p:cNvSpPr/>
          <p:nvPr/>
        </p:nvSpPr>
        <p:spPr bwMode="gray">
          <a:xfrm>
            <a:off x="7184110" y="432869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11B5CF0F-8492-4E65-B074-82564F24525D}"/>
              </a:ext>
            </a:extLst>
          </p:cNvPr>
          <p:cNvSpPr/>
          <p:nvPr/>
        </p:nvSpPr>
        <p:spPr bwMode="gray">
          <a:xfrm>
            <a:off x="7328886" y="402842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690A06EB-2385-4E2D-A0DB-4A6A220E7B39}"/>
              </a:ext>
            </a:extLst>
          </p:cNvPr>
          <p:cNvSpPr/>
          <p:nvPr/>
        </p:nvSpPr>
        <p:spPr bwMode="gray">
          <a:xfrm>
            <a:off x="7445524" y="432870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074B16B0-5724-4FF5-B130-D8056218554F}"/>
              </a:ext>
            </a:extLst>
          </p:cNvPr>
          <p:cNvCxnSpPr>
            <a:cxnSpLocks/>
            <a:stCxn id="497" idx="3"/>
            <a:endCxn id="498" idx="7"/>
          </p:cNvCxnSpPr>
          <p:nvPr/>
        </p:nvCxnSpPr>
        <p:spPr bwMode="gray">
          <a:xfrm flipH="1">
            <a:off x="7256456" y="4309450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2C871C00-6B12-48D5-B094-F42DAC81B2A5}"/>
              </a:ext>
            </a:extLst>
          </p:cNvPr>
          <p:cNvCxnSpPr>
            <a:cxnSpLocks/>
            <a:stCxn id="500" idx="2"/>
            <a:endCxn id="497" idx="5"/>
          </p:cNvCxnSpPr>
          <p:nvPr/>
        </p:nvCxnSpPr>
        <p:spPr bwMode="gray">
          <a:xfrm flipH="1" flipV="1">
            <a:off x="7417248" y="4309450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019DFAE7-7C8A-4A11-9A8F-F55B53E9D986}"/>
              </a:ext>
            </a:extLst>
          </p:cNvPr>
          <p:cNvCxnSpPr>
            <a:cxnSpLocks/>
            <a:stCxn id="497" idx="0"/>
            <a:endCxn id="499" idx="4"/>
          </p:cNvCxnSpPr>
          <p:nvPr/>
        </p:nvCxnSpPr>
        <p:spPr bwMode="gray">
          <a:xfrm flipV="1">
            <a:off x="7367764" y="411271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04" name="Oval 503">
            <a:extLst>
              <a:ext uri="{FF2B5EF4-FFF2-40B4-BE49-F238E27FC236}">
                <a16:creationId xmlns:a16="http://schemas.microsoft.com/office/drawing/2014/main" id="{CF8591F4-4965-48AC-8C69-82398292096B}"/>
              </a:ext>
            </a:extLst>
          </p:cNvPr>
          <p:cNvSpPr/>
          <p:nvPr/>
        </p:nvSpPr>
        <p:spPr bwMode="gray">
          <a:xfrm>
            <a:off x="7097519" y="3493620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F55492CA-746D-4F9D-9491-4636E713BE61}"/>
              </a:ext>
            </a:extLst>
          </p:cNvPr>
          <p:cNvSpPr/>
          <p:nvPr/>
        </p:nvSpPr>
        <p:spPr bwMode="gray">
          <a:xfrm>
            <a:off x="6983848" y="362506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B5A422F-8995-4866-9A04-5B913A707244}"/>
              </a:ext>
            </a:extLst>
          </p:cNvPr>
          <p:cNvSpPr/>
          <p:nvPr/>
        </p:nvSpPr>
        <p:spPr bwMode="gray">
          <a:xfrm>
            <a:off x="7128622" y="332479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36FE861A-18CD-4BB7-AED3-7A256F01C44C}"/>
              </a:ext>
            </a:extLst>
          </p:cNvPr>
          <p:cNvSpPr/>
          <p:nvPr/>
        </p:nvSpPr>
        <p:spPr bwMode="gray">
          <a:xfrm>
            <a:off x="7245261" y="362506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F5F44B34-34DA-4E88-AF49-0DE0E4434D02}"/>
              </a:ext>
            </a:extLst>
          </p:cNvPr>
          <p:cNvCxnSpPr>
            <a:cxnSpLocks/>
            <a:stCxn id="504" idx="3"/>
            <a:endCxn id="505" idx="7"/>
          </p:cNvCxnSpPr>
          <p:nvPr/>
        </p:nvCxnSpPr>
        <p:spPr bwMode="gray">
          <a:xfrm flipH="1">
            <a:off x="7056193" y="3605819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8E65B88C-0449-4132-8DE0-F9FA4455F6FD}"/>
              </a:ext>
            </a:extLst>
          </p:cNvPr>
          <p:cNvCxnSpPr>
            <a:cxnSpLocks/>
            <a:stCxn id="507" idx="2"/>
            <a:endCxn id="504" idx="5"/>
          </p:cNvCxnSpPr>
          <p:nvPr/>
        </p:nvCxnSpPr>
        <p:spPr bwMode="gray">
          <a:xfrm flipH="1" flipV="1">
            <a:off x="7216986" y="3605819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851EF74-F026-401B-881C-AAF6ACC63470}"/>
              </a:ext>
            </a:extLst>
          </p:cNvPr>
          <p:cNvCxnSpPr>
            <a:cxnSpLocks/>
            <a:stCxn id="504" idx="0"/>
            <a:endCxn id="506" idx="4"/>
          </p:cNvCxnSpPr>
          <p:nvPr/>
        </p:nvCxnSpPr>
        <p:spPr bwMode="gray">
          <a:xfrm flipV="1">
            <a:off x="7167502" y="340908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11" name="Oval 510">
            <a:extLst>
              <a:ext uri="{FF2B5EF4-FFF2-40B4-BE49-F238E27FC236}">
                <a16:creationId xmlns:a16="http://schemas.microsoft.com/office/drawing/2014/main" id="{AA438D2D-0444-4790-83D1-F98FB9F4EEF1}"/>
              </a:ext>
            </a:extLst>
          </p:cNvPr>
          <p:cNvSpPr/>
          <p:nvPr/>
        </p:nvSpPr>
        <p:spPr bwMode="gray">
          <a:xfrm>
            <a:off x="7394435" y="4685675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B5BABA5F-789B-42A6-A644-E51061B40E89}"/>
              </a:ext>
            </a:extLst>
          </p:cNvPr>
          <p:cNvSpPr/>
          <p:nvPr/>
        </p:nvSpPr>
        <p:spPr bwMode="gray">
          <a:xfrm>
            <a:off x="7280764" y="481712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B33C1579-CBCB-49DB-BD7E-21F955EDC76C}"/>
              </a:ext>
            </a:extLst>
          </p:cNvPr>
          <p:cNvSpPr/>
          <p:nvPr/>
        </p:nvSpPr>
        <p:spPr bwMode="gray">
          <a:xfrm>
            <a:off x="7425538" y="451685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49F4676F-C2DA-4B59-A419-ACECC9FED225}"/>
              </a:ext>
            </a:extLst>
          </p:cNvPr>
          <p:cNvSpPr/>
          <p:nvPr/>
        </p:nvSpPr>
        <p:spPr bwMode="gray">
          <a:xfrm>
            <a:off x="7542176" y="4817123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BB3B7E46-7C83-48B0-B50D-5311B824C45C}"/>
              </a:ext>
            </a:extLst>
          </p:cNvPr>
          <p:cNvCxnSpPr>
            <a:cxnSpLocks/>
            <a:stCxn id="511" idx="3"/>
            <a:endCxn id="512" idx="7"/>
          </p:cNvCxnSpPr>
          <p:nvPr/>
        </p:nvCxnSpPr>
        <p:spPr bwMode="gray">
          <a:xfrm flipH="1">
            <a:off x="7353108" y="4797874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C7C13F7-37D7-470B-83B9-678C1153C993}"/>
              </a:ext>
            </a:extLst>
          </p:cNvPr>
          <p:cNvCxnSpPr>
            <a:cxnSpLocks/>
            <a:stCxn id="514" idx="2"/>
            <a:endCxn id="511" idx="5"/>
          </p:cNvCxnSpPr>
          <p:nvPr/>
        </p:nvCxnSpPr>
        <p:spPr bwMode="gray">
          <a:xfrm flipH="1" flipV="1">
            <a:off x="7513902" y="4797874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63F2C87B-3A1C-43C1-B1BB-9B09E67F2195}"/>
              </a:ext>
            </a:extLst>
          </p:cNvPr>
          <p:cNvCxnSpPr>
            <a:cxnSpLocks/>
            <a:stCxn id="511" idx="0"/>
            <a:endCxn id="513" idx="4"/>
          </p:cNvCxnSpPr>
          <p:nvPr/>
        </p:nvCxnSpPr>
        <p:spPr bwMode="gray">
          <a:xfrm flipV="1">
            <a:off x="7464418" y="4601134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5EE2DDE8-1C5B-4731-A808-AE7418592EE1}"/>
              </a:ext>
            </a:extLst>
          </p:cNvPr>
          <p:cNvSpPr/>
          <p:nvPr/>
        </p:nvSpPr>
        <p:spPr bwMode="gray">
          <a:xfrm>
            <a:off x="8048686" y="2407252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72C8428D-20EE-4F72-9006-48E3A0F65F8D}"/>
              </a:ext>
            </a:extLst>
          </p:cNvPr>
          <p:cNvSpPr/>
          <p:nvPr/>
        </p:nvSpPr>
        <p:spPr bwMode="gray">
          <a:xfrm>
            <a:off x="7935014" y="253869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8BD8B9AD-6A12-4D5B-BF0C-1438D4001207}"/>
              </a:ext>
            </a:extLst>
          </p:cNvPr>
          <p:cNvSpPr/>
          <p:nvPr/>
        </p:nvSpPr>
        <p:spPr bwMode="gray">
          <a:xfrm>
            <a:off x="8079790" y="223842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1158235E-9C7B-4708-928F-5DBC23118E2E}"/>
              </a:ext>
            </a:extLst>
          </p:cNvPr>
          <p:cNvSpPr/>
          <p:nvPr/>
        </p:nvSpPr>
        <p:spPr bwMode="gray">
          <a:xfrm>
            <a:off x="8196426" y="253870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6A176073-B414-4B8F-9841-1CD2AC7F9BB6}"/>
              </a:ext>
            </a:extLst>
          </p:cNvPr>
          <p:cNvCxnSpPr>
            <a:cxnSpLocks/>
            <a:stCxn id="518" idx="3"/>
            <a:endCxn id="519" idx="7"/>
          </p:cNvCxnSpPr>
          <p:nvPr/>
        </p:nvCxnSpPr>
        <p:spPr bwMode="gray">
          <a:xfrm flipH="1">
            <a:off x="8007360" y="2519450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C3AEC59C-300A-469A-97BC-74F386DE1ADE}"/>
              </a:ext>
            </a:extLst>
          </p:cNvPr>
          <p:cNvCxnSpPr>
            <a:cxnSpLocks/>
            <a:stCxn id="521" idx="2"/>
            <a:endCxn id="518" idx="5"/>
          </p:cNvCxnSpPr>
          <p:nvPr/>
        </p:nvCxnSpPr>
        <p:spPr bwMode="gray">
          <a:xfrm flipH="1" flipV="1">
            <a:off x="8168152" y="2519450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5687D796-37C9-4623-9C72-A91FF6AB34F6}"/>
              </a:ext>
            </a:extLst>
          </p:cNvPr>
          <p:cNvCxnSpPr>
            <a:cxnSpLocks/>
            <a:stCxn id="518" idx="0"/>
            <a:endCxn id="520" idx="4"/>
          </p:cNvCxnSpPr>
          <p:nvPr/>
        </p:nvCxnSpPr>
        <p:spPr bwMode="gray">
          <a:xfrm flipV="1">
            <a:off x="8118668" y="232271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25" name="Oval 524">
            <a:extLst>
              <a:ext uri="{FF2B5EF4-FFF2-40B4-BE49-F238E27FC236}">
                <a16:creationId xmlns:a16="http://schemas.microsoft.com/office/drawing/2014/main" id="{C08208DA-112F-4CA8-B61C-A90CE7662E35}"/>
              </a:ext>
            </a:extLst>
          </p:cNvPr>
          <p:cNvSpPr/>
          <p:nvPr/>
        </p:nvSpPr>
        <p:spPr bwMode="gray">
          <a:xfrm>
            <a:off x="7044863" y="3003348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BF0103CE-55EC-4528-AC78-9EA42796F919}"/>
              </a:ext>
            </a:extLst>
          </p:cNvPr>
          <p:cNvSpPr/>
          <p:nvPr/>
        </p:nvSpPr>
        <p:spPr bwMode="gray">
          <a:xfrm>
            <a:off x="6931192" y="3134795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CF264DA7-511F-4D98-A708-A0BE923FCB65}"/>
              </a:ext>
            </a:extLst>
          </p:cNvPr>
          <p:cNvSpPr/>
          <p:nvPr/>
        </p:nvSpPr>
        <p:spPr bwMode="gray">
          <a:xfrm>
            <a:off x="7075966" y="283452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436383EF-87E6-4412-8A50-079918AFD180}"/>
              </a:ext>
            </a:extLst>
          </p:cNvPr>
          <p:cNvSpPr/>
          <p:nvPr/>
        </p:nvSpPr>
        <p:spPr bwMode="gray">
          <a:xfrm>
            <a:off x="7192605" y="313479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77B8FCC9-F64A-4508-BD92-923D5723D7CA}"/>
              </a:ext>
            </a:extLst>
          </p:cNvPr>
          <p:cNvCxnSpPr>
            <a:cxnSpLocks/>
            <a:stCxn id="525" idx="3"/>
            <a:endCxn id="526" idx="7"/>
          </p:cNvCxnSpPr>
          <p:nvPr/>
        </p:nvCxnSpPr>
        <p:spPr bwMode="gray">
          <a:xfrm flipH="1">
            <a:off x="7003537" y="3115546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2FB3B267-CBE7-4C4B-811F-0E3E0C441772}"/>
              </a:ext>
            </a:extLst>
          </p:cNvPr>
          <p:cNvCxnSpPr>
            <a:cxnSpLocks/>
            <a:stCxn id="528" idx="2"/>
            <a:endCxn id="525" idx="5"/>
          </p:cNvCxnSpPr>
          <p:nvPr/>
        </p:nvCxnSpPr>
        <p:spPr bwMode="gray">
          <a:xfrm flipH="1" flipV="1">
            <a:off x="7164330" y="3115546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C87DEA0D-708F-4A8E-BB8F-0DC023FCE8D0}"/>
              </a:ext>
            </a:extLst>
          </p:cNvPr>
          <p:cNvCxnSpPr>
            <a:cxnSpLocks/>
            <a:stCxn id="525" idx="0"/>
            <a:endCxn id="527" idx="4"/>
          </p:cNvCxnSpPr>
          <p:nvPr/>
        </p:nvCxnSpPr>
        <p:spPr bwMode="gray">
          <a:xfrm flipV="1">
            <a:off x="7114846" y="2918806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75D1C535-92F1-4ED5-98B7-958AABA9AAB1}"/>
              </a:ext>
            </a:extLst>
          </p:cNvPr>
          <p:cNvSpPr/>
          <p:nvPr/>
        </p:nvSpPr>
        <p:spPr bwMode="gray">
          <a:xfrm>
            <a:off x="8048686" y="4743904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3C49598E-C8B8-4FD6-8CF3-947702952D81}"/>
              </a:ext>
            </a:extLst>
          </p:cNvPr>
          <p:cNvSpPr/>
          <p:nvPr/>
        </p:nvSpPr>
        <p:spPr bwMode="gray">
          <a:xfrm>
            <a:off x="7935014" y="487535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AB977577-3326-41D0-8465-AB007F409892}"/>
              </a:ext>
            </a:extLst>
          </p:cNvPr>
          <p:cNvSpPr/>
          <p:nvPr/>
        </p:nvSpPr>
        <p:spPr bwMode="gray">
          <a:xfrm>
            <a:off x="8079790" y="457508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9A2A8A92-ED93-4555-ADBD-14D852EAA38C}"/>
              </a:ext>
            </a:extLst>
          </p:cNvPr>
          <p:cNvSpPr/>
          <p:nvPr/>
        </p:nvSpPr>
        <p:spPr bwMode="gray">
          <a:xfrm>
            <a:off x="8196426" y="487535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E96A8B90-9854-4728-8AC3-8CB1B026953A}"/>
              </a:ext>
            </a:extLst>
          </p:cNvPr>
          <p:cNvCxnSpPr>
            <a:cxnSpLocks/>
            <a:stCxn id="532" idx="3"/>
            <a:endCxn id="533" idx="7"/>
          </p:cNvCxnSpPr>
          <p:nvPr/>
        </p:nvCxnSpPr>
        <p:spPr bwMode="gray">
          <a:xfrm flipH="1">
            <a:off x="8007360" y="485610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68C3B4FF-6884-4883-86EB-69D0487BC376}"/>
              </a:ext>
            </a:extLst>
          </p:cNvPr>
          <p:cNvCxnSpPr>
            <a:cxnSpLocks/>
            <a:stCxn id="535" idx="2"/>
            <a:endCxn id="532" idx="5"/>
          </p:cNvCxnSpPr>
          <p:nvPr/>
        </p:nvCxnSpPr>
        <p:spPr bwMode="gray">
          <a:xfrm flipH="1" flipV="1">
            <a:off x="8168152" y="485610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3233A881-BA0F-4B38-A914-54337A531ADC}"/>
              </a:ext>
            </a:extLst>
          </p:cNvPr>
          <p:cNvCxnSpPr>
            <a:cxnSpLocks/>
            <a:stCxn id="532" idx="0"/>
            <a:endCxn id="534" idx="4"/>
          </p:cNvCxnSpPr>
          <p:nvPr/>
        </p:nvCxnSpPr>
        <p:spPr bwMode="gray">
          <a:xfrm flipV="1">
            <a:off x="8118668" y="4659362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39" name="Oval 538">
            <a:extLst>
              <a:ext uri="{FF2B5EF4-FFF2-40B4-BE49-F238E27FC236}">
                <a16:creationId xmlns:a16="http://schemas.microsoft.com/office/drawing/2014/main" id="{2B2D3016-5FFE-4185-BE23-3F4F9C2F7238}"/>
              </a:ext>
            </a:extLst>
          </p:cNvPr>
          <p:cNvSpPr/>
          <p:nvPr/>
        </p:nvSpPr>
        <p:spPr bwMode="gray">
          <a:xfrm>
            <a:off x="7810327" y="2170108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8D11BF81-2305-4808-8376-259376EE50C4}"/>
              </a:ext>
            </a:extLst>
          </p:cNvPr>
          <p:cNvSpPr/>
          <p:nvPr/>
        </p:nvSpPr>
        <p:spPr bwMode="gray">
          <a:xfrm>
            <a:off x="7696656" y="230155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F2DD96C8-5CD0-4C0B-BFFC-8D36CB6B8FDC}"/>
              </a:ext>
            </a:extLst>
          </p:cNvPr>
          <p:cNvSpPr/>
          <p:nvPr/>
        </p:nvSpPr>
        <p:spPr bwMode="gray">
          <a:xfrm>
            <a:off x="7841430" y="200128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00530AED-2A62-48A8-BD22-08B910155A23}"/>
              </a:ext>
            </a:extLst>
          </p:cNvPr>
          <p:cNvSpPr/>
          <p:nvPr/>
        </p:nvSpPr>
        <p:spPr bwMode="gray">
          <a:xfrm>
            <a:off x="7958068" y="230155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FA9D1E6-CE32-4079-B32F-10B1F5130F39}"/>
              </a:ext>
            </a:extLst>
          </p:cNvPr>
          <p:cNvCxnSpPr>
            <a:cxnSpLocks/>
            <a:stCxn id="539" idx="3"/>
            <a:endCxn id="540" idx="7"/>
          </p:cNvCxnSpPr>
          <p:nvPr/>
        </p:nvCxnSpPr>
        <p:spPr bwMode="gray">
          <a:xfrm flipH="1">
            <a:off x="7769001" y="2282307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F83786DF-DD5B-426E-9529-F4A7392ED6DC}"/>
              </a:ext>
            </a:extLst>
          </p:cNvPr>
          <p:cNvCxnSpPr>
            <a:cxnSpLocks/>
            <a:stCxn id="542" idx="2"/>
            <a:endCxn id="539" idx="5"/>
          </p:cNvCxnSpPr>
          <p:nvPr/>
        </p:nvCxnSpPr>
        <p:spPr bwMode="gray">
          <a:xfrm flipH="1" flipV="1">
            <a:off x="7929794" y="2282307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A634C9A9-6153-481E-8785-91A3FBC3F4C9}"/>
              </a:ext>
            </a:extLst>
          </p:cNvPr>
          <p:cNvCxnSpPr>
            <a:cxnSpLocks/>
            <a:stCxn id="539" idx="0"/>
            <a:endCxn id="541" idx="4"/>
          </p:cNvCxnSpPr>
          <p:nvPr/>
        </p:nvCxnSpPr>
        <p:spPr bwMode="gray">
          <a:xfrm flipV="1">
            <a:off x="7880310" y="2085568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46" name="Oval 545">
            <a:extLst>
              <a:ext uri="{FF2B5EF4-FFF2-40B4-BE49-F238E27FC236}">
                <a16:creationId xmlns:a16="http://schemas.microsoft.com/office/drawing/2014/main" id="{1E7B0981-2EB9-4324-AD7E-F4AE8E27D8BF}"/>
              </a:ext>
            </a:extLst>
          </p:cNvPr>
          <p:cNvSpPr/>
          <p:nvPr/>
        </p:nvSpPr>
        <p:spPr bwMode="gray">
          <a:xfrm>
            <a:off x="7664859" y="3980585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D2BA29C3-4C0C-48B7-AE16-E63982F512D5}"/>
              </a:ext>
            </a:extLst>
          </p:cNvPr>
          <p:cNvSpPr/>
          <p:nvPr/>
        </p:nvSpPr>
        <p:spPr bwMode="gray">
          <a:xfrm>
            <a:off x="7551188" y="411203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92C285E1-F3DE-4858-8EF2-2FC046408E22}"/>
              </a:ext>
            </a:extLst>
          </p:cNvPr>
          <p:cNvSpPr/>
          <p:nvPr/>
        </p:nvSpPr>
        <p:spPr bwMode="gray">
          <a:xfrm>
            <a:off x="7695962" y="381176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1BCCCCB1-46BC-440A-BBA6-1E5288D062EB}"/>
              </a:ext>
            </a:extLst>
          </p:cNvPr>
          <p:cNvSpPr/>
          <p:nvPr/>
        </p:nvSpPr>
        <p:spPr bwMode="gray">
          <a:xfrm>
            <a:off x="7812600" y="4112035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A431404-EE15-4B86-85FD-51678B07412A}"/>
              </a:ext>
            </a:extLst>
          </p:cNvPr>
          <p:cNvCxnSpPr>
            <a:cxnSpLocks/>
            <a:stCxn id="546" idx="3"/>
            <a:endCxn id="547" idx="7"/>
          </p:cNvCxnSpPr>
          <p:nvPr/>
        </p:nvCxnSpPr>
        <p:spPr bwMode="gray">
          <a:xfrm flipH="1">
            <a:off x="7623532" y="4092786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74F51486-C064-44C8-B97B-FE1305C36A5B}"/>
              </a:ext>
            </a:extLst>
          </p:cNvPr>
          <p:cNvCxnSpPr>
            <a:cxnSpLocks/>
            <a:stCxn id="549" idx="2"/>
            <a:endCxn id="546" idx="5"/>
          </p:cNvCxnSpPr>
          <p:nvPr/>
        </p:nvCxnSpPr>
        <p:spPr bwMode="gray">
          <a:xfrm flipH="1" flipV="1">
            <a:off x="7784326" y="4092786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CCA1398D-3279-4CDC-8B5A-DC3E6AD02E40}"/>
              </a:ext>
            </a:extLst>
          </p:cNvPr>
          <p:cNvCxnSpPr>
            <a:cxnSpLocks/>
            <a:stCxn id="546" idx="0"/>
            <a:endCxn id="548" idx="4"/>
          </p:cNvCxnSpPr>
          <p:nvPr/>
        </p:nvCxnSpPr>
        <p:spPr bwMode="gray">
          <a:xfrm flipV="1">
            <a:off x="7734842" y="3896046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53" name="Oval 552">
            <a:extLst>
              <a:ext uri="{FF2B5EF4-FFF2-40B4-BE49-F238E27FC236}">
                <a16:creationId xmlns:a16="http://schemas.microsoft.com/office/drawing/2014/main" id="{EED0FD9F-92D2-44DA-A5F4-268F543DDF4E}"/>
              </a:ext>
            </a:extLst>
          </p:cNvPr>
          <p:cNvSpPr/>
          <p:nvPr/>
        </p:nvSpPr>
        <p:spPr bwMode="gray">
          <a:xfrm>
            <a:off x="7774862" y="3442257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9C2D0D57-A54F-4A2C-A171-C4CE7A01D5B2}"/>
              </a:ext>
            </a:extLst>
          </p:cNvPr>
          <p:cNvSpPr/>
          <p:nvPr/>
        </p:nvSpPr>
        <p:spPr bwMode="gray">
          <a:xfrm>
            <a:off x="7661190" y="357370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3070BDCF-9DAB-45A5-A999-98291AFC6782}"/>
              </a:ext>
            </a:extLst>
          </p:cNvPr>
          <p:cNvSpPr/>
          <p:nvPr/>
        </p:nvSpPr>
        <p:spPr bwMode="gray">
          <a:xfrm>
            <a:off x="7805965" y="327343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23C63B12-86F0-4CCD-AA98-DB39E48A9A33}"/>
              </a:ext>
            </a:extLst>
          </p:cNvPr>
          <p:cNvSpPr/>
          <p:nvPr/>
        </p:nvSpPr>
        <p:spPr bwMode="gray">
          <a:xfrm>
            <a:off x="7922602" y="3573707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9284FA03-96E2-4DBF-9273-39CDF06330FD}"/>
              </a:ext>
            </a:extLst>
          </p:cNvPr>
          <p:cNvCxnSpPr>
            <a:cxnSpLocks/>
            <a:stCxn id="553" idx="3"/>
            <a:endCxn id="554" idx="7"/>
          </p:cNvCxnSpPr>
          <p:nvPr/>
        </p:nvCxnSpPr>
        <p:spPr bwMode="gray">
          <a:xfrm flipH="1">
            <a:off x="7733536" y="3554456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C4B2108B-291C-4670-BD92-CB43E0BFCC45}"/>
              </a:ext>
            </a:extLst>
          </p:cNvPr>
          <p:cNvCxnSpPr>
            <a:cxnSpLocks/>
            <a:stCxn id="556" idx="2"/>
            <a:endCxn id="553" idx="5"/>
          </p:cNvCxnSpPr>
          <p:nvPr/>
        </p:nvCxnSpPr>
        <p:spPr bwMode="gray">
          <a:xfrm flipH="1" flipV="1">
            <a:off x="7894328" y="3554456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C0AA027B-8D00-457E-9CD4-9B278BD30965}"/>
              </a:ext>
            </a:extLst>
          </p:cNvPr>
          <p:cNvCxnSpPr>
            <a:cxnSpLocks/>
            <a:stCxn id="553" idx="0"/>
            <a:endCxn id="555" idx="4"/>
          </p:cNvCxnSpPr>
          <p:nvPr/>
        </p:nvCxnSpPr>
        <p:spPr bwMode="gray">
          <a:xfrm flipV="1">
            <a:off x="7844844" y="3357717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60" name="Oval 559">
            <a:extLst>
              <a:ext uri="{FF2B5EF4-FFF2-40B4-BE49-F238E27FC236}">
                <a16:creationId xmlns:a16="http://schemas.microsoft.com/office/drawing/2014/main" id="{F284535F-F1A4-4CD1-BE16-94EBC17D5515}"/>
              </a:ext>
            </a:extLst>
          </p:cNvPr>
          <p:cNvSpPr/>
          <p:nvPr/>
        </p:nvSpPr>
        <p:spPr bwMode="gray">
          <a:xfrm>
            <a:off x="7371973" y="2204268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BF9A7AF0-5F66-4A6B-9A74-C1AED6ED75D8}"/>
              </a:ext>
            </a:extLst>
          </p:cNvPr>
          <p:cNvSpPr/>
          <p:nvPr/>
        </p:nvSpPr>
        <p:spPr bwMode="gray">
          <a:xfrm>
            <a:off x="7258302" y="233571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B251D968-2C16-49CB-8122-B68495FAA56C}"/>
              </a:ext>
            </a:extLst>
          </p:cNvPr>
          <p:cNvSpPr/>
          <p:nvPr/>
        </p:nvSpPr>
        <p:spPr bwMode="gray">
          <a:xfrm>
            <a:off x="7403077" y="203544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29B4289-2DEB-4CED-A923-4329D74A8576}"/>
              </a:ext>
            </a:extLst>
          </p:cNvPr>
          <p:cNvSpPr/>
          <p:nvPr/>
        </p:nvSpPr>
        <p:spPr bwMode="gray">
          <a:xfrm>
            <a:off x="7519714" y="233571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EF8E145F-D428-45A2-A544-3841ED4040D2}"/>
              </a:ext>
            </a:extLst>
          </p:cNvPr>
          <p:cNvCxnSpPr>
            <a:cxnSpLocks/>
            <a:stCxn id="560" idx="3"/>
            <a:endCxn id="561" idx="7"/>
          </p:cNvCxnSpPr>
          <p:nvPr/>
        </p:nvCxnSpPr>
        <p:spPr bwMode="gray">
          <a:xfrm flipH="1">
            <a:off x="7330648" y="2316467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4716B57C-2CDD-4590-8999-51367601F9E8}"/>
              </a:ext>
            </a:extLst>
          </p:cNvPr>
          <p:cNvCxnSpPr>
            <a:cxnSpLocks/>
            <a:stCxn id="563" idx="2"/>
            <a:endCxn id="560" idx="5"/>
          </p:cNvCxnSpPr>
          <p:nvPr/>
        </p:nvCxnSpPr>
        <p:spPr bwMode="gray">
          <a:xfrm flipH="1" flipV="1">
            <a:off x="7491440" y="2316467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F5DC4F9C-F53A-4C7E-A1D2-030620D83282}"/>
              </a:ext>
            </a:extLst>
          </p:cNvPr>
          <p:cNvCxnSpPr>
            <a:cxnSpLocks/>
            <a:stCxn id="560" idx="0"/>
            <a:endCxn id="562" idx="4"/>
          </p:cNvCxnSpPr>
          <p:nvPr/>
        </p:nvCxnSpPr>
        <p:spPr bwMode="gray">
          <a:xfrm flipV="1">
            <a:off x="7441956" y="2119728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67" name="Oval 566">
            <a:extLst>
              <a:ext uri="{FF2B5EF4-FFF2-40B4-BE49-F238E27FC236}">
                <a16:creationId xmlns:a16="http://schemas.microsoft.com/office/drawing/2014/main" id="{A0F13F5D-3CF8-4365-A320-0372AABEA3DE}"/>
              </a:ext>
            </a:extLst>
          </p:cNvPr>
          <p:cNvSpPr/>
          <p:nvPr/>
        </p:nvSpPr>
        <p:spPr bwMode="gray">
          <a:xfrm>
            <a:off x="8292002" y="3993157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EE3C2980-2CE6-44D0-9485-633E9E4C4EFE}"/>
              </a:ext>
            </a:extLst>
          </p:cNvPr>
          <p:cNvSpPr/>
          <p:nvPr/>
        </p:nvSpPr>
        <p:spPr bwMode="gray">
          <a:xfrm>
            <a:off x="8178330" y="412460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168E46A9-3315-4BA7-BA81-D8E85B00F080}"/>
              </a:ext>
            </a:extLst>
          </p:cNvPr>
          <p:cNvSpPr/>
          <p:nvPr/>
        </p:nvSpPr>
        <p:spPr bwMode="gray">
          <a:xfrm>
            <a:off x="8323106" y="382433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F16C2A13-05AC-4359-BB9D-64FE9D050AF9}"/>
              </a:ext>
            </a:extLst>
          </p:cNvPr>
          <p:cNvSpPr/>
          <p:nvPr/>
        </p:nvSpPr>
        <p:spPr bwMode="gray">
          <a:xfrm>
            <a:off x="8439742" y="4124607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A603A304-EA8A-4838-8D5A-806BF675ED92}"/>
              </a:ext>
            </a:extLst>
          </p:cNvPr>
          <p:cNvCxnSpPr>
            <a:cxnSpLocks/>
            <a:stCxn id="567" idx="3"/>
            <a:endCxn id="568" idx="7"/>
          </p:cNvCxnSpPr>
          <p:nvPr/>
        </p:nvCxnSpPr>
        <p:spPr bwMode="gray">
          <a:xfrm flipH="1">
            <a:off x="8250676" y="4105358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399B0D29-AC21-41AA-A0F2-73F6CCD27477}"/>
              </a:ext>
            </a:extLst>
          </p:cNvPr>
          <p:cNvCxnSpPr>
            <a:cxnSpLocks/>
            <a:stCxn id="570" idx="2"/>
            <a:endCxn id="567" idx="5"/>
          </p:cNvCxnSpPr>
          <p:nvPr/>
        </p:nvCxnSpPr>
        <p:spPr bwMode="gray">
          <a:xfrm flipH="1" flipV="1">
            <a:off x="8411468" y="4105358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1CB9EFA8-837A-4506-A7D9-2A27E1CE3C5C}"/>
              </a:ext>
            </a:extLst>
          </p:cNvPr>
          <p:cNvCxnSpPr>
            <a:cxnSpLocks/>
            <a:stCxn id="567" idx="0"/>
            <a:endCxn id="569" idx="4"/>
          </p:cNvCxnSpPr>
          <p:nvPr/>
        </p:nvCxnSpPr>
        <p:spPr bwMode="gray">
          <a:xfrm flipV="1">
            <a:off x="8361984" y="3908618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74" name="Oval 573">
            <a:extLst>
              <a:ext uri="{FF2B5EF4-FFF2-40B4-BE49-F238E27FC236}">
                <a16:creationId xmlns:a16="http://schemas.microsoft.com/office/drawing/2014/main" id="{D30E639D-8A8B-40EE-9D03-F3AC2E1E6502}"/>
              </a:ext>
            </a:extLst>
          </p:cNvPr>
          <p:cNvSpPr/>
          <p:nvPr/>
        </p:nvSpPr>
        <p:spPr bwMode="gray">
          <a:xfrm>
            <a:off x="8276199" y="3368409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FC1E6F37-71BF-4F47-BED9-DC001425F5D3}"/>
              </a:ext>
            </a:extLst>
          </p:cNvPr>
          <p:cNvSpPr/>
          <p:nvPr/>
        </p:nvSpPr>
        <p:spPr bwMode="gray">
          <a:xfrm>
            <a:off x="8162528" y="349985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6CE14AD5-252A-4DE2-B052-0CCD1ECDCB2E}"/>
              </a:ext>
            </a:extLst>
          </p:cNvPr>
          <p:cNvSpPr/>
          <p:nvPr/>
        </p:nvSpPr>
        <p:spPr bwMode="gray">
          <a:xfrm>
            <a:off x="8307302" y="319958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5B5EB2E1-9820-4982-B00A-AC89138FEAC4}"/>
              </a:ext>
            </a:extLst>
          </p:cNvPr>
          <p:cNvSpPr/>
          <p:nvPr/>
        </p:nvSpPr>
        <p:spPr bwMode="gray">
          <a:xfrm>
            <a:off x="8423941" y="349985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D6BA2C6D-A350-4CCA-9C32-3EEB20C401C7}"/>
              </a:ext>
            </a:extLst>
          </p:cNvPr>
          <p:cNvCxnSpPr>
            <a:cxnSpLocks/>
            <a:stCxn id="574" idx="3"/>
            <a:endCxn id="575" idx="7"/>
          </p:cNvCxnSpPr>
          <p:nvPr/>
        </p:nvCxnSpPr>
        <p:spPr bwMode="gray">
          <a:xfrm flipH="1">
            <a:off x="8234873" y="3480608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F60F6C41-A365-42CF-8CA7-2EA3DF94966F}"/>
              </a:ext>
            </a:extLst>
          </p:cNvPr>
          <p:cNvCxnSpPr>
            <a:cxnSpLocks/>
            <a:stCxn id="577" idx="2"/>
            <a:endCxn id="574" idx="5"/>
          </p:cNvCxnSpPr>
          <p:nvPr/>
        </p:nvCxnSpPr>
        <p:spPr bwMode="gray">
          <a:xfrm flipH="1" flipV="1">
            <a:off x="8395666" y="3480608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610A47FA-20B7-43CE-B8B0-29253D52BD57}"/>
              </a:ext>
            </a:extLst>
          </p:cNvPr>
          <p:cNvCxnSpPr>
            <a:cxnSpLocks/>
            <a:stCxn id="574" idx="0"/>
            <a:endCxn id="576" idx="4"/>
          </p:cNvCxnSpPr>
          <p:nvPr/>
        </p:nvCxnSpPr>
        <p:spPr bwMode="gray">
          <a:xfrm flipV="1">
            <a:off x="8346182" y="3283869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81" name="Oval 580">
            <a:extLst>
              <a:ext uri="{FF2B5EF4-FFF2-40B4-BE49-F238E27FC236}">
                <a16:creationId xmlns:a16="http://schemas.microsoft.com/office/drawing/2014/main" id="{3DE9A040-0617-4C06-ABC6-15399CF15D29}"/>
              </a:ext>
            </a:extLst>
          </p:cNvPr>
          <p:cNvSpPr/>
          <p:nvPr/>
        </p:nvSpPr>
        <p:spPr bwMode="gray">
          <a:xfrm>
            <a:off x="7664413" y="4490223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72B38311-BFB5-45DE-A8A6-5956D5E2B27E}"/>
              </a:ext>
            </a:extLst>
          </p:cNvPr>
          <p:cNvSpPr/>
          <p:nvPr/>
        </p:nvSpPr>
        <p:spPr bwMode="gray">
          <a:xfrm>
            <a:off x="7550742" y="462167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52929510-B1CA-4211-8400-F819C28EAF2A}"/>
              </a:ext>
            </a:extLst>
          </p:cNvPr>
          <p:cNvSpPr/>
          <p:nvPr/>
        </p:nvSpPr>
        <p:spPr bwMode="gray">
          <a:xfrm>
            <a:off x="7695517" y="432139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2B040978-9B24-41F3-929F-A3BF22E15F42}"/>
              </a:ext>
            </a:extLst>
          </p:cNvPr>
          <p:cNvSpPr/>
          <p:nvPr/>
        </p:nvSpPr>
        <p:spPr bwMode="gray">
          <a:xfrm>
            <a:off x="7812154" y="462167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2B6F4A96-82A5-45F6-837D-0E8A28235030}"/>
              </a:ext>
            </a:extLst>
          </p:cNvPr>
          <p:cNvCxnSpPr>
            <a:cxnSpLocks/>
            <a:stCxn id="581" idx="3"/>
            <a:endCxn id="582" idx="7"/>
          </p:cNvCxnSpPr>
          <p:nvPr/>
        </p:nvCxnSpPr>
        <p:spPr bwMode="gray">
          <a:xfrm flipH="1">
            <a:off x="7623087" y="460242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2417461B-24AB-4701-956D-FEF16E1E988D}"/>
              </a:ext>
            </a:extLst>
          </p:cNvPr>
          <p:cNvCxnSpPr>
            <a:cxnSpLocks/>
            <a:stCxn id="584" idx="2"/>
            <a:endCxn id="581" idx="5"/>
          </p:cNvCxnSpPr>
          <p:nvPr/>
        </p:nvCxnSpPr>
        <p:spPr bwMode="gray">
          <a:xfrm flipH="1" flipV="1">
            <a:off x="7783880" y="460242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A1A9DCE5-1D33-46D8-8EE1-58225F88FCE6}"/>
              </a:ext>
            </a:extLst>
          </p:cNvPr>
          <p:cNvCxnSpPr>
            <a:cxnSpLocks/>
            <a:stCxn id="581" idx="0"/>
            <a:endCxn id="583" idx="4"/>
          </p:cNvCxnSpPr>
          <p:nvPr/>
        </p:nvCxnSpPr>
        <p:spPr bwMode="gray">
          <a:xfrm flipV="1">
            <a:off x="7734396" y="4405682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B9304077-E556-4AB7-9795-167590284B9E}"/>
              </a:ext>
            </a:extLst>
          </p:cNvPr>
          <p:cNvGrpSpPr/>
          <p:nvPr/>
        </p:nvGrpSpPr>
        <p:grpSpPr bwMode="gray">
          <a:xfrm>
            <a:off x="536739" y="1304795"/>
            <a:ext cx="2967568" cy="304342"/>
            <a:chOff x="1880878" y="6071204"/>
            <a:chExt cx="2358525" cy="272639"/>
          </a:xfrm>
        </p:grpSpPr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F9F0E093-FC1B-4980-95D6-D5E95FFB75E4}"/>
                </a:ext>
              </a:extLst>
            </p:cNvPr>
            <p:cNvGrpSpPr/>
            <p:nvPr/>
          </p:nvGrpSpPr>
          <p:grpSpPr bwMode="gray">
            <a:xfrm>
              <a:off x="1935383" y="6086504"/>
              <a:ext cx="2304020" cy="257339"/>
              <a:chOff x="2646101" y="1228109"/>
              <a:chExt cx="2304020" cy="257339"/>
            </a:xfrm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00BC149C-EBEF-4F2E-9298-5811BF27203A}"/>
                  </a:ext>
                </a:extLst>
              </p:cNvPr>
              <p:cNvSpPr/>
              <p:nvPr/>
            </p:nvSpPr>
            <p:spPr bwMode="gray">
              <a:xfrm>
                <a:off x="2646101" y="1263347"/>
                <a:ext cx="151002" cy="142613"/>
              </a:xfrm>
              <a:prstGeom prst="ellipse">
                <a:avLst/>
              </a:prstGeom>
              <a:solidFill>
                <a:srgbClr val="001A7B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ckwell Condensed (Headings)"/>
                  <a:ea typeface="Verdana" panose="020B0604030504040204" pitchFamily="34" charset="0"/>
                </a:endParaRPr>
              </a:p>
            </p:txBody>
          </p: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7A6EC7E1-FB91-4A1C-9188-A9CE5D04457A}"/>
                  </a:ext>
                </a:extLst>
              </p:cNvPr>
              <p:cNvGrpSpPr/>
              <p:nvPr/>
            </p:nvGrpSpPr>
            <p:grpSpPr bwMode="gray">
              <a:xfrm>
                <a:off x="2831150" y="1228109"/>
                <a:ext cx="2118971" cy="257339"/>
                <a:chOff x="2831150" y="1228109"/>
                <a:chExt cx="2118971" cy="257339"/>
              </a:xfrm>
            </p:grpSpPr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9D761F76-5A4F-4EF2-B7B1-55B69536167D}"/>
                    </a:ext>
                  </a:extLst>
                </p:cNvPr>
                <p:cNvSpPr/>
                <p:nvPr/>
              </p:nvSpPr>
              <p:spPr bwMode="gray">
                <a:xfrm>
                  <a:off x="3702096" y="1295887"/>
                  <a:ext cx="91440" cy="91440"/>
                </a:xfrm>
                <a:prstGeom prst="ellipse">
                  <a:avLst/>
                </a:prstGeom>
                <a:solidFill>
                  <a:srgbClr val="E1009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ckwell Condensed (Headings)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FD9AA281-6646-4153-B2EA-227523F6AB45}"/>
                    </a:ext>
                  </a:extLst>
                </p:cNvPr>
                <p:cNvSpPr txBox="1"/>
                <p:nvPr/>
              </p:nvSpPr>
              <p:spPr bwMode="gray">
                <a:xfrm>
                  <a:off x="2831150" y="1228109"/>
                  <a:ext cx="800409" cy="24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37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kern="0" dirty="0">
                      <a:solidFill>
                        <a:srgbClr val="000000"/>
                      </a:solidFill>
                      <a:latin typeface="Rockwell Condensed (Headings)"/>
                      <a:ea typeface="Verdana" panose="020B0604030504040204" pitchFamily="34" charset="0"/>
                    </a:rPr>
                    <a:t>Core Dataset</a:t>
                  </a: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ckwell Condensed (Headings)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6C2047B2-F189-40CE-A84E-1A0E741DB0DD}"/>
                    </a:ext>
                  </a:extLst>
                </p:cNvPr>
                <p:cNvSpPr txBox="1"/>
                <p:nvPr/>
              </p:nvSpPr>
              <p:spPr bwMode="gray">
                <a:xfrm>
                  <a:off x="3831865" y="1237304"/>
                  <a:ext cx="1118256" cy="24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37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Rockwell Condensed (Headings)"/>
                      <a:ea typeface="Verdana" panose="020B0604030504040204" pitchFamily="34" charset="0"/>
                    </a:rPr>
                    <a:t>Satellite Datasets</a:t>
                  </a:r>
                </a:p>
              </p:txBody>
            </p:sp>
          </p:grp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A9767D4E-C268-4C21-9063-9D58CB13BB5D}"/>
                </a:ext>
              </a:extLst>
            </p:cNvPr>
            <p:cNvSpPr/>
            <p:nvPr/>
          </p:nvSpPr>
          <p:spPr bwMode="gray">
            <a:xfrm>
              <a:off x="1880878" y="6071204"/>
              <a:ext cx="2218397" cy="230376"/>
            </a:xfrm>
            <a:prstGeom prst="rect">
              <a:avLst/>
            </a:prstGeom>
            <a:noFill/>
            <a:ln w="19050" cap="flat" cmpd="sng" algn="ctr">
              <a:solidFill>
                <a:srgbClr val="1450D2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 (Headings)"/>
                <a:ea typeface="Verdana" panose="020B0604030504040204" pitchFamily="34" charset="0"/>
              </a:endParaRPr>
            </a:p>
          </p:txBody>
        </p:sp>
      </p:grpSp>
      <p:sp>
        <p:nvSpPr>
          <p:cNvPr id="596" name="Oval 595">
            <a:extLst>
              <a:ext uri="{FF2B5EF4-FFF2-40B4-BE49-F238E27FC236}">
                <a16:creationId xmlns:a16="http://schemas.microsoft.com/office/drawing/2014/main" id="{B0BEB66D-3335-4F8D-86FB-43ADC16EEA66}"/>
              </a:ext>
            </a:extLst>
          </p:cNvPr>
          <p:cNvSpPr/>
          <p:nvPr/>
        </p:nvSpPr>
        <p:spPr bwMode="gray">
          <a:xfrm>
            <a:off x="4304569" y="37207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7520C33C-97F5-4407-B5D9-BDDF6975B92D}"/>
              </a:ext>
            </a:extLst>
          </p:cNvPr>
          <p:cNvSpPr/>
          <p:nvPr/>
        </p:nvSpPr>
        <p:spPr bwMode="gray">
          <a:xfrm>
            <a:off x="1667817" y="425457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15D6A875-B0E4-4143-A8E3-40D6395D3D79}"/>
              </a:ext>
            </a:extLst>
          </p:cNvPr>
          <p:cNvSpPr/>
          <p:nvPr/>
        </p:nvSpPr>
        <p:spPr bwMode="gray">
          <a:xfrm>
            <a:off x="1255511" y="282754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0A40BB5B-2E40-4355-A716-0C645F10E670}"/>
              </a:ext>
            </a:extLst>
          </p:cNvPr>
          <p:cNvSpPr/>
          <p:nvPr/>
        </p:nvSpPr>
        <p:spPr bwMode="gray">
          <a:xfrm>
            <a:off x="611787" y="282380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2D6859E7-B196-4D80-99BB-7A4D2A4FEEFA}"/>
              </a:ext>
            </a:extLst>
          </p:cNvPr>
          <p:cNvSpPr/>
          <p:nvPr/>
        </p:nvSpPr>
        <p:spPr bwMode="gray">
          <a:xfrm>
            <a:off x="841123" y="286670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A19FA67D-427D-476A-9AB4-8616BAA0818C}"/>
              </a:ext>
            </a:extLst>
          </p:cNvPr>
          <p:cNvSpPr/>
          <p:nvPr/>
        </p:nvSpPr>
        <p:spPr bwMode="gray">
          <a:xfrm>
            <a:off x="974031" y="290630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84BB679F-82CE-45AA-B05A-784C8429B2A6}"/>
              </a:ext>
            </a:extLst>
          </p:cNvPr>
          <p:cNvSpPr/>
          <p:nvPr/>
        </p:nvSpPr>
        <p:spPr bwMode="gray">
          <a:xfrm>
            <a:off x="841938" y="274754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ACE722A2-E5E9-483B-8CA6-47C3055708A4}"/>
              </a:ext>
            </a:extLst>
          </p:cNvPr>
          <p:cNvSpPr/>
          <p:nvPr/>
        </p:nvSpPr>
        <p:spPr bwMode="gray">
          <a:xfrm>
            <a:off x="1224213" y="286517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68FF0C16-02B2-49FC-8A36-32B48F09E6F3}"/>
              </a:ext>
            </a:extLst>
          </p:cNvPr>
          <p:cNvSpPr/>
          <p:nvPr/>
        </p:nvSpPr>
        <p:spPr bwMode="gray">
          <a:xfrm>
            <a:off x="1180361" y="314425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C73959F2-5FDE-4E58-90AF-9C33C449D514}"/>
              </a:ext>
            </a:extLst>
          </p:cNvPr>
          <p:cNvSpPr/>
          <p:nvPr/>
        </p:nvSpPr>
        <p:spPr bwMode="gray">
          <a:xfrm>
            <a:off x="1037093" y="305853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099EAD34-BB6E-4363-A777-46D9D2408160}"/>
              </a:ext>
            </a:extLst>
          </p:cNvPr>
          <p:cNvSpPr/>
          <p:nvPr/>
        </p:nvSpPr>
        <p:spPr bwMode="gray">
          <a:xfrm>
            <a:off x="987406" y="284175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27CA7-454D-4479-99FE-49BE51935C10}"/>
              </a:ext>
            </a:extLst>
          </p:cNvPr>
          <p:cNvSpPr/>
          <p:nvPr/>
        </p:nvSpPr>
        <p:spPr bwMode="gray">
          <a:xfrm>
            <a:off x="1128225" y="295360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07E24587-C766-4C8B-9B65-BEE1FC33C163}"/>
              </a:ext>
            </a:extLst>
          </p:cNvPr>
          <p:cNvSpPr/>
          <p:nvPr/>
        </p:nvSpPr>
        <p:spPr bwMode="gray">
          <a:xfrm>
            <a:off x="909553" y="297252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0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13">
            <a:extLst>
              <a:ext uri="{FF2B5EF4-FFF2-40B4-BE49-F238E27FC236}">
                <a16:creationId xmlns:a16="http://schemas.microsoft.com/office/drawing/2014/main" id="{E0A6013E-F227-4982-A17F-3196885E3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340421"/>
              </p:ext>
            </p:extLst>
          </p:nvPr>
        </p:nvGraphicFramePr>
        <p:xfrm>
          <a:off x="4667112" y="1460025"/>
          <a:ext cx="4030663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/>
          </a:bodyPr>
          <a:lstStyle/>
          <a:p>
            <a:r>
              <a:rPr lang="en-US" sz="2700" dirty="0"/>
              <a:t>Running plays average less yards per play but involve less risk of lost yardage as compared to passing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859893"/>
              </p:ext>
            </p:extLst>
          </p:nvPr>
        </p:nvGraphicFramePr>
        <p:xfrm>
          <a:off x="454025" y="1460025"/>
          <a:ext cx="4030663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Average Yards Gained, Overall Dataset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58C1ACDB-10C6-4603-9798-F56F06C532E0}"/>
              </a:ext>
            </a:extLst>
          </p:cNvPr>
          <p:cNvSpPr txBox="1">
            <a:spLocks/>
          </p:cNvSpPr>
          <p:nvPr/>
        </p:nvSpPr>
        <p:spPr bwMode="gray">
          <a:xfrm>
            <a:off x="4664075" y="1463192"/>
            <a:ext cx="4024313" cy="305566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Rockwell Condensed (Headings)"/>
              </a:rPr>
              <a:t>Data Regarding Losing Yardage, Overall Dataset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1BE78-91E1-4726-BAA4-13B37F48A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68758"/>
            <a:ext cx="3697356" cy="214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F495A-A9DB-47F9-BADF-E18AD90D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3989909"/>
            <a:ext cx="3697356" cy="215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DF1A1-BC7E-40D2-860B-DDB16C87E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4432" y="2226366"/>
            <a:ext cx="3700918" cy="31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Placeholder 13">
            <a:extLst>
              <a:ext uri="{FF2B5EF4-FFF2-40B4-BE49-F238E27FC236}">
                <a16:creationId xmlns:a16="http://schemas.microsoft.com/office/drawing/2014/main" id="{9CC6E302-02A7-4201-86DE-F4D7E5246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041892"/>
              </p:ext>
            </p:extLst>
          </p:nvPr>
        </p:nvGraphicFramePr>
        <p:xfrm>
          <a:off x="4661692" y="1338470"/>
          <a:ext cx="4030663" cy="496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5961"/>
          </a:xfrm>
        </p:spPr>
        <p:txBody>
          <a:bodyPr>
            <a:normAutofit fontScale="90000"/>
          </a:bodyPr>
          <a:lstStyle/>
          <a:p>
            <a:r>
              <a:rPr lang="en-US" dirty="0"/>
              <a:t>Pass plays appear to be about three times as likely to result in a turnover, while time of possession is a bit harder to predict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051033"/>
              </p:ext>
            </p:extLst>
          </p:nvPr>
        </p:nvGraphicFramePr>
        <p:xfrm>
          <a:off x="454818" y="1338470"/>
          <a:ext cx="4030663" cy="496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819" y="1347407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Turnovers by </a:t>
            </a:r>
            <a:r>
              <a:rPr kumimoji="0" lang="en-US" b="1" i="0" u="none" strike="noStrike" kern="1200" cap="none" spc="-1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Playtype</a:t>
            </a:r>
            <a:endParaRPr kumimoji="0" lang="en-US" b="1" i="0" u="none" strike="noStrike" kern="1200" cap="none" spc="-1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 Condensed (Headings)"/>
            </a:endParaRP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58C1ACDB-10C6-4603-9798-F56F06C532E0}"/>
              </a:ext>
            </a:extLst>
          </p:cNvPr>
          <p:cNvSpPr txBox="1">
            <a:spLocks/>
          </p:cNvSpPr>
          <p:nvPr/>
        </p:nvSpPr>
        <p:spPr bwMode="gray">
          <a:xfrm>
            <a:off x="4664868" y="1349298"/>
            <a:ext cx="4024313" cy="305566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Rockwell Condensed (Headings)"/>
              </a:rPr>
              <a:t>Time of Possession by Play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750C9-41FE-4233-AAE7-2CBD54201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761183"/>
            <a:ext cx="3742870" cy="4136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800E0-E67A-4E25-84E2-2D1019663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210" y="1761184"/>
            <a:ext cx="3726139" cy="2227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143F5-741B-46B0-AB92-C7A51050C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209" y="4059399"/>
            <a:ext cx="3726139" cy="20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3788"/>
          </a:xfrm>
        </p:spPr>
        <p:txBody>
          <a:bodyPr>
            <a:normAutofit fontScale="90000"/>
          </a:bodyPr>
          <a:lstStyle/>
          <a:p>
            <a:r>
              <a:rPr lang="en-US" dirty="0"/>
              <a:t>We accessed a weather API to identify</a:t>
            </a:r>
            <a:br>
              <a:rPr lang="en-US" dirty="0"/>
            </a:br>
            <a:r>
              <a:rPr lang="en-US" dirty="0"/>
              <a:t>inclement weather in certain games…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39D3DB-F4E7-044C-9CB8-8CE972B323EB}"/>
              </a:ext>
            </a:extLst>
          </p:cNvPr>
          <p:cNvSpPr/>
          <p:nvPr/>
        </p:nvSpPr>
        <p:spPr>
          <a:xfrm>
            <a:off x="528289" y="1428635"/>
            <a:ext cx="2069944" cy="52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TEAMS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Id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370334-919D-4647-9A9F-BBFD9DA429A6}"/>
              </a:ext>
            </a:extLst>
          </p:cNvPr>
          <p:cNvSpPr/>
          <p:nvPr/>
        </p:nvSpPr>
        <p:spPr>
          <a:xfrm>
            <a:off x="528288" y="2092713"/>
            <a:ext cx="2069945" cy="550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STADIUMS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Weather Station,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StadiumType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07F8DC8-EBF4-F940-843D-743218731423}"/>
              </a:ext>
            </a:extLst>
          </p:cNvPr>
          <p:cNvSpPr/>
          <p:nvPr/>
        </p:nvSpPr>
        <p:spPr>
          <a:xfrm>
            <a:off x="528287" y="2786529"/>
            <a:ext cx="2069945" cy="550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GAMES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Date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1197CDC-BB6C-FC4D-8FB2-EEAFE11799E9}"/>
              </a:ext>
            </a:extLst>
          </p:cNvPr>
          <p:cNvCxnSpPr>
            <a:stCxn id="4" idx="3"/>
            <a:endCxn id="18" idx="3"/>
          </p:cNvCxnSpPr>
          <p:nvPr/>
        </p:nvCxnSpPr>
        <p:spPr>
          <a:xfrm>
            <a:off x="2598233" y="1690689"/>
            <a:ext cx="12700" cy="6770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ADCDDC-EB4F-BF47-885A-226BFE8652F6}"/>
              </a:ext>
            </a:extLst>
          </p:cNvPr>
          <p:cNvSpPr txBox="1"/>
          <p:nvPr/>
        </p:nvSpPr>
        <p:spPr>
          <a:xfrm>
            <a:off x="2810107" y="1898428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TeamName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398DD23-15CE-5240-96E2-20B68E383818}"/>
              </a:ext>
            </a:extLst>
          </p:cNvPr>
          <p:cNvCxnSpPr>
            <a:stCxn id="7" idx="3"/>
          </p:cNvCxnSpPr>
          <p:nvPr/>
        </p:nvCxnSpPr>
        <p:spPr>
          <a:xfrm flipH="1">
            <a:off x="2610933" y="2029233"/>
            <a:ext cx="1339230" cy="1032359"/>
          </a:xfrm>
          <a:prstGeom prst="bentConnector3">
            <a:avLst>
              <a:gd name="adj1" fmla="val -17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2536E1-704C-BA44-93E1-E6ECDAB1EEB0}"/>
              </a:ext>
            </a:extLst>
          </p:cNvPr>
          <p:cNvSpPr txBox="1"/>
          <p:nvPr/>
        </p:nvSpPr>
        <p:spPr>
          <a:xfrm>
            <a:off x="3015878" y="2655724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HomeTeamId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5E8157-3483-A04F-B487-65C3CF92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15" y="691376"/>
            <a:ext cx="2844334" cy="146866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87790-6AC1-0C4C-A3AF-C37004657561}"/>
              </a:ext>
            </a:extLst>
          </p:cNvPr>
          <p:cNvCxnSpPr>
            <a:cxnSpLocks/>
          </p:cNvCxnSpPr>
          <p:nvPr/>
        </p:nvCxnSpPr>
        <p:spPr>
          <a:xfrm flipV="1">
            <a:off x="4383221" y="1898430"/>
            <a:ext cx="1582681" cy="55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162009-4F01-244E-BD33-A2D50622A4C7}"/>
              </a:ext>
            </a:extLst>
          </p:cNvPr>
          <p:cNvSpPr txBox="1"/>
          <p:nvPr/>
        </p:nvSpPr>
        <p:spPr>
          <a:xfrm>
            <a:off x="5902325" y="1138627"/>
            <a:ext cx="197970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NOAA Weather API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Daily Summary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7C066F-3636-5E4E-AF82-AA8269D776A7}"/>
              </a:ext>
            </a:extLst>
          </p:cNvPr>
          <p:cNvSpPr txBox="1"/>
          <p:nvPr/>
        </p:nvSpPr>
        <p:spPr>
          <a:xfrm>
            <a:off x="4383220" y="1821937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StationId,Date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5E12318-30B0-8247-A7B1-B95324CE5BA7}"/>
              </a:ext>
            </a:extLst>
          </p:cNvPr>
          <p:cNvSpPr/>
          <p:nvPr/>
        </p:nvSpPr>
        <p:spPr>
          <a:xfrm>
            <a:off x="6590096" y="2130072"/>
            <a:ext cx="2420087" cy="52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JSON: WEATHER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StationId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Rainfall, Snowfall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BD9374-3201-874E-883C-9552A82F87F2}"/>
              </a:ext>
            </a:extLst>
          </p:cNvPr>
          <p:cNvCxnSpPr/>
          <p:nvPr/>
        </p:nvCxnSpPr>
        <p:spPr>
          <a:xfrm>
            <a:off x="7047571" y="1898428"/>
            <a:ext cx="278780" cy="18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931C598-E6F4-0245-B238-D3C0D2C5B75A}"/>
              </a:ext>
            </a:extLst>
          </p:cNvPr>
          <p:cNvSpPr/>
          <p:nvPr/>
        </p:nvSpPr>
        <p:spPr>
          <a:xfrm>
            <a:off x="6590097" y="2831508"/>
            <a:ext cx="2420088" cy="52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WEATHER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StationId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Rain_Or_Snow_FLAG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6EF96E-6AC0-E34E-A86C-3794B8D12595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7800140" y="2654179"/>
            <a:ext cx="1" cy="1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32A8828-0DBF-3A45-A171-6B8F56D8A746}"/>
              </a:ext>
            </a:extLst>
          </p:cNvPr>
          <p:cNvSpPr/>
          <p:nvPr/>
        </p:nvSpPr>
        <p:spPr>
          <a:xfrm>
            <a:off x="4520151" y="4404733"/>
            <a:ext cx="2616629" cy="550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GAMES_ENRICHED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Date, Teams,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Rain_Or_Snow_FLAG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7B3738-903F-3E47-A9E8-5DF77853A896}"/>
              </a:ext>
            </a:extLst>
          </p:cNvPr>
          <p:cNvCxnSpPr>
            <a:cxnSpLocks/>
          </p:cNvCxnSpPr>
          <p:nvPr/>
        </p:nvCxnSpPr>
        <p:spPr>
          <a:xfrm>
            <a:off x="4383220" y="3061592"/>
            <a:ext cx="1003801" cy="11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E3C8BE-51D8-154F-9771-EAE3DDC40A62}"/>
              </a:ext>
            </a:extLst>
          </p:cNvPr>
          <p:cNvCxnSpPr>
            <a:cxnSpLocks/>
          </p:cNvCxnSpPr>
          <p:nvPr/>
        </p:nvCxnSpPr>
        <p:spPr>
          <a:xfrm flipH="1">
            <a:off x="5965902" y="3429000"/>
            <a:ext cx="1661532" cy="77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045ADFF4-DE05-1746-9F00-6B0BA8702C5C}"/>
              </a:ext>
            </a:extLst>
          </p:cNvPr>
          <p:cNvSpPr/>
          <p:nvPr/>
        </p:nvSpPr>
        <p:spPr>
          <a:xfrm>
            <a:off x="286507" y="5167311"/>
            <a:ext cx="3663656" cy="1561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KAGGLE Core 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PLAYS,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Rain_Or_Snow_FLAG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899449-6D36-CD41-9CED-9F8BC0B1DA76}"/>
              </a:ext>
            </a:extLst>
          </p:cNvPr>
          <p:cNvCxnSpPr/>
          <p:nvPr/>
        </p:nvCxnSpPr>
        <p:spPr>
          <a:xfrm flipH="1">
            <a:off x="4268144" y="5167311"/>
            <a:ext cx="1352071" cy="46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E79454-8BB9-3543-AD34-39A5FADEB85E}"/>
              </a:ext>
            </a:extLst>
          </p:cNvPr>
          <p:cNvSpPr txBox="1"/>
          <p:nvPr/>
        </p:nvSpPr>
        <p:spPr>
          <a:xfrm>
            <a:off x="5174561" y="3780713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StationId,Date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13">
            <a:extLst>
              <a:ext uri="{FF2B5EF4-FFF2-40B4-BE49-F238E27FC236}">
                <a16:creationId xmlns:a16="http://schemas.microsoft.com/office/drawing/2014/main" id="{E0A6013E-F227-4982-A17F-3196885E3F0F}"/>
              </a:ext>
            </a:extLst>
          </p:cNvPr>
          <p:cNvGraphicFramePr>
            <a:graphicFrameLocks/>
          </p:cNvGraphicFramePr>
          <p:nvPr/>
        </p:nvGraphicFramePr>
        <p:xfrm>
          <a:off x="4667112" y="1460025"/>
          <a:ext cx="4030663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 fontScale="90000"/>
          </a:bodyPr>
          <a:lstStyle/>
          <a:p>
            <a:r>
              <a:rPr lang="en-US" dirty="0"/>
              <a:t>Adverse weather appears to have limited impact on overall play performance, with the exception of increased fumbles on run plays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/>
        </p:nvGraphicFramePr>
        <p:xfrm>
          <a:off x="454025" y="1460025"/>
          <a:ext cx="4030663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Average Yards Gained, Inclement Weather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58C1ACDB-10C6-4603-9798-F56F06C532E0}"/>
              </a:ext>
            </a:extLst>
          </p:cNvPr>
          <p:cNvSpPr txBox="1">
            <a:spLocks/>
          </p:cNvSpPr>
          <p:nvPr/>
        </p:nvSpPr>
        <p:spPr bwMode="gray">
          <a:xfrm>
            <a:off x="4664075" y="1463192"/>
            <a:ext cx="4024313" cy="305566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Rockwell Condensed (Headings)"/>
              </a:rPr>
              <a:t>Turnovers, Inclement Weather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1FDFF-6BBF-418A-9681-33503FAE3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78" y="4055165"/>
            <a:ext cx="3697356" cy="2049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8F9F1-CEDE-4D67-BCA4-45F7CA338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77" y="1724244"/>
            <a:ext cx="3697355" cy="2224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C85F1-14A8-45E7-972E-F8774B22A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534" y="1724244"/>
            <a:ext cx="3710816" cy="2224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13A67-E2D8-4503-B398-AC72D0963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534" y="4055165"/>
            <a:ext cx="3718788" cy="2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BBE8DB-0B41-4D0D-8CC9-7D19493D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6" y="1880147"/>
            <a:ext cx="4513169" cy="3514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/>
          </a:bodyPr>
          <a:lstStyle/>
          <a:p>
            <a:r>
              <a:rPr lang="en-US" sz="2700" dirty="0"/>
              <a:t>We also analyzed the league’s top quarterbacks and running-backs to determine their impact on game outcomes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150906" y="146319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Top Quarterbacks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58C1ACDB-10C6-4603-9798-F56F06C532E0}"/>
              </a:ext>
            </a:extLst>
          </p:cNvPr>
          <p:cNvSpPr txBox="1">
            <a:spLocks/>
          </p:cNvSpPr>
          <p:nvPr/>
        </p:nvSpPr>
        <p:spPr bwMode="gray">
          <a:xfrm>
            <a:off x="4664075" y="1463192"/>
            <a:ext cx="4024313" cy="305566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Rockwell Condensed (Headings)"/>
              </a:rPr>
              <a:t>Top Running Backs: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BC1DA-7609-4C1A-BB31-5BF92AE9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75" y="1880146"/>
            <a:ext cx="4305162" cy="35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4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BC10Pc760imu8TnyW42W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543</TotalTime>
  <Words>972</Words>
  <Application>Microsoft Office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Rockwell</vt:lpstr>
      <vt:lpstr>Rockwell Condensed</vt:lpstr>
      <vt:lpstr>Rockwell Condensed (Headings)</vt:lpstr>
      <vt:lpstr>Verdana</vt:lpstr>
      <vt:lpstr>Wingdings</vt:lpstr>
      <vt:lpstr>Wood Type</vt:lpstr>
      <vt:lpstr>Office Theme</vt:lpstr>
      <vt:lpstr>“On the ground, or through the air” - A statistical end to football’s classic debate </vt:lpstr>
      <vt:lpstr>Our Hypothesis: “On average running the football is a safer, more effective means of advancing down the, providing an NFL team a better chance of winning when compared to passing”</vt:lpstr>
      <vt:lpstr>Our core dataset consisted of NFL play-by-play data, supplemented by “satellite” data sets to verify our inclinations</vt:lpstr>
      <vt:lpstr>We took a simplistic approach to create our test dataset, and completed cleanup and analysis on an individual basis</vt:lpstr>
      <vt:lpstr>Running plays average less yards per play but involve less risk of lost yardage as compared to passing</vt:lpstr>
      <vt:lpstr>Pass plays appear to be about three times as likely to result in a turnover, while time of possession is a bit harder to predict</vt:lpstr>
      <vt:lpstr>We accessed a weather API to identify inclement weather in certain games…</vt:lpstr>
      <vt:lpstr>Adverse weather appears to have limited impact on overall play performance, with the exception of increased fumbles on run plays</vt:lpstr>
      <vt:lpstr>We also analyzed the league’s top quarterbacks and running-backs to determine their impact on game outcomes</vt:lpstr>
      <vt:lpstr>Running backs tend to have a higher impact on their team’s ability to win games</vt:lpstr>
      <vt:lpstr>Interestingly though, the top NFL teams of the past 10 seasons have heavily leaned in favor of a pass-style offense</vt:lpstr>
      <vt:lpstr>However, it would appear that increasing a team’s run percentage has a positive impact on their ability to win a game</vt:lpstr>
      <vt:lpstr> P-value Winner Rush Percentage vs Loser Rush Percentage</vt:lpstr>
      <vt:lpstr>Our conclusions and ideas for further testing: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Behrman, Andrew</dc:creator>
  <cp:lastModifiedBy>Drew Behrman</cp:lastModifiedBy>
  <cp:revision>62</cp:revision>
  <dcterms:created xsi:type="dcterms:W3CDTF">2019-07-24T00:57:54Z</dcterms:created>
  <dcterms:modified xsi:type="dcterms:W3CDTF">2019-07-30T21:39:17Z</dcterms:modified>
</cp:coreProperties>
</file>