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57" r:id="rId5"/>
    <p:sldId id="258" r:id="rId6"/>
    <p:sldId id="259" r:id="rId7"/>
    <p:sldId id="260" r:id="rId8"/>
    <p:sldId id="263" r:id="rId9"/>
    <p:sldId id="264" r:id="rId10"/>
    <p:sldId id="266" r:id="rId11"/>
    <p:sldId id="265" r:id="rId12"/>
    <p:sldId id="268" r:id="rId13"/>
    <p:sldId id="269" r:id="rId14"/>
    <p:sldId id="267" r:id="rId15"/>
    <p:sldId id="261" r:id="rId16"/>
    <p:sldId id="262"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94660"/>
  </p:normalViewPr>
  <p:slideViewPr>
    <p:cSldViewPr snapToGrid="0">
      <p:cViewPr varScale="1">
        <p:scale>
          <a:sx n="114" d="100"/>
          <a:sy n="114" d="100"/>
        </p:scale>
        <p:origin x="51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6359EF-1246-48CF-82AD-B1D2F51E33F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91BA4D5-7168-41F2-93F1-CFEFFE66B2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E17D27D-D042-4B49-85CF-073E75918EF9}"/>
              </a:ext>
            </a:extLst>
          </p:cNvPr>
          <p:cNvSpPr>
            <a:spLocks noGrp="1"/>
          </p:cNvSpPr>
          <p:nvPr>
            <p:ph type="dt" sz="half" idx="10"/>
          </p:nvPr>
        </p:nvSpPr>
        <p:spPr/>
        <p:txBody>
          <a:bodyPr/>
          <a:lstStyle/>
          <a:p>
            <a:fld id="{D408E6E6-CC6C-42B1-AD55-FD14EF26F69E}" type="datetimeFigureOut">
              <a:rPr lang="fr-FR" smtClean="0"/>
              <a:t>09/09/2021</a:t>
            </a:fld>
            <a:endParaRPr lang="fr-FR"/>
          </a:p>
        </p:txBody>
      </p:sp>
      <p:sp>
        <p:nvSpPr>
          <p:cNvPr id="5" name="Espace réservé du pied de page 4">
            <a:extLst>
              <a:ext uri="{FF2B5EF4-FFF2-40B4-BE49-F238E27FC236}">
                <a16:creationId xmlns:a16="http://schemas.microsoft.com/office/drawing/2014/main" id="{B442D90E-5624-48AE-9600-1E36BAAB2CA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AA862B8-77C1-4BB9-963E-B7A59F68BF74}"/>
              </a:ext>
            </a:extLst>
          </p:cNvPr>
          <p:cNvSpPr>
            <a:spLocks noGrp="1"/>
          </p:cNvSpPr>
          <p:nvPr>
            <p:ph type="sldNum" sz="quarter" idx="12"/>
          </p:nvPr>
        </p:nvSpPr>
        <p:spPr/>
        <p:txBody>
          <a:bodyPr/>
          <a:lstStyle/>
          <a:p>
            <a:fld id="{12C97FB3-623F-4139-8477-549DDEFA278C}" type="slidenum">
              <a:rPr lang="fr-FR" smtClean="0"/>
              <a:t>‹N°›</a:t>
            </a:fld>
            <a:endParaRPr lang="fr-FR"/>
          </a:p>
        </p:txBody>
      </p:sp>
    </p:spTree>
    <p:extLst>
      <p:ext uri="{BB962C8B-B14F-4D97-AF65-F5344CB8AC3E}">
        <p14:creationId xmlns:p14="http://schemas.microsoft.com/office/powerpoint/2010/main" val="557845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541E93-DAA2-41A5-828B-FE8943D067D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19A2CF8-8EBE-4F7B-B6ED-278BB875ABB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15C14C3-73CC-4C9B-B3D1-300811DB02E9}"/>
              </a:ext>
            </a:extLst>
          </p:cNvPr>
          <p:cNvSpPr>
            <a:spLocks noGrp="1"/>
          </p:cNvSpPr>
          <p:nvPr>
            <p:ph type="dt" sz="half" idx="10"/>
          </p:nvPr>
        </p:nvSpPr>
        <p:spPr/>
        <p:txBody>
          <a:bodyPr/>
          <a:lstStyle/>
          <a:p>
            <a:fld id="{D408E6E6-CC6C-42B1-AD55-FD14EF26F69E}" type="datetimeFigureOut">
              <a:rPr lang="fr-FR" smtClean="0"/>
              <a:t>09/09/2021</a:t>
            </a:fld>
            <a:endParaRPr lang="fr-FR"/>
          </a:p>
        </p:txBody>
      </p:sp>
      <p:sp>
        <p:nvSpPr>
          <p:cNvPr id="5" name="Espace réservé du pied de page 4">
            <a:extLst>
              <a:ext uri="{FF2B5EF4-FFF2-40B4-BE49-F238E27FC236}">
                <a16:creationId xmlns:a16="http://schemas.microsoft.com/office/drawing/2014/main" id="{7B6E1AD4-BB95-4058-92C5-97C9ADA625C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0E9DB99-8AD6-49F7-9A4A-0147F5BAD276}"/>
              </a:ext>
            </a:extLst>
          </p:cNvPr>
          <p:cNvSpPr>
            <a:spLocks noGrp="1"/>
          </p:cNvSpPr>
          <p:nvPr>
            <p:ph type="sldNum" sz="quarter" idx="12"/>
          </p:nvPr>
        </p:nvSpPr>
        <p:spPr/>
        <p:txBody>
          <a:bodyPr/>
          <a:lstStyle/>
          <a:p>
            <a:fld id="{12C97FB3-623F-4139-8477-549DDEFA278C}" type="slidenum">
              <a:rPr lang="fr-FR" smtClean="0"/>
              <a:t>‹N°›</a:t>
            </a:fld>
            <a:endParaRPr lang="fr-FR"/>
          </a:p>
        </p:txBody>
      </p:sp>
    </p:spTree>
    <p:extLst>
      <p:ext uri="{BB962C8B-B14F-4D97-AF65-F5344CB8AC3E}">
        <p14:creationId xmlns:p14="http://schemas.microsoft.com/office/powerpoint/2010/main" val="144706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FFAEF14-358C-471A-9416-2F3C74529A8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F4CD02C-6B26-4BC5-8842-3E451ACE7F4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72C9CD1-D606-4208-8C0C-BF96FD007303}"/>
              </a:ext>
            </a:extLst>
          </p:cNvPr>
          <p:cNvSpPr>
            <a:spLocks noGrp="1"/>
          </p:cNvSpPr>
          <p:nvPr>
            <p:ph type="dt" sz="half" idx="10"/>
          </p:nvPr>
        </p:nvSpPr>
        <p:spPr/>
        <p:txBody>
          <a:bodyPr/>
          <a:lstStyle/>
          <a:p>
            <a:fld id="{D408E6E6-CC6C-42B1-AD55-FD14EF26F69E}" type="datetimeFigureOut">
              <a:rPr lang="fr-FR" smtClean="0"/>
              <a:t>09/09/2021</a:t>
            </a:fld>
            <a:endParaRPr lang="fr-FR"/>
          </a:p>
        </p:txBody>
      </p:sp>
      <p:sp>
        <p:nvSpPr>
          <p:cNvPr id="5" name="Espace réservé du pied de page 4">
            <a:extLst>
              <a:ext uri="{FF2B5EF4-FFF2-40B4-BE49-F238E27FC236}">
                <a16:creationId xmlns:a16="http://schemas.microsoft.com/office/drawing/2014/main" id="{6DCCD272-0DFA-45FD-A426-5AC9B3CF9EE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9D4F840-8370-4372-B939-AE8ED12045A2}"/>
              </a:ext>
            </a:extLst>
          </p:cNvPr>
          <p:cNvSpPr>
            <a:spLocks noGrp="1"/>
          </p:cNvSpPr>
          <p:nvPr>
            <p:ph type="sldNum" sz="quarter" idx="12"/>
          </p:nvPr>
        </p:nvSpPr>
        <p:spPr/>
        <p:txBody>
          <a:bodyPr/>
          <a:lstStyle/>
          <a:p>
            <a:fld id="{12C97FB3-623F-4139-8477-549DDEFA278C}" type="slidenum">
              <a:rPr lang="fr-FR" smtClean="0"/>
              <a:t>‹N°›</a:t>
            </a:fld>
            <a:endParaRPr lang="fr-FR"/>
          </a:p>
        </p:txBody>
      </p:sp>
    </p:spTree>
    <p:extLst>
      <p:ext uri="{BB962C8B-B14F-4D97-AF65-F5344CB8AC3E}">
        <p14:creationId xmlns:p14="http://schemas.microsoft.com/office/powerpoint/2010/main" val="4287117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E401D6-CB7E-4B0A-9F5D-A0F5BF3F0C8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7AAA406-8A8E-42DD-8F17-7B9D4C63F37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EECC598-AB6D-427D-9515-2AA1EA95B9C1}"/>
              </a:ext>
            </a:extLst>
          </p:cNvPr>
          <p:cNvSpPr>
            <a:spLocks noGrp="1"/>
          </p:cNvSpPr>
          <p:nvPr>
            <p:ph type="dt" sz="half" idx="10"/>
          </p:nvPr>
        </p:nvSpPr>
        <p:spPr/>
        <p:txBody>
          <a:bodyPr/>
          <a:lstStyle/>
          <a:p>
            <a:fld id="{D408E6E6-CC6C-42B1-AD55-FD14EF26F69E}" type="datetimeFigureOut">
              <a:rPr lang="fr-FR" smtClean="0"/>
              <a:t>09/09/2021</a:t>
            </a:fld>
            <a:endParaRPr lang="fr-FR"/>
          </a:p>
        </p:txBody>
      </p:sp>
      <p:sp>
        <p:nvSpPr>
          <p:cNvPr id="5" name="Espace réservé du pied de page 4">
            <a:extLst>
              <a:ext uri="{FF2B5EF4-FFF2-40B4-BE49-F238E27FC236}">
                <a16:creationId xmlns:a16="http://schemas.microsoft.com/office/drawing/2014/main" id="{B39EF06D-0677-49CB-AD96-65D16AB89C2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77AEE6A-B290-4629-A69B-1CE9CD689A41}"/>
              </a:ext>
            </a:extLst>
          </p:cNvPr>
          <p:cNvSpPr>
            <a:spLocks noGrp="1"/>
          </p:cNvSpPr>
          <p:nvPr>
            <p:ph type="sldNum" sz="quarter" idx="12"/>
          </p:nvPr>
        </p:nvSpPr>
        <p:spPr/>
        <p:txBody>
          <a:bodyPr/>
          <a:lstStyle/>
          <a:p>
            <a:fld id="{12C97FB3-623F-4139-8477-549DDEFA278C}" type="slidenum">
              <a:rPr lang="fr-FR" smtClean="0"/>
              <a:t>‹N°›</a:t>
            </a:fld>
            <a:endParaRPr lang="fr-FR"/>
          </a:p>
        </p:txBody>
      </p:sp>
    </p:spTree>
    <p:extLst>
      <p:ext uri="{BB962C8B-B14F-4D97-AF65-F5344CB8AC3E}">
        <p14:creationId xmlns:p14="http://schemas.microsoft.com/office/powerpoint/2010/main" val="1043981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A5DBDB-DA66-4030-BD3E-F2561F785AD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28497AE-B419-4295-966B-8DDED0886B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E72DD53-7064-49AC-862A-007021E8CB78}"/>
              </a:ext>
            </a:extLst>
          </p:cNvPr>
          <p:cNvSpPr>
            <a:spLocks noGrp="1"/>
          </p:cNvSpPr>
          <p:nvPr>
            <p:ph type="dt" sz="half" idx="10"/>
          </p:nvPr>
        </p:nvSpPr>
        <p:spPr/>
        <p:txBody>
          <a:bodyPr/>
          <a:lstStyle/>
          <a:p>
            <a:fld id="{D408E6E6-CC6C-42B1-AD55-FD14EF26F69E}" type="datetimeFigureOut">
              <a:rPr lang="fr-FR" smtClean="0"/>
              <a:t>09/09/2021</a:t>
            </a:fld>
            <a:endParaRPr lang="fr-FR"/>
          </a:p>
        </p:txBody>
      </p:sp>
      <p:sp>
        <p:nvSpPr>
          <p:cNvPr id="5" name="Espace réservé du pied de page 4">
            <a:extLst>
              <a:ext uri="{FF2B5EF4-FFF2-40B4-BE49-F238E27FC236}">
                <a16:creationId xmlns:a16="http://schemas.microsoft.com/office/drawing/2014/main" id="{DD84D5B4-915E-48A0-87FB-FFAACEE0610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17EAA93-4113-4B80-9C89-2AC7A7C9CB3F}"/>
              </a:ext>
            </a:extLst>
          </p:cNvPr>
          <p:cNvSpPr>
            <a:spLocks noGrp="1"/>
          </p:cNvSpPr>
          <p:nvPr>
            <p:ph type="sldNum" sz="quarter" idx="12"/>
          </p:nvPr>
        </p:nvSpPr>
        <p:spPr/>
        <p:txBody>
          <a:bodyPr/>
          <a:lstStyle/>
          <a:p>
            <a:fld id="{12C97FB3-623F-4139-8477-549DDEFA278C}" type="slidenum">
              <a:rPr lang="fr-FR" smtClean="0"/>
              <a:t>‹N°›</a:t>
            </a:fld>
            <a:endParaRPr lang="fr-FR"/>
          </a:p>
        </p:txBody>
      </p:sp>
    </p:spTree>
    <p:extLst>
      <p:ext uri="{BB962C8B-B14F-4D97-AF65-F5344CB8AC3E}">
        <p14:creationId xmlns:p14="http://schemas.microsoft.com/office/powerpoint/2010/main" val="2825458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80E501-331F-486E-ABCF-65BAAC44CF6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88AA45C-620C-4A59-AD5B-C63E9797CFD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99F9C90-8588-461F-B626-35B4CE4A1CD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C4D9642-E294-4C5E-86D8-F6A1443FF951}"/>
              </a:ext>
            </a:extLst>
          </p:cNvPr>
          <p:cNvSpPr>
            <a:spLocks noGrp="1"/>
          </p:cNvSpPr>
          <p:nvPr>
            <p:ph type="dt" sz="half" idx="10"/>
          </p:nvPr>
        </p:nvSpPr>
        <p:spPr/>
        <p:txBody>
          <a:bodyPr/>
          <a:lstStyle/>
          <a:p>
            <a:fld id="{D408E6E6-CC6C-42B1-AD55-FD14EF26F69E}" type="datetimeFigureOut">
              <a:rPr lang="fr-FR" smtClean="0"/>
              <a:t>09/09/2021</a:t>
            </a:fld>
            <a:endParaRPr lang="fr-FR"/>
          </a:p>
        </p:txBody>
      </p:sp>
      <p:sp>
        <p:nvSpPr>
          <p:cNvPr id="6" name="Espace réservé du pied de page 5">
            <a:extLst>
              <a:ext uri="{FF2B5EF4-FFF2-40B4-BE49-F238E27FC236}">
                <a16:creationId xmlns:a16="http://schemas.microsoft.com/office/drawing/2014/main" id="{663D6C9B-ADEA-48D8-A68F-27B706E3897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0414AB2-CAB7-428B-873A-F503249FEEF8}"/>
              </a:ext>
            </a:extLst>
          </p:cNvPr>
          <p:cNvSpPr>
            <a:spLocks noGrp="1"/>
          </p:cNvSpPr>
          <p:nvPr>
            <p:ph type="sldNum" sz="quarter" idx="12"/>
          </p:nvPr>
        </p:nvSpPr>
        <p:spPr/>
        <p:txBody>
          <a:bodyPr/>
          <a:lstStyle/>
          <a:p>
            <a:fld id="{12C97FB3-623F-4139-8477-549DDEFA278C}" type="slidenum">
              <a:rPr lang="fr-FR" smtClean="0"/>
              <a:t>‹N°›</a:t>
            </a:fld>
            <a:endParaRPr lang="fr-FR"/>
          </a:p>
        </p:txBody>
      </p:sp>
    </p:spTree>
    <p:extLst>
      <p:ext uri="{BB962C8B-B14F-4D97-AF65-F5344CB8AC3E}">
        <p14:creationId xmlns:p14="http://schemas.microsoft.com/office/powerpoint/2010/main" val="333266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3092EC-55FB-4E70-9E6D-F2F8D769ECE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1A38D13-49AE-4287-BB68-CB72C178CF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21FC0BC-14AB-4042-9194-B302A2A8BEB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97294E8-77D9-47ED-85FA-567CD146A2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065BD8A-AA4C-4CBE-BBE0-BF5820BE8F9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9C940FC-CB17-44BD-A32B-A2B322751BEA}"/>
              </a:ext>
            </a:extLst>
          </p:cNvPr>
          <p:cNvSpPr>
            <a:spLocks noGrp="1"/>
          </p:cNvSpPr>
          <p:nvPr>
            <p:ph type="dt" sz="half" idx="10"/>
          </p:nvPr>
        </p:nvSpPr>
        <p:spPr/>
        <p:txBody>
          <a:bodyPr/>
          <a:lstStyle/>
          <a:p>
            <a:fld id="{D408E6E6-CC6C-42B1-AD55-FD14EF26F69E}" type="datetimeFigureOut">
              <a:rPr lang="fr-FR" smtClean="0"/>
              <a:t>09/09/2021</a:t>
            </a:fld>
            <a:endParaRPr lang="fr-FR"/>
          </a:p>
        </p:txBody>
      </p:sp>
      <p:sp>
        <p:nvSpPr>
          <p:cNvPr id="8" name="Espace réservé du pied de page 7">
            <a:extLst>
              <a:ext uri="{FF2B5EF4-FFF2-40B4-BE49-F238E27FC236}">
                <a16:creationId xmlns:a16="http://schemas.microsoft.com/office/drawing/2014/main" id="{A3DC530A-7E95-4EDE-915A-7A1468C09CF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AB33D0B-E391-45F7-8A92-72D61DE2991A}"/>
              </a:ext>
            </a:extLst>
          </p:cNvPr>
          <p:cNvSpPr>
            <a:spLocks noGrp="1"/>
          </p:cNvSpPr>
          <p:nvPr>
            <p:ph type="sldNum" sz="quarter" idx="12"/>
          </p:nvPr>
        </p:nvSpPr>
        <p:spPr/>
        <p:txBody>
          <a:bodyPr/>
          <a:lstStyle/>
          <a:p>
            <a:fld id="{12C97FB3-623F-4139-8477-549DDEFA278C}" type="slidenum">
              <a:rPr lang="fr-FR" smtClean="0"/>
              <a:t>‹N°›</a:t>
            </a:fld>
            <a:endParaRPr lang="fr-FR"/>
          </a:p>
        </p:txBody>
      </p:sp>
    </p:spTree>
    <p:extLst>
      <p:ext uri="{BB962C8B-B14F-4D97-AF65-F5344CB8AC3E}">
        <p14:creationId xmlns:p14="http://schemas.microsoft.com/office/powerpoint/2010/main" val="2082011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797CF4-79FA-4F13-9C79-FF90703AE39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F8B5481-D97B-4647-985E-C181C0F3A1C6}"/>
              </a:ext>
            </a:extLst>
          </p:cNvPr>
          <p:cNvSpPr>
            <a:spLocks noGrp="1"/>
          </p:cNvSpPr>
          <p:nvPr>
            <p:ph type="dt" sz="half" idx="10"/>
          </p:nvPr>
        </p:nvSpPr>
        <p:spPr/>
        <p:txBody>
          <a:bodyPr/>
          <a:lstStyle/>
          <a:p>
            <a:fld id="{D408E6E6-CC6C-42B1-AD55-FD14EF26F69E}" type="datetimeFigureOut">
              <a:rPr lang="fr-FR" smtClean="0"/>
              <a:t>09/09/2021</a:t>
            </a:fld>
            <a:endParaRPr lang="fr-FR"/>
          </a:p>
        </p:txBody>
      </p:sp>
      <p:sp>
        <p:nvSpPr>
          <p:cNvPr id="4" name="Espace réservé du pied de page 3">
            <a:extLst>
              <a:ext uri="{FF2B5EF4-FFF2-40B4-BE49-F238E27FC236}">
                <a16:creationId xmlns:a16="http://schemas.microsoft.com/office/drawing/2014/main" id="{7208CBA2-498C-4496-8E14-1929270B3D5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4708DF0-3660-48CB-9924-DF33D288111B}"/>
              </a:ext>
            </a:extLst>
          </p:cNvPr>
          <p:cNvSpPr>
            <a:spLocks noGrp="1"/>
          </p:cNvSpPr>
          <p:nvPr>
            <p:ph type="sldNum" sz="quarter" idx="12"/>
          </p:nvPr>
        </p:nvSpPr>
        <p:spPr/>
        <p:txBody>
          <a:bodyPr/>
          <a:lstStyle/>
          <a:p>
            <a:fld id="{12C97FB3-623F-4139-8477-549DDEFA278C}" type="slidenum">
              <a:rPr lang="fr-FR" smtClean="0"/>
              <a:t>‹N°›</a:t>
            </a:fld>
            <a:endParaRPr lang="fr-FR"/>
          </a:p>
        </p:txBody>
      </p:sp>
    </p:spTree>
    <p:extLst>
      <p:ext uri="{BB962C8B-B14F-4D97-AF65-F5344CB8AC3E}">
        <p14:creationId xmlns:p14="http://schemas.microsoft.com/office/powerpoint/2010/main" val="3506223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D7CFD4D-D8B1-4F83-8D07-0D608EE9DBF1}"/>
              </a:ext>
            </a:extLst>
          </p:cNvPr>
          <p:cNvSpPr>
            <a:spLocks noGrp="1"/>
          </p:cNvSpPr>
          <p:nvPr>
            <p:ph type="dt" sz="half" idx="10"/>
          </p:nvPr>
        </p:nvSpPr>
        <p:spPr/>
        <p:txBody>
          <a:bodyPr/>
          <a:lstStyle/>
          <a:p>
            <a:fld id="{D408E6E6-CC6C-42B1-AD55-FD14EF26F69E}" type="datetimeFigureOut">
              <a:rPr lang="fr-FR" smtClean="0"/>
              <a:t>09/09/2021</a:t>
            </a:fld>
            <a:endParaRPr lang="fr-FR"/>
          </a:p>
        </p:txBody>
      </p:sp>
      <p:sp>
        <p:nvSpPr>
          <p:cNvPr id="3" name="Espace réservé du pied de page 2">
            <a:extLst>
              <a:ext uri="{FF2B5EF4-FFF2-40B4-BE49-F238E27FC236}">
                <a16:creationId xmlns:a16="http://schemas.microsoft.com/office/drawing/2014/main" id="{918FABF7-4748-4D41-AE23-758BA500E45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16F01D05-A0E3-44A0-B7B7-77D346A1B585}"/>
              </a:ext>
            </a:extLst>
          </p:cNvPr>
          <p:cNvSpPr>
            <a:spLocks noGrp="1"/>
          </p:cNvSpPr>
          <p:nvPr>
            <p:ph type="sldNum" sz="quarter" idx="12"/>
          </p:nvPr>
        </p:nvSpPr>
        <p:spPr/>
        <p:txBody>
          <a:bodyPr/>
          <a:lstStyle/>
          <a:p>
            <a:fld id="{12C97FB3-623F-4139-8477-549DDEFA278C}" type="slidenum">
              <a:rPr lang="fr-FR" smtClean="0"/>
              <a:t>‹N°›</a:t>
            </a:fld>
            <a:endParaRPr lang="fr-FR"/>
          </a:p>
        </p:txBody>
      </p:sp>
    </p:spTree>
    <p:extLst>
      <p:ext uri="{BB962C8B-B14F-4D97-AF65-F5344CB8AC3E}">
        <p14:creationId xmlns:p14="http://schemas.microsoft.com/office/powerpoint/2010/main" val="2568949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D4D083-3273-4B03-A584-FC341525138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69CCEA1-3C0D-4607-B740-E447219E70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1F6E107-3221-4C9D-8A6A-CCD0B8B6F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47C6ECE-474F-4E89-9C95-8FD9C15773C8}"/>
              </a:ext>
            </a:extLst>
          </p:cNvPr>
          <p:cNvSpPr>
            <a:spLocks noGrp="1"/>
          </p:cNvSpPr>
          <p:nvPr>
            <p:ph type="dt" sz="half" idx="10"/>
          </p:nvPr>
        </p:nvSpPr>
        <p:spPr/>
        <p:txBody>
          <a:bodyPr/>
          <a:lstStyle/>
          <a:p>
            <a:fld id="{D408E6E6-CC6C-42B1-AD55-FD14EF26F69E}" type="datetimeFigureOut">
              <a:rPr lang="fr-FR" smtClean="0"/>
              <a:t>09/09/2021</a:t>
            </a:fld>
            <a:endParaRPr lang="fr-FR"/>
          </a:p>
        </p:txBody>
      </p:sp>
      <p:sp>
        <p:nvSpPr>
          <p:cNvPr id="6" name="Espace réservé du pied de page 5">
            <a:extLst>
              <a:ext uri="{FF2B5EF4-FFF2-40B4-BE49-F238E27FC236}">
                <a16:creationId xmlns:a16="http://schemas.microsoft.com/office/drawing/2014/main" id="{FA373CE0-7A82-4F81-A32D-9D68DAB6D90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FDB239C-63D7-4CBF-8160-5E8D0443C0B7}"/>
              </a:ext>
            </a:extLst>
          </p:cNvPr>
          <p:cNvSpPr>
            <a:spLocks noGrp="1"/>
          </p:cNvSpPr>
          <p:nvPr>
            <p:ph type="sldNum" sz="quarter" idx="12"/>
          </p:nvPr>
        </p:nvSpPr>
        <p:spPr/>
        <p:txBody>
          <a:bodyPr/>
          <a:lstStyle/>
          <a:p>
            <a:fld id="{12C97FB3-623F-4139-8477-549DDEFA278C}" type="slidenum">
              <a:rPr lang="fr-FR" smtClean="0"/>
              <a:t>‹N°›</a:t>
            </a:fld>
            <a:endParaRPr lang="fr-FR"/>
          </a:p>
        </p:txBody>
      </p:sp>
    </p:spTree>
    <p:extLst>
      <p:ext uri="{BB962C8B-B14F-4D97-AF65-F5344CB8AC3E}">
        <p14:creationId xmlns:p14="http://schemas.microsoft.com/office/powerpoint/2010/main" val="1856873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F9910A-F3A9-4C7D-BA4D-D917DD30A16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5FE157D-FC90-426C-9F83-0140C9DDAC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67A7032-964E-40BA-816F-3047C931D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F01F5DA-B519-4D36-AC17-920EC2F6FB89}"/>
              </a:ext>
            </a:extLst>
          </p:cNvPr>
          <p:cNvSpPr>
            <a:spLocks noGrp="1"/>
          </p:cNvSpPr>
          <p:nvPr>
            <p:ph type="dt" sz="half" idx="10"/>
          </p:nvPr>
        </p:nvSpPr>
        <p:spPr/>
        <p:txBody>
          <a:bodyPr/>
          <a:lstStyle/>
          <a:p>
            <a:fld id="{D408E6E6-CC6C-42B1-AD55-FD14EF26F69E}" type="datetimeFigureOut">
              <a:rPr lang="fr-FR" smtClean="0"/>
              <a:t>09/09/2021</a:t>
            </a:fld>
            <a:endParaRPr lang="fr-FR"/>
          </a:p>
        </p:txBody>
      </p:sp>
      <p:sp>
        <p:nvSpPr>
          <p:cNvPr id="6" name="Espace réservé du pied de page 5">
            <a:extLst>
              <a:ext uri="{FF2B5EF4-FFF2-40B4-BE49-F238E27FC236}">
                <a16:creationId xmlns:a16="http://schemas.microsoft.com/office/drawing/2014/main" id="{0DCA6C48-BE49-4CF0-B6F2-1710FF11E99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AAF0E4C-A0F3-4E2D-B0B7-2858165CDF5D}"/>
              </a:ext>
            </a:extLst>
          </p:cNvPr>
          <p:cNvSpPr>
            <a:spLocks noGrp="1"/>
          </p:cNvSpPr>
          <p:nvPr>
            <p:ph type="sldNum" sz="quarter" idx="12"/>
          </p:nvPr>
        </p:nvSpPr>
        <p:spPr/>
        <p:txBody>
          <a:bodyPr/>
          <a:lstStyle/>
          <a:p>
            <a:fld id="{12C97FB3-623F-4139-8477-549DDEFA278C}" type="slidenum">
              <a:rPr lang="fr-FR" smtClean="0"/>
              <a:t>‹N°›</a:t>
            </a:fld>
            <a:endParaRPr lang="fr-FR"/>
          </a:p>
        </p:txBody>
      </p:sp>
    </p:spTree>
    <p:extLst>
      <p:ext uri="{BB962C8B-B14F-4D97-AF65-F5344CB8AC3E}">
        <p14:creationId xmlns:p14="http://schemas.microsoft.com/office/powerpoint/2010/main" val="1879601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195A97B-E937-46B7-97AE-508F7DDF92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42E2C53-3485-44E8-92B5-74DCE0DD09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8E95C2E-D69D-4EB0-A107-AE23AE5C5B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08E6E6-CC6C-42B1-AD55-FD14EF26F69E}" type="datetimeFigureOut">
              <a:rPr lang="fr-FR" smtClean="0"/>
              <a:t>09/09/2021</a:t>
            </a:fld>
            <a:endParaRPr lang="fr-FR"/>
          </a:p>
        </p:txBody>
      </p:sp>
      <p:sp>
        <p:nvSpPr>
          <p:cNvPr id="5" name="Espace réservé du pied de page 4">
            <a:extLst>
              <a:ext uri="{FF2B5EF4-FFF2-40B4-BE49-F238E27FC236}">
                <a16:creationId xmlns:a16="http://schemas.microsoft.com/office/drawing/2014/main" id="{6416C7B4-A25D-4CAB-80C0-6DB412292B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99ADA46-4D8E-42B4-9470-874859FBA2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C97FB3-623F-4139-8477-549DDEFA278C}" type="slidenum">
              <a:rPr lang="fr-FR" smtClean="0"/>
              <a:t>‹N°›</a:t>
            </a:fld>
            <a:endParaRPr lang="fr-FR"/>
          </a:p>
        </p:txBody>
      </p:sp>
    </p:spTree>
    <p:extLst>
      <p:ext uri="{BB962C8B-B14F-4D97-AF65-F5344CB8AC3E}">
        <p14:creationId xmlns:p14="http://schemas.microsoft.com/office/powerpoint/2010/main" val="4109154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fr.wikipedia.org/wiki/Dynamique" TargetMode="External"/><Relationship Id="rId3" Type="http://schemas.openxmlformats.org/officeDocument/2006/relationships/hyperlink" Target="https://fr.wikipedia.org/wiki/Classe_(informatique)" TargetMode="External"/><Relationship Id="rId7" Type="http://schemas.openxmlformats.org/officeDocument/2006/relationships/hyperlink" Target="https://fr.wikipedia.org/wiki/Unified_modeling_language" TargetMode="External"/><Relationship Id="rId2" Type="http://schemas.openxmlformats.org/officeDocument/2006/relationships/hyperlink" Target="https://fr.wikipedia.org/wiki/G%C3%A9nie_logiciel" TargetMode="External"/><Relationship Id="rId1" Type="http://schemas.openxmlformats.org/officeDocument/2006/relationships/slideLayout" Target="../slideLayouts/slideLayout2.xml"/><Relationship Id="rId6" Type="http://schemas.openxmlformats.org/officeDocument/2006/relationships/hyperlink" Target="https://fr.wikipedia.org/wiki/Statique" TargetMode="External"/><Relationship Id="rId5" Type="http://schemas.openxmlformats.org/officeDocument/2006/relationships/hyperlink" Target="https://fr.wikipedia.org/wiki/Diagramme" TargetMode="External"/><Relationship Id="rId4" Type="http://schemas.openxmlformats.org/officeDocument/2006/relationships/hyperlink" Target="https://fr.wikipedia.org/wiki/Interface_(informatique)" TargetMode="External"/><Relationship Id="rId9" Type="http://schemas.openxmlformats.org/officeDocument/2006/relationships/hyperlink" Target="https://fr.wikipedia.org/wiki/Instance_(programmation)"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fr.wikipedia.org/wiki/Unified_Modeling_Languag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D45F1B-A556-4D41-9A13-7065EE09BFD1}"/>
              </a:ext>
            </a:extLst>
          </p:cNvPr>
          <p:cNvSpPr>
            <a:spLocks noGrp="1"/>
          </p:cNvSpPr>
          <p:nvPr>
            <p:ph type="ctrTitle"/>
          </p:nvPr>
        </p:nvSpPr>
        <p:spPr/>
        <p:txBody>
          <a:bodyPr/>
          <a:lstStyle/>
          <a:p>
            <a:r>
              <a:rPr lang="fr-FR" dirty="0"/>
              <a:t>OC PIZZA</a:t>
            </a:r>
          </a:p>
        </p:txBody>
      </p:sp>
      <p:sp>
        <p:nvSpPr>
          <p:cNvPr id="3" name="Sous-titre 2">
            <a:extLst>
              <a:ext uri="{FF2B5EF4-FFF2-40B4-BE49-F238E27FC236}">
                <a16:creationId xmlns:a16="http://schemas.microsoft.com/office/drawing/2014/main" id="{89644D28-7811-4AE1-B9D9-F8955399362F}"/>
              </a:ext>
            </a:extLst>
          </p:cNvPr>
          <p:cNvSpPr>
            <a:spLocks noGrp="1"/>
          </p:cNvSpPr>
          <p:nvPr>
            <p:ph type="subTitle" idx="1"/>
          </p:nvPr>
        </p:nvSpPr>
        <p:spPr/>
        <p:txBody>
          <a:bodyPr/>
          <a:lstStyle/>
          <a:p>
            <a:r>
              <a:rPr lang="fr-FR" b="1" i="0" dirty="0">
                <a:effectLst/>
                <a:latin typeface="Montserrat"/>
              </a:rPr>
              <a:t>Concevez la solution technique d’un système de gestion de pizzeria</a:t>
            </a:r>
          </a:p>
          <a:p>
            <a:r>
              <a:rPr lang="fr-FR" b="1" i="0" dirty="0">
                <a:effectLst/>
                <a:latin typeface="Montserrat"/>
              </a:rPr>
              <a:t>OpenClassRooms – Développeur Android – P8</a:t>
            </a:r>
          </a:p>
          <a:p>
            <a:r>
              <a:rPr lang="fr-FR" b="1" dirty="0">
                <a:latin typeface="Montserrat"/>
              </a:rPr>
              <a:t>Guillaume Toussaint</a:t>
            </a:r>
            <a:endParaRPr lang="fr-FR" b="1" i="0" dirty="0">
              <a:effectLst/>
              <a:latin typeface="Montserrat"/>
            </a:endParaRPr>
          </a:p>
          <a:p>
            <a:endParaRPr lang="fr-FR" dirty="0"/>
          </a:p>
        </p:txBody>
      </p:sp>
    </p:spTree>
    <p:extLst>
      <p:ext uri="{BB962C8B-B14F-4D97-AF65-F5344CB8AC3E}">
        <p14:creationId xmlns:p14="http://schemas.microsoft.com/office/powerpoint/2010/main" val="2807134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111D2-0C91-4B80-8A3D-61E8D0ECB58E}"/>
              </a:ext>
            </a:extLst>
          </p:cNvPr>
          <p:cNvSpPr>
            <a:spLocks noGrp="1"/>
          </p:cNvSpPr>
          <p:nvPr>
            <p:ph type="title"/>
          </p:nvPr>
        </p:nvSpPr>
        <p:spPr/>
        <p:txBody>
          <a:bodyPr/>
          <a:lstStyle/>
          <a:p>
            <a:r>
              <a:rPr lang="fr-FR" sz="4400" i="1" dirty="0">
                <a:solidFill>
                  <a:srgbClr val="202122"/>
                </a:solidFill>
                <a:latin typeface="Arial" panose="020B0604020202020204" pitchFamily="34" charset="0"/>
              </a:rPr>
              <a:t>PostgreSQL </a:t>
            </a:r>
            <a:r>
              <a:rPr lang="fr-FR" i="1" dirty="0">
                <a:solidFill>
                  <a:srgbClr val="202122"/>
                </a:solidFill>
                <a:latin typeface="Arial" panose="020B0604020202020204" pitchFamily="34" charset="0"/>
              </a:rPr>
              <a:t>3</a:t>
            </a:r>
            <a:r>
              <a:rPr lang="fr-FR" sz="4400" i="1" dirty="0">
                <a:solidFill>
                  <a:srgbClr val="202122"/>
                </a:solidFill>
                <a:latin typeface="Arial" panose="020B0604020202020204" pitchFamily="34" charset="0"/>
              </a:rPr>
              <a:t>/3</a:t>
            </a:r>
            <a:br>
              <a:rPr lang="fr-FR" sz="4400" i="1" dirty="0">
                <a:solidFill>
                  <a:srgbClr val="202122"/>
                </a:solidFill>
                <a:latin typeface="Arial" panose="020B0604020202020204" pitchFamily="34" charset="0"/>
              </a:rPr>
            </a:br>
            <a:endParaRPr lang="fr-FR" dirty="0"/>
          </a:p>
        </p:txBody>
      </p:sp>
      <p:sp>
        <p:nvSpPr>
          <p:cNvPr id="3" name="Espace réservé du contenu 2">
            <a:extLst>
              <a:ext uri="{FF2B5EF4-FFF2-40B4-BE49-F238E27FC236}">
                <a16:creationId xmlns:a16="http://schemas.microsoft.com/office/drawing/2014/main" id="{96D71546-361F-4F91-B869-B0E740F1E5B6}"/>
              </a:ext>
            </a:extLst>
          </p:cNvPr>
          <p:cNvSpPr>
            <a:spLocks noGrp="1"/>
          </p:cNvSpPr>
          <p:nvPr>
            <p:ph idx="1"/>
          </p:nvPr>
        </p:nvSpPr>
        <p:spPr/>
        <p:txBody>
          <a:bodyPr>
            <a:normAutofit fontScale="92500" lnSpcReduction="20000"/>
          </a:bodyPr>
          <a:lstStyle/>
          <a:p>
            <a:r>
              <a:rPr lang="fr-FR" sz="2600" dirty="0"/>
              <a:t>Opérations sur la base de données</a:t>
            </a:r>
          </a:p>
          <a:p>
            <a:pPr lvl="1"/>
            <a:r>
              <a:rPr lang="fr-FR" sz="2000" b="1" dirty="0"/>
              <a:t>Suppression du </a:t>
            </a:r>
            <a:r>
              <a:rPr lang="fr-FR" sz="2000" b="1" dirty="0" err="1"/>
              <a:t>schema</a:t>
            </a:r>
            <a:r>
              <a:rPr lang="fr-FR" sz="2000" b="1" dirty="0"/>
              <a:t> </a:t>
            </a:r>
            <a:r>
              <a:rPr lang="fr-FR" sz="2000" b="1" dirty="0" err="1"/>
              <a:t>ocpizza</a:t>
            </a:r>
            <a:endParaRPr lang="fr-FR" sz="2000" b="1" dirty="0"/>
          </a:p>
          <a:p>
            <a:pPr marL="0" indent="0">
              <a:spcAft>
                <a:spcPts val="600"/>
              </a:spcAft>
              <a:buNone/>
            </a:pPr>
            <a:r>
              <a:rPr lang="fr-FR" sz="2400" dirty="0"/>
              <a:t>	</a:t>
            </a:r>
            <a:r>
              <a:rPr lang="fr-FR" sz="1700" dirty="0" err="1">
                <a:latin typeface="Courier New" panose="02070309020205020404" pitchFamily="49" charset="0"/>
                <a:cs typeface="Courier New" panose="02070309020205020404" pitchFamily="49" charset="0"/>
              </a:rPr>
              <a:t>dropdb</a:t>
            </a:r>
            <a:r>
              <a:rPr lang="fr-FR" sz="1700" dirty="0">
                <a:latin typeface="Courier New" panose="02070309020205020404" pitchFamily="49" charset="0"/>
                <a:cs typeface="Courier New" panose="02070309020205020404" pitchFamily="49" charset="0"/>
              </a:rPr>
              <a:t> --</a:t>
            </a:r>
            <a:r>
              <a:rPr lang="fr-FR" sz="1700" dirty="0" err="1">
                <a:latin typeface="Courier New" panose="02070309020205020404" pitchFamily="49" charset="0"/>
                <a:cs typeface="Courier New" panose="02070309020205020404" pitchFamily="49" charset="0"/>
              </a:rPr>
              <a:t>username</a:t>
            </a:r>
            <a:r>
              <a:rPr lang="fr-FR" sz="1700" dirty="0">
                <a:latin typeface="Courier New" panose="02070309020205020404" pitchFamily="49" charset="0"/>
                <a:cs typeface="Courier New" panose="02070309020205020404" pitchFamily="49" charset="0"/>
              </a:rPr>
              <a:t>=</a:t>
            </a:r>
            <a:r>
              <a:rPr lang="fr-FR" sz="1700" dirty="0" err="1">
                <a:latin typeface="Courier New" panose="02070309020205020404" pitchFamily="49" charset="0"/>
                <a:cs typeface="Courier New" panose="02070309020205020404" pitchFamily="49" charset="0"/>
              </a:rPr>
              <a:t>postgres</a:t>
            </a:r>
            <a:r>
              <a:rPr lang="fr-FR" sz="1700" dirty="0">
                <a:latin typeface="Courier New" panose="02070309020205020404" pitchFamily="49" charset="0"/>
                <a:cs typeface="Courier New" panose="02070309020205020404" pitchFamily="49" charset="0"/>
              </a:rPr>
              <a:t> </a:t>
            </a:r>
            <a:r>
              <a:rPr lang="fr-FR" sz="1700" dirty="0" err="1">
                <a:latin typeface="Courier New" panose="02070309020205020404" pitchFamily="49" charset="0"/>
                <a:cs typeface="Courier New" panose="02070309020205020404" pitchFamily="49" charset="0"/>
              </a:rPr>
              <a:t>ocpizza</a:t>
            </a:r>
            <a:endParaRPr lang="fr-FR" sz="1700" dirty="0">
              <a:latin typeface="Courier New" panose="02070309020205020404" pitchFamily="49" charset="0"/>
              <a:cs typeface="Courier New" panose="02070309020205020404" pitchFamily="49" charset="0"/>
            </a:endParaRPr>
          </a:p>
          <a:p>
            <a:pPr lvl="1"/>
            <a:r>
              <a:rPr lang="fr-FR" sz="2000" b="1" dirty="0"/>
              <a:t>Création du </a:t>
            </a:r>
            <a:r>
              <a:rPr lang="fr-FR" sz="2000" b="1" dirty="0" err="1"/>
              <a:t>schema</a:t>
            </a:r>
            <a:r>
              <a:rPr lang="fr-FR" sz="2000" b="1" dirty="0"/>
              <a:t> </a:t>
            </a:r>
            <a:r>
              <a:rPr lang="fr-FR" sz="2000" b="1" dirty="0" err="1"/>
              <a:t>ocpizza</a:t>
            </a:r>
            <a:endParaRPr lang="fr-FR" sz="2000" b="1" dirty="0"/>
          </a:p>
          <a:p>
            <a:pPr marL="0" indent="0">
              <a:spcAft>
                <a:spcPts val="600"/>
              </a:spcAft>
              <a:buNone/>
            </a:pPr>
            <a:r>
              <a:rPr lang="fr-FR" sz="2400" dirty="0">
                <a:latin typeface="Courier New" panose="02070309020205020404" pitchFamily="49" charset="0"/>
                <a:cs typeface="Courier New" panose="02070309020205020404" pitchFamily="49" charset="0"/>
              </a:rPr>
              <a:t>	</a:t>
            </a:r>
            <a:r>
              <a:rPr lang="fr-FR" sz="1700" dirty="0" err="1">
                <a:latin typeface="Courier New" panose="02070309020205020404" pitchFamily="49" charset="0"/>
                <a:cs typeface="Courier New" panose="02070309020205020404" pitchFamily="49" charset="0"/>
              </a:rPr>
              <a:t>createdb</a:t>
            </a:r>
            <a:r>
              <a:rPr lang="fr-FR" sz="1700" dirty="0">
                <a:latin typeface="Courier New" panose="02070309020205020404" pitchFamily="49" charset="0"/>
                <a:cs typeface="Courier New" panose="02070309020205020404" pitchFamily="49" charset="0"/>
              </a:rPr>
              <a:t> --</a:t>
            </a:r>
            <a:r>
              <a:rPr lang="fr-FR" sz="1700" dirty="0" err="1">
                <a:latin typeface="Courier New" panose="02070309020205020404" pitchFamily="49" charset="0"/>
                <a:cs typeface="Courier New" panose="02070309020205020404" pitchFamily="49" charset="0"/>
              </a:rPr>
              <a:t>username</a:t>
            </a:r>
            <a:r>
              <a:rPr lang="fr-FR" sz="1700" dirty="0">
                <a:latin typeface="Courier New" panose="02070309020205020404" pitchFamily="49" charset="0"/>
                <a:cs typeface="Courier New" panose="02070309020205020404" pitchFamily="49" charset="0"/>
              </a:rPr>
              <a:t>=</a:t>
            </a:r>
            <a:r>
              <a:rPr lang="fr-FR" sz="1700" dirty="0" err="1">
                <a:latin typeface="Courier New" panose="02070309020205020404" pitchFamily="49" charset="0"/>
                <a:cs typeface="Courier New" panose="02070309020205020404" pitchFamily="49" charset="0"/>
              </a:rPr>
              <a:t>postgres</a:t>
            </a:r>
            <a:r>
              <a:rPr lang="fr-FR" sz="1700" dirty="0">
                <a:latin typeface="Courier New" panose="02070309020205020404" pitchFamily="49" charset="0"/>
                <a:cs typeface="Courier New" panose="02070309020205020404" pitchFamily="49" charset="0"/>
              </a:rPr>
              <a:t> </a:t>
            </a:r>
            <a:r>
              <a:rPr lang="fr-FR" sz="1700" dirty="0" err="1">
                <a:latin typeface="Courier New" panose="02070309020205020404" pitchFamily="49" charset="0"/>
                <a:cs typeface="Courier New" panose="02070309020205020404" pitchFamily="49" charset="0"/>
              </a:rPr>
              <a:t>ocpizza</a:t>
            </a:r>
            <a:endParaRPr lang="fr-FR" sz="1700" dirty="0">
              <a:latin typeface="Courier New" panose="02070309020205020404" pitchFamily="49" charset="0"/>
              <a:cs typeface="Courier New" panose="02070309020205020404" pitchFamily="49" charset="0"/>
            </a:endParaRPr>
          </a:p>
          <a:p>
            <a:pPr lvl="1"/>
            <a:r>
              <a:rPr lang="fr-FR" sz="2000" b="1" dirty="0"/>
              <a:t>Suppression des tables </a:t>
            </a:r>
          </a:p>
          <a:p>
            <a:pPr marL="0" indent="0">
              <a:spcAft>
                <a:spcPts val="600"/>
              </a:spcAft>
              <a:buNone/>
            </a:pPr>
            <a:r>
              <a:rPr lang="fr-FR" sz="1700" dirty="0">
                <a:latin typeface="Courier New" panose="02070309020205020404" pitchFamily="49" charset="0"/>
                <a:cs typeface="Courier New" panose="02070309020205020404" pitchFamily="49" charset="0"/>
              </a:rPr>
              <a:t>	</a:t>
            </a:r>
            <a:r>
              <a:rPr lang="fr-FR" sz="1700" dirty="0" err="1">
                <a:latin typeface="Courier New" panose="02070309020205020404" pitchFamily="49" charset="0"/>
                <a:cs typeface="Courier New" panose="02070309020205020404" pitchFamily="49" charset="0"/>
              </a:rPr>
              <a:t>psql</a:t>
            </a:r>
            <a:r>
              <a:rPr lang="fr-FR" sz="1700" dirty="0">
                <a:latin typeface="Courier New" panose="02070309020205020404" pitchFamily="49" charset="0"/>
                <a:cs typeface="Courier New" panose="02070309020205020404" pitchFamily="49" charset="0"/>
              </a:rPr>
              <a:t> --</a:t>
            </a:r>
            <a:r>
              <a:rPr lang="fr-FR" sz="1700" dirty="0" err="1">
                <a:latin typeface="Courier New" panose="02070309020205020404" pitchFamily="49" charset="0"/>
                <a:cs typeface="Courier New" panose="02070309020205020404" pitchFamily="49" charset="0"/>
              </a:rPr>
              <a:t>username</a:t>
            </a:r>
            <a:r>
              <a:rPr lang="fr-FR" sz="1700" dirty="0">
                <a:latin typeface="Courier New" panose="02070309020205020404" pitchFamily="49" charset="0"/>
                <a:cs typeface="Courier New" panose="02070309020205020404" pitchFamily="49" charset="0"/>
              </a:rPr>
              <a:t>=</a:t>
            </a:r>
            <a:r>
              <a:rPr lang="fr-FR" sz="1700" dirty="0" err="1">
                <a:latin typeface="Courier New" panose="02070309020205020404" pitchFamily="49" charset="0"/>
                <a:cs typeface="Courier New" panose="02070309020205020404" pitchFamily="49" charset="0"/>
              </a:rPr>
              <a:t>postgres</a:t>
            </a:r>
            <a:r>
              <a:rPr lang="fr-FR" sz="1700" dirty="0">
                <a:latin typeface="Courier New" panose="02070309020205020404" pitchFamily="49" charset="0"/>
                <a:cs typeface="Courier New" panose="02070309020205020404" pitchFamily="49" charset="0"/>
              </a:rPr>
              <a:t> </a:t>
            </a:r>
            <a:r>
              <a:rPr lang="fr-FR" sz="1700" dirty="0" err="1">
                <a:latin typeface="Courier New" panose="02070309020205020404" pitchFamily="49" charset="0"/>
                <a:cs typeface="Courier New" panose="02070309020205020404" pitchFamily="49" charset="0"/>
              </a:rPr>
              <a:t>ocpizza</a:t>
            </a:r>
            <a:r>
              <a:rPr lang="fr-FR" sz="1700" dirty="0">
                <a:latin typeface="Courier New" panose="02070309020205020404" pitchFamily="49" charset="0"/>
                <a:cs typeface="Courier New" panose="02070309020205020404" pitchFamily="49" charset="0"/>
              </a:rPr>
              <a:t> &lt; "c:\OpenClassRooms\tp\P8\SQL\DDL\mydata_table_drop.sql"</a:t>
            </a:r>
          </a:p>
          <a:p>
            <a:pPr lvl="1"/>
            <a:r>
              <a:rPr lang="fr-FR" sz="2000" b="1" dirty="0"/>
              <a:t>Création des tables</a:t>
            </a:r>
          </a:p>
          <a:p>
            <a:pPr marL="0" indent="0">
              <a:spcAft>
                <a:spcPts val="600"/>
              </a:spcAft>
              <a:buNone/>
            </a:pPr>
            <a:r>
              <a:rPr lang="fr-FR" sz="1700" dirty="0">
                <a:latin typeface="Courier New" panose="02070309020205020404" pitchFamily="49" charset="0"/>
                <a:cs typeface="Courier New" panose="02070309020205020404" pitchFamily="49" charset="0"/>
              </a:rPr>
              <a:t>	</a:t>
            </a:r>
            <a:r>
              <a:rPr lang="fr-FR" sz="1700" dirty="0" err="1">
                <a:latin typeface="Courier New" panose="02070309020205020404" pitchFamily="49" charset="0"/>
                <a:cs typeface="Courier New" panose="02070309020205020404" pitchFamily="49" charset="0"/>
              </a:rPr>
              <a:t>psql</a:t>
            </a:r>
            <a:r>
              <a:rPr lang="fr-FR" sz="1700" dirty="0">
                <a:latin typeface="Courier New" panose="02070309020205020404" pitchFamily="49" charset="0"/>
                <a:cs typeface="Courier New" panose="02070309020205020404" pitchFamily="49" charset="0"/>
              </a:rPr>
              <a:t> --</a:t>
            </a:r>
            <a:r>
              <a:rPr lang="fr-FR" sz="1700" dirty="0" err="1">
                <a:latin typeface="Courier New" panose="02070309020205020404" pitchFamily="49" charset="0"/>
                <a:cs typeface="Courier New" panose="02070309020205020404" pitchFamily="49" charset="0"/>
              </a:rPr>
              <a:t>username</a:t>
            </a:r>
            <a:r>
              <a:rPr lang="fr-FR" sz="1700" dirty="0">
                <a:latin typeface="Courier New" panose="02070309020205020404" pitchFamily="49" charset="0"/>
                <a:cs typeface="Courier New" panose="02070309020205020404" pitchFamily="49" charset="0"/>
              </a:rPr>
              <a:t>=</a:t>
            </a:r>
            <a:r>
              <a:rPr lang="fr-FR" sz="1700" dirty="0" err="1">
                <a:latin typeface="Courier New" panose="02070309020205020404" pitchFamily="49" charset="0"/>
                <a:cs typeface="Courier New" panose="02070309020205020404" pitchFamily="49" charset="0"/>
              </a:rPr>
              <a:t>postgres</a:t>
            </a:r>
            <a:r>
              <a:rPr lang="fr-FR" sz="1700" dirty="0">
                <a:latin typeface="Courier New" panose="02070309020205020404" pitchFamily="49" charset="0"/>
                <a:cs typeface="Courier New" panose="02070309020205020404" pitchFamily="49" charset="0"/>
              </a:rPr>
              <a:t> </a:t>
            </a:r>
            <a:r>
              <a:rPr lang="fr-FR" sz="1700" dirty="0" err="1">
                <a:latin typeface="Courier New" panose="02070309020205020404" pitchFamily="49" charset="0"/>
                <a:cs typeface="Courier New" panose="02070309020205020404" pitchFamily="49" charset="0"/>
              </a:rPr>
              <a:t>ocpizza</a:t>
            </a:r>
            <a:r>
              <a:rPr lang="fr-FR" sz="1700" dirty="0">
                <a:latin typeface="Courier New" panose="02070309020205020404" pitchFamily="49" charset="0"/>
                <a:cs typeface="Courier New" panose="02070309020205020404" pitchFamily="49" charset="0"/>
              </a:rPr>
              <a:t> &lt; "c:\OpenClassRooms\tp\P8\SQL\DDL\mydata_table_create.sql"</a:t>
            </a:r>
          </a:p>
          <a:p>
            <a:pPr lvl="1"/>
            <a:r>
              <a:rPr lang="fr-FR" sz="2000" b="1" dirty="0"/>
              <a:t>Ajout du jeu de données</a:t>
            </a:r>
          </a:p>
          <a:p>
            <a:pPr marL="0" indent="0">
              <a:spcAft>
                <a:spcPts val="600"/>
              </a:spcAft>
              <a:buNone/>
            </a:pPr>
            <a:r>
              <a:rPr lang="fr-FR" sz="1700" dirty="0">
                <a:latin typeface="Courier New" panose="02070309020205020404" pitchFamily="49" charset="0"/>
                <a:cs typeface="Courier New" panose="02070309020205020404" pitchFamily="49" charset="0"/>
              </a:rPr>
              <a:t>	</a:t>
            </a:r>
            <a:r>
              <a:rPr lang="fr-FR" sz="1700" dirty="0" err="1">
                <a:latin typeface="Courier New" panose="02070309020205020404" pitchFamily="49" charset="0"/>
                <a:cs typeface="Courier New" panose="02070309020205020404" pitchFamily="49" charset="0"/>
              </a:rPr>
              <a:t>psql</a:t>
            </a:r>
            <a:r>
              <a:rPr lang="fr-FR" sz="1700" dirty="0">
                <a:latin typeface="Courier New" panose="02070309020205020404" pitchFamily="49" charset="0"/>
                <a:cs typeface="Courier New" panose="02070309020205020404" pitchFamily="49" charset="0"/>
              </a:rPr>
              <a:t> --</a:t>
            </a:r>
            <a:r>
              <a:rPr lang="fr-FR" sz="1700" dirty="0" err="1">
                <a:latin typeface="Courier New" panose="02070309020205020404" pitchFamily="49" charset="0"/>
                <a:cs typeface="Courier New" panose="02070309020205020404" pitchFamily="49" charset="0"/>
              </a:rPr>
              <a:t>username</a:t>
            </a:r>
            <a:r>
              <a:rPr lang="fr-FR" sz="1700" dirty="0">
                <a:latin typeface="Courier New" panose="02070309020205020404" pitchFamily="49" charset="0"/>
                <a:cs typeface="Courier New" panose="02070309020205020404" pitchFamily="49" charset="0"/>
              </a:rPr>
              <a:t>=</a:t>
            </a:r>
            <a:r>
              <a:rPr lang="fr-FR" sz="1700" dirty="0" err="1">
                <a:latin typeface="Courier New" panose="02070309020205020404" pitchFamily="49" charset="0"/>
                <a:cs typeface="Courier New" panose="02070309020205020404" pitchFamily="49" charset="0"/>
              </a:rPr>
              <a:t>postgres</a:t>
            </a:r>
            <a:r>
              <a:rPr lang="fr-FR" sz="1700" dirty="0">
                <a:latin typeface="Courier New" panose="02070309020205020404" pitchFamily="49" charset="0"/>
                <a:cs typeface="Courier New" panose="02070309020205020404" pitchFamily="49" charset="0"/>
              </a:rPr>
              <a:t> </a:t>
            </a:r>
            <a:r>
              <a:rPr lang="fr-FR" sz="1700" dirty="0" err="1">
                <a:latin typeface="Courier New" panose="02070309020205020404" pitchFamily="49" charset="0"/>
                <a:cs typeface="Courier New" panose="02070309020205020404" pitchFamily="49" charset="0"/>
              </a:rPr>
              <a:t>ocpizza</a:t>
            </a:r>
            <a:r>
              <a:rPr lang="fr-FR" sz="1700" dirty="0">
                <a:latin typeface="Courier New" panose="02070309020205020404" pitchFamily="49" charset="0"/>
                <a:cs typeface="Courier New" panose="02070309020205020404" pitchFamily="49" charset="0"/>
              </a:rPr>
              <a:t> &lt; "c:\OpenClassRooms\tp\P8\SQL\Insert SQL\</a:t>
            </a:r>
            <a:r>
              <a:rPr lang="fr-FR" sz="1700" dirty="0" err="1">
                <a:latin typeface="Courier New" panose="02070309020205020404" pitchFamily="49" charset="0"/>
                <a:cs typeface="Courier New" panose="02070309020205020404" pitchFamily="49" charset="0"/>
              </a:rPr>
              <a:t>insert.sql</a:t>
            </a:r>
            <a:r>
              <a:rPr lang="fr-FR" sz="1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27838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1A6CD6-CFA8-4BB6-A025-E8414AD00402}"/>
              </a:ext>
            </a:extLst>
          </p:cNvPr>
          <p:cNvSpPr>
            <a:spLocks noGrp="1"/>
          </p:cNvSpPr>
          <p:nvPr>
            <p:ph type="title"/>
          </p:nvPr>
        </p:nvSpPr>
        <p:spPr/>
        <p:txBody>
          <a:bodyPr/>
          <a:lstStyle/>
          <a:p>
            <a:r>
              <a:rPr lang="fr-FR" dirty="0"/>
              <a:t>Angular 1/2</a:t>
            </a:r>
          </a:p>
        </p:txBody>
      </p:sp>
      <p:sp>
        <p:nvSpPr>
          <p:cNvPr id="3" name="Espace réservé du contenu 2">
            <a:extLst>
              <a:ext uri="{FF2B5EF4-FFF2-40B4-BE49-F238E27FC236}">
                <a16:creationId xmlns:a16="http://schemas.microsoft.com/office/drawing/2014/main" id="{DDAE5211-BCF3-485F-BF4E-DF75297CCE7B}"/>
              </a:ext>
            </a:extLst>
          </p:cNvPr>
          <p:cNvSpPr>
            <a:spLocks noGrp="1"/>
          </p:cNvSpPr>
          <p:nvPr>
            <p:ph idx="1"/>
          </p:nvPr>
        </p:nvSpPr>
        <p:spPr/>
        <p:txBody>
          <a:bodyPr>
            <a:normAutofit lnSpcReduction="10000"/>
          </a:bodyPr>
          <a:lstStyle/>
          <a:p>
            <a:r>
              <a:rPr lang="fr-FR" dirty="0" err="1"/>
              <a:t>Front-End</a:t>
            </a:r>
            <a:r>
              <a:rPr lang="fr-FR" dirty="0"/>
              <a:t> </a:t>
            </a:r>
          </a:p>
          <a:p>
            <a:pPr lvl="1"/>
            <a:r>
              <a:rPr lang="fr-FR" dirty="0"/>
              <a:t>Framework WEB développé par Google.</a:t>
            </a:r>
          </a:p>
          <a:p>
            <a:pPr lvl="1"/>
            <a:r>
              <a:rPr lang="fr-FR" dirty="0"/>
              <a:t>Applications dynamiques et responsives.</a:t>
            </a:r>
          </a:p>
          <a:p>
            <a:pPr lvl="1"/>
            <a:r>
              <a:rPr lang="fr-FR" dirty="0"/>
              <a:t>Inclus dans le gestionnaire de paquet de Node.js</a:t>
            </a:r>
          </a:p>
          <a:p>
            <a:pPr lvl="1"/>
            <a:r>
              <a:rPr lang="fr-FR" dirty="0"/>
              <a:t>Open Source</a:t>
            </a:r>
          </a:p>
          <a:p>
            <a:pPr lvl="1"/>
            <a:r>
              <a:rPr lang="fr-FR" dirty="0"/>
              <a:t>Utilise le langage </a:t>
            </a:r>
            <a:r>
              <a:rPr lang="fr-FR" dirty="0" err="1"/>
              <a:t>TypeScript</a:t>
            </a:r>
            <a:r>
              <a:rPr lang="fr-FR" dirty="0"/>
              <a:t>. </a:t>
            </a:r>
          </a:p>
          <a:p>
            <a:pPr lvl="2"/>
            <a:r>
              <a:rPr lang="fr-FR" dirty="0"/>
              <a:t>Génération du javascript</a:t>
            </a:r>
          </a:p>
          <a:p>
            <a:pPr lvl="2"/>
            <a:r>
              <a:rPr lang="fr-FR" dirty="0"/>
              <a:t>Approche objet</a:t>
            </a:r>
          </a:p>
          <a:p>
            <a:pPr lvl="1"/>
            <a:r>
              <a:rPr lang="fr-FR" dirty="0"/>
              <a:t>Pattern MVC</a:t>
            </a:r>
          </a:p>
          <a:p>
            <a:pPr lvl="1"/>
            <a:r>
              <a:rPr lang="fr-FR" dirty="0"/>
              <a:t>Hébergement </a:t>
            </a:r>
          </a:p>
          <a:p>
            <a:pPr lvl="2"/>
            <a:r>
              <a:rPr lang="fr-FR" dirty="0"/>
              <a:t>Web statique</a:t>
            </a:r>
          </a:p>
          <a:p>
            <a:pPr lvl="2"/>
            <a:r>
              <a:rPr lang="fr-FR" dirty="0"/>
              <a:t>Possible sur Amazon S3</a:t>
            </a:r>
          </a:p>
        </p:txBody>
      </p:sp>
    </p:spTree>
    <p:extLst>
      <p:ext uri="{BB962C8B-B14F-4D97-AF65-F5344CB8AC3E}">
        <p14:creationId xmlns:p14="http://schemas.microsoft.com/office/powerpoint/2010/main" val="1262817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1A6CD6-CFA8-4BB6-A025-E8414AD00402}"/>
              </a:ext>
            </a:extLst>
          </p:cNvPr>
          <p:cNvSpPr>
            <a:spLocks noGrp="1"/>
          </p:cNvSpPr>
          <p:nvPr>
            <p:ph type="title"/>
          </p:nvPr>
        </p:nvSpPr>
        <p:spPr/>
        <p:txBody>
          <a:bodyPr/>
          <a:lstStyle/>
          <a:p>
            <a:r>
              <a:rPr lang="fr-FR" dirty="0"/>
              <a:t>Angular 2/2</a:t>
            </a:r>
          </a:p>
        </p:txBody>
      </p:sp>
      <p:sp>
        <p:nvSpPr>
          <p:cNvPr id="3" name="Espace réservé du contenu 2">
            <a:extLst>
              <a:ext uri="{FF2B5EF4-FFF2-40B4-BE49-F238E27FC236}">
                <a16:creationId xmlns:a16="http://schemas.microsoft.com/office/drawing/2014/main" id="{DDAE5211-BCF3-485F-BF4E-DF75297CCE7B}"/>
              </a:ext>
            </a:extLst>
          </p:cNvPr>
          <p:cNvSpPr>
            <a:spLocks noGrp="1"/>
          </p:cNvSpPr>
          <p:nvPr>
            <p:ph idx="1"/>
          </p:nvPr>
        </p:nvSpPr>
        <p:spPr/>
        <p:txBody>
          <a:bodyPr>
            <a:normAutofit fontScale="77500" lnSpcReduction="20000"/>
          </a:bodyPr>
          <a:lstStyle/>
          <a:p>
            <a:r>
              <a:rPr lang="fr-FR" sz="4700" dirty="0"/>
              <a:t>Prise en main</a:t>
            </a:r>
            <a:r>
              <a:rPr lang="fr-FR" sz="5900" dirty="0"/>
              <a:t> </a:t>
            </a:r>
          </a:p>
          <a:p>
            <a:pPr lvl="1"/>
            <a:r>
              <a:rPr lang="fr-FR" sz="3100" dirty="0"/>
              <a:t>Installer Angular avec le gestionnaire de paquet </a:t>
            </a:r>
            <a:r>
              <a:rPr lang="fr-FR" sz="3100" dirty="0" err="1"/>
              <a:t>npm</a:t>
            </a:r>
            <a:endParaRPr lang="fr-FR" sz="3100" dirty="0"/>
          </a:p>
          <a:p>
            <a:pPr marL="457200" lvl="1" indent="0">
              <a:buNone/>
            </a:pPr>
            <a:r>
              <a:rPr lang="fr-FR" dirty="0"/>
              <a:t>	</a:t>
            </a:r>
            <a:r>
              <a:rPr lang="fr-FR" dirty="0" err="1">
                <a:latin typeface="Courier New" panose="02070309020205020404" pitchFamily="49" charset="0"/>
                <a:cs typeface="Courier New" panose="02070309020205020404" pitchFamily="49" charset="0"/>
              </a:rPr>
              <a:t>npm</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install</a:t>
            </a:r>
            <a:r>
              <a:rPr lang="fr-FR" dirty="0">
                <a:latin typeface="Courier New" panose="02070309020205020404" pitchFamily="49" charset="0"/>
                <a:cs typeface="Courier New" panose="02070309020205020404" pitchFamily="49" charset="0"/>
              </a:rPr>
              <a:t> -g @angular/cli</a:t>
            </a:r>
          </a:p>
          <a:p>
            <a:pPr lvl="1"/>
            <a:endParaRPr lang="fr-FR" dirty="0"/>
          </a:p>
          <a:p>
            <a:pPr lvl="1"/>
            <a:r>
              <a:rPr lang="fr-FR" sz="3100" dirty="0"/>
              <a:t>Manipulation d'Angular avec la commande "</a:t>
            </a:r>
            <a:r>
              <a:rPr lang="fr-FR" sz="3100" dirty="0" err="1"/>
              <a:t>ng</a:t>
            </a:r>
            <a:r>
              <a:rPr lang="fr-FR" sz="3100" dirty="0"/>
              <a:t>"</a:t>
            </a:r>
          </a:p>
          <a:p>
            <a:pPr lvl="2"/>
            <a:r>
              <a:rPr lang="fr-FR" dirty="0"/>
              <a:t>Vérifier la version</a:t>
            </a:r>
          </a:p>
          <a:p>
            <a:pPr marL="457200" lvl="1" indent="0">
              <a:buNone/>
            </a:pPr>
            <a:r>
              <a:rPr lang="fr-FR" dirty="0"/>
              <a:t>		</a:t>
            </a:r>
            <a:r>
              <a:rPr lang="fr-FR" dirty="0" err="1">
                <a:latin typeface="Courier New" panose="02070309020205020404" pitchFamily="49" charset="0"/>
                <a:cs typeface="Courier New" panose="02070309020205020404" pitchFamily="49" charset="0"/>
              </a:rPr>
              <a:t>ng</a:t>
            </a:r>
            <a:r>
              <a:rPr lang="fr-FR" dirty="0">
                <a:latin typeface="Courier New" panose="02070309020205020404" pitchFamily="49" charset="0"/>
                <a:cs typeface="Courier New" panose="02070309020205020404" pitchFamily="49" charset="0"/>
              </a:rPr>
              <a:t> --version</a:t>
            </a:r>
          </a:p>
          <a:p>
            <a:pPr lvl="2"/>
            <a:r>
              <a:rPr lang="fr-FR" dirty="0"/>
              <a:t>Créer un nouveau projet</a:t>
            </a:r>
          </a:p>
          <a:p>
            <a:pPr marL="457200" lvl="1" indent="0">
              <a:buNone/>
            </a:pPr>
            <a:r>
              <a:rPr lang="fr-FR" dirty="0"/>
              <a:t>		</a:t>
            </a:r>
            <a:r>
              <a:rPr lang="fr-FR" dirty="0" err="1">
                <a:latin typeface="Courier New" panose="02070309020205020404" pitchFamily="49" charset="0"/>
                <a:cs typeface="Courier New" panose="02070309020205020404" pitchFamily="49" charset="0"/>
              </a:rPr>
              <a:t>ng</a:t>
            </a:r>
            <a:r>
              <a:rPr lang="fr-FR" dirty="0">
                <a:latin typeface="Courier New" panose="02070309020205020404" pitchFamily="49" charset="0"/>
                <a:cs typeface="Courier New" panose="02070309020205020404" pitchFamily="49" charset="0"/>
              </a:rPr>
              <a:t> new </a:t>
            </a:r>
            <a:r>
              <a:rPr lang="fr-FR" dirty="0" err="1">
                <a:latin typeface="Courier New" panose="02070309020205020404" pitchFamily="49" charset="0"/>
                <a:cs typeface="Courier New" panose="02070309020205020404" pitchFamily="49" charset="0"/>
              </a:rPr>
              <a:t>myNewProject</a:t>
            </a:r>
            <a:endParaRPr lang="fr-FR" dirty="0">
              <a:latin typeface="Courier New" panose="02070309020205020404" pitchFamily="49" charset="0"/>
              <a:cs typeface="Courier New" panose="02070309020205020404" pitchFamily="49" charset="0"/>
            </a:endParaRPr>
          </a:p>
          <a:p>
            <a:pPr lvl="2"/>
            <a:r>
              <a:rPr lang="fr-FR" dirty="0"/>
              <a:t>Exécuter le projet</a:t>
            </a:r>
          </a:p>
          <a:p>
            <a:pPr marL="457200" lvl="1" indent="0">
              <a:buNone/>
            </a:pPr>
            <a:r>
              <a:rPr lang="fr-FR" dirty="0"/>
              <a:t>		</a:t>
            </a:r>
            <a:r>
              <a:rPr lang="fr-FR" dirty="0" err="1">
                <a:latin typeface="Courier New" panose="02070309020205020404" pitchFamily="49" charset="0"/>
                <a:cs typeface="Courier New" panose="02070309020205020404" pitchFamily="49" charset="0"/>
              </a:rPr>
              <a:t>ng</a:t>
            </a:r>
            <a:r>
              <a:rPr lang="fr-FR" dirty="0">
                <a:latin typeface="Courier New" panose="02070309020205020404" pitchFamily="49" charset="0"/>
                <a:cs typeface="Courier New" panose="02070309020205020404" pitchFamily="49" charset="0"/>
              </a:rPr>
              <a:t> serve</a:t>
            </a:r>
          </a:p>
          <a:p>
            <a:pPr lvl="2"/>
            <a:r>
              <a:rPr lang="fr-FR" dirty="0"/>
              <a:t>Compil le projet Angular et ouvre le serveur HTTP sur le port 4200. </a:t>
            </a:r>
          </a:p>
          <a:p>
            <a:pPr lvl="3"/>
            <a:r>
              <a:rPr lang="fr-FR" dirty="0"/>
              <a:t>Navigateur sur http://localhost:4200</a:t>
            </a:r>
          </a:p>
          <a:p>
            <a:pPr lvl="2"/>
            <a:r>
              <a:rPr lang="fr-FR" dirty="0"/>
              <a:t>Construire le projet pour AWS</a:t>
            </a:r>
          </a:p>
          <a:p>
            <a:pPr marL="457200" lvl="1" indent="0">
              <a:buNone/>
            </a:pPr>
            <a:r>
              <a:rPr lang="fr-FR" dirty="0"/>
              <a:t>		</a:t>
            </a:r>
            <a:r>
              <a:rPr lang="fr-FR" dirty="0" err="1">
                <a:latin typeface="Courier New" panose="02070309020205020404" pitchFamily="49" charset="0"/>
                <a:cs typeface="Courier New" panose="02070309020205020404" pitchFamily="49" charset="0"/>
              </a:rPr>
              <a:t>ng</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build</a:t>
            </a:r>
            <a:r>
              <a:rPr lang="fr-FR" dirty="0">
                <a:latin typeface="Courier New" panose="02070309020205020404" pitchFamily="49" charset="0"/>
                <a:cs typeface="Courier New" panose="02070309020205020404" pitchFamily="49" charset="0"/>
              </a:rPr>
              <a:t> --prod --</a:t>
            </a:r>
            <a:r>
              <a:rPr lang="fr-FR" dirty="0" err="1">
                <a:latin typeface="Courier New" panose="02070309020205020404" pitchFamily="49" charset="0"/>
                <a:cs typeface="Courier New" panose="02070309020205020404" pitchFamily="49" charset="0"/>
              </a:rPr>
              <a:t>aot</a:t>
            </a:r>
            <a:endParaRPr lang="fr-F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87529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20201C-E7C8-407B-A70C-2A01804FF526}"/>
              </a:ext>
            </a:extLst>
          </p:cNvPr>
          <p:cNvSpPr>
            <a:spLocks noGrp="1"/>
          </p:cNvSpPr>
          <p:nvPr>
            <p:ph type="title"/>
          </p:nvPr>
        </p:nvSpPr>
        <p:spPr/>
        <p:txBody>
          <a:bodyPr/>
          <a:lstStyle/>
          <a:p>
            <a:r>
              <a:rPr lang="fr-FR" dirty="0"/>
              <a:t>Laravel 1/2</a:t>
            </a:r>
          </a:p>
        </p:txBody>
      </p:sp>
      <p:sp>
        <p:nvSpPr>
          <p:cNvPr id="3" name="Espace réservé du contenu 2">
            <a:extLst>
              <a:ext uri="{FF2B5EF4-FFF2-40B4-BE49-F238E27FC236}">
                <a16:creationId xmlns:a16="http://schemas.microsoft.com/office/drawing/2014/main" id="{4D7659DF-7C95-446D-81F2-A48C4B9168E9}"/>
              </a:ext>
            </a:extLst>
          </p:cNvPr>
          <p:cNvSpPr>
            <a:spLocks noGrp="1"/>
          </p:cNvSpPr>
          <p:nvPr>
            <p:ph idx="1"/>
          </p:nvPr>
        </p:nvSpPr>
        <p:spPr/>
        <p:txBody>
          <a:bodyPr>
            <a:normAutofit fontScale="92500" lnSpcReduction="10000"/>
          </a:bodyPr>
          <a:lstStyle/>
          <a:p>
            <a:r>
              <a:rPr lang="fr-FR" sz="1600" dirty="0"/>
              <a:t>Laravel est </a:t>
            </a:r>
            <a:r>
              <a:rPr lang="fr-FR" sz="1600" dirty="0" err="1"/>
              <a:t>framwork</a:t>
            </a:r>
            <a:r>
              <a:rPr lang="fr-FR" sz="1600" dirty="0"/>
              <a:t> </a:t>
            </a:r>
            <a:r>
              <a:rPr lang="fr-FR" sz="1600" dirty="0" err="1"/>
              <a:t>php</a:t>
            </a:r>
            <a:endParaRPr lang="fr-FR" sz="1600" dirty="0"/>
          </a:p>
          <a:p>
            <a:r>
              <a:rPr lang="fr-FR" sz="1600" dirty="0"/>
              <a:t>Solution stable et éprouvée depuis 2011</a:t>
            </a:r>
          </a:p>
          <a:p>
            <a:r>
              <a:rPr lang="fr-FR" sz="1600" dirty="0"/>
              <a:t>Libre de droits</a:t>
            </a:r>
          </a:p>
          <a:p>
            <a:r>
              <a:rPr lang="fr-FR" sz="1600" dirty="0"/>
              <a:t>Dispose d’une très bonne documentation</a:t>
            </a:r>
          </a:p>
          <a:p>
            <a:r>
              <a:rPr lang="fr-FR" sz="1600" dirty="0"/>
              <a:t>Permet d’implémenter une API REST</a:t>
            </a:r>
          </a:p>
          <a:p>
            <a:r>
              <a:rPr lang="fr-FR" sz="1600" dirty="0"/>
              <a:t>Sécurité: </a:t>
            </a:r>
          </a:p>
          <a:p>
            <a:pPr lvl="1"/>
            <a:r>
              <a:rPr lang="fr-FR" sz="1400" dirty="0"/>
              <a:t>Gestion et Sécurisation des routes</a:t>
            </a:r>
          </a:p>
          <a:p>
            <a:pPr lvl="1"/>
            <a:r>
              <a:rPr lang="fr-FR" sz="1400" dirty="0"/>
              <a:t>Gestion des authentifications</a:t>
            </a:r>
          </a:p>
          <a:p>
            <a:pPr lvl="1"/>
            <a:r>
              <a:rPr lang="fr-FR" sz="1400" dirty="0"/>
              <a:t>Sécurisation des enregistrements des mots de passe </a:t>
            </a:r>
          </a:p>
          <a:p>
            <a:pPr lvl="1"/>
            <a:r>
              <a:rPr lang="fr-FR" sz="1400" dirty="0"/>
              <a:t>Sécurisation des injection SQL</a:t>
            </a:r>
          </a:p>
          <a:p>
            <a:r>
              <a:rPr lang="fr-FR" sz="1600" dirty="0"/>
              <a:t>Pattern MVC, même approche programmatique que pour le front.</a:t>
            </a:r>
          </a:p>
          <a:p>
            <a:r>
              <a:rPr lang="fr-FR" sz="1600" dirty="0"/>
              <a:t>BDD </a:t>
            </a:r>
          </a:p>
          <a:p>
            <a:pPr lvl="1"/>
            <a:r>
              <a:rPr lang="fr-FR" sz="1400" dirty="0"/>
              <a:t>Bonnes compatibilités avec PostgreSQL. La connexion se paramètres simplement dans le fichier .</a:t>
            </a:r>
            <a:r>
              <a:rPr lang="fr-FR" sz="1400" dirty="0" err="1"/>
              <a:t>env</a:t>
            </a:r>
            <a:endParaRPr lang="fr-FR" sz="1400" dirty="0"/>
          </a:p>
          <a:p>
            <a:pPr lvl="1"/>
            <a:r>
              <a:rPr lang="fr-FR" sz="1400" dirty="0"/>
              <a:t>Possibilité d’utiliser l’ORM </a:t>
            </a:r>
            <a:r>
              <a:rPr lang="fr-FR" sz="1400" dirty="0" err="1"/>
              <a:t>Eloquant</a:t>
            </a:r>
            <a:r>
              <a:rPr lang="fr-FR" sz="1400" dirty="0"/>
              <a:t> ou directement SQL</a:t>
            </a:r>
          </a:p>
          <a:p>
            <a:r>
              <a:rPr lang="fr-FR" sz="1600" dirty="0"/>
              <a:t>Hébergement Laravel</a:t>
            </a:r>
          </a:p>
          <a:p>
            <a:pPr lvl="1"/>
            <a:r>
              <a:rPr lang="fr-FR" sz="1400" dirty="0"/>
              <a:t>Amazon EC2</a:t>
            </a:r>
          </a:p>
        </p:txBody>
      </p:sp>
    </p:spTree>
    <p:extLst>
      <p:ext uri="{BB962C8B-B14F-4D97-AF65-F5344CB8AC3E}">
        <p14:creationId xmlns:p14="http://schemas.microsoft.com/office/powerpoint/2010/main" val="1031644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B6363D-689D-4603-80CA-DF4E69741E34}"/>
              </a:ext>
            </a:extLst>
          </p:cNvPr>
          <p:cNvSpPr>
            <a:spLocks noGrp="1"/>
          </p:cNvSpPr>
          <p:nvPr>
            <p:ph type="title"/>
          </p:nvPr>
        </p:nvSpPr>
        <p:spPr/>
        <p:txBody>
          <a:bodyPr/>
          <a:lstStyle/>
          <a:p>
            <a:r>
              <a:rPr lang="fr-FR" dirty="0"/>
              <a:t>Laravel 2/2</a:t>
            </a:r>
          </a:p>
        </p:txBody>
      </p:sp>
      <p:sp>
        <p:nvSpPr>
          <p:cNvPr id="3" name="Espace réservé du contenu 2">
            <a:extLst>
              <a:ext uri="{FF2B5EF4-FFF2-40B4-BE49-F238E27FC236}">
                <a16:creationId xmlns:a16="http://schemas.microsoft.com/office/drawing/2014/main" id="{05F94BA3-6726-40C6-96F7-0CC4ADE0D4C5}"/>
              </a:ext>
            </a:extLst>
          </p:cNvPr>
          <p:cNvSpPr>
            <a:spLocks noGrp="1"/>
          </p:cNvSpPr>
          <p:nvPr>
            <p:ph idx="1"/>
          </p:nvPr>
        </p:nvSpPr>
        <p:spPr/>
        <p:txBody>
          <a:bodyPr>
            <a:normAutofit fontScale="85000" lnSpcReduction="10000"/>
          </a:bodyPr>
          <a:lstStyle/>
          <a:p>
            <a:r>
              <a:rPr lang="fr-FR" dirty="0"/>
              <a:t>Prise en main</a:t>
            </a:r>
          </a:p>
          <a:p>
            <a:pPr lvl="1"/>
            <a:r>
              <a:rPr lang="fr-FR" dirty="0"/>
              <a:t>Installation avec le gestionnaire de paquet Composer</a:t>
            </a:r>
          </a:p>
          <a:p>
            <a:pPr lvl="2"/>
            <a:r>
              <a:rPr lang="fr-FR" dirty="0">
                <a:latin typeface="Courier New" panose="02070309020205020404" pitchFamily="49" charset="0"/>
                <a:cs typeface="Courier New" panose="02070309020205020404" pitchFamily="49" charset="0"/>
              </a:rPr>
              <a:t>composer </a:t>
            </a:r>
            <a:r>
              <a:rPr lang="fr-FR" dirty="0" err="1">
                <a:latin typeface="Courier New" panose="02070309020205020404" pitchFamily="49" charset="0"/>
                <a:cs typeface="Courier New" panose="02070309020205020404" pitchFamily="49" charset="0"/>
              </a:rPr>
              <a:t>create-project</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laravel</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laravel</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example</a:t>
            </a:r>
            <a:r>
              <a:rPr lang="fr-FR" dirty="0">
                <a:latin typeface="Courier New" panose="02070309020205020404" pitchFamily="49" charset="0"/>
                <a:cs typeface="Courier New" panose="02070309020205020404" pitchFamily="49" charset="0"/>
              </a:rPr>
              <a:t>-app</a:t>
            </a:r>
          </a:p>
          <a:p>
            <a:pPr lvl="1"/>
            <a:r>
              <a:rPr lang="fr-FR" dirty="0"/>
              <a:t>Artisan</a:t>
            </a:r>
          </a:p>
          <a:p>
            <a:pPr lvl="2"/>
            <a:r>
              <a:rPr lang="fr-FR" dirty="0"/>
              <a:t>le module </a:t>
            </a:r>
            <a:r>
              <a:rPr lang="fr-FR" dirty="0" err="1"/>
              <a:t>php</a:t>
            </a:r>
            <a:r>
              <a:rPr lang="fr-FR" dirty="0"/>
              <a:t> artisan est un utilitaire pour manipuler Laravel</a:t>
            </a:r>
          </a:p>
          <a:p>
            <a:pPr lvl="1"/>
            <a:r>
              <a:rPr lang="fr-FR" dirty="0"/>
              <a:t>Exemples</a:t>
            </a:r>
          </a:p>
          <a:p>
            <a:pPr lvl="1"/>
            <a:r>
              <a:rPr lang="fr-FR" dirty="0"/>
              <a:t>Liste des commandes : </a:t>
            </a:r>
            <a:r>
              <a:rPr lang="fr-FR" dirty="0" err="1">
                <a:latin typeface="Courier New" panose="02070309020205020404" pitchFamily="49" charset="0"/>
                <a:cs typeface="Courier New" panose="02070309020205020404" pitchFamily="49" charset="0"/>
              </a:rPr>
              <a:t>php</a:t>
            </a:r>
            <a:r>
              <a:rPr lang="fr-FR" dirty="0">
                <a:latin typeface="Courier New" panose="02070309020205020404" pitchFamily="49" charset="0"/>
                <a:cs typeface="Courier New" panose="02070309020205020404" pitchFamily="49" charset="0"/>
              </a:rPr>
              <a:t> artisan</a:t>
            </a:r>
          </a:p>
          <a:p>
            <a:pPr lvl="1"/>
            <a:r>
              <a:rPr lang="fr-FR" dirty="0"/>
              <a:t>Aide sur un module : </a:t>
            </a:r>
            <a:r>
              <a:rPr lang="fr-FR" dirty="0" err="1">
                <a:latin typeface="Courier New" panose="02070309020205020404" pitchFamily="49" charset="0"/>
                <a:cs typeface="Courier New" panose="02070309020205020404" pitchFamily="49" charset="0"/>
              </a:rPr>
              <a:t>php</a:t>
            </a:r>
            <a:r>
              <a:rPr lang="fr-FR" dirty="0">
                <a:latin typeface="Courier New" panose="02070309020205020404" pitchFamily="49" charset="0"/>
                <a:cs typeface="Courier New" panose="02070309020205020404" pitchFamily="49" charset="0"/>
              </a:rPr>
              <a:t> artisan help </a:t>
            </a:r>
            <a:r>
              <a:rPr lang="fr-FR" dirty="0" err="1">
                <a:latin typeface="Courier New" panose="02070309020205020404" pitchFamily="49" charset="0"/>
                <a:cs typeface="Courier New" panose="02070309020205020404" pitchFamily="49" charset="0"/>
              </a:rPr>
              <a:t>make:controller</a:t>
            </a:r>
            <a:endParaRPr lang="fr-FR" dirty="0">
              <a:latin typeface="Courier New" panose="02070309020205020404" pitchFamily="49" charset="0"/>
              <a:cs typeface="Courier New" panose="02070309020205020404" pitchFamily="49" charset="0"/>
            </a:endParaRPr>
          </a:p>
          <a:p>
            <a:pPr lvl="1"/>
            <a:r>
              <a:rPr lang="fr-FR" dirty="0"/>
              <a:t>Liste des url : </a:t>
            </a:r>
            <a:r>
              <a:rPr lang="fr-FR" dirty="0" err="1">
                <a:latin typeface="Courier New" panose="02070309020205020404" pitchFamily="49" charset="0"/>
                <a:cs typeface="Courier New" panose="02070309020205020404" pitchFamily="49" charset="0"/>
              </a:rPr>
              <a:t>php</a:t>
            </a:r>
            <a:r>
              <a:rPr lang="fr-FR" dirty="0">
                <a:latin typeface="Courier New" panose="02070309020205020404" pitchFamily="49" charset="0"/>
                <a:cs typeface="Courier New" panose="02070309020205020404" pitchFamily="49" charset="0"/>
              </a:rPr>
              <a:t> artisan </a:t>
            </a:r>
            <a:r>
              <a:rPr lang="fr-FR" dirty="0" err="1">
                <a:latin typeface="Courier New" panose="02070309020205020404" pitchFamily="49" charset="0"/>
                <a:cs typeface="Courier New" panose="02070309020205020404" pitchFamily="49" charset="0"/>
              </a:rPr>
              <a:t>route:list</a:t>
            </a:r>
            <a:endParaRPr lang="fr-FR" dirty="0">
              <a:latin typeface="Courier New" panose="02070309020205020404" pitchFamily="49" charset="0"/>
              <a:cs typeface="Courier New" panose="02070309020205020404" pitchFamily="49" charset="0"/>
            </a:endParaRPr>
          </a:p>
          <a:p>
            <a:pPr lvl="1"/>
            <a:r>
              <a:rPr lang="fr-FR" dirty="0" err="1"/>
              <a:t>Executer</a:t>
            </a:r>
            <a:r>
              <a:rPr lang="fr-FR" dirty="0"/>
              <a:t> le serveur : </a:t>
            </a:r>
            <a:r>
              <a:rPr lang="fr-FR" dirty="0" err="1">
                <a:latin typeface="Courier New" panose="02070309020205020404" pitchFamily="49" charset="0"/>
                <a:cs typeface="Courier New" panose="02070309020205020404" pitchFamily="49" charset="0"/>
              </a:rPr>
              <a:t>php</a:t>
            </a:r>
            <a:r>
              <a:rPr lang="fr-FR" dirty="0">
                <a:latin typeface="Courier New" panose="02070309020205020404" pitchFamily="49" charset="0"/>
                <a:cs typeface="Courier New" panose="02070309020205020404" pitchFamily="49" charset="0"/>
              </a:rPr>
              <a:t> artisan serve --port=8001</a:t>
            </a:r>
          </a:p>
          <a:p>
            <a:pPr lvl="1"/>
            <a:r>
              <a:rPr lang="fr-FR" dirty="0"/>
              <a:t>DB </a:t>
            </a:r>
            <a:r>
              <a:rPr lang="fr-FR" dirty="0" err="1"/>
              <a:t>facade</a:t>
            </a:r>
            <a:r>
              <a:rPr lang="fr-FR" dirty="0"/>
              <a:t> : Interaction avec la </a:t>
            </a:r>
            <a:r>
              <a:rPr lang="fr-FR" dirty="0" err="1"/>
              <a:t>bdd</a:t>
            </a:r>
            <a:r>
              <a:rPr lang="fr-FR" dirty="0"/>
              <a:t> depuis de code (select) ou depuis artisan (</a:t>
            </a:r>
            <a:r>
              <a:rPr lang="fr-FR" dirty="0" err="1"/>
              <a:t>creation</a:t>
            </a:r>
            <a:r>
              <a:rPr lang="fr-FR" dirty="0"/>
              <a:t> </a:t>
            </a:r>
            <a:r>
              <a:rPr lang="fr-FR" dirty="0" err="1"/>
              <a:t>bdd</a:t>
            </a:r>
            <a:r>
              <a:rPr lang="fr-FR" dirty="0"/>
              <a:t>)</a:t>
            </a:r>
          </a:p>
          <a:p>
            <a:pPr lvl="1"/>
            <a:r>
              <a:rPr lang="fr-FR" dirty="0"/>
              <a:t>Eloquent : </a:t>
            </a:r>
            <a:r>
              <a:rPr lang="fr-FR" dirty="0" err="1"/>
              <a:t>orm</a:t>
            </a:r>
            <a:r>
              <a:rPr lang="fr-FR" dirty="0"/>
              <a:t> (</a:t>
            </a:r>
            <a:r>
              <a:rPr lang="fr-FR" dirty="0" err="1"/>
              <a:t>object-relational</a:t>
            </a:r>
            <a:r>
              <a:rPr lang="fr-FR" dirty="0"/>
              <a:t> mapping), travail avec des modèles</a:t>
            </a:r>
          </a:p>
          <a:p>
            <a:pPr lvl="2"/>
            <a:r>
              <a:rPr lang="fr-FR" dirty="0"/>
              <a:t>création d'une classe modèle : </a:t>
            </a:r>
            <a:r>
              <a:rPr lang="fr-FR" dirty="0" err="1">
                <a:latin typeface="Courier New" panose="02070309020205020404" pitchFamily="49" charset="0"/>
                <a:cs typeface="Courier New" panose="02070309020205020404" pitchFamily="49" charset="0"/>
              </a:rPr>
              <a:t>php</a:t>
            </a:r>
            <a:r>
              <a:rPr lang="fr-FR" dirty="0">
                <a:latin typeface="Courier New" panose="02070309020205020404" pitchFamily="49" charset="0"/>
                <a:cs typeface="Courier New" panose="02070309020205020404" pitchFamily="49" charset="0"/>
              </a:rPr>
              <a:t> artisan </a:t>
            </a:r>
            <a:r>
              <a:rPr lang="fr-FR" dirty="0" err="1">
                <a:latin typeface="Courier New" panose="02070309020205020404" pitchFamily="49" charset="0"/>
                <a:cs typeface="Courier New" panose="02070309020205020404" pitchFamily="49" charset="0"/>
              </a:rPr>
              <a:t>make:model</a:t>
            </a:r>
            <a:r>
              <a:rPr lang="fr-FR" dirty="0">
                <a:latin typeface="Courier New" panose="02070309020205020404" pitchFamily="49" charset="0"/>
                <a:cs typeface="Courier New" panose="02070309020205020404" pitchFamily="49" charset="0"/>
              </a:rPr>
              <a:t> Flight</a:t>
            </a:r>
          </a:p>
          <a:p>
            <a:pPr lvl="2"/>
            <a:r>
              <a:rPr lang="fr-FR" dirty="0"/>
              <a:t>création de la table dans la </a:t>
            </a:r>
            <a:r>
              <a:rPr lang="fr-FR" dirty="0" err="1"/>
              <a:t>bdd</a:t>
            </a:r>
            <a:r>
              <a:rPr lang="fr-FR" dirty="0"/>
              <a:t> : </a:t>
            </a:r>
            <a:r>
              <a:rPr lang="fr-FR" dirty="0" err="1">
                <a:latin typeface="Courier New" panose="02070309020205020404" pitchFamily="49" charset="0"/>
                <a:cs typeface="Courier New" panose="02070309020205020404" pitchFamily="49" charset="0"/>
              </a:rPr>
              <a:t>php</a:t>
            </a:r>
            <a:r>
              <a:rPr lang="fr-FR" dirty="0">
                <a:latin typeface="Courier New" panose="02070309020205020404" pitchFamily="49" charset="0"/>
                <a:cs typeface="Courier New" panose="02070309020205020404" pitchFamily="49" charset="0"/>
              </a:rPr>
              <a:t> artisan </a:t>
            </a:r>
            <a:r>
              <a:rPr lang="fr-FR" dirty="0" err="1">
                <a:latin typeface="Courier New" panose="02070309020205020404" pitchFamily="49" charset="0"/>
                <a:cs typeface="Courier New" panose="02070309020205020404" pitchFamily="49" charset="0"/>
              </a:rPr>
              <a:t>make:model</a:t>
            </a:r>
            <a:r>
              <a:rPr lang="fr-FR" dirty="0">
                <a:latin typeface="Courier New" panose="02070309020205020404" pitchFamily="49" charset="0"/>
                <a:cs typeface="Courier New" panose="02070309020205020404" pitchFamily="49" charset="0"/>
              </a:rPr>
              <a:t> Flight --migration</a:t>
            </a:r>
          </a:p>
        </p:txBody>
      </p:sp>
    </p:spTree>
    <p:extLst>
      <p:ext uri="{BB962C8B-B14F-4D97-AF65-F5344CB8AC3E}">
        <p14:creationId xmlns:p14="http://schemas.microsoft.com/office/powerpoint/2010/main" val="3123546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3B1896-ECA5-4143-91FC-9AA677B99A70}"/>
              </a:ext>
            </a:extLst>
          </p:cNvPr>
          <p:cNvSpPr>
            <a:spLocks noGrp="1"/>
          </p:cNvSpPr>
          <p:nvPr>
            <p:ph type="title"/>
          </p:nvPr>
        </p:nvSpPr>
        <p:spPr/>
        <p:txBody>
          <a:bodyPr/>
          <a:lstStyle/>
          <a:p>
            <a:r>
              <a:rPr lang="fr-FR" dirty="0"/>
              <a:t>Définitions 1/2</a:t>
            </a:r>
          </a:p>
        </p:txBody>
      </p:sp>
      <p:sp>
        <p:nvSpPr>
          <p:cNvPr id="3" name="Espace réservé du contenu 2">
            <a:extLst>
              <a:ext uri="{FF2B5EF4-FFF2-40B4-BE49-F238E27FC236}">
                <a16:creationId xmlns:a16="http://schemas.microsoft.com/office/drawing/2014/main" id="{35366B2B-3777-45B1-9E0A-BA93541708CF}"/>
              </a:ext>
            </a:extLst>
          </p:cNvPr>
          <p:cNvSpPr>
            <a:spLocks noGrp="1"/>
          </p:cNvSpPr>
          <p:nvPr>
            <p:ph idx="1"/>
          </p:nvPr>
        </p:nvSpPr>
        <p:spPr/>
        <p:txBody>
          <a:bodyPr>
            <a:normAutofit lnSpcReduction="10000"/>
          </a:bodyPr>
          <a:lstStyle/>
          <a:p>
            <a:r>
              <a:rPr lang="fr-FR" dirty="0"/>
              <a:t>Diagramme de classes</a:t>
            </a:r>
          </a:p>
          <a:p>
            <a:pPr marL="0" indent="0" algn="l">
              <a:buNone/>
            </a:pPr>
            <a:r>
              <a:rPr lang="fr-FR" sz="1600" b="0" i="1" dirty="0">
                <a:solidFill>
                  <a:srgbClr val="202122"/>
                </a:solidFill>
                <a:effectLst/>
                <a:latin typeface="Arial" panose="020B0604020202020204" pitchFamily="34" charset="0"/>
              </a:rPr>
              <a:t>« Le </a:t>
            </a:r>
            <a:r>
              <a:rPr lang="fr-FR" sz="1600" b="1" i="1" dirty="0">
                <a:solidFill>
                  <a:srgbClr val="202122"/>
                </a:solidFill>
                <a:effectLst/>
                <a:latin typeface="Arial" panose="020B0604020202020204" pitchFamily="34" charset="0"/>
              </a:rPr>
              <a:t>diagramme de classes</a:t>
            </a:r>
            <a:r>
              <a:rPr lang="fr-FR" sz="1600" b="0" i="1" dirty="0">
                <a:solidFill>
                  <a:srgbClr val="202122"/>
                </a:solidFill>
                <a:effectLst/>
                <a:latin typeface="Arial" panose="020B0604020202020204" pitchFamily="34" charset="0"/>
              </a:rPr>
              <a:t> est un schéma utilisé en </a:t>
            </a:r>
            <a:r>
              <a:rPr lang="fr-FR" sz="1600" b="0" i="1" u="none" strike="noStrike" dirty="0">
                <a:solidFill>
                  <a:srgbClr val="0645AD"/>
                </a:solidFill>
                <a:effectLst/>
                <a:latin typeface="Arial" panose="020B0604020202020204" pitchFamily="34" charset="0"/>
                <a:hlinkClick r:id="rId2" tooltip="Génie logiciel"/>
              </a:rPr>
              <a:t>génie logiciel</a:t>
            </a:r>
            <a:r>
              <a:rPr lang="fr-FR" sz="1600" b="0" i="1" dirty="0">
                <a:solidFill>
                  <a:srgbClr val="202122"/>
                </a:solidFill>
                <a:effectLst/>
                <a:latin typeface="Arial" panose="020B0604020202020204" pitchFamily="34" charset="0"/>
              </a:rPr>
              <a:t> pour présenter les </a:t>
            </a:r>
            <a:r>
              <a:rPr lang="fr-FR" sz="1600" b="0" i="1" u="none" strike="noStrike" dirty="0">
                <a:solidFill>
                  <a:srgbClr val="0645AD"/>
                </a:solidFill>
                <a:effectLst/>
                <a:latin typeface="Arial" panose="020B0604020202020204" pitchFamily="34" charset="0"/>
                <a:hlinkClick r:id="rId3" tooltip="Classe (informatique)"/>
              </a:rPr>
              <a:t>classes</a:t>
            </a:r>
            <a:r>
              <a:rPr lang="fr-FR" sz="1600" b="0" i="1" dirty="0">
                <a:solidFill>
                  <a:srgbClr val="202122"/>
                </a:solidFill>
                <a:effectLst/>
                <a:latin typeface="Arial" panose="020B0604020202020204" pitchFamily="34" charset="0"/>
              </a:rPr>
              <a:t> et les </a:t>
            </a:r>
            <a:r>
              <a:rPr lang="fr-FR" sz="1600" b="0" i="1" u="none" strike="noStrike" dirty="0">
                <a:solidFill>
                  <a:srgbClr val="0645AD"/>
                </a:solidFill>
                <a:effectLst/>
                <a:latin typeface="Arial" panose="020B0604020202020204" pitchFamily="34" charset="0"/>
                <a:hlinkClick r:id="rId4" tooltip="Interface (informatique)"/>
              </a:rPr>
              <a:t>interfaces</a:t>
            </a:r>
            <a:r>
              <a:rPr lang="fr-FR" sz="1600" b="0" i="1" dirty="0">
                <a:solidFill>
                  <a:srgbClr val="202122"/>
                </a:solidFill>
                <a:effectLst/>
                <a:latin typeface="Arial" panose="020B0604020202020204" pitchFamily="34" charset="0"/>
              </a:rPr>
              <a:t> des systèmes ainsi que leurs relations. Ce </a:t>
            </a:r>
            <a:r>
              <a:rPr lang="fr-FR" sz="1600" b="0" i="1" u="none" strike="noStrike" dirty="0">
                <a:solidFill>
                  <a:srgbClr val="0645AD"/>
                </a:solidFill>
                <a:effectLst/>
                <a:latin typeface="Arial" panose="020B0604020202020204" pitchFamily="34" charset="0"/>
                <a:hlinkClick r:id="rId5" tooltip="Diagramme"/>
              </a:rPr>
              <a:t>diagramme</a:t>
            </a:r>
            <a:r>
              <a:rPr lang="fr-FR" sz="1600" b="0" i="1" dirty="0">
                <a:solidFill>
                  <a:srgbClr val="202122"/>
                </a:solidFill>
                <a:effectLst/>
                <a:latin typeface="Arial" panose="020B0604020202020204" pitchFamily="34" charset="0"/>
              </a:rPr>
              <a:t> fait partie de la partie </a:t>
            </a:r>
            <a:r>
              <a:rPr lang="fr-FR" sz="1600" b="0" i="1" u="none" strike="noStrike" dirty="0">
                <a:solidFill>
                  <a:srgbClr val="0645AD"/>
                </a:solidFill>
                <a:effectLst/>
                <a:latin typeface="Arial" panose="020B0604020202020204" pitchFamily="34" charset="0"/>
                <a:hlinkClick r:id="rId6" tooltip="Statique"/>
              </a:rPr>
              <a:t>statique</a:t>
            </a:r>
            <a:r>
              <a:rPr lang="fr-FR" sz="1600" b="0" i="1" dirty="0">
                <a:solidFill>
                  <a:srgbClr val="202122"/>
                </a:solidFill>
                <a:effectLst/>
                <a:latin typeface="Arial" panose="020B0604020202020204" pitchFamily="34" charset="0"/>
              </a:rPr>
              <a:t> d'</a:t>
            </a:r>
            <a:r>
              <a:rPr lang="fr-FR" sz="1600" b="0" i="1" u="none" strike="noStrike" dirty="0">
                <a:solidFill>
                  <a:srgbClr val="0645AD"/>
                </a:solidFill>
                <a:effectLst/>
                <a:latin typeface="Arial" panose="020B0604020202020204" pitchFamily="34" charset="0"/>
                <a:hlinkClick r:id="rId7" tooltip="Unified modeling language"/>
              </a:rPr>
              <a:t>UML</a:t>
            </a:r>
            <a:r>
              <a:rPr lang="fr-FR" sz="1600" b="0" i="1" dirty="0">
                <a:solidFill>
                  <a:srgbClr val="202122"/>
                </a:solidFill>
                <a:effectLst/>
                <a:latin typeface="Arial" panose="020B0604020202020204" pitchFamily="34" charset="0"/>
              </a:rPr>
              <a:t>, ne s'intéressant pas aux aspects temporels et </a:t>
            </a:r>
            <a:r>
              <a:rPr lang="fr-FR" sz="1600" b="0" i="1" u="none" strike="noStrike" dirty="0">
                <a:solidFill>
                  <a:srgbClr val="0645AD"/>
                </a:solidFill>
                <a:effectLst/>
                <a:latin typeface="Arial" panose="020B0604020202020204" pitchFamily="34" charset="0"/>
                <a:hlinkClick r:id="rId8" tooltip="Dynamique"/>
              </a:rPr>
              <a:t>dynamiques</a:t>
            </a:r>
            <a:r>
              <a:rPr lang="fr-FR" sz="1600" b="0" i="1" dirty="0">
                <a:solidFill>
                  <a:srgbClr val="202122"/>
                </a:solidFill>
                <a:effectLst/>
                <a:latin typeface="Arial" panose="020B0604020202020204" pitchFamily="34" charset="0"/>
              </a:rPr>
              <a:t>.</a:t>
            </a:r>
          </a:p>
          <a:p>
            <a:pPr marL="0" indent="0" algn="l">
              <a:buNone/>
            </a:pPr>
            <a:r>
              <a:rPr lang="fr-FR" sz="1600" b="0" i="1" dirty="0">
                <a:solidFill>
                  <a:srgbClr val="202122"/>
                </a:solidFill>
                <a:effectLst/>
                <a:latin typeface="Arial" panose="020B0604020202020204" pitchFamily="34" charset="0"/>
              </a:rPr>
              <a:t>Une </a:t>
            </a:r>
            <a:r>
              <a:rPr lang="fr-FR" sz="1600" b="0" i="1" u="none" strike="noStrike" dirty="0">
                <a:solidFill>
                  <a:srgbClr val="0645AD"/>
                </a:solidFill>
                <a:effectLst/>
                <a:latin typeface="Arial" panose="020B0604020202020204" pitchFamily="34" charset="0"/>
                <a:hlinkClick r:id="rId3" tooltip="Classe (informatique)"/>
              </a:rPr>
              <a:t>classe</a:t>
            </a:r>
            <a:r>
              <a:rPr lang="fr-FR" sz="1600" b="0" i="1" dirty="0">
                <a:solidFill>
                  <a:srgbClr val="202122"/>
                </a:solidFill>
                <a:effectLst/>
                <a:latin typeface="Arial" panose="020B0604020202020204" pitchFamily="34" charset="0"/>
              </a:rPr>
              <a:t> décrit les responsabilités, le comportement et le type d'un ensemble d'objets. Les éléments de cet ensemble sont les </a:t>
            </a:r>
            <a:r>
              <a:rPr lang="fr-FR" sz="1600" b="0" i="1" u="none" strike="noStrike" dirty="0">
                <a:solidFill>
                  <a:srgbClr val="0645AD"/>
                </a:solidFill>
                <a:effectLst/>
                <a:latin typeface="Arial" panose="020B0604020202020204" pitchFamily="34" charset="0"/>
                <a:hlinkClick r:id="rId9" tooltip="Instance (programmation)"/>
              </a:rPr>
              <a:t>instances</a:t>
            </a:r>
            <a:r>
              <a:rPr lang="fr-FR" sz="1600" b="0" i="1" dirty="0">
                <a:solidFill>
                  <a:srgbClr val="202122"/>
                </a:solidFill>
                <a:effectLst/>
                <a:latin typeface="Arial" panose="020B0604020202020204" pitchFamily="34" charset="0"/>
              </a:rPr>
              <a:t> de la classe. »</a:t>
            </a:r>
          </a:p>
          <a:p>
            <a:r>
              <a:rPr lang="fr-FR" dirty="0"/>
              <a:t>Modèle physique de données</a:t>
            </a:r>
          </a:p>
          <a:p>
            <a:pPr marL="0" indent="0">
              <a:buNone/>
            </a:pPr>
            <a:r>
              <a:rPr lang="fr-FR" sz="1600" i="1" dirty="0">
                <a:solidFill>
                  <a:srgbClr val="202122"/>
                </a:solidFill>
                <a:latin typeface="Arial" panose="020B0604020202020204" pitchFamily="34" charset="0"/>
              </a:rPr>
              <a:t>« Dans la méthode </a:t>
            </a:r>
            <a:r>
              <a:rPr lang="fr-FR" sz="1600" b="1" i="1" dirty="0">
                <a:solidFill>
                  <a:srgbClr val="202122"/>
                </a:solidFill>
                <a:latin typeface="Arial" panose="020B0604020202020204" pitchFamily="34" charset="0"/>
              </a:rPr>
              <a:t>Merise</a:t>
            </a:r>
            <a:r>
              <a:rPr lang="fr-FR" sz="1600" i="1" dirty="0">
                <a:solidFill>
                  <a:srgbClr val="202122"/>
                </a:solidFill>
                <a:latin typeface="Arial" panose="020B0604020202020204" pitchFamily="34" charset="0"/>
              </a:rPr>
              <a:t>, le </a:t>
            </a:r>
            <a:r>
              <a:rPr lang="fr-FR" sz="1600" b="1" i="1" dirty="0">
                <a:solidFill>
                  <a:srgbClr val="202122"/>
                </a:solidFill>
                <a:latin typeface="Arial" panose="020B0604020202020204" pitchFamily="34" charset="0"/>
              </a:rPr>
              <a:t>modèle physique des données </a:t>
            </a:r>
            <a:r>
              <a:rPr lang="fr-FR" sz="1600" i="1" dirty="0">
                <a:solidFill>
                  <a:srgbClr val="202122"/>
                </a:solidFill>
                <a:latin typeface="Arial" panose="020B0604020202020204" pitchFamily="34" charset="0"/>
              </a:rPr>
              <a:t>(MPD) consiste à implanter une base de données dans un SGBDR. Le langage utilisé pour ce type d'opération est le </a:t>
            </a:r>
            <a:r>
              <a:rPr lang="fr-FR" sz="1600" b="1" i="1" dirty="0">
                <a:solidFill>
                  <a:srgbClr val="202122"/>
                </a:solidFill>
                <a:latin typeface="Arial" panose="020B0604020202020204" pitchFamily="34" charset="0"/>
              </a:rPr>
              <a:t>SQL</a:t>
            </a:r>
            <a:r>
              <a:rPr lang="fr-FR" sz="1600" i="1" dirty="0">
                <a:solidFill>
                  <a:srgbClr val="202122"/>
                </a:solidFill>
                <a:latin typeface="Arial" panose="020B0604020202020204" pitchFamily="34" charset="0"/>
              </a:rPr>
              <a:t>. On peut également faire usage d'un </a:t>
            </a:r>
            <a:r>
              <a:rPr lang="fr-FR" sz="1600" b="1" i="1" dirty="0">
                <a:solidFill>
                  <a:srgbClr val="202122"/>
                </a:solidFill>
                <a:latin typeface="Arial" panose="020B0604020202020204" pitchFamily="34" charset="0"/>
              </a:rPr>
              <a:t>AGL</a:t>
            </a:r>
            <a:r>
              <a:rPr lang="fr-FR" sz="1600" i="1" dirty="0">
                <a:solidFill>
                  <a:srgbClr val="202122"/>
                </a:solidFill>
                <a:latin typeface="Arial" panose="020B0604020202020204" pitchFamily="34" charset="0"/>
              </a:rPr>
              <a:t> (PowerAMC, </a:t>
            </a:r>
            <a:r>
              <a:rPr lang="fr-FR" sz="1600" i="1" dirty="0" err="1">
                <a:solidFill>
                  <a:srgbClr val="202122"/>
                </a:solidFill>
                <a:latin typeface="Arial" panose="020B0604020202020204" pitchFamily="34" charset="0"/>
              </a:rPr>
              <a:t>WinDesign</a:t>
            </a:r>
            <a:r>
              <a:rPr lang="fr-FR" sz="1600" i="1" dirty="0">
                <a:solidFill>
                  <a:srgbClr val="202122"/>
                </a:solidFill>
                <a:latin typeface="Arial" panose="020B0604020202020204" pitchFamily="34" charset="0"/>
              </a:rPr>
              <a:t>, etc.) qui permet de générer automatiquement la base de données. »</a:t>
            </a:r>
          </a:p>
          <a:p>
            <a:r>
              <a:rPr lang="fr-FR" dirty="0"/>
              <a:t>Diagramme de composants</a:t>
            </a:r>
          </a:p>
          <a:p>
            <a:pPr marL="0" indent="0">
              <a:buNone/>
            </a:pPr>
            <a:r>
              <a:rPr lang="fr-FR" sz="1500" i="1" dirty="0">
                <a:solidFill>
                  <a:srgbClr val="202122"/>
                </a:solidFill>
                <a:latin typeface="Arial" panose="020B0604020202020204" pitchFamily="34" charset="0"/>
              </a:rPr>
              <a:t>« Le diagramme de composants décrit l'organisation du système du point de vue des éléments logiciels comme les modules (paquetages, fichiers sources, bibliothèques, exécutables), des données (fichiers, bases de données) ou encore d'éléments de configuration (paramètres, scripts, fichiers de commandes). Ce diagramme permet de mettre en évidence les dépendances entre les composants (qui utilise quoi). »</a:t>
            </a:r>
          </a:p>
          <a:p>
            <a:pPr marL="0" indent="0">
              <a:buNone/>
            </a:pPr>
            <a:endParaRPr lang="fr-FR" sz="1500" i="1" dirty="0">
              <a:solidFill>
                <a:srgbClr val="202122"/>
              </a:solidFill>
              <a:latin typeface="Arial" panose="020B0604020202020204" pitchFamily="34" charset="0"/>
            </a:endParaRPr>
          </a:p>
          <a:p>
            <a:pPr marL="0" indent="0">
              <a:buNone/>
            </a:pPr>
            <a:endParaRPr lang="fr-FR" sz="1500" i="1" dirty="0">
              <a:solidFill>
                <a:srgbClr val="202122"/>
              </a:solidFill>
              <a:latin typeface="Arial" panose="020B0604020202020204" pitchFamily="34" charset="0"/>
            </a:endParaRPr>
          </a:p>
          <a:p>
            <a:endParaRPr lang="fr-FR" dirty="0"/>
          </a:p>
        </p:txBody>
      </p:sp>
    </p:spTree>
    <p:extLst>
      <p:ext uri="{BB962C8B-B14F-4D97-AF65-F5344CB8AC3E}">
        <p14:creationId xmlns:p14="http://schemas.microsoft.com/office/powerpoint/2010/main" val="3825505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948904-11E4-4A0C-ABD6-9AD1A90345A3}"/>
              </a:ext>
            </a:extLst>
          </p:cNvPr>
          <p:cNvSpPr>
            <a:spLocks noGrp="1"/>
          </p:cNvSpPr>
          <p:nvPr>
            <p:ph type="title"/>
          </p:nvPr>
        </p:nvSpPr>
        <p:spPr/>
        <p:txBody>
          <a:bodyPr/>
          <a:lstStyle/>
          <a:p>
            <a:r>
              <a:rPr lang="fr-FR" dirty="0"/>
              <a:t>Définitions 2/2</a:t>
            </a:r>
          </a:p>
        </p:txBody>
      </p:sp>
      <p:sp>
        <p:nvSpPr>
          <p:cNvPr id="3" name="Espace réservé du contenu 2">
            <a:extLst>
              <a:ext uri="{FF2B5EF4-FFF2-40B4-BE49-F238E27FC236}">
                <a16:creationId xmlns:a16="http://schemas.microsoft.com/office/drawing/2014/main" id="{40CAD64F-FD53-40FD-8D7B-600AA146617C}"/>
              </a:ext>
            </a:extLst>
          </p:cNvPr>
          <p:cNvSpPr>
            <a:spLocks noGrp="1"/>
          </p:cNvSpPr>
          <p:nvPr>
            <p:ph idx="1"/>
          </p:nvPr>
        </p:nvSpPr>
        <p:spPr/>
        <p:txBody>
          <a:bodyPr/>
          <a:lstStyle/>
          <a:p>
            <a:r>
              <a:rPr lang="fr-FR" dirty="0"/>
              <a:t>Diagramme de déploiement</a:t>
            </a:r>
          </a:p>
          <a:p>
            <a:pPr marL="0" indent="0">
              <a:buNone/>
            </a:pPr>
            <a:r>
              <a:rPr lang="fr-FR" sz="1500" i="1" dirty="0">
                <a:solidFill>
                  <a:srgbClr val="202122"/>
                </a:solidFill>
                <a:latin typeface="Arial" panose="020B0604020202020204" pitchFamily="34" charset="0"/>
              </a:rPr>
              <a:t>« En </a:t>
            </a:r>
            <a:r>
              <a:rPr lang="fr-FR" sz="1500" i="1" dirty="0">
                <a:solidFill>
                  <a:srgbClr val="202122"/>
                </a:solidFill>
                <a:latin typeface="Arial" panose="020B0604020202020204" pitchFamily="34" charset="0"/>
                <a:hlinkClick r:id="rId2" tooltip="Unified Modeling Language">
                  <a:extLst>
                    <a:ext uri="{A12FA001-AC4F-418D-AE19-62706E023703}">
                      <ahyp:hlinkClr xmlns:ahyp="http://schemas.microsoft.com/office/drawing/2018/hyperlinkcolor" val="tx"/>
                    </a:ext>
                  </a:extLst>
                </a:hlinkClick>
              </a:rPr>
              <a:t>UML</a:t>
            </a:r>
            <a:r>
              <a:rPr lang="fr-FR" sz="1500" i="1" dirty="0">
                <a:solidFill>
                  <a:srgbClr val="202122"/>
                </a:solidFill>
                <a:latin typeface="Arial" panose="020B0604020202020204" pitchFamily="34" charset="0"/>
              </a:rPr>
              <a:t>, un diagramme de déploiement est une vue statique qui sert à représenter l'utilisation de l'infrastructure physique par le système et la manière dont les composants du système sont répartis ainsi que leurs relations entre eux. Les éléments utilisés par un diagramme de déploiement sont principalement les nœuds, les composants, les associations et les artefacts. Les caractéristiques des ressources matérielles physiques et des supports de communication peuvent être précisées par stéréotype. »</a:t>
            </a:r>
          </a:p>
          <a:p>
            <a:pPr marL="0" indent="0">
              <a:buNone/>
            </a:pPr>
            <a:endParaRPr lang="fr-FR" sz="1500" i="1" dirty="0">
              <a:solidFill>
                <a:srgbClr val="202122"/>
              </a:solidFill>
              <a:latin typeface="Arial" panose="020B0604020202020204" pitchFamily="34" charset="0"/>
            </a:endParaRPr>
          </a:p>
        </p:txBody>
      </p:sp>
    </p:spTree>
    <p:extLst>
      <p:ext uri="{BB962C8B-B14F-4D97-AF65-F5344CB8AC3E}">
        <p14:creationId xmlns:p14="http://schemas.microsoft.com/office/powerpoint/2010/main" val="1017602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84A7D4-5E16-466E-8A81-8BDDF4891712}"/>
              </a:ext>
            </a:extLst>
          </p:cNvPr>
          <p:cNvSpPr>
            <a:spLocks noGrp="1"/>
          </p:cNvSpPr>
          <p:nvPr>
            <p:ph type="title"/>
          </p:nvPr>
        </p:nvSpPr>
        <p:spPr/>
        <p:txBody>
          <a:bodyPr/>
          <a:lstStyle/>
          <a:p>
            <a:r>
              <a:rPr lang="fr-FR" dirty="0"/>
              <a:t>Concevoir le système d’information</a:t>
            </a:r>
          </a:p>
        </p:txBody>
      </p:sp>
      <p:sp>
        <p:nvSpPr>
          <p:cNvPr id="3" name="Espace réservé du contenu 2">
            <a:extLst>
              <a:ext uri="{FF2B5EF4-FFF2-40B4-BE49-F238E27FC236}">
                <a16:creationId xmlns:a16="http://schemas.microsoft.com/office/drawing/2014/main" id="{0DE7FE53-95D8-4A73-BA05-6940B2B105A8}"/>
              </a:ext>
            </a:extLst>
          </p:cNvPr>
          <p:cNvSpPr>
            <a:spLocks noGrp="1"/>
          </p:cNvSpPr>
          <p:nvPr>
            <p:ph idx="1"/>
          </p:nvPr>
        </p:nvSpPr>
        <p:spPr/>
        <p:txBody>
          <a:bodyPr>
            <a:normAutofit lnSpcReduction="10000"/>
          </a:bodyPr>
          <a:lstStyle/>
          <a:p>
            <a:r>
              <a:rPr lang="fr-FR" dirty="0"/>
              <a:t>Vente de pizzas à emporter</a:t>
            </a:r>
          </a:p>
          <a:p>
            <a:r>
              <a:rPr lang="fr-FR" dirty="0"/>
              <a:t>Plusieurs points de vente</a:t>
            </a:r>
          </a:p>
          <a:p>
            <a:r>
              <a:rPr lang="fr-FR" dirty="0"/>
              <a:t>Un site de vente en ligne</a:t>
            </a:r>
          </a:p>
          <a:p>
            <a:r>
              <a:rPr lang="fr-FR" dirty="0"/>
              <a:t>Un système de gestion des point de vente</a:t>
            </a:r>
          </a:p>
          <a:p>
            <a:pPr lvl="1"/>
            <a:r>
              <a:rPr lang="fr-FR" dirty="0"/>
              <a:t>Gagner en efficacité</a:t>
            </a:r>
          </a:p>
          <a:p>
            <a:pPr lvl="1"/>
            <a:r>
              <a:rPr lang="fr-FR" dirty="0"/>
              <a:t>Niveau groupe</a:t>
            </a:r>
          </a:p>
          <a:p>
            <a:pPr lvl="1"/>
            <a:r>
              <a:rPr lang="fr-FR" dirty="0"/>
              <a:t>Niveau point de vente</a:t>
            </a:r>
          </a:p>
          <a:p>
            <a:r>
              <a:rPr lang="fr-FR" dirty="0"/>
              <a:t>Des interfaces pour les différents rôles des employé</a:t>
            </a:r>
          </a:p>
          <a:p>
            <a:pPr lvl="1"/>
            <a:r>
              <a:rPr lang="fr-FR" dirty="0"/>
              <a:t>Pizzaiolo</a:t>
            </a:r>
          </a:p>
          <a:p>
            <a:pPr lvl="1"/>
            <a:r>
              <a:rPr lang="fr-FR" dirty="0"/>
              <a:t>Livreur</a:t>
            </a:r>
          </a:p>
        </p:txBody>
      </p:sp>
    </p:spTree>
    <p:extLst>
      <p:ext uri="{BB962C8B-B14F-4D97-AF65-F5344CB8AC3E}">
        <p14:creationId xmlns:p14="http://schemas.microsoft.com/office/powerpoint/2010/main" val="32530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84A7D4-5E16-466E-8A81-8BDDF4891712}"/>
              </a:ext>
            </a:extLst>
          </p:cNvPr>
          <p:cNvSpPr>
            <a:spLocks noGrp="1"/>
          </p:cNvSpPr>
          <p:nvPr>
            <p:ph type="title"/>
          </p:nvPr>
        </p:nvSpPr>
        <p:spPr/>
        <p:txBody>
          <a:bodyPr/>
          <a:lstStyle/>
          <a:p>
            <a:r>
              <a:rPr lang="fr-FR" dirty="0"/>
              <a:t>Concevoir le système d’information</a:t>
            </a:r>
          </a:p>
        </p:txBody>
      </p:sp>
      <p:sp>
        <p:nvSpPr>
          <p:cNvPr id="3" name="Espace réservé du contenu 2">
            <a:extLst>
              <a:ext uri="{FF2B5EF4-FFF2-40B4-BE49-F238E27FC236}">
                <a16:creationId xmlns:a16="http://schemas.microsoft.com/office/drawing/2014/main" id="{0DE7FE53-95D8-4A73-BA05-6940B2B105A8}"/>
              </a:ext>
            </a:extLst>
          </p:cNvPr>
          <p:cNvSpPr>
            <a:spLocks noGrp="1"/>
          </p:cNvSpPr>
          <p:nvPr>
            <p:ph idx="1"/>
          </p:nvPr>
        </p:nvSpPr>
        <p:spPr/>
        <p:txBody>
          <a:bodyPr>
            <a:normAutofit/>
          </a:bodyPr>
          <a:lstStyle/>
          <a:p>
            <a:r>
              <a:rPr lang="fr-FR"/>
              <a:t>De multiples fonctionnalités</a:t>
            </a:r>
            <a:endParaRPr lang="fr-FR" dirty="0"/>
          </a:p>
          <a:p>
            <a:pPr lvl="1"/>
            <a:r>
              <a:rPr lang="fr-FR" dirty="0"/>
              <a:t>Commander en ligne / sur place / par téléphone</a:t>
            </a:r>
          </a:p>
          <a:p>
            <a:pPr lvl="1"/>
            <a:r>
              <a:rPr lang="fr-FR" dirty="0"/>
              <a:t>Payer en ligne / sur place / à la livraison</a:t>
            </a:r>
          </a:p>
          <a:p>
            <a:pPr lvl="1"/>
            <a:r>
              <a:rPr lang="fr-FR" dirty="0"/>
              <a:t>Suivre l’état des commandes</a:t>
            </a:r>
          </a:p>
          <a:p>
            <a:pPr lvl="1"/>
            <a:r>
              <a:rPr lang="fr-FR" dirty="0"/>
              <a:t>Modifier / annuler un commande</a:t>
            </a:r>
          </a:p>
          <a:p>
            <a:pPr lvl="1"/>
            <a:r>
              <a:rPr lang="fr-FR" dirty="0"/>
              <a:t>Suivre l’état des stock</a:t>
            </a:r>
          </a:p>
          <a:p>
            <a:pPr lvl="1"/>
            <a:r>
              <a:rPr lang="fr-FR" dirty="0"/>
              <a:t>Vérifier les commandes faisables</a:t>
            </a:r>
          </a:p>
          <a:p>
            <a:pPr lvl="1"/>
            <a:r>
              <a:rPr lang="fr-FR" dirty="0"/>
              <a:t>Indiquer le payement en temp réel, pour les livreurs</a:t>
            </a:r>
          </a:p>
          <a:p>
            <a:pPr lvl="1"/>
            <a:endParaRPr lang="fr-FR" dirty="0"/>
          </a:p>
          <a:p>
            <a:pPr lvl="1"/>
            <a:endParaRPr lang="fr-FR" dirty="0"/>
          </a:p>
        </p:txBody>
      </p:sp>
    </p:spTree>
    <p:extLst>
      <p:ext uri="{BB962C8B-B14F-4D97-AF65-F5344CB8AC3E}">
        <p14:creationId xmlns:p14="http://schemas.microsoft.com/office/powerpoint/2010/main" val="781806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816138-AE25-4889-8509-B5CB53DA2A19}"/>
              </a:ext>
            </a:extLst>
          </p:cNvPr>
          <p:cNvSpPr>
            <a:spLocks noGrp="1"/>
          </p:cNvSpPr>
          <p:nvPr>
            <p:ph type="title"/>
          </p:nvPr>
        </p:nvSpPr>
        <p:spPr/>
        <p:txBody>
          <a:bodyPr/>
          <a:lstStyle/>
          <a:p>
            <a:r>
              <a:rPr lang="fr-FR" dirty="0"/>
              <a:t>Diagramme de classes</a:t>
            </a:r>
          </a:p>
        </p:txBody>
      </p:sp>
      <p:pic>
        <p:nvPicPr>
          <p:cNvPr id="5" name="Image 4">
            <a:extLst>
              <a:ext uri="{FF2B5EF4-FFF2-40B4-BE49-F238E27FC236}">
                <a16:creationId xmlns:a16="http://schemas.microsoft.com/office/drawing/2014/main" id="{7D5E9168-21B8-472C-9F0A-0E441474A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322" y="1690688"/>
            <a:ext cx="8354465" cy="4183313"/>
          </a:xfrm>
          <a:prstGeom prst="rect">
            <a:avLst/>
          </a:prstGeom>
        </p:spPr>
      </p:pic>
      <p:sp>
        <p:nvSpPr>
          <p:cNvPr id="6" name="ZoneTexte 5">
            <a:extLst>
              <a:ext uri="{FF2B5EF4-FFF2-40B4-BE49-F238E27FC236}">
                <a16:creationId xmlns:a16="http://schemas.microsoft.com/office/drawing/2014/main" id="{5D6703C7-7325-41EB-9441-6877DF922D0C}"/>
              </a:ext>
            </a:extLst>
          </p:cNvPr>
          <p:cNvSpPr txBox="1"/>
          <p:nvPr/>
        </p:nvSpPr>
        <p:spPr>
          <a:xfrm>
            <a:off x="1280719" y="6056431"/>
            <a:ext cx="9630561" cy="369332"/>
          </a:xfrm>
          <a:prstGeom prst="rect">
            <a:avLst/>
          </a:prstGeom>
          <a:noFill/>
        </p:spPr>
        <p:txBody>
          <a:bodyPr wrap="square" rtlCol="0">
            <a:spAutoFit/>
          </a:bodyPr>
          <a:lstStyle/>
          <a:p>
            <a:r>
              <a:rPr lang="fr-FR" dirty="0"/>
              <a:t>Cf. Dossier de conception fonctionnelle §4.1 </a:t>
            </a:r>
          </a:p>
        </p:txBody>
      </p:sp>
    </p:spTree>
    <p:extLst>
      <p:ext uri="{BB962C8B-B14F-4D97-AF65-F5344CB8AC3E}">
        <p14:creationId xmlns:p14="http://schemas.microsoft.com/office/powerpoint/2010/main" val="1860074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BBE9B0-567F-42B1-B572-61B3C57F7821}"/>
              </a:ext>
            </a:extLst>
          </p:cNvPr>
          <p:cNvSpPr>
            <a:spLocks noGrp="1"/>
          </p:cNvSpPr>
          <p:nvPr>
            <p:ph type="title"/>
          </p:nvPr>
        </p:nvSpPr>
        <p:spPr/>
        <p:txBody>
          <a:bodyPr/>
          <a:lstStyle/>
          <a:p>
            <a:r>
              <a:rPr lang="fr-FR" dirty="0"/>
              <a:t>Modèle physique de données</a:t>
            </a:r>
          </a:p>
        </p:txBody>
      </p:sp>
      <p:pic>
        <p:nvPicPr>
          <p:cNvPr id="5" name="Image 4">
            <a:extLst>
              <a:ext uri="{FF2B5EF4-FFF2-40B4-BE49-F238E27FC236}">
                <a16:creationId xmlns:a16="http://schemas.microsoft.com/office/drawing/2014/main" id="{DEAD139C-F3EB-42E2-84D1-B0C3E99D2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776" y="1529278"/>
            <a:ext cx="8808448" cy="4310665"/>
          </a:xfrm>
          <a:prstGeom prst="rect">
            <a:avLst/>
          </a:prstGeom>
        </p:spPr>
      </p:pic>
      <p:sp>
        <p:nvSpPr>
          <p:cNvPr id="6" name="ZoneTexte 5">
            <a:extLst>
              <a:ext uri="{FF2B5EF4-FFF2-40B4-BE49-F238E27FC236}">
                <a16:creationId xmlns:a16="http://schemas.microsoft.com/office/drawing/2014/main" id="{BBFA55F6-9667-491D-AABB-603FF69300DB}"/>
              </a:ext>
            </a:extLst>
          </p:cNvPr>
          <p:cNvSpPr txBox="1"/>
          <p:nvPr/>
        </p:nvSpPr>
        <p:spPr>
          <a:xfrm>
            <a:off x="1280719" y="6056431"/>
            <a:ext cx="9630561" cy="369332"/>
          </a:xfrm>
          <a:prstGeom prst="rect">
            <a:avLst/>
          </a:prstGeom>
          <a:noFill/>
        </p:spPr>
        <p:txBody>
          <a:bodyPr wrap="square" rtlCol="0">
            <a:spAutoFit/>
          </a:bodyPr>
          <a:lstStyle/>
          <a:p>
            <a:r>
              <a:rPr lang="fr-FR" dirty="0"/>
              <a:t>Cf. Dossier de conception technique §3.2 </a:t>
            </a:r>
          </a:p>
        </p:txBody>
      </p:sp>
    </p:spTree>
    <p:extLst>
      <p:ext uri="{BB962C8B-B14F-4D97-AF65-F5344CB8AC3E}">
        <p14:creationId xmlns:p14="http://schemas.microsoft.com/office/powerpoint/2010/main" val="3738427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19F0CC-C25D-40E2-AAD1-5EA00797A78F}"/>
              </a:ext>
            </a:extLst>
          </p:cNvPr>
          <p:cNvSpPr>
            <a:spLocks noGrp="1"/>
          </p:cNvSpPr>
          <p:nvPr>
            <p:ph type="title"/>
          </p:nvPr>
        </p:nvSpPr>
        <p:spPr/>
        <p:txBody>
          <a:bodyPr/>
          <a:lstStyle/>
          <a:p>
            <a:r>
              <a:rPr lang="fr-FR" dirty="0"/>
              <a:t>Diagramme de Composants</a:t>
            </a:r>
          </a:p>
        </p:txBody>
      </p:sp>
      <p:pic>
        <p:nvPicPr>
          <p:cNvPr id="5" name="Image 4">
            <a:extLst>
              <a:ext uri="{FF2B5EF4-FFF2-40B4-BE49-F238E27FC236}">
                <a16:creationId xmlns:a16="http://schemas.microsoft.com/office/drawing/2014/main" id="{F3AE66C5-6EB8-4328-872A-002E81768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016" y="1690688"/>
            <a:ext cx="10017967" cy="3653186"/>
          </a:xfrm>
          <a:prstGeom prst="rect">
            <a:avLst/>
          </a:prstGeom>
        </p:spPr>
      </p:pic>
      <p:sp>
        <p:nvSpPr>
          <p:cNvPr id="6" name="ZoneTexte 5">
            <a:extLst>
              <a:ext uri="{FF2B5EF4-FFF2-40B4-BE49-F238E27FC236}">
                <a16:creationId xmlns:a16="http://schemas.microsoft.com/office/drawing/2014/main" id="{BA44ED22-AFE7-4A7C-B2B5-6E21C00C4AF6}"/>
              </a:ext>
            </a:extLst>
          </p:cNvPr>
          <p:cNvSpPr txBox="1"/>
          <p:nvPr/>
        </p:nvSpPr>
        <p:spPr>
          <a:xfrm>
            <a:off x="1280719" y="6056431"/>
            <a:ext cx="9630561" cy="369332"/>
          </a:xfrm>
          <a:prstGeom prst="rect">
            <a:avLst/>
          </a:prstGeom>
          <a:noFill/>
        </p:spPr>
        <p:txBody>
          <a:bodyPr wrap="square" rtlCol="0">
            <a:spAutoFit/>
          </a:bodyPr>
          <a:lstStyle/>
          <a:p>
            <a:r>
              <a:rPr lang="fr-FR" dirty="0"/>
              <a:t>Cf. Dossier de conception technique §3.3 </a:t>
            </a:r>
          </a:p>
        </p:txBody>
      </p:sp>
    </p:spTree>
    <p:extLst>
      <p:ext uri="{BB962C8B-B14F-4D97-AF65-F5344CB8AC3E}">
        <p14:creationId xmlns:p14="http://schemas.microsoft.com/office/powerpoint/2010/main" val="2575873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BF868A-54C0-4C9E-8F3C-4ACD88EF14C3}"/>
              </a:ext>
            </a:extLst>
          </p:cNvPr>
          <p:cNvSpPr>
            <a:spLocks noGrp="1"/>
          </p:cNvSpPr>
          <p:nvPr>
            <p:ph type="title"/>
          </p:nvPr>
        </p:nvSpPr>
        <p:spPr/>
        <p:txBody>
          <a:bodyPr/>
          <a:lstStyle/>
          <a:p>
            <a:r>
              <a:rPr lang="fr-FR" dirty="0"/>
              <a:t>Diagramme de déploiement</a:t>
            </a:r>
          </a:p>
        </p:txBody>
      </p:sp>
      <p:pic>
        <p:nvPicPr>
          <p:cNvPr id="5" name="Image 4">
            <a:extLst>
              <a:ext uri="{FF2B5EF4-FFF2-40B4-BE49-F238E27FC236}">
                <a16:creationId xmlns:a16="http://schemas.microsoft.com/office/drawing/2014/main" id="{93534868-10A4-48FD-BB0D-17FBF373F3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075" y="1623577"/>
            <a:ext cx="7659850" cy="4070548"/>
          </a:xfrm>
          <a:prstGeom prst="rect">
            <a:avLst/>
          </a:prstGeom>
        </p:spPr>
      </p:pic>
      <p:sp>
        <p:nvSpPr>
          <p:cNvPr id="6" name="ZoneTexte 5">
            <a:extLst>
              <a:ext uri="{FF2B5EF4-FFF2-40B4-BE49-F238E27FC236}">
                <a16:creationId xmlns:a16="http://schemas.microsoft.com/office/drawing/2014/main" id="{E3562B1E-3F85-4693-8436-E0612E38C004}"/>
              </a:ext>
            </a:extLst>
          </p:cNvPr>
          <p:cNvSpPr txBox="1"/>
          <p:nvPr/>
        </p:nvSpPr>
        <p:spPr>
          <a:xfrm>
            <a:off x="1280719" y="6056431"/>
            <a:ext cx="9630561" cy="369332"/>
          </a:xfrm>
          <a:prstGeom prst="rect">
            <a:avLst/>
          </a:prstGeom>
          <a:noFill/>
        </p:spPr>
        <p:txBody>
          <a:bodyPr wrap="square" rtlCol="0">
            <a:spAutoFit/>
          </a:bodyPr>
          <a:lstStyle/>
          <a:p>
            <a:r>
              <a:rPr lang="fr-FR" dirty="0"/>
              <a:t>Cf. Dossier de conception technique §3.3 </a:t>
            </a:r>
          </a:p>
        </p:txBody>
      </p:sp>
    </p:spTree>
    <p:extLst>
      <p:ext uri="{BB962C8B-B14F-4D97-AF65-F5344CB8AC3E}">
        <p14:creationId xmlns:p14="http://schemas.microsoft.com/office/powerpoint/2010/main" val="3357036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111D2-0C91-4B80-8A3D-61E8D0ECB58E}"/>
              </a:ext>
            </a:extLst>
          </p:cNvPr>
          <p:cNvSpPr>
            <a:spLocks noGrp="1"/>
          </p:cNvSpPr>
          <p:nvPr>
            <p:ph type="title"/>
          </p:nvPr>
        </p:nvSpPr>
        <p:spPr/>
        <p:txBody>
          <a:bodyPr/>
          <a:lstStyle/>
          <a:p>
            <a:r>
              <a:rPr lang="fr-FR" sz="4400" i="1" dirty="0">
                <a:solidFill>
                  <a:srgbClr val="202122"/>
                </a:solidFill>
                <a:latin typeface="Arial" panose="020B0604020202020204" pitchFamily="34" charset="0"/>
              </a:rPr>
              <a:t>PostgreSQL 1/3</a:t>
            </a:r>
            <a:br>
              <a:rPr lang="fr-FR" sz="4400" i="1" dirty="0">
                <a:solidFill>
                  <a:srgbClr val="202122"/>
                </a:solidFill>
                <a:latin typeface="Arial" panose="020B0604020202020204" pitchFamily="34" charset="0"/>
              </a:rPr>
            </a:br>
            <a:endParaRPr lang="fr-FR" dirty="0"/>
          </a:p>
        </p:txBody>
      </p:sp>
      <p:sp>
        <p:nvSpPr>
          <p:cNvPr id="3" name="Espace réservé du contenu 2">
            <a:extLst>
              <a:ext uri="{FF2B5EF4-FFF2-40B4-BE49-F238E27FC236}">
                <a16:creationId xmlns:a16="http://schemas.microsoft.com/office/drawing/2014/main" id="{96D71546-361F-4F91-B869-B0E740F1E5B6}"/>
              </a:ext>
            </a:extLst>
          </p:cNvPr>
          <p:cNvSpPr>
            <a:spLocks noGrp="1"/>
          </p:cNvSpPr>
          <p:nvPr>
            <p:ph idx="1"/>
          </p:nvPr>
        </p:nvSpPr>
        <p:spPr/>
        <p:txBody>
          <a:bodyPr>
            <a:normAutofit/>
          </a:bodyPr>
          <a:lstStyle/>
          <a:p>
            <a:r>
              <a:rPr lang="fr-FR" sz="2400" dirty="0"/>
              <a:t>PostgreSQL est un système de gestion de base de données relationnelle et objet (SGBDRO). C'est un outil libre disponible selon les termes d'une licence de type BSD.</a:t>
            </a:r>
          </a:p>
          <a:p>
            <a:pPr lvl="1"/>
            <a:r>
              <a:rPr lang="fr-FR" sz="1800" dirty="0">
                <a:effectLst/>
                <a:latin typeface="Open Sans" panose="020B0606030504020204" pitchFamily="34" charset="0"/>
                <a:ea typeface="Source Han Sans CN Regular"/>
                <a:cs typeface="Lohit Devanagari"/>
              </a:rPr>
              <a:t>Base de données relationnelle et objet</a:t>
            </a:r>
          </a:p>
          <a:p>
            <a:pPr lvl="1"/>
            <a:r>
              <a:rPr lang="fr-FR" sz="1800" dirty="0">
                <a:effectLst/>
                <a:latin typeface="Open Sans" panose="020B0606030504020204" pitchFamily="34" charset="0"/>
                <a:ea typeface="Source Han Sans CN Regular"/>
                <a:cs typeface="Lohit Devanagari"/>
              </a:rPr>
              <a:t>Reconnu pour sa stabilité</a:t>
            </a:r>
          </a:p>
          <a:p>
            <a:pPr lvl="1"/>
            <a:r>
              <a:rPr lang="fr-FR" sz="1800" dirty="0">
                <a:effectLst/>
                <a:latin typeface="Open Sans" panose="020B0606030504020204" pitchFamily="34" charset="0"/>
                <a:ea typeface="Source Han Sans CN Regular"/>
                <a:cs typeface="Lohit Devanagari"/>
              </a:rPr>
              <a:t>Multiplateforme, fonctionne sous Linux, Mac OS, et Windows</a:t>
            </a:r>
          </a:p>
          <a:p>
            <a:pPr lvl="1"/>
            <a:r>
              <a:rPr lang="fr-FR" sz="1800" dirty="0">
                <a:effectLst/>
                <a:latin typeface="Open Sans" panose="020B0606030504020204" pitchFamily="34" charset="0"/>
                <a:ea typeface="Source Han Sans CN Regular"/>
                <a:cs typeface="Lohit Devanagari"/>
              </a:rPr>
              <a:t>Conformité avec le langage SQL</a:t>
            </a:r>
          </a:p>
          <a:p>
            <a:pPr lvl="1"/>
            <a:r>
              <a:rPr lang="fr-FR" sz="1800" dirty="0">
                <a:effectLst/>
                <a:latin typeface="Open Sans" panose="020B0606030504020204" pitchFamily="34" charset="0"/>
                <a:ea typeface="Source Han Sans CN Regular"/>
                <a:cs typeface="Lohit Devanagari"/>
              </a:rPr>
              <a:t>Gratuit, Open source, Licence BSD (Berkeley Software Distribution Licence)</a:t>
            </a:r>
          </a:p>
          <a:p>
            <a:pPr marL="457200" lvl="1" indent="0">
              <a:buNone/>
            </a:pPr>
            <a:endParaRPr lang="fr-FR" sz="1800" dirty="0">
              <a:effectLst/>
              <a:latin typeface="Open Sans" panose="020B0606030504020204" pitchFamily="34" charset="0"/>
              <a:ea typeface="Source Han Sans CN Regular"/>
              <a:cs typeface="Lohit Devanagari"/>
            </a:endParaRPr>
          </a:p>
          <a:p>
            <a:pPr lvl="1"/>
            <a:endParaRPr lang="fr-FR" sz="2000" dirty="0"/>
          </a:p>
        </p:txBody>
      </p:sp>
    </p:spTree>
    <p:extLst>
      <p:ext uri="{BB962C8B-B14F-4D97-AF65-F5344CB8AC3E}">
        <p14:creationId xmlns:p14="http://schemas.microsoft.com/office/powerpoint/2010/main" val="2833758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111D2-0C91-4B80-8A3D-61E8D0ECB58E}"/>
              </a:ext>
            </a:extLst>
          </p:cNvPr>
          <p:cNvSpPr>
            <a:spLocks noGrp="1"/>
          </p:cNvSpPr>
          <p:nvPr>
            <p:ph type="title"/>
          </p:nvPr>
        </p:nvSpPr>
        <p:spPr/>
        <p:txBody>
          <a:bodyPr/>
          <a:lstStyle/>
          <a:p>
            <a:r>
              <a:rPr lang="fr-FR" sz="4400" i="1" dirty="0">
                <a:solidFill>
                  <a:srgbClr val="202122"/>
                </a:solidFill>
                <a:latin typeface="Arial" panose="020B0604020202020204" pitchFamily="34" charset="0"/>
              </a:rPr>
              <a:t>PostgreSQL 2/3</a:t>
            </a:r>
            <a:br>
              <a:rPr lang="fr-FR" sz="4400" i="1" dirty="0">
                <a:solidFill>
                  <a:srgbClr val="202122"/>
                </a:solidFill>
                <a:latin typeface="Arial" panose="020B0604020202020204" pitchFamily="34" charset="0"/>
              </a:rPr>
            </a:br>
            <a:endParaRPr lang="fr-FR" dirty="0"/>
          </a:p>
        </p:txBody>
      </p:sp>
      <p:sp>
        <p:nvSpPr>
          <p:cNvPr id="3" name="Espace réservé du contenu 2">
            <a:extLst>
              <a:ext uri="{FF2B5EF4-FFF2-40B4-BE49-F238E27FC236}">
                <a16:creationId xmlns:a16="http://schemas.microsoft.com/office/drawing/2014/main" id="{96D71546-361F-4F91-B869-B0E740F1E5B6}"/>
              </a:ext>
            </a:extLst>
          </p:cNvPr>
          <p:cNvSpPr>
            <a:spLocks noGrp="1"/>
          </p:cNvSpPr>
          <p:nvPr>
            <p:ph idx="1"/>
          </p:nvPr>
        </p:nvSpPr>
        <p:spPr/>
        <p:txBody>
          <a:bodyPr>
            <a:normAutofit/>
          </a:bodyPr>
          <a:lstStyle/>
          <a:p>
            <a:r>
              <a:rPr lang="fr-FR" sz="2400" dirty="0"/>
              <a:t>Les outils.</a:t>
            </a:r>
          </a:p>
          <a:p>
            <a:pPr lvl="1" algn="just">
              <a:spcAft>
                <a:spcPts val="600"/>
              </a:spcAft>
            </a:pPr>
            <a:r>
              <a:rPr lang="fr-FR" sz="1200" b="1" dirty="0" err="1">
                <a:effectLst/>
                <a:latin typeface="Open Sans" panose="020B0606030504020204" pitchFamily="34" charset="0"/>
                <a:ea typeface="Source Han Sans CN Regular"/>
                <a:cs typeface="Lohit Devanagari"/>
              </a:rPr>
              <a:t>PgAdmin</a:t>
            </a:r>
            <a:r>
              <a:rPr lang="fr-FR" sz="1200" dirty="0">
                <a:effectLst/>
                <a:latin typeface="Open Sans" panose="020B0606030504020204" pitchFamily="34" charset="0"/>
                <a:ea typeface="Source Han Sans CN Regular"/>
                <a:cs typeface="Lohit Devanagari"/>
              </a:rPr>
              <a:t> : </a:t>
            </a:r>
            <a:r>
              <a:rPr lang="fr-FR" sz="1200" dirty="0" err="1">
                <a:effectLst/>
                <a:latin typeface="Open Sans" panose="020B0606030504020204" pitchFamily="34" charset="0"/>
                <a:ea typeface="Source Han Sans CN Regular"/>
                <a:cs typeface="Lohit Devanagari"/>
              </a:rPr>
              <a:t>PgAdmin</a:t>
            </a:r>
            <a:r>
              <a:rPr lang="fr-FR" sz="1200" dirty="0">
                <a:effectLst/>
                <a:latin typeface="Open Sans" panose="020B0606030504020204" pitchFamily="34" charset="0"/>
                <a:ea typeface="Source Han Sans CN Regular"/>
                <a:cs typeface="Lohit Devanagari"/>
              </a:rPr>
              <a:t> est une interface graphique permettant d’interagir avec la base de données.</a:t>
            </a:r>
          </a:p>
          <a:p>
            <a:pPr lvl="1" algn="just">
              <a:spcAft>
                <a:spcPts val="600"/>
              </a:spcAft>
            </a:pPr>
            <a:r>
              <a:rPr lang="fr-FR" sz="1200" b="1" dirty="0" err="1">
                <a:effectLst/>
                <a:latin typeface="Open Sans" panose="020B0606030504020204" pitchFamily="34" charset="0"/>
                <a:ea typeface="Source Han Sans CN Regular"/>
                <a:cs typeface="Lohit Devanagari"/>
              </a:rPr>
              <a:t>Psql</a:t>
            </a:r>
            <a:r>
              <a:rPr lang="fr-FR" sz="1200" dirty="0">
                <a:effectLst/>
                <a:latin typeface="Open Sans" panose="020B0606030504020204" pitchFamily="34" charset="0"/>
                <a:ea typeface="Source Han Sans CN Regular"/>
                <a:cs typeface="Lohit Devanagari"/>
              </a:rPr>
              <a:t> : </a:t>
            </a:r>
            <a:r>
              <a:rPr lang="fr-FR" sz="1200" i="1" dirty="0">
                <a:effectLst/>
                <a:latin typeface="Open Sans" panose="020B0606030504020204" pitchFamily="34" charset="0"/>
                <a:ea typeface="Source Han Sans CN Regular"/>
                <a:cs typeface="Lohit Devanagari"/>
              </a:rPr>
              <a:t>« </a:t>
            </a:r>
            <a:r>
              <a:rPr lang="fr-FR" sz="1200" i="1" dirty="0" err="1">
                <a:effectLst/>
                <a:latin typeface="Open Sans" panose="020B0606030504020204" pitchFamily="34" charset="0"/>
                <a:ea typeface="Source Han Sans CN Regular"/>
                <a:cs typeface="Lohit Devanagari"/>
              </a:rPr>
              <a:t>psql</a:t>
            </a:r>
            <a:r>
              <a:rPr lang="fr-FR" sz="1200" i="1" dirty="0">
                <a:effectLst/>
                <a:latin typeface="Open Sans" panose="020B0606030504020204" pitchFamily="34" charset="0"/>
                <a:ea typeface="Source Han Sans CN Regular"/>
                <a:cs typeface="Lohit Devanagari"/>
              </a:rPr>
              <a:t> est une interface en mode texte pour PostgreSQL. Il vous permet de saisir des requêtes de façon interactive, de les exécuter sur PostgreSQL et de voir les résultats de ces requêtes. Alternativement, les entrées peuvent être lues à partir d'un fichier ou à partir des arguments de la ligne de commande. De plus, il fournit un certain nombre de </a:t>
            </a:r>
            <a:r>
              <a:rPr lang="fr-FR" sz="1200" i="1" dirty="0" err="1">
                <a:effectLst/>
                <a:latin typeface="Open Sans" panose="020B0606030504020204" pitchFamily="34" charset="0"/>
                <a:ea typeface="Source Han Sans CN Regular"/>
                <a:cs typeface="Lohit Devanagari"/>
              </a:rPr>
              <a:t>métacommandes</a:t>
            </a:r>
            <a:r>
              <a:rPr lang="fr-FR" sz="1200" i="1" dirty="0">
                <a:effectLst/>
                <a:latin typeface="Open Sans" panose="020B0606030504020204" pitchFamily="34" charset="0"/>
                <a:ea typeface="Source Han Sans CN Regular"/>
                <a:cs typeface="Lohit Devanagari"/>
              </a:rPr>
              <a:t> et plusieurs fonctionnalités style </a:t>
            </a:r>
            <a:r>
              <a:rPr lang="fr-FR" sz="1200" i="1" dirty="0" err="1">
                <a:effectLst/>
                <a:latin typeface="Open Sans" panose="020B0606030504020204" pitchFamily="34" charset="0"/>
                <a:ea typeface="Source Han Sans CN Regular"/>
                <a:cs typeface="Lohit Devanagari"/>
              </a:rPr>
              <a:t>shell</a:t>
            </a:r>
            <a:r>
              <a:rPr lang="fr-FR" sz="1200" i="1" dirty="0">
                <a:effectLst/>
                <a:latin typeface="Open Sans" panose="020B0606030504020204" pitchFamily="34" charset="0"/>
                <a:ea typeface="Source Han Sans CN Regular"/>
                <a:cs typeface="Lohit Devanagari"/>
              </a:rPr>
              <a:t> pour faciliter l'écriture des scripts et automatiser une grande variété de tâches. »</a:t>
            </a:r>
            <a:endParaRPr lang="fr-FR" sz="1200" dirty="0">
              <a:effectLst/>
              <a:latin typeface="Open Sans" panose="020B0606030504020204" pitchFamily="34" charset="0"/>
              <a:ea typeface="Source Han Sans CN Regular"/>
              <a:cs typeface="Lohit Devanagari"/>
            </a:endParaRPr>
          </a:p>
          <a:p>
            <a:pPr lvl="1" algn="just">
              <a:spcAft>
                <a:spcPts val="600"/>
              </a:spcAft>
            </a:pPr>
            <a:r>
              <a:rPr lang="fr-FR" sz="1200" b="1" i="1" dirty="0" err="1">
                <a:effectLst/>
                <a:latin typeface="Open Sans" panose="020B0606030504020204" pitchFamily="34" charset="0"/>
                <a:ea typeface="Source Han Sans CN Regular"/>
                <a:cs typeface="Lohit Devanagari"/>
              </a:rPr>
              <a:t>Createdb</a:t>
            </a:r>
            <a:r>
              <a:rPr lang="fr-FR" sz="1200" i="1" dirty="0">
                <a:effectLst/>
                <a:latin typeface="Open Sans" panose="020B0606030504020204" pitchFamily="34" charset="0"/>
                <a:ea typeface="Source Han Sans CN Regular"/>
                <a:cs typeface="Lohit Devanagari"/>
              </a:rPr>
              <a:t> : </a:t>
            </a:r>
            <a:r>
              <a:rPr lang="fr-FR" sz="1200" i="1" dirty="0" err="1">
                <a:effectLst/>
                <a:latin typeface="Open Sans" panose="020B0606030504020204" pitchFamily="34" charset="0"/>
                <a:ea typeface="Source Han Sans CN Regular"/>
                <a:cs typeface="Lohit Devanagari"/>
              </a:rPr>
              <a:t>createdb</a:t>
            </a:r>
            <a:r>
              <a:rPr lang="fr-FR" sz="1200" i="1" dirty="0">
                <a:effectLst/>
                <a:latin typeface="Open Sans" panose="020B0606030504020204" pitchFamily="34" charset="0"/>
                <a:ea typeface="Source Han Sans CN Regular"/>
                <a:cs typeface="Lohit Devanagari"/>
              </a:rPr>
              <a:t> est un programme en ligne de commande permettant la création de base de données.</a:t>
            </a:r>
            <a:endParaRPr lang="fr-FR" sz="1200" dirty="0">
              <a:effectLst/>
              <a:latin typeface="Open Sans" panose="020B0606030504020204" pitchFamily="34" charset="0"/>
              <a:ea typeface="Source Han Sans CN Regular"/>
              <a:cs typeface="Lohit Devanagari"/>
            </a:endParaRPr>
          </a:p>
          <a:p>
            <a:pPr lvl="1" algn="just">
              <a:spcAft>
                <a:spcPts val="600"/>
              </a:spcAft>
            </a:pPr>
            <a:r>
              <a:rPr lang="fr-FR" sz="1200" b="1" i="1" dirty="0" err="1">
                <a:effectLst/>
                <a:latin typeface="Open Sans" panose="020B0606030504020204" pitchFamily="34" charset="0"/>
                <a:ea typeface="Source Han Sans CN Regular"/>
                <a:cs typeface="Lohit Devanagari"/>
              </a:rPr>
              <a:t>Dropdb</a:t>
            </a:r>
            <a:r>
              <a:rPr lang="fr-FR" sz="1200" i="1" dirty="0">
                <a:effectLst/>
                <a:latin typeface="Open Sans" panose="020B0606030504020204" pitchFamily="34" charset="0"/>
                <a:ea typeface="Source Han Sans CN Regular"/>
                <a:cs typeface="Lohit Devanagari"/>
              </a:rPr>
              <a:t> : </a:t>
            </a:r>
            <a:r>
              <a:rPr lang="fr-FR" sz="1200" i="1" dirty="0" err="1">
                <a:effectLst/>
                <a:latin typeface="Open Sans" panose="020B0606030504020204" pitchFamily="34" charset="0"/>
                <a:ea typeface="Source Han Sans CN Regular"/>
                <a:cs typeface="Lohit Devanagari"/>
              </a:rPr>
              <a:t>dropdb</a:t>
            </a:r>
            <a:r>
              <a:rPr lang="fr-FR" sz="1200" i="1" dirty="0">
                <a:effectLst/>
                <a:latin typeface="Open Sans" panose="020B0606030504020204" pitchFamily="34" charset="0"/>
                <a:ea typeface="Source Han Sans CN Regular"/>
                <a:cs typeface="Lohit Devanagari"/>
              </a:rPr>
              <a:t> </a:t>
            </a:r>
            <a:r>
              <a:rPr lang="fr-FR" sz="1200" i="1" dirty="0" err="1">
                <a:effectLst/>
                <a:latin typeface="Open Sans" panose="020B0606030504020204" pitchFamily="34" charset="0"/>
                <a:ea typeface="Source Han Sans CN Regular"/>
                <a:cs typeface="Lohit Devanagari"/>
              </a:rPr>
              <a:t>createdb</a:t>
            </a:r>
            <a:r>
              <a:rPr lang="fr-FR" sz="1200" i="1" dirty="0">
                <a:effectLst/>
                <a:latin typeface="Open Sans" panose="020B0606030504020204" pitchFamily="34" charset="0"/>
                <a:ea typeface="Source Han Sans CN Regular"/>
                <a:cs typeface="Lohit Devanagari"/>
              </a:rPr>
              <a:t> est un programme en ligne de commande permettant la suppression de base de données.</a:t>
            </a:r>
            <a:endParaRPr lang="fr-FR" sz="1200" dirty="0">
              <a:effectLst/>
              <a:latin typeface="Open Sans" panose="020B0606030504020204" pitchFamily="34" charset="0"/>
              <a:ea typeface="Source Han Sans CN Regular"/>
              <a:cs typeface="Lohit Devanagari"/>
            </a:endParaRPr>
          </a:p>
          <a:p>
            <a:pPr marL="457200" lvl="1" indent="0">
              <a:buNone/>
            </a:pPr>
            <a:endParaRPr lang="fr-FR" sz="1800" dirty="0">
              <a:effectLst/>
              <a:latin typeface="Open Sans" panose="020B0606030504020204" pitchFamily="34" charset="0"/>
              <a:ea typeface="Source Han Sans CN Regular"/>
              <a:cs typeface="Lohit Devanagari"/>
            </a:endParaRPr>
          </a:p>
          <a:p>
            <a:r>
              <a:rPr lang="fr-FR" sz="2400" dirty="0"/>
              <a:t>Port 5432</a:t>
            </a:r>
          </a:p>
          <a:p>
            <a:r>
              <a:rPr lang="fr-FR" sz="2400" dirty="0"/>
              <a:t>Hébergement possible</a:t>
            </a:r>
          </a:p>
          <a:p>
            <a:pPr lvl="1"/>
            <a:r>
              <a:rPr lang="fr-FR" sz="2000" dirty="0"/>
              <a:t>Amazon RDS</a:t>
            </a:r>
          </a:p>
          <a:p>
            <a:endParaRPr lang="fr-FR" sz="2400" dirty="0"/>
          </a:p>
        </p:txBody>
      </p:sp>
    </p:spTree>
    <p:extLst>
      <p:ext uri="{BB962C8B-B14F-4D97-AF65-F5344CB8AC3E}">
        <p14:creationId xmlns:p14="http://schemas.microsoft.com/office/powerpoint/2010/main" val="80090988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1158</Words>
  <Application>Microsoft Office PowerPoint</Application>
  <PresentationFormat>Grand écran</PresentationFormat>
  <Paragraphs>134</Paragraphs>
  <Slides>16</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16</vt:i4>
      </vt:variant>
    </vt:vector>
  </HeadingPairs>
  <TitlesOfParts>
    <vt:vector size="23" baseType="lpstr">
      <vt:lpstr>Arial</vt:lpstr>
      <vt:lpstr>Calibri</vt:lpstr>
      <vt:lpstr>Calibri Light</vt:lpstr>
      <vt:lpstr>Courier New</vt:lpstr>
      <vt:lpstr>Montserrat</vt:lpstr>
      <vt:lpstr>Open Sans</vt:lpstr>
      <vt:lpstr>Thème Office</vt:lpstr>
      <vt:lpstr>OC PIZZA</vt:lpstr>
      <vt:lpstr>Concevoir le système d’information</vt:lpstr>
      <vt:lpstr>Concevoir le système d’information</vt:lpstr>
      <vt:lpstr>Diagramme de classes</vt:lpstr>
      <vt:lpstr>Modèle physique de données</vt:lpstr>
      <vt:lpstr>Diagramme de Composants</vt:lpstr>
      <vt:lpstr>Diagramme de déploiement</vt:lpstr>
      <vt:lpstr>PostgreSQL 1/3 </vt:lpstr>
      <vt:lpstr>PostgreSQL 2/3 </vt:lpstr>
      <vt:lpstr>PostgreSQL 3/3 </vt:lpstr>
      <vt:lpstr>Angular 1/2</vt:lpstr>
      <vt:lpstr>Angular 2/2</vt:lpstr>
      <vt:lpstr>Laravel 1/2</vt:lpstr>
      <vt:lpstr>Laravel 2/2</vt:lpstr>
      <vt:lpstr>Définitions 1/2</vt:lpstr>
      <vt:lpstr>Définitions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Pedalo Production</dc:creator>
  <cp:lastModifiedBy>Pedalo Production</cp:lastModifiedBy>
  <cp:revision>9</cp:revision>
  <dcterms:created xsi:type="dcterms:W3CDTF">2021-09-09T06:45:21Z</dcterms:created>
  <dcterms:modified xsi:type="dcterms:W3CDTF">2021-09-09T08:11:21Z</dcterms:modified>
</cp:coreProperties>
</file>