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29" autoAdjust="0"/>
    <p:restoredTop sz="94660"/>
  </p:normalViewPr>
  <p:slideViewPr>
    <p:cSldViewPr snapToGrid="0">
      <p:cViewPr varScale="1">
        <p:scale>
          <a:sx n="65" d="100"/>
          <a:sy n="65" d="100"/>
        </p:scale>
        <p:origin x="380" y="40"/>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054A3A-264D-42AB-9450-F17A366408CC}"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B2F88-8611-4E7A-8A02-D545220CB085}" type="slidenum">
              <a:rPr lang="en-US" smtClean="0"/>
              <a:t>‹#›</a:t>
            </a:fld>
            <a:endParaRPr lang="en-US"/>
          </a:p>
        </p:txBody>
      </p:sp>
    </p:spTree>
    <p:extLst>
      <p:ext uri="{BB962C8B-B14F-4D97-AF65-F5344CB8AC3E}">
        <p14:creationId xmlns:p14="http://schemas.microsoft.com/office/powerpoint/2010/main" val="189289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054A3A-264D-42AB-9450-F17A366408CC}"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B2F88-8611-4E7A-8A02-D545220CB085}" type="slidenum">
              <a:rPr lang="en-US" smtClean="0"/>
              <a:t>‹#›</a:t>
            </a:fld>
            <a:endParaRPr lang="en-US"/>
          </a:p>
        </p:txBody>
      </p:sp>
    </p:spTree>
    <p:extLst>
      <p:ext uri="{BB962C8B-B14F-4D97-AF65-F5344CB8AC3E}">
        <p14:creationId xmlns:p14="http://schemas.microsoft.com/office/powerpoint/2010/main" val="30866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054A3A-264D-42AB-9450-F17A366408CC}"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B2F88-8611-4E7A-8A02-D545220CB085}" type="slidenum">
              <a:rPr lang="en-US" smtClean="0"/>
              <a:t>‹#›</a:t>
            </a:fld>
            <a:endParaRPr lang="en-US"/>
          </a:p>
        </p:txBody>
      </p:sp>
    </p:spTree>
    <p:extLst>
      <p:ext uri="{BB962C8B-B14F-4D97-AF65-F5344CB8AC3E}">
        <p14:creationId xmlns:p14="http://schemas.microsoft.com/office/powerpoint/2010/main" val="3494207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054A3A-264D-42AB-9450-F17A366408CC}"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B2F88-8611-4E7A-8A02-D545220CB085}" type="slidenum">
              <a:rPr lang="en-US" smtClean="0"/>
              <a:t>‹#›</a:t>
            </a:fld>
            <a:endParaRPr lang="en-US"/>
          </a:p>
        </p:txBody>
      </p:sp>
    </p:spTree>
    <p:extLst>
      <p:ext uri="{BB962C8B-B14F-4D97-AF65-F5344CB8AC3E}">
        <p14:creationId xmlns:p14="http://schemas.microsoft.com/office/powerpoint/2010/main" val="109095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E054A3A-264D-42AB-9450-F17A366408CC}"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B2F88-8611-4E7A-8A02-D545220CB085}" type="slidenum">
              <a:rPr lang="en-US" smtClean="0"/>
              <a:t>‹#›</a:t>
            </a:fld>
            <a:endParaRPr lang="en-US"/>
          </a:p>
        </p:txBody>
      </p:sp>
    </p:spTree>
    <p:extLst>
      <p:ext uri="{BB962C8B-B14F-4D97-AF65-F5344CB8AC3E}">
        <p14:creationId xmlns:p14="http://schemas.microsoft.com/office/powerpoint/2010/main" val="435132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054A3A-264D-42AB-9450-F17A366408CC}" type="datetimeFigureOut">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5B2F88-8611-4E7A-8A02-D545220CB085}" type="slidenum">
              <a:rPr lang="en-US" smtClean="0"/>
              <a:t>‹#›</a:t>
            </a:fld>
            <a:endParaRPr lang="en-US"/>
          </a:p>
        </p:txBody>
      </p:sp>
    </p:spTree>
    <p:extLst>
      <p:ext uri="{BB962C8B-B14F-4D97-AF65-F5344CB8AC3E}">
        <p14:creationId xmlns:p14="http://schemas.microsoft.com/office/powerpoint/2010/main" val="2402038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054A3A-264D-42AB-9450-F17A366408CC}" type="datetimeFigureOut">
              <a:rPr lang="en-US" smtClean="0"/>
              <a:t>5/15/2020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5B2F88-8611-4E7A-8A02-D545220CB085}" type="slidenum">
              <a:rPr lang="en-US" smtClean="0"/>
              <a:t>‹#›</a:t>
            </a:fld>
            <a:endParaRPr lang="en-US"/>
          </a:p>
        </p:txBody>
      </p:sp>
    </p:spTree>
    <p:extLst>
      <p:ext uri="{BB962C8B-B14F-4D97-AF65-F5344CB8AC3E}">
        <p14:creationId xmlns:p14="http://schemas.microsoft.com/office/powerpoint/2010/main" val="408395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054A3A-264D-42AB-9450-F17A366408CC}" type="datetimeFigureOut">
              <a:rPr lang="en-US" smtClean="0"/>
              <a:t>5/15/2020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5B2F88-8611-4E7A-8A02-D545220CB085}" type="slidenum">
              <a:rPr lang="en-US" smtClean="0"/>
              <a:t>‹#›</a:t>
            </a:fld>
            <a:endParaRPr lang="en-US"/>
          </a:p>
        </p:txBody>
      </p:sp>
    </p:spTree>
    <p:extLst>
      <p:ext uri="{BB962C8B-B14F-4D97-AF65-F5344CB8AC3E}">
        <p14:creationId xmlns:p14="http://schemas.microsoft.com/office/powerpoint/2010/main" val="2678648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54A3A-264D-42AB-9450-F17A366408CC}" type="datetimeFigureOut">
              <a:rPr lang="en-US" smtClean="0"/>
              <a:t>5/15/2020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5B2F88-8611-4E7A-8A02-D545220CB085}" type="slidenum">
              <a:rPr lang="en-US" smtClean="0"/>
              <a:t>‹#›</a:t>
            </a:fld>
            <a:endParaRPr lang="en-US"/>
          </a:p>
        </p:txBody>
      </p:sp>
    </p:spTree>
    <p:extLst>
      <p:ext uri="{BB962C8B-B14F-4D97-AF65-F5344CB8AC3E}">
        <p14:creationId xmlns:p14="http://schemas.microsoft.com/office/powerpoint/2010/main" val="1023968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054A3A-264D-42AB-9450-F17A366408CC}" type="datetimeFigureOut">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5B2F88-8611-4E7A-8A02-D545220CB085}" type="slidenum">
              <a:rPr lang="en-US" smtClean="0"/>
              <a:t>‹#›</a:t>
            </a:fld>
            <a:endParaRPr lang="en-US"/>
          </a:p>
        </p:txBody>
      </p:sp>
    </p:spTree>
    <p:extLst>
      <p:ext uri="{BB962C8B-B14F-4D97-AF65-F5344CB8AC3E}">
        <p14:creationId xmlns:p14="http://schemas.microsoft.com/office/powerpoint/2010/main" val="4241048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054A3A-264D-42AB-9450-F17A366408CC}" type="datetimeFigureOut">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5B2F88-8611-4E7A-8A02-D545220CB085}" type="slidenum">
              <a:rPr lang="en-US" smtClean="0"/>
              <a:t>‹#›</a:t>
            </a:fld>
            <a:endParaRPr lang="en-US"/>
          </a:p>
        </p:txBody>
      </p:sp>
    </p:spTree>
    <p:extLst>
      <p:ext uri="{BB962C8B-B14F-4D97-AF65-F5344CB8AC3E}">
        <p14:creationId xmlns:p14="http://schemas.microsoft.com/office/powerpoint/2010/main" val="2124861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54A3A-264D-42AB-9450-F17A366408CC}" type="datetimeFigureOut">
              <a:rPr lang="en-US" smtClean="0"/>
              <a:t>5/15/2020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5B2F88-8611-4E7A-8A02-D545220CB085}" type="slidenum">
              <a:rPr lang="en-US" smtClean="0"/>
              <a:t>‹#›</a:t>
            </a:fld>
            <a:endParaRPr lang="en-US"/>
          </a:p>
        </p:txBody>
      </p:sp>
    </p:spTree>
    <p:extLst>
      <p:ext uri="{BB962C8B-B14F-4D97-AF65-F5344CB8AC3E}">
        <p14:creationId xmlns:p14="http://schemas.microsoft.com/office/powerpoint/2010/main" val="267078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opendatasoft.com/explore/dataset/us-zip-code-latitude-and-longitude/table/" TargetMode="External"/><Relationship Id="rId7" Type="http://schemas.openxmlformats.org/officeDocument/2006/relationships/hyperlink" Target="https://developer.foursquare.com/" TargetMode="External"/><Relationship Id="rId2" Type="http://schemas.openxmlformats.org/officeDocument/2006/relationships/hyperlink" Target="https://data.sfgov.org/Geographic-Locations-and-Boundaries/Bay-Area-ZIP-Codes/u5j3-svi6" TargetMode="External"/><Relationship Id="rId1" Type="http://schemas.openxmlformats.org/officeDocument/2006/relationships/slideLayout" Target="../slideLayouts/slideLayout2.xml"/><Relationship Id="rId6" Type="http://schemas.openxmlformats.org/officeDocument/2006/relationships/hyperlink" Target="https://www.irs.gov/statistics/soi-tax-stats-individual-income-tax-statistics-2017-zip-code-data-soi" TargetMode="External"/><Relationship Id="rId5" Type="http://schemas.openxmlformats.org/officeDocument/2006/relationships/hyperlink" Target="https://www.zillow.com/research/data/" TargetMode="External"/><Relationship Id="rId4" Type="http://schemas.openxmlformats.org/officeDocument/2006/relationships/hyperlink" Target=".gi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t>Coursera Capstone Final Project </a:t>
            </a:r>
            <a:br>
              <a:rPr lang="en-US" sz="5400" b="1" dirty="0" smtClean="0"/>
            </a:br>
            <a:r>
              <a:rPr lang="en-US" sz="5400" b="1" dirty="0" smtClean="0"/>
              <a:t>– Bay Area Info</a:t>
            </a:r>
            <a:endParaRPr lang="en-US" sz="6600" b="1" dirty="0"/>
          </a:p>
        </p:txBody>
      </p:sp>
      <p:sp>
        <p:nvSpPr>
          <p:cNvPr id="3" name="Subtitle 2"/>
          <p:cNvSpPr>
            <a:spLocks noGrp="1"/>
          </p:cNvSpPr>
          <p:nvPr>
            <p:ph type="subTitle" idx="1"/>
          </p:nvPr>
        </p:nvSpPr>
        <p:spPr/>
        <p:txBody>
          <a:bodyPr/>
          <a:lstStyle/>
          <a:p>
            <a:endParaRPr lang="en-US" dirty="0" smtClean="0"/>
          </a:p>
          <a:p>
            <a:r>
              <a:rPr lang="en-US" sz="3200" dirty="0" smtClean="0"/>
              <a:t>Daniel Bai</a:t>
            </a:r>
          </a:p>
          <a:p>
            <a:r>
              <a:rPr lang="en-US" sz="2800" dirty="0" smtClean="0"/>
              <a:t>May 15, 2020</a:t>
            </a:r>
          </a:p>
          <a:p>
            <a:endParaRPr lang="en-US" sz="3200" dirty="0"/>
          </a:p>
        </p:txBody>
      </p:sp>
    </p:spTree>
    <p:extLst>
      <p:ext uri="{BB962C8B-B14F-4D97-AF65-F5344CB8AC3E}">
        <p14:creationId xmlns:p14="http://schemas.microsoft.com/office/powerpoint/2010/main" val="426328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407" y="384790"/>
            <a:ext cx="10515600" cy="1325563"/>
          </a:xfrm>
        </p:spPr>
        <p:txBody>
          <a:bodyPr/>
          <a:lstStyle/>
          <a:p>
            <a:r>
              <a:rPr lang="en-US" b="1" dirty="0" smtClean="0"/>
              <a:t>More Maps </a:t>
            </a:r>
            <a:endParaRPr lang="en-US" b="1" dirty="0"/>
          </a:p>
        </p:txBody>
      </p:sp>
      <p:sp>
        <p:nvSpPr>
          <p:cNvPr id="3" name="Content Placeholder 2"/>
          <p:cNvSpPr>
            <a:spLocks noGrp="1"/>
          </p:cNvSpPr>
          <p:nvPr>
            <p:ph idx="1"/>
          </p:nvPr>
        </p:nvSpPr>
        <p:spPr>
          <a:xfrm>
            <a:off x="187549" y="5410937"/>
            <a:ext cx="11503741" cy="825908"/>
          </a:xfrm>
        </p:spPr>
        <p:txBody>
          <a:bodyPr>
            <a:noAutofit/>
          </a:bodyPr>
          <a:lstStyle/>
          <a:p>
            <a:pPr>
              <a:lnSpc>
                <a:spcPct val="100000"/>
              </a:lnSpc>
              <a:spcBef>
                <a:spcPts val="200"/>
              </a:spcBef>
            </a:pPr>
            <a:r>
              <a:rPr lang="en-US" sz="2000" dirty="0" smtClean="0"/>
              <a:t>All 171 zip codes are displayed in three maps, each color coded for the 4 bins for population, per capita income, and housing price </a:t>
            </a:r>
          </a:p>
        </p:txBody>
      </p:sp>
      <p:pic>
        <p:nvPicPr>
          <p:cNvPr id="5" name="Picture 4"/>
          <p:cNvPicPr>
            <a:picLocks noChangeAspect="1"/>
          </p:cNvPicPr>
          <p:nvPr/>
        </p:nvPicPr>
        <p:blipFill rotWithShape="1">
          <a:blip r:embed="rId2"/>
          <a:srcRect l="30557" r="23144"/>
          <a:stretch/>
        </p:blipFill>
        <p:spPr>
          <a:xfrm>
            <a:off x="0" y="1839783"/>
            <a:ext cx="3937866" cy="3017520"/>
          </a:xfrm>
          <a:prstGeom prst="rect">
            <a:avLst/>
          </a:prstGeom>
        </p:spPr>
      </p:pic>
      <p:pic>
        <p:nvPicPr>
          <p:cNvPr id="6" name="Picture 5"/>
          <p:cNvPicPr>
            <a:picLocks noChangeAspect="1"/>
          </p:cNvPicPr>
          <p:nvPr/>
        </p:nvPicPr>
        <p:blipFill rotWithShape="1">
          <a:blip r:embed="rId3"/>
          <a:srcRect l="26994" r="24989"/>
          <a:stretch/>
        </p:blipFill>
        <p:spPr>
          <a:xfrm>
            <a:off x="4055467" y="1826360"/>
            <a:ext cx="4127900" cy="3017520"/>
          </a:xfrm>
          <a:prstGeom prst="rect">
            <a:avLst/>
          </a:prstGeom>
        </p:spPr>
      </p:pic>
      <p:pic>
        <p:nvPicPr>
          <p:cNvPr id="7" name="Picture 6"/>
          <p:cNvPicPr>
            <a:picLocks noChangeAspect="1"/>
          </p:cNvPicPr>
          <p:nvPr/>
        </p:nvPicPr>
        <p:blipFill rotWithShape="1">
          <a:blip r:embed="rId4"/>
          <a:srcRect l="35940" r="20301"/>
          <a:stretch/>
        </p:blipFill>
        <p:spPr>
          <a:xfrm>
            <a:off x="8289676" y="1841924"/>
            <a:ext cx="3784515" cy="3017520"/>
          </a:xfrm>
          <a:prstGeom prst="rect">
            <a:avLst/>
          </a:prstGeom>
        </p:spPr>
      </p:pic>
      <p:sp>
        <p:nvSpPr>
          <p:cNvPr id="8" name="TextBox 7"/>
          <p:cNvSpPr txBox="1"/>
          <p:nvPr/>
        </p:nvSpPr>
        <p:spPr>
          <a:xfrm>
            <a:off x="1280160" y="4869180"/>
            <a:ext cx="1897380" cy="369332"/>
          </a:xfrm>
          <a:prstGeom prst="rect">
            <a:avLst/>
          </a:prstGeom>
          <a:noFill/>
        </p:spPr>
        <p:txBody>
          <a:bodyPr wrap="square" rtlCol="0">
            <a:spAutoFit/>
          </a:bodyPr>
          <a:lstStyle/>
          <a:p>
            <a:r>
              <a:rPr lang="en-US" b="1" dirty="0" smtClean="0">
                <a:solidFill>
                  <a:srgbClr val="0000FF"/>
                </a:solidFill>
              </a:rPr>
              <a:t>Population</a:t>
            </a:r>
            <a:endParaRPr lang="en-US" b="1" dirty="0">
              <a:solidFill>
                <a:srgbClr val="0000FF"/>
              </a:solidFill>
            </a:endParaRPr>
          </a:p>
        </p:txBody>
      </p:sp>
      <p:sp>
        <p:nvSpPr>
          <p:cNvPr id="9" name="TextBox 8"/>
          <p:cNvSpPr txBox="1"/>
          <p:nvPr/>
        </p:nvSpPr>
        <p:spPr>
          <a:xfrm>
            <a:off x="5223510" y="4869180"/>
            <a:ext cx="1897380" cy="369332"/>
          </a:xfrm>
          <a:prstGeom prst="rect">
            <a:avLst/>
          </a:prstGeom>
          <a:noFill/>
        </p:spPr>
        <p:txBody>
          <a:bodyPr wrap="square" rtlCol="0">
            <a:spAutoFit/>
          </a:bodyPr>
          <a:lstStyle/>
          <a:p>
            <a:r>
              <a:rPr lang="en-US" b="1" dirty="0" smtClean="0">
                <a:solidFill>
                  <a:srgbClr val="0000FF"/>
                </a:solidFill>
              </a:rPr>
              <a:t>Per capita income</a:t>
            </a:r>
            <a:endParaRPr lang="en-US" b="1" dirty="0">
              <a:solidFill>
                <a:srgbClr val="0000FF"/>
              </a:solidFill>
            </a:endParaRPr>
          </a:p>
        </p:txBody>
      </p:sp>
      <p:sp>
        <p:nvSpPr>
          <p:cNvPr id="10" name="TextBox 9"/>
          <p:cNvSpPr txBox="1"/>
          <p:nvPr/>
        </p:nvSpPr>
        <p:spPr>
          <a:xfrm>
            <a:off x="9612630" y="4869180"/>
            <a:ext cx="1897380" cy="369332"/>
          </a:xfrm>
          <a:prstGeom prst="rect">
            <a:avLst/>
          </a:prstGeom>
          <a:noFill/>
        </p:spPr>
        <p:txBody>
          <a:bodyPr wrap="square" rtlCol="0">
            <a:spAutoFit/>
          </a:bodyPr>
          <a:lstStyle/>
          <a:p>
            <a:r>
              <a:rPr lang="en-US" b="1" dirty="0" smtClean="0">
                <a:solidFill>
                  <a:srgbClr val="0000FF"/>
                </a:solidFill>
              </a:rPr>
              <a:t>Housing Price</a:t>
            </a:r>
            <a:endParaRPr lang="en-US" b="1" dirty="0">
              <a:solidFill>
                <a:srgbClr val="0000FF"/>
              </a:solidFill>
            </a:endParaRPr>
          </a:p>
        </p:txBody>
      </p:sp>
    </p:spTree>
    <p:extLst>
      <p:ext uri="{BB962C8B-B14F-4D97-AF65-F5344CB8AC3E}">
        <p14:creationId xmlns:p14="http://schemas.microsoft.com/office/powerpoint/2010/main" val="2085813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407" y="384790"/>
            <a:ext cx="10515600" cy="1325563"/>
          </a:xfrm>
        </p:spPr>
        <p:txBody>
          <a:bodyPr/>
          <a:lstStyle/>
          <a:p>
            <a:r>
              <a:rPr lang="en-US" b="1" dirty="0" smtClean="0"/>
              <a:t>Explore the Area – Venues </a:t>
            </a:r>
            <a:endParaRPr lang="en-US" b="1" dirty="0"/>
          </a:p>
        </p:txBody>
      </p:sp>
      <p:sp>
        <p:nvSpPr>
          <p:cNvPr id="3" name="Content Placeholder 2"/>
          <p:cNvSpPr>
            <a:spLocks noGrp="1"/>
          </p:cNvSpPr>
          <p:nvPr>
            <p:ph idx="1"/>
          </p:nvPr>
        </p:nvSpPr>
        <p:spPr>
          <a:xfrm>
            <a:off x="198979" y="5148047"/>
            <a:ext cx="11503741" cy="825908"/>
          </a:xfrm>
        </p:spPr>
        <p:txBody>
          <a:bodyPr>
            <a:noAutofit/>
          </a:bodyPr>
          <a:lstStyle/>
          <a:p>
            <a:pPr>
              <a:lnSpc>
                <a:spcPct val="100000"/>
              </a:lnSpc>
              <a:spcBef>
                <a:spcPts val="200"/>
              </a:spcBef>
            </a:pPr>
            <a:r>
              <a:rPr lang="en-US" sz="2000" dirty="0" smtClean="0"/>
              <a:t>Using Foursquare API calls, pulled the venues within 1000 meters radius of the center of each zip code, and further separated into high level categories, i.e., food, shops, travel etc</a:t>
            </a:r>
          </a:p>
          <a:p>
            <a:pPr>
              <a:lnSpc>
                <a:spcPct val="100000"/>
              </a:lnSpc>
              <a:spcBef>
                <a:spcPts val="200"/>
              </a:spcBef>
            </a:pPr>
            <a:endParaRPr lang="en-US" sz="2000" dirty="0" smtClean="0"/>
          </a:p>
        </p:txBody>
      </p:sp>
      <p:pic>
        <p:nvPicPr>
          <p:cNvPr id="4" name="Picture 3"/>
          <p:cNvPicPr>
            <a:picLocks noChangeAspect="1"/>
          </p:cNvPicPr>
          <p:nvPr/>
        </p:nvPicPr>
        <p:blipFill>
          <a:blip r:embed="rId2"/>
          <a:stretch>
            <a:fillRect/>
          </a:stretch>
        </p:blipFill>
        <p:spPr>
          <a:xfrm>
            <a:off x="1714500" y="1632152"/>
            <a:ext cx="8365937" cy="3374188"/>
          </a:xfrm>
          <a:prstGeom prst="rect">
            <a:avLst/>
          </a:prstGeom>
        </p:spPr>
      </p:pic>
    </p:spTree>
    <p:extLst>
      <p:ext uri="{BB962C8B-B14F-4D97-AF65-F5344CB8AC3E}">
        <p14:creationId xmlns:p14="http://schemas.microsoft.com/office/powerpoint/2010/main" val="1962230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407" y="384790"/>
            <a:ext cx="10515600" cy="1325563"/>
          </a:xfrm>
        </p:spPr>
        <p:txBody>
          <a:bodyPr/>
          <a:lstStyle/>
          <a:p>
            <a:r>
              <a:rPr lang="en-US" b="1" dirty="0" smtClean="0"/>
              <a:t>Top 8 Zip Code with Most Venues </a:t>
            </a:r>
            <a:endParaRPr lang="en-US" b="1" dirty="0"/>
          </a:p>
        </p:txBody>
      </p:sp>
      <p:sp>
        <p:nvSpPr>
          <p:cNvPr id="3" name="Content Placeholder 2"/>
          <p:cNvSpPr>
            <a:spLocks noGrp="1"/>
          </p:cNvSpPr>
          <p:nvPr>
            <p:ph idx="1"/>
          </p:nvPr>
        </p:nvSpPr>
        <p:spPr>
          <a:xfrm>
            <a:off x="198979" y="5148047"/>
            <a:ext cx="11503741" cy="1429734"/>
          </a:xfrm>
        </p:spPr>
        <p:txBody>
          <a:bodyPr>
            <a:noAutofit/>
          </a:bodyPr>
          <a:lstStyle/>
          <a:p>
            <a:pPr>
              <a:lnSpc>
                <a:spcPct val="100000"/>
              </a:lnSpc>
              <a:spcBef>
                <a:spcPts val="200"/>
              </a:spcBef>
            </a:pPr>
            <a:r>
              <a:rPr lang="en-US" sz="2000" dirty="0" smtClean="0"/>
              <a:t>Top 8 zip codes with most venues are listed, together with the food related venues</a:t>
            </a:r>
          </a:p>
          <a:p>
            <a:pPr>
              <a:lnSpc>
                <a:spcPct val="100000"/>
              </a:lnSpc>
              <a:spcBef>
                <a:spcPts val="200"/>
              </a:spcBef>
            </a:pPr>
            <a:r>
              <a:rPr lang="en-US" sz="2000" dirty="0" smtClean="0"/>
              <a:t>As an example, the top two zip codes have the same number of venues within the search radius, but different number of food related venues, so zip code 94403 may be preferred over 94596 thanks to less competition</a:t>
            </a:r>
          </a:p>
        </p:txBody>
      </p:sp>
      <p:pic>
        <p:nvPicPr>
          <p:cNvPr id="5" name="Picture 4"/>
          <p:cNvPicPr>
            <a:picLocks noChangeAspect="1"/>
          </p:cNvPicPr>
          <p:nvPr/>
        </p:nvPicPr>
        <p:blipFill>
          <a:blip r:embed="rId2"/>
          <a:stretch>
            <a:fillRect/>
          </a:stretch>
        </p:blipFill>
        <p:spPr>
          <a:xfrm>
            <a:off x="2156798" y="1464853"/>
            <a:ext cx="6619875" cy="3495675"/>
          </a:xfrm>
          <a:prstGeom prst="rect">
            <a:avLst/>
          </a:prstGeom>
        </p:spPr>
      </p:pic>
      <p:sp>
        <p:nvSpPr>
          <p:cNvPr id="6" name="Rectangle 5"/>
          <p:cNvSpPr/>
          <p:nvPr/>
        </p:nvSpPr>
        <p:spPr>
          <a:xfrm>
            <a:off x="2231923" y="1877961"/>
            <a:ext cx="3008671" cy="757084"/>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1325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407" y="384790"/>
            <a:ext cx="10515600" cy="1325563"/>
          </a:xfrm>
        </p:spPr>
        <p:txBody>
          <a:bodyPr/>
          <a:lstStyle/>
          <a:p>
            <a:r>
              <a:rPr lang="en-US" b="1" dirty="0" smtClean="0"/>
              <a:t>Top 8 Zip Code for Business Opportunities</a:t>
            </a:r>
            <a:endParaRPr lang="en-US" b="1" dirty="0"/>
          </a:p>
        </p:txBody>
      </p:sp>
      <p:sp>
        <p:nvSpPr>
          <p:cNvPr id="3" name="Content Placeholder 2"/>
          <p:cNvSpPr>
            <a:spLocks noGrp="1"/>
          </p:cNvSpPr>
          <p:nvPr>
            <p:ph idx="1"/>
          </p:nvPr>
        </p:nvSpPr>
        <p:spPr>
          <a:xfrm>
            <a:off x="198979" y="5148047"/>
            <a:ext cx="11503741" cy="1429734"/>
          </a:xfrm>
        </p:spPr>
        <p:txBody>
          <a:bodyPr>
            <a:noAutofit/>
          </a:bodyPr>
          <a:lstStyle/>
          <a:p>
            <a:pPr>
              <a:lnSpc>
                <a:spcPct val="100000"/>
              </a:lnSpc>
              <a:spcBef>
                <a:spcPts val="200"/>
              </a:spcBef>
            </a:pPr>
            <a:r>
              <a:rPr lang="en-US" sz="2000" dirty="0" smtClean="0"/>
              <a:t>The Top 8 zip codes with best business opportunities (using the limited data features) are displayed on the map with zip code, total number of venues within the search range, and food related venues shown by the clickable markers</a:t>
            </a:r>
          </a:p>
        </p:txBody>
      </p:sp>
      <p:pic>
        <p:nvPicPr>
          <p:cNvPr id="4" name="Picture 3"/>
          <p:cNvPicPr>
            <a:picLocks noChangeAspect="1"/>
          </p:cNvPicPr>
          <p:nvPr/>
        </p:nvPicPr>
        <p:blipFill>
          <a:blip r:embed="rId2"/>
          <a:stretch>
            <a:fillRect/>
          </a:stretch>
        </p:blipFill>
        <p:spPr>
          <a:xfrm>
            <a:off x="1799303" y="1645750"/>
            <a:ext cx="7629832" cy="3368394"/>
          </a:xfrm>
          <a:prstGeom prst="rect">
            <a:avLst/>
          </a:prstGeom>
        </p:spPr>
      </p:pic>
    </p:spTree>
    <p:extLst>
      <p:ext uri="{BB962C8B-B14F-4D97-AF65-F5344CB8AC3E}">
        <p14:creationId xmlns:p14="http://schemas.microsoft.com/office/powerpoint/2010/main" val="2578277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4531"/>
            <a:ext cx="10515600" cy="1325563"/>
          </a:xfrm>
        </p:spPr>
        <p:txBody>
          <a:bodyPr/>
          <a:lstStyle/>
          <a:p>
            <a:pPr algn="ctr"/>
            <a:r>
              <a:rPr lang="en-US" b="1" dirty="0" smtClean="0"/>
              <a:t>Thank you!</a:t>
            </a:r>
            <a:endParaRPr lang="en-US" b="1" dirty="0"/>
          </a:p>
        </p:txBody>
      </p:sp>
    </p:spTree>
    <p:extLst>
      <p:ext uri="{BB962C8B-B14F-4D97-AF65-F5344CB8AC3E}">
        <p14:creationId xmlns:p14="http://schemas.microsoft.com/office/powerpoint/2010/main" val="205631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407" y="384790"/>
            <a:ext cx="10515600" cy="1325563"/>
          </a:xfrm>
        </p:spPr>
        <p:txBody>
          <a:bodyPr/>
          <a:lstStyle/>
          <a:p>
            <a:r>
              <a:rPr lang="en-US" b="1" dirty="0" smtClean="0"/>
              <a:t>Motivation</a:t>
            </a:r>
            <a:endParaRPr lang="en-US" b="1" dirty="0"/>
          </a:p>
        </p:txBody>
      </p:sp>
      <p:sp>
        <p:nvSpPr>
          <p:cNvPr id="3" name="Content Placeholder 2"/>
          <p:cNvSpPr>
            <a:spLocks noGrp="1"/>
          </p:cNvSpPr>
          <p:nvPr>
            <p:ph idx="1"/>
          </p:nvPr>
        </p:nvSpPr>
        <p:spPr>
          <a:xfrm>
            <a:off x="393289" y="1628979"/>
            <a:ext cx="11503741" cy="4270375"/>
          </a:xfrm>
        </p:spPr>
        <p:txBody>
          <a:bodyPr>
            <a:noAutofit/>
          </a:bodyPr>
          <a:lstStyle/>
          <a:p>
            <a:r>
              <a:rPr lang="en-US" dirty="0" smtClean="0"/>
              <a:t>Facts</a:t>
            </a:r>
          </a:p>
          <a:p>
            <a:pPr lvl="1"/>
            <a:r>
              <a:rPr lang="en-US" dirty="0" smtClean="0"/>
              <a:t>San Francisco Bay Area – home of the Silicon Valley	</a:t>
            </a:r>
          </a:p>
          <a:p>
            <a:pPr lvl="1"/>
            <a:r>
              <a:rPr lang="en-US" dirty="0" smtClean="0"/>
              <a:t>Median housing prices of the area are a few times the national average</a:t>
            </a:r>
          </a:p>
          <a:p>
            <a:r>
              <a:rPr lang="en-US" dirty="0" smtClean="0"/>
              <a:t>Questions</a:t>
            </a:r>
          </a:p>
          <a:p>
            <a:pPr lvl="1"/>
            <a:r>
              <a:rPr lang="en-US" dirty="0" smtClean="0"/>
              <a:t>How is one place (e. g., zip code) in the area different than another? </a:t>
            </a:r>
          </a:p>
          <a:p>
            <a:pPr lvl="2"/>
            <a:r>
              <a:rPr lang="en-US" dirty="0" smtClean="0"/>
              <a:t>Population, income, housing price, school, </a:t>
            </a:r>
            <a:r>
              <a:rPr lang="en-US" dirty="0" err="1" smtClean="0"/>
              <a:t>ethniticy</a:t>
            </a:r>
            <a:r>
              <a:rPr lang="en-US" dirty="0" smtClean="0"/>
              <a:t> distribution, crime rate etc</a:t>
            </a:r>
          </a:p>
          <a:p>
            <a:pPr lvl="1"/>
            <a:r>
              <a:rPr lang="en-US" dirty="0" smtClean="0"/>
              <a:t>For someone new to the area, where is the best place to live?</a:t>
            </a:r>
          </a:p>
          <a:p>
            <a:pPr lvl="1"/>
            <a:r>
              <a:rPr lang="en-US" dirty="0" smtClean="0"/>
              <a:t>For a business owner, where is the best place to open a business?</a:t>
            </a:r>
            <a:endParaRPr lang="en-US" dirty="0"/>
          </a:p>
          <a:p>
            <a:r>
              <a:rPr lang="en-US" dirty="0" smtClean="0"/>
              <a:t>This project attempts to address these questions, using a subset of the data</a:t>
            </a:r>
          </a:p>
        </p:txBody>
      </p:sp>
    </p:spTree>
    <p:extLst>
      <p:ext uri="{BB962C8B-B14F-4D97-AF65-F5344CB8AC3E}">
        <p14:creationId xmlns:p14="http://schemas.microsoft.com/office/powerpoint/2010/main" val="1325564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407" y="384790"/>
            <a:ext cx="10515600" cy="1325563"/>
          </a:xfrm>
        </p:spPr>
        <p:txBody>
          <a:bodyPr/>
          <a:lstStyle/>
          <a:p>
            <a:r>
              <a:rPr lang="en-US" b="1" dirty="0" smtClean="0"/>
              <a:t>Data</a:t>
            </a:r>
            <a:endParaRPr lang="en-US" b="1" dirty="0"/>
          </a:p>
        </p:txBody>
      </p:sp>
      <p:sp>
        <p:nvSpPr>
          <p:cNvPr id="3" name="Content Placeholder 2"/>
          <p:cNvSpPr>
            <a:spLocks noGrp="1"/>
          </p:cNvSpPr>
          <p:nvPr>
            <p:ph idx="1"/>
          </p:nvPr>
        </p:nvSpPr>
        <p:spPr>
          <a:xfrm>
            <a:off x="393289" y="1628979"/>
            <a:ext cx="11503741" cy="4270375"/>
          </a:xfrm>
        </p:spPr>
        <p:txBody>
          <a:bodyPr>
            <a:noAutofit/>
          </a:bodyPr>
          <a:lstStyle/>
          <a:p>
            <a:r>
              <a:rPr lang="en-US" sz="2400" dirty="0" smtClean="0"/>
              <a:t>All zip codes of the bay area </a:t>
            </a:r>
          </a:p>
          <a:p>
            <a:pPr lvl="1"/>
            <a:r>
              <a:rPr lang="en-US" sz="2000" dirty="0" smtClean="0">
                <a:hlinkClick r:id="rId2"/>
              </a:rPr>
              <a:t>https://data.sfgov.org/Geographic-Locations-and-Boundaries/Bay-Area-ZIP-Codes/u5j3-svi6</a:t>
            </a:r>
            <a:endParaRPr lang="en-US" sz="2000" dirty="0" smtClean="0"/>
          </a:p>
          <a:p>
            <a:r>
              <a:rPr lang="en-US" sz="2400" dirty="0" smtClean="0"/>
              <a:t>Latitudes and longitudes for all zip codes in California </a:t>
            </a:r>
          </a:p>
          <a:p>
            <a:pPr lvl="1"/>
            <a:r>
              <a:rPr lang="en-US" sz="2000" dirty="0" smtClean="0">
                <a:hlinkClick r:id="rId3"/>
              </a:rPr>
              <a:t>https://public.opendatasoft.com/explore/dataset/us-zip-code-latitude-and-longitude/table/</a:t>
            </a:r>
            <a:endParaRPr lang="en-US" sz="2000" dirty="0" smtClean="0"/>
          </a:p>
          <a:p>
            <a:r>
              <a:rPr lang="en-US" sz="2400" dirty="0" smtClean="0"/>
              <a:t>Population by zip code for California (2019)</a:t>
            </a:r>
          </a:p>
          <a:p>
            <a:pPr lvl="1"/>
            <a:r>
              <a:rPr lang="en-US" sz="2000" dirty="0" smtClean="0">
                <a:hlinkClick r:id="rId4" action="ppaction://hlinkfile"/>
              </a:rPr>
              <a:t>https://www.california-demographics.com/zip_codes_by_population</a:t>
            </a:r>
            <a:endParaRPr lang="en-US" sz="2000" dirty="0" smtClean="0"/>
          </a:p>
          <a:p>
            <a:r>
              <a:rPr lang="en-US" sz="2400" dirty="0" smtClean="0"/>
              <a:t>US nation-wide monthly housing price data by zip code : US (1996-2020) </a:t>
            </a:r>
          </a:p>
          <a:p>
            <a:pPr lvl="1"/>
            <a:r>
              <a:rPr lang="en-US" sz="2000" dirty="0" smtClean="0">
                <a:hlinkClick r:id="rId5"/>
              </a:rPr>
              <a:t>https://www.zillow.com/research/data/</a:t>
            </a:r>
            <a:endParaRPr lang="en-US" sz="2000" dirty="0" smtClean="0"/>
          </a:p>
          <a:p>
            <a:r>
              <a:rPr lang="en-US" sz="2400" dirty="0" smtClean="0"/>
              <a:t>California’s by zip code tax data from IRS (2017) </a:t>
            </a:r>
          </a:p>
          <a:p>
            <a:pPr lvl="1"/>
            <a:r>
              <a:rPr lang="en-US" sz="2000" dirty="0" smtClean="0">
                <a:hlinkClick r:id="rId6"/>
              </a:rPr>
              <a:t>https://www.irs.gov/statistics/soi-tax-stats-individual-income-tax-statistics-2017-zip-code-data-soi</a:t>
            </a:r>
            <a:endParaRPr lang="en-US" sz="2000" dirty="0" smtClean="0"/>
          </a:p>
          <a:p>
            <a:r>
              <a:rPr lang="en-US" sz="2400" dirty="0" smtClean="0"/>
              <a:t>Foursquare data via API calls to Foursquare.com</a:t>
            </a:r>
          </a:p>
          <a:p>
            <a:pPr lvl="1"/>
            <a:r>
              <a:rPr lang="en-US" sz="2000" dirty="0" smtClean="0">
                <a:hlinkClick r:id="rId7"/>
              </a:rPr>
              <a:t>https://developer.foursquare.com</a:t>
            </a:r>
            <a:r>
              <a:rPr lang="en-US" sz="2000" dirty="0" smtClean="0"/>
              <a:t> </a:t>
            </a:r>
          </a:p>
        </p:txBody>
      </p:sp>
    </p:spTree>
    <p:extLst>
      <p:ext uri="{BB962C8B-B14F-4D97-AF65-F5344CB8AC3E}">
        <p14:creationId xmlns:p14="http://schemas.microsoft.com/office/powerpoint/2010/main" val="1974970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407" y="384790"/>
            <a:ext cx="10515600" cy="1325563"/>
          </a:xfrm>
        </p:spPr>
        <p:txBody>
          <a:bodyPr/>
          <a:lstStyle/>
          <a:p>
            <a:r>
              <a:rPr lang="en-US" b="1" dirty="0" smtClean="0"/>
              <a:t>Master DataFrame</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787" y="3303640"/>
            <a:ext cx="11459606" cy="2399416"/>
          </a:xfrm>
        </p:spPr>
      </p:pic>
      <p:sp>
        <p:nvSpPr>
          <p:cNvPr id="6" name="Content Placeholder 2"/>
          <p:cNvSpPr txBox="1">
            <a:spLocks/>
          </p:cNvSpPr>
          <p:nvPr/>
        </p:nvSpPr>
        <p:spPr>
          <a:xfrm>
            <a:off x="393289" y="1628980"/>
            <a:ext cx="11503741" cy="11535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Data from multiple online sources are combined into the master pandas </a:t>
            </a:r>
            <a:r>
              <a:rPr lang="en-US" sz="2400" dirty="0" err="1" smtClean="0"/>
              <a:t>dataframe</a:t>
            </a:r>
            <a:r>
              <a:rPr lang="en-US" sz="2400" dirty="0" smtClean="0"/>
              <a:t>, which contains the zip code, city, county, and state name, </a:t>
            </a:r>
            <a:r>
              <a:rPr lang="en-US" sz="2400" dirty="0" err="1" smtClean="0"/>
              <a:t>longtitude</a:t>
            </a:r>
            <a:r>
              <a:rPr lang="en-US" sz="2400" dirty="0" smtClean="0"/>
              <a:t> and latitude, and population, housing price, and per capita income for total of 171 zip codes in the bay area</a:t>
            </a:r>
            <a:endParaRPr lang="en-US" sz="2000" dirty="0"/>
          </a:p>
        </p:txBody>
      </p:sp>
    </p:spTree>
    <p:extLst>
      <p:ext uri="{BB962C8B-B14F-4D97-AF65-F5344CB8AC3E}">
        <p14:creationId xmlns:p14="http://schemas.microsoft.com/office/powerpoint/2010/main" val="2725614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407" y="384790"/>
            <a:ext cx="10515600" cy="1325563"/>
          </a:xfrm>
        </p:spPr>
        <p:txBody>
          <a:bodyPr/>
          <a:lstStyle/>
          <a:p>
            <a:r>
              <a:rPr lang="en-US" b="1" dirty="0" smtClean="0"/>
              <a:t>Exploratory Data Analysis</a:t>
            </a:r>
            <a:endParaRPr lang="en-US" b="1" dirty="0"/>
          </a:p>
        </p:txBody>
      </p:sp>
      <p:sp>
        <p:nvSpPr>
          <p:cNvPr id="3" name="Content Placeholder 2"/>
          <p:cNvSpPr>
            <a:spLocks noGrp="1"/>
          </p:cNvSpPr>
          <p:nvPr>
            <p:ph idx="1"/>
          </p:nvPr>
        </p:nvSpPr>
        <p:spPr>
          <a:xfrm>
            <a:off x="393289" y="4857135"/>
            <a:ext cx="11503741" cy="1523999"/>
          </a:xfrm>
        </p:spPr>
        <p:txBody>
          <a:bodyPr>
            <a:noAutofit/>
          </a:bodyPr>
          <a:lstStyle/>
          <a:p>
            <a:pPr>
              <a:spcBef>
                <a:spcPts val="400"/>
              </a:spcBef>
            </a:pPr>
            <a:r>
              <a:rPr lang="en-US" dirty="0" smtClean="0"/>
              <a:t>There is an outlier for both housing price and per capita income</a:t>
            </a:r>
          </a:p>
          <a:p>
            <a:pPr>
              <a:spcBef>
                <a:spcPts val="400"/>
              </a:spcBef>
            </a:pPr>
            <a:r>
              <a:rPr lang="en-US" dirty="0" smtClean="0"/>
              <a:t>They are the same zip code 94027, which is among the wealthiest zip codes of the area and nation wide </a:t>
            </a:r>
          </a:p>
        </p:txBody>
      </p:sp>
      <p:pic>
        <p:nvPicPr>
          <p:cNvPr id="5" name="Picture 4"/>
          <p:cNvPicPr>
            <a:picLocks noChangeAspect="1"/>
          </p:cNvPicPr>
          <p:nvPr/>
        </p:nvPicPr>
        <p:blipFill>
          <a:blip r:embed="rId2"/>
          <a:stretch>
            <a:fillRect/>
          </a:stretch>
        </p:blipFill>
        <p:spPr>
          <a:xfrm>
            <a:off x="542312" y="1665033"/>
            <a:ext cx="10359205" cy="3024955"/>
          </a:xfrm>
          <a:prstGeom prst="rect">
            <a:avLst/>
          </a:prstGeom>
        </p:spPr>
      </p:pic>
      <p:sp>
        <p:nvSpPr>
          <p:cNvPr id="6" name="Oval 5"/>
          <p:cNvSpPr/>
          <p:nvPr/>
        </p:nvSpPr>
        <p:spPr>
          <a:xfrm>
            <a:off x="7020233" y="3982064"/>
            <a:ext cx="383458" cy="432620"/>
          </a:xfrm>
          <a:prstGeom prst="ellipse">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373033" y="4011560"/>
            <a:ext cx="383458" cy="432620"/>
          </a:xfrm>
          <a:prstGeom prst="ellipse">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4372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407" y="384790"/>
            <a:ext cx="10515600" cy="1325563"/>
          </a:xfrm>
        </p:spPr>
        <p:txBody>
          <a:bodyPr/>
          <a:lstStyle/>
          <a:p>
            <a:r>
              <a:rPr lang="en-US" b="1" dirty="0" smtClean="0"/>
              <a:t>Exploratory Data Analysis Cont’d </a:t>
            </a:r>
            <a:endParaRPr lang="en-US" b="1" dirty="0"/>
          </a:p>
        </p:txBody>
      </p:sp>
      <p:sp>
        <p:nvSpPr>
          <p:cNvPr id="3" name="Content Placeholder 2"/>
          <p:cNvSpPr>
            <a:spLocks noGrp="1"/>
          </p:cNvSpPr>
          <p:nvPr>
            <p:ph idx="1"/>
          </p:nvPr>
        </p:nvSpPr>
        <p:spPr>
          <a:xfrm>
            <a:off x="393289" y="4857135"/>
            <a:ext cx="11503741" cy="1523999"/>
          </a:xfrm>
        </p:spPr>
        <p:txBody>
          <a:bodyPr>
            <a:noAutofit/>
          </a:bodyPr>
          <a:lstStyle/>
          <a:p>
            <a:pPr>
              <a:lnSpc>
                <a:spcPct val="100000"/>
              </a:lnSpc>
              <a:spcBef>
                <a:spcPts val="200"/>
              </a:spcBef>
            </a:pPr>
            <a:r>
              <a:rPr lang="en-US" sz="2400" dirty="0" smtClean="0"/>
              <a:t>Cross correlation shows the correlation between housing price and per capita income is low, and it was driven by an outlier data point</a:t>
            </a:r>
          </a:p>
          <a:p>
            <a:pPr>
              <a:lnSpc>
                <a:spcPct val="100000"/>
              </a:lnSpc>
              <a:spcBef>
                <a:spcPts val="200"/>
              </a:spcBef>
            </a:pPr>
            <a:r>
              <a:rPr lang="en-US" sz="2400" dirty="0" smtClean="0"/>
              <a:t>After removing the outlier, correlation improved from 0.36 to 0.82</a:t>
            </a:r>
          </a:p>
          <a:p>
            <a:pPr>
              <a:lnSpc>
                <a:spcPct val="100000"/>
              </a:lnSpc>
              <a:spcBef>
                <a:spcPts val="200"/>
              </a:spcBef>
            </a:pPr>
            <a:r>
              <a:rPr lang="en-US" sz="2400" dirty="0" smtClean="0"/>
              <a:t>For next steps only per capita income is used, together with population</a:t>
            </a:r>
          </a:p>
        </p:txBody>
      </p:sp>
      <p:grpSp>
        <p:nvGrpSpPr>
          <p:cNvPr id="12" name="Group 11"/>
          <p:cNvGrpSpPr/>
          <p:nvPr/>
        </p:nvGrpSpPr>
        <p:grpSpPr>
          <a:xfrm>
            <a:off x="505284" y="1632155"/>
            <a:ext cx="5108935" cy="3017520"/>
            <a:chOff x="534781" y="1838632"/>
            <a:chExt cx="5108935" cy="3017520"/>
          </a:xfrm>
        </p:grpSpPr>
        <p:pic>
          <p:nvPicPr>
            <p:cNvPr id="4" name="Picture 3"/>
            <p:cNvPicPr>
              <a:picLocks noChangeAspect="1"/>
            </p:cNvPicPr>
            <p:nvPr/>
          </p:nvPicPr>
          <p:blipFill>
            <a:blip r:embed="rId2"/>
            <a:stretch>
              <a:fillRect/>
            </a:stretch>
          </p:blipFill>
          <p:spPr>
            <a:xfrm>
              <a:off x="534781" y="1838632"/>
              <a:ext cx="5067980" cy="3017520"/>
            </a:xfrm>
            <a:prstGeom prst="rect">
              <a:avLst/>
            </a:prstGeom>
            <a:ln>
              <a:solidFill>
                <a:schemeClr val="bg1">
                  <a:lumMod val="50000"/>
                </a:schemeClr>
              </a:solidFill>
            </a:ln>
          </p:spPr>
        </p:pic>
        <p:sp>
          <p:nvSpPr>
            <p:cNvPr id="6" name="Oval 5"/>
            <p:cNvSpPr/>
            <p:nvPr/>
          </p:nvSpPr>
          <p:spPr>
            <a:xfrm>
              <a:off x="1474839" y="2507225"/>
              <a:ext cx="383458" cy="432620"/>
            </a:xfrm>
            <a:prstGeom prst="ellipse">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876800" y="2094271"/>
              <a:ext cx="766916" cy="196645"/>
            </a:xfrm>
            <a:prstGeom prst="ellipse">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6689163" y="1622323"/>
            <a:ext cx="5021056" cy="3017520"/>
            <a:chOff x="6502350" y="1828800"/>
            <a:chExt cx="5021056" cy="3017520"/>
          </a:xfrm>
        </p:grpSpPr>
        <p:pic>
          <p:nvPicPr>
            <p:cNvPr id="8" name="Picture 7"/>
            <p:cNvPicPr>
              <a:picLocks noChangeAspect="1"/>
            </p:cNvPicPr>
            <p:nvPr/>
          </p:nvPicPr>
          <p:blipFill>
            <a:blip r:embed="rId3"/>
            <a:stretch>
              <a:fillRect/>
            </a:stretch>
          </p:blipFill>
          <p:spPr>
            <a:xfrm>
              <a:off x="6502350" y="1828800"/>
              <a:ext cx="5002731" cy="3017520"/>
            </a:xfrm>
            <a:prstGeom prst="rect">
              <a:avLst/>
            </a:prstGeom>
            <a:ln>
              <a:solidFill>
                <a:schemeClr val="bg1">
                  <a:lumMod val="50000"/>
                </a:schemeClr>
              </a:solidFill>
            </a:ln>
          </p:spPr>
        </p:pic>
        <p:sp>
          <p:nvSpPr>
            <p:cNvPr id="11" name="Oval 10"/>
            <p:cNvSpPr/>
            <p:nvPr/>
          </p:nvSpPr>
          <p:spPr>
            <a:xfrm>
              <a:off x="10756490" y="2143432"/>
              <a:ext cx="766916" cy="196645"/>
            </a:xfrm>
            <a:prstGeom prst="ellipse">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ight Arrow 13"/>
          <p:cNvSpPr/>
          <p:nvPr/>
        </p:nvSpPr>
        <p:spPr>
          <a:xfrm>
            <a:off x="5712542" y="3048000"/>
            <a:ext cx="875071" cy="511277"/>
          </a:xfrm>
          <a:prstGeom prst="rightArrow">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466736" y="2300749"/>
            <a:ext cx="1258529" cy="707886"/>
          </a:xfrm>
          <a:prstGeom prst="rect">
            <a:avLst/>
          </a:prstGeom>
          <a:noFill/>
        </p:spPr>
        <p:txBody>
          <a:bodyPr wrap="square" rtlCol="0">
            <a:spAutoFit/>
          </a:bodyPr>
          <a:lstStyle/>
          <a:p>
            <a:pPr algn="ctr"/>
            <a:r>
              <a:rPr lang="en-US" sz="2000" dirty="0" smtClean="0">
                <a:solidFill>
                  <a:srgbClr val="0000FF"/>
                </a:solidFill>
              </a:rPr>
              <a:t>Outlier removed</a:t>
            </a:r>
            <a:endParaRPr lang="en-US" sz="2000" dirty="0">
              <a:solidFill>
                <a:srgbClr val="0000FF"/>
              </a:solidFill>
            </a:endParaRPr>
          </a:p>
        </p:txBody>
      </p:sp>
    </p:spTree>
    <p:extLst>
      <p:ext uri="{BB962C8B-B14F-4D97-AF65-F5344CB8AC3E}">
        <p14:creationId xmlns:p14="http://schemas.microsoft.com/office/powerpoint/2010/main" val="2855271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407" y="384790"/>
            <a:ext cx="10515600" cy="1325563"/>
          </a:xfrm>
        </p:spPr>
        <p:txBody>
          <a:bodyPr/>
          <a:lstStyle/>
          <a:p>
            <a:r>
              <a:rPr lang="en-US" b="1" dirty="0" smtClean="0"/>
              <a:t>Clustering: K-Means and DBSCAN</a:t>
            </a:r>
            <a:endParaRPr lang="en-US" b="1" dirty="0"/>
          </a:p>
        </p:txBody>
      </p:sp>
      <p:sp>
        <p:nvSpPr>
          <p:cNvPr id="3" name="Content Placeholder 2"/>
          <p:cNvSpPr>
            <a:spLocks noGrp="1"/>
          </p:cNvSpPr>
          <p:nvPr>
            <p:ph idx="1"/>
          </p:nvPr>
        </p:nvSpPr>
        <p:spPr>
          <a:xfrm>
            <a:off x="393289" y="4857135"/>
            <a:ext cx="11503741" cy="1523999"/>
          </a:xfrm>
        </p:spPr>
        <p:txBody>
          <a:bodyPr>
            <a:noAutofit/>
          </a:bodyPr>
          <a:lstStyle/>
          <a:p>
            <a:pPr>
              <a:lnSpc>
                <a:spcPct val="100000"/>
              </a:lnSpc>
              <a:spcBef>
                <a:spcPts val="200"/>
              </a:spcBef>
            </a:pPr>
            <a:r>
              <a:rPr lang="en-US" sz="2400" dirty="0" smtClean="0"/>
              <a:t>Clustering was tried for population and per capita income data using both K-Means and DBSCAN. K-Means used k=2 determined by elbow plot</a:t>
            </a:r>
          </a:p>
          <a:p>
            <a:pPr>
              <a:lnSpc>
                <a:spcPct val="100000"/>
              </a:lnSpc>
              <a:spcBef>
                <a:spcPts val="200"/>
              </a:spcBef>
            </a:pPr>
            <a:r>
              <a:rPr lang="en-US" sz="2400" dirty="0" smtClean="0"/>
              <a:t>Both K-Means and DBSCAN do not show very clear clustering of data, because the data distribution is more continuous rather than clustered</a:t>
            </a:r>
          </a:p>
          <a:p>
            <a:pPr>
              <a:lnSpc>
                <a:spcPct val="100000"/>
              </a:lnSpc>
              <a:spcBef>
                <a:spcPts val="200"/>
              </a:spcBef>
            </a:pPr>
            <a:endParaRPr lang="en-US" sz="2400" dirty="0" smtClean="0"/>
          </a:p>
        </p:txBody>
      </p:sp>
      <p:pic>
        <p:nvPicPr>
          <p:cNvPr id="5" name="Picture 4"/>
          <p:cNvPicPr>
            <a:picLocks noChangeAspect="1"/>
          </p:cNvPicPr>
          <p:nvPr/>
        </p:nvPicPr>
        <p:blipFill>
          <a:blip r:embed="rId2"/>
          <a:stretch>
            <a:fillRect/>
          </a:stretch>
        </p:blipFill>
        <p:spPr>
          <a:xfrm>
            <a:off x="117989" y="1818605"/>
            <a:ext cx="7010400" cy="2667823"/>
          </a:xfrm>
          <a:prstGeom prst="rect">
            <a:avLst/>
          </a:prstGeom>
          <a:ln>
            <a:solidFill>
              <a:schemeClr val="bg1">
                <a:lumMod val="50000"/>
              </a:schemeClr>
            </a:solidFill>
          </a:ln>
        </p:spPr>
      </p:pic>
      <p:pic>
        <p:nvPicPr>
          <p:cNvPr id="7" name="Picture 6"/>
          <p:cNvPicPr>
            <a:picLocks noChangeAspect="1"/>
          </p:cNvPicPr>
          <p:nvPr/>
        </p:nvPicPr>
        <p:blipFill>
          <a:blip r:embed="rId3"/>
          <a:stretch>
            <a:fillRect/>
          </a:stretch>
        </p:blipFill>
        <p:spPr>
          <a:xfrm>
            <a:off x="7664400" y="1777332"/>
            <a:ext cx="4203137" cy="2793898"/>
          </a:xfrm>
          <a:prstGeom prst="rect">
            <a:avLst/>
          </a:prstGeom>
          <a:ln>
            <a:solidFill>
              <a:schemeClr val="bg1">
                <a:lumMod val="50000"/>
              </a:schemeClr>
            </a:solidFill>
          </a:ln>
        </p:spPr>
      </p:pic>
      <p:sp>
        <p:nvSpPr>
          <p:cNvPr id="10" name="TextBox 9"/>
          <p:cNvSpPr txBox="1"/>
          <p:nvPr/>
        </p:nvSpPr>
        <p:spPr>
          <a:xfrm>
            <a:off x="3008671" y="1553498"/>
            <a:ext cx="1681316" cy="461665"/>
          </a:xfrm>
          <a:prstGeom prst="rect">
            <a:avLst/>
          </a:prstGeom>
          <a:solidFill>
            <a:schemeClr val="bg1"/>
          </a:solidFill>
        </p:spPr>
        <p:txBody>
          <a:bodyPr wrap="square" rtlCol="0">
            <a:spAutoFit/>
          </a:bodyPr>
          <a:lstStyle/>
          <a:p>
            <a:r>
              <a:rPr lang="en-US" sz="2400" dirty="0" smtClean="0">
                <a:solidFill>
                  <a:srgbClr val="0000FF"/>
                </a:solidFill>
              </a:rPr>
              <a:t>K-Means</a:t>
            </a:r>
            <a:endParaRPr lang="en-US" sz="2400" dirty="0">
              <a:solidFill>
                <a:srgbClr val="0000FF"/>
              </a:solidFill>
            </a:endParaRPr>
          </a:p>
        </p:txBody>
      </p:sp>
      <p:sp>
        <p:nvSpPr>
          <p:cNvPr id="16" name="TextBox 15"/>
          <p:cNvSpPr txBox="1"/>
          <p:nvPr/>
        </p:nvSpPr>
        <p:spPr>
          <a:xfrm>
            <a:off x="9124336" y="1553498"/>
            <a:ext cx="1681316" cy="461665"/>
          </a:xfrm>
          <a:prstGeom prst="rect">
            <a:avLst/>
          </a:prstGeom>
          <a:solidFill>
            <a:schemeClr val="bg1"/>
          </a:solidFill>
        </p:spPr>
        <p:txBody>
          <a:bodyPr wrap="square" rtlCol="0">
            <a:spAutoFit/>
          </a:bodyPr>
          <a:lstStyle/>
          <a:p>
            <a:r>
              <a:rPr lang="en-US" sz="2400" dirty="0" smtClean="0">
                <a:solidFill>
                  <a:srgbClr val="0000FF"/>
                </a:solidFill>
              </a:rPr>
              <a:t>DBSCAN</a:t>
            </a:r>
            <a:endParaRPr lang="en-US" sz="2400" dirty="0">
              <a:solidFill>
                <a:srgbClr val="0000FF"/>
              </a:solidFill>
            </a:endParaRPr>
          </a:p>
        </p:txBody>
      </p:sp>
    </p:spTree>
    <p:extLst>
      <p:ext uri="{BB962C8B-B14F-4D97-AF65-F5344CB8AC3E}">
        <p14:creationId xmlns:p14="http://schemas.microsoft.com/office/powerpoint/2010/main" val="1195197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407" y="384790"/>
            <a:ext cx="10515600" cy="1325563"/>
          </a:xfrm>
        </p:spPr>
        <p:txBody>
          <a:bodyPr/>
          <a:lstStyle/>
          <a:p>
            <a:r>
              <a:rPr lang="en-US" b="1" dirty="0" smtClean="0"/>
              <a:t>Binning of Data</a:t>
            </a:r>
            <a:endParaRPr lang="en-US" b="1" dirty="0"/>
          </a:p>
        </p:txBody>
      </p:sp>
      <p:sp>
        <p:nvSpPr>
          <p:cNvPr id="3" name="Content Placeholder 2"/>
          <p:cNvSpPr>
            <a:spLocks noGrp="1"/>
          </p:cNvSpPr>
          <p:nvPr>
            <p:ph idx="1"/>
          </p:nvPr>
        </p:nvSpPr>
        <p:spPr>
          <a:xfrm>
            <a:off x="412954" y="4503173"/>
            <a:ext cx="11503741" cy="1523999"/>
          </a:xfrm>
        </p:spPr>
        <p:txBody>
          <a:bodyPr>
            <a:noAutofit/>
          </a:bodyPr>
          <a:lstStyle/>
          <a:p>
            <a:pPr>
              <a:lnSpc>
                <a:spcPct val="100000"/>
              </a:lnSpc>
              <a:spcBef>
                <a:spcPts val="0"/>
              </a:spcBef>
            </a:pPr>
            <a:r>
              <a:rPr lang="en-US" sz="2000" dirty="0" smtClean="0"/>
              <a:t>Population, housing price, and per capita income for each zip code of the bay area are assigned into 4 bins each using the ranges in the table at the left</a:t>
            </a:r>
          </a:p>
          <a:p>
            <a:pPr>
              <a:lnSpc>
                <a:spcPct val="100000"/>
              </a:lnSpc>
              <a:spcBef>
                <a:spcPts val="0"/>
              </a:spcBef>
            </a:pPr>
            <a:r>
              <a:rPr lang="en-US" sz="2000" dirty="0" smtClean="0"/>
              <a:t>Statistics of population and per capita income falling into each of the 4x4 = 16 bins are shown on the plot at the right, with the marker size and the number denoting the total number of zip codes in the bin</a:t>
            </a:r>
          </a:p>
          <a:p>
            <a:pPr>
              <a:lnSpc>
                <a:spcPct val="100000"/>
              </a:lnSpc>
              <a:spcBef>
                <a:spcPts val="0"/>
              </a:spcBef>
            </a:pPr>
            <a:r>
              <a:rPr lang="en-US" sz="2000" dirty="0" smtClean="0"/>
              <a:t>The 32 zip codes in the blue box are of more interest for businesses because they have relatively higher population and per capita income, thus more spending power</a:t>
            </a:r>
          </a:p>
        </p:txBody>
      </p:sp>
      <p:pic>
        <p:nvPicPr>
          <p:cNvPr id="4" name="Picture 3"/>
          <p:cNvPicPr>
            <a:picLocks noChangeAspect="1"/>
          </p:cNvPicPr>
          <p:nvPr/>
        </p:nvPicPr>
        <p:blipFill>
          <a:blip r:embed="rId2"/>
          <a:stretch>
            <a:fillRect/>
          </a:stretch>
        </p:blipFill>
        <p:spPr>
          <a:xfrm>
            <a:off x="544932" y="1806831"/>
            <a:ext cx="5340653" cy="2204731"/>
          </a:xfrm>
          <a:prstGeom prst="rect">
            <a:avLst/>
          </a:prstGeom>
        </p:spPr>
      </p:pic>
      <p:pic>
        <p:nvPicPr>
          <p:cNvPr id="6" name="Picture 5"/>
          <p:cNvPicPr>
            <a:picLocks noChangeAspect="1"/>
          </p:cNvPicPr>
          <p:nvPr/>
        </p:nvPicPr>
        <p:blipFill>
          <a:blip r:embed="rId3"/>
          <a:stretch>
            <a:fillRect/>
          </a:stretch>
        </p:blipFill>
        <p:spPr>
          <a:xfrm>
            <a:off x="6658588" y="1306126"/>
            <a:ext cx="4678005" cy="3209800"/>
          </a:xfrm>
          <a:prstGeom prst="rect">
            <a:avLst/>
          </a:prstGeom>
        </p:spPr>
      </p:pic>
      <p:sp>
        <p:nvSpPr>
          <p:cNvPr id="8" name="Rectangle 7"/>
          <p:cNvSpPr/>
          <p:nvPr/>
        </p:nvSpPr>
        <p:spPr>
          <a:xfrm>
            <a:off x="8190271" y="2015613"/>
            <a:ext cx="1976284" cy="1288026"/>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9726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407" y="384790"/>
            <a:ext cx="10515600" cy="1325563"/>
          </a:xfrm>
        </p:spPr>
        <p:txBody>
          <a:bodyPr/>
          <a:lstStyle/>
          <a:p>
            <a:r>
              <a:rPr lang="en-US" b="1" dirty="0" smtClean="0"/>
              <a:t>Maps – the 32 Zip Codes of Interest</a:t>
            </a:r>
            <a:endParaRPr lang="en-US" b="1" dirty="0"/>
          </a:p>
        </p:txBody>
      </p:sp>
      <p:sp>
        <p:nvSpPr>
          <p:cNvPr id="3" name="Content Placeholder 2"/>
          <p:cNvSpPr>
            <a:spLocks noGrp="1"/>
          </p:cNvSpPr>
          <p:nvPr>
            <p:ph idx="1"/>
          </p:nvPr>
        </p:nvSpPr>
        <p:spPr>
          <a:xfrm>
            <a:off x="393289" y="5388077"/>
            <a:ext cx="11503741" cy="825908"/>
          </a:xfrm>
        </p:spPr>
        <p:txBody>
          <a:bodyPr>
            <a:noAutofit/>
          </a:bodyPr>
          <a:lstStyle/>
          <a:p>
            <a:pPr>
              <a:lnSpc>
                <a:spcPct val="100000"/>
              </a:lnSpc>
              <a:spcBef>
                <a:spcPts val="200"/>
              </a:spcBef>
            </a:pPr>
            <a:r>
              <a:rPr lang="en-US" sz="2000" dirty="0" smtClean="0"/>
              <a:t>The 32 zip codes </a:t>
            </a:r>
            <a:r>
              <a:rPr lang="en-US" sz="2000" dirty="0" smtClean="0"/>
              <a:t>of interest </a:t>
            </a:r>
            <a:r>
              <a:rPr lang="en-US" sz="2000" dirty="0" smtClean="0"/>
              <a:t>with higher population and per capita income are displayed using folium on the map highlighted in blue, the rest of the zip codes are in gray</a:t>
            </a:r>
          </a:p>
          <a:p>
            <a:pPr>
              <a:lnSpc>
                <a:spcPct val="100000"/>
              </a:lnSpc>
              <a:spcBef>
                <a:spcPts val="200"/>
              </a:spcBef>
            </a:pPr>
            <a:r>
              <a:rPr lang="en-US" sz="2000" dirty="0" smtClean="0"/>
              <a:t>Clickable marker displays the zip code</a:t>
            </a:r>
          </a:p>
        </p:txBody>
      </p:sp>
      <p:pic>
        <p:nvPicPr>
          <p:cNvPr id="4" name="Picture 3"/>
          <p:cNvPicPr>
            <a:picLocks noChangeAspect="1"/>
          </p:cNvPicPr>
          <p:nvPr/>
        </p:nvPicPr>
        <p:blipFill>
          <a:blip r:embed="rId2"/>
          <a:stretch>
            <a:fillRect/>
          </a:stretch>
        </p:blipFill>
        <p:spPr>
          <a:xfrm>
            <a:off x="1326741" y="1593287"/>
            <a:ext cx="8289694" cy="3657600"/>
          </a:xfrm>
          <a:prstGeom prst="rect">
            <a:avLst/>
          </a:prstGeom>
        </p:spPr>
      </p:pic>
    </p:spTree>
    <p:extLst>
      <p:ext uri="{BB962C8B-B14F-4D97-AF65-F5344CB8AC3E}">
        <p14:creationId xmlns:p14="http://schemas.microsoft.com/office/powerpoint/2010/main" val="2658346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740</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Coursera Capstone Final Project  – Bay Area Info</vt:lpstr>
      <vt:lpstr>Motivation</vt:lpstr>
      <vt:lpstr>Data</vt:lpstr>
      <vt:lpstr>Master DataFrame</vt:lpstr>
      <vt:lpstr>Exploratory Data Analysis</vt:lpstr>
      <vt:lpstr>Exploratory Data Analysis Cont’d </vt:lpstr>
      <vt:lpstr>Clustering: K-Means and DBSCAN</vt:lpstr>
      <vt:lpstr>Binning of Data</vt:lpstr>
      <vt:lpstr>Maps – the 32 Zip Codes of Interest</vt:lpstr>
      <vt:lpstr>More Maps </vt:lpstr>
      <vt:lpstr>Explore the Area – Venues </vt:lpstr>
      <vt:lpstr>Top 8 Zip Code with Most Venues </vt:lpstr>
      <vt:lpstr>Top 8 Zip Code for Business Opportunities</vt:lpstr>
      <vt:lpstr>Thank you!</vt:lpstr>
    </vt:vector>
  </TitlesOfParts>
  <Company>WDC,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Final Project  – Bay Area Info</dc:title>
  <dc:creator>Daniel Bai</dc:creator>
  <cp:lastModifiedBy>Daniel Bai</cp:lastModifiedBy>
  <cp:revision>8</cp:revision>
  <dcterms:created xsi:type="dcterms:W3CDTF">2020-05-16T04:58:27Z</dcterms:created>
  <dcterms:modified xsi:type="dcterms:W3CDTF">2020-05-16T06:10:03Z</dcterms:modified>
</cp:coreProperties>
</file>