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2" r:id="rId2"/>
    <p:sldId id="2821" r:id="rId3"/>
    <p:sldId id="2822" r:id="rId4"/>
    <p:sldId id="2824" r:id="rId5"/>
    <p:sldId id="2830" r:id="rId6"/>
    <p:sldId id="2829" r:id="rId7"/>
    <p:sldId id="2832" r:id="rId8"/>
    <p:sldId id="2831" r:id="rId9"/>
    <p:sldId id="2826" r:id="rId10"/>
    <p:sldId id="2827" r:id="rId11"/>
    <p:sldId id="2828" r:id="rId12"/>
    <p:sldId id="283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EFF"/>
    <a:srgbClr val="FF0000"/>
    <a:srgbClr val="0000FF"/>
    <a:srgbClr val="09840A"/>
    <a:srgbClr val="005400"/>
    <a:srgbClr val="A75B85"/>
    <a:srgbClr val="4D4D4D"/>
    <a:srgbClr val="660000"/>
    <a:srgbClr val="4A7EBB"/>
    <a:srgbClr val="3F3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 autoAdjust="0"/>
    <p:restoredTop sz="90816" autoAdjust="0"/>
  </p:normalViewPr>
  <p:slideViewPr>
    <p:cSldViewPr>
      <p:cViewPr varScale="1">
        <p:scale>
          <a:sx n="116" d="100"/>
          <a:sy n="116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D8B53-A3EF-574B-BC18-9D3772D79EC6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497F0-8DDE-8947-B507-592C513B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79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5713B-7F30-4AF5-96BF-BCA3677841D5}" type="datetimeFigureOut">
              <a:rPr lang="en-US" smtClean="0"/>
              <a:pPr/>
              <a:t>7/2/24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2E535-840F-463B-B54A-E456A7A5B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15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535-840F-463B-B54A-E456A7A5BD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0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Fermion doubling problem in lattice QCD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2E535-840F-463B-B54A-E456A7A5BD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2E535-840F-463B-B54A-E456A7A5BD1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0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439C-719C-B84D-A224-FD5519B44B0F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92925"/>
            <a:ext cx="3124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A76C-F580-1848-A853-B1F75D10E9DA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C4BD-FCC9-4543-88A9-DF9A5A9C4FCC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AEF1-C2EE-F043-8ED6-7552691A69E1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3EFE-D49F-454E-A22E-1AD19F0CDD77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3B0E-7DE2-104D-81F3-8A4EE4759F59}" type="datetime1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2C92-710A-8049-9B74-5471EDBED59C}" type="datetime1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FD59-AE3C-6F49-BA9F-117BF36C7D38}" type="datetime1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F-E79B-6343-BEC4-F5997705411F}" type="datetime1">
              <a:rPr lang="en-US" smtClean="0"/>
              <a:t>7/2/24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3E22-A074-7842-BDA0-25E1DD12AE86}" type="datetime1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3F2-D96A-5D42-8E03-BF9531935242}" type="datetime1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CCFF"/>
            </a:gs>
            <a:gs pos="50000">
              <a:schemeClr val="bg1"/>
            </a:gs>
            <a:gs pos="100000">
              <a:srgbClr val="99CC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929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025E-3588-0F4D-927D-CF2E6E735561}" type="datetime1">
              <a:rPr lang="en-US" smtClean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92925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929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BCB-DCF7-4CB6-B569-5FAD0D0113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62881" name="Picture 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525" y="6388925"/>
            <a:ext cx="304800" cy="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D2A6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6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54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21059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Exact Symmetry Preservation in Discretized PDEs with String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3597"/>
            <a:ext cx="6400800" cy="1242716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660000"/>
                </a:solidFill>
              </a:rPr>
              <a:t>W. A. Horowitz</a:t>
            </a:r>
          </a:p>
          <a:p>
            <a:r>
              <a:rPr lang="en-US" sz="2000" dirty="0">
                <a:solidFill>
                  <a:srgbClr val="660000"/>
                </a:solidFill>
              </a:rPr>
              <a:t>University of Cape Town</a:t>
            </a:r>
          </a:p>
          <a:p>
            <a:r>
              <a:rPr lang="en-US" sz="2000" dirty="0">
                <a:solidFill>
                  <a:srgbClr val="660000"/>
                </a:solidFill>
              </a:rPr>
              <a:t>July 2, 2024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D14A-E374-CF40-8F4D-492A531D37B4}" type="datetime1">
              <a:rPr lang="en-US" smtClean="0"/>
              <a:t>7/2/24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FDF3CCA-EC6A-A2EF-0747-92FC8D23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4063" y="5181600"/>
            <a:ext cx="2431473" cy="84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a-cern-logo.png">
            <a:extLst>
              <a:ext uri="{FF2B5EF4-FFF2-40B4-BE49-F238E27FC236}">
                <a16:creationId xmlns:a16="http://schemas.microsoft.com/office/drawing/2014/main" id="{644399B4-31C2-E10B-59C2-2FB0085FD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04" y="5258827"/>
            <a:ext cx="957392" cy="810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5B023-A878-63F8-AADB-2A2ED8756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81600"/>
            <a:ext cx="1130665" cy="11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2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0865-C7C3-019D-E9A5-DFF5098D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EBC0-22C5-7CFF-7BA2-1E5AE2D1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/>
              <a:t>Solution automatically includes mesh refinement: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Time speeds up in regions of small wave variation</a:t>
            </a:r>
          </a:p>
          <a:p>
            <a:pPr lvl="2"/>
            <a:r>
              <a:rPr lang="en-US" dirty="0"/>
              <a:t>Time slows down in regions of large wave variation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B172-CE12-46A0-9395-62090C85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22A0-B1B0-E04B-BD68-50E712181249}" type="datetime1">
              <a:rPr lang="en-US" smtClean="0"/>
              <a:t>7/2/24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1F42-0265-A80B-AF59-9FF3E2BD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4FB6-4DCD-F51B-FE57-9BA7CB17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3E9B1-BE78-C3DE-9253-86369563FC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4648200" cy="3411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476385-33F7-03B5-A52D-9BA1295C4443}"/>
              </a:ext>
            </a:extLst>
          </p:cNvPr>
          <p:cNvSpPr txBox="1"/>
          <p:nvPr/>
        </p:nvSpPr>
        <p:spPr>
          <a:xfrm>
            <a:off x="5197830" y="4953000"/>
            <a:ext cx="3627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Rothkopf, WAH, and </a:t>
            </a:r>
            <a:r>
              <a:rPr lang="en-US" sz="1200" dirty="0" err="1"/>
              <a:t>Nordström</a:t>
            </a:r>
            <a:r>
              <a:rPr lang="en-US" sz="1200" dirty="0"/>
              <a:t>, arXiv:2404.18676</a:t>
            </a:r>
          </a:p>
        </p:txBody>
      </p:sp>
    </p:spTree>
    <p:extLst>
      <p:ext uri="{BB962C8B-B14F-4D97-AF65-F5344CB8AC3E}">
        <p14:creationId xmlns:p14="http://schemas.microsoft.com/office/powerpoint/2010/main" val="191309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6E22-3A32-DFA5-9E7B-D447DD64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CC5D-4056-0D9F-6D9B-2FE701AF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Exact</a:t>
            </a:r>
            <a:r>
              <a:rPr lang="en-US" dirty="0"/>
              <a:t> energy conservation (to global accuracy of simulation, </a:t>
            </a:r>
            <a:r>
              <a:rPr lang="en-US" dirty="0">
                <a:latin typeface="Symbol" pitchFamily="2" charset="2"/>
              </a:rPr>
              <a:t>D</a:t>
            </a:r>
            <a:r>
              <a:rPr lang="en-US" dirty="0"/>
              <a:t>~10</a:t>
            </a:r>
            <a:r>
              <a:rPr lang="en-US" baseline="30000" dirty="0"/>
              <a:t>-6</a:t>
            </a:r>
            <a:r>
              <a:rPr lang="en-US" dirty="0"/>
              <a:t>)</a:t>
            </a:r>
            <a:endParaRPr lang="en-US" b="1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D342-5B86-9AD0-68EE-EDDF574F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9EF-7F66-7343-BA94-DEFD07D51231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B290-1225-2A68-C079-A08705BC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B1A1-8B7F-D079-CC04-1540EECA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B76C2-7D92-A193-9BF5-0D066D67BE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42401"/>
            <a:ext cx="5314748" cy="337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57C312-F7D4-8C15-7021-1B2388BED590}"/>
              </a:ext>
            </a:extLst>
          </p:cNvPr>
          <p:cNvSpPr txBox="1"/>
          <p:nvPr/>
        </p:nvSpPr>
        <p:spPr>
          <a:xfrm>
            <a:off x="2667000" y="6047601"/>
            <a:ext cx="3627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Rothkopf, WAH, and </a:t>
            </a:r>
            <a:r>
              <a:rPr lang="en-US" sz="1200" dirty="0" err="1"/>
              <a:t>Nordström</a:t>
            </a:r>
            <a:r>
              <a:rPr lang="en-US" sz="1200" dirty="0"/>
              <a:t>, arXiv:2404.18676</a:t>
            </a:r>
          </a:p>
        </p:txBody>
      </p:sp>
    </p:spTree>
    <p:extLst>
      <p:ext uri="{BB962C8B-B14F-4D97-AF65-F5344CB8AC3E}">
        <p14:creationId xmlns:p14="http://schemas.microsoft.com/office/powerpoint/2010/main" val="265596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6191-38C1-E6B6-D191-15D1CB4B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FB99-4DBC-FC6B-36BB-7AEBB9F1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 action including coordinates in dynamics </a:t>
            </a:r>
            <a:r>
              <a:rPr lang="en-US" b="1" i="1" dirty="0"/>
              <a:t>exactly</a:t>
            </a:r>
            <a:r>
              <a:rPr lang="en-US" dirty="0"/>
              <a:t> preserves spacetime symmetry even after discretization</a:t>
            </a:r>
          </a:p>
          <a:p>
            <a:pPr lvl="1"/>
            <a:r>
              <a:rPr lang="en-US" dirty="0"/>
              <a:t>Future work includes</a:t>
            </a:r>
          </a:p>
          <a:p>
            <a:pPr lvl="2"/>
            <a:r>
              <a:rPr lang="en-US" dirty="0"/>
              <a:t>generalizing to t(</a:t>
            </a:r>
            <a:r>
              <a:rPr lang="en-US" dirty="0" err="1">
                <a:latin typeface="Symbol" pitchFamily="2" charset="2"/>
              </a:rPr>
              <a:t>t</a:t>
            </a:r>
            <a:r>
              <a:rPr lang="en-US" dirty="0" err="1"/>
              <a:t>,</a:t>
            </a:r>
            <a:r>
              <a:rPr lang="en-US" dirty="0" err="1">
                <a:latin typeface="Symbol" pitchFamily="2" charset="2"/>
              </a:rPr>
              <a:t>s</a:t>
            </a:r>
            <a:r>
              <a:rPr lang="en-US" dirty="0"/>
              <a:t>) and x(</a:t>
            </a:r>
            <a:r>
              <a:rPr lang="en-US" dirty="0" err="1">
                <a:latin typeface="Symbol" pitchFamily="2" charset="2"/>
              </a:rPr>
              <a:t>t</a:t>
            </a:r>
            <a:r>
              <a:rPr lang="en-US" dirty="0" err="1"/>
              <a:t>,</a:t>
            </a:r>
            <a:r>
              <a:rPr lang="en-US" dirty="0" err="1">
                <a:latin typeface="Symbol" pitchFamily="2" charset="2"/>
              </a:rPr>
              <a:t>s</a:t>
            </a:r>
            <a:r>
              <a:rPr lang="en-US" dirty="0"/>
              <a:t>); see center of mass preservation (from boost invariance)</a:t>
            </a:r>
          </a:p>
          <a:p>
            <a:pPr lvl="2"/>
            <a:r>
              <a:rPr lang="en-US" dirty="0"/>
              <a:t>including additional spatial dimensions; see angular momentum conservation</a:t>
            </a:r>
          </a:p>
          <a:p>
            <a:pPr lvl="2"/>
            <a:r>
              <a:rPr lang="en-US" dirty="0"/>
              <a:t>generalization of boundary value conditions</a:t>
            </a:r>
          </a:p>
          <a:p>
            <a:pPr lvl="3"/>
            <a:r>
              <a:rPr lang="en-US" dirty="0"/>
              <a:t>significant importance in numerical PDEs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BD59-2B10-DCFA-D401-946BD9B4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271A-B8C4-084C-B249-B8E339DF8144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CFED-7FA7-91CC-EB3C-E7370B7D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DF04E-81E2-B40B-AF6B-0C2551CF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C36A-68A6-4593-FEA7-4532A074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Symmetries are Fundamental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EB46-8D5A-F809-AAFC-919B7ABB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Noether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Translations =&gt; conservation of momentum</a:t>
            </a:r>
          </a:p>
          <a:p>
            <a:pPr lvl="1"/>
            <a:r>
              <a:rPr lang="en-US" dirty="0"/>
              <a:t>Rotations =&gt; conservation of angular momentum</a:t>
            </a:r>
          </a:p>
          <a:p>
            <a:pPr lvl="1"/>
            <a:r>
              <a:rPr lang="en-US" dirty="0"/>
              <a:t>Time =&gt; conservation of energy</a:t>
            </a:r>
          </a:p>
          <a:p>
            <a:pPr lvl="1"/>
            <a:r>
              <a:rPr lang="en-US" dirty="0"/>
              <a:t>U(1) =&gt; conservation of charge</a:t>
            </a:r>
          </a:p>
          <a:p>
            <a:r>
              <a:rPr lang="en-US" dirty="0"/>
              <a:t>Weinberg:</a:t>
            </a:r>
          </a:p>
          <a:p>
            <a:pPr lvl="1"/>
            <a:r>
              <a:rPr lang="en-US" dirty="0"/>
              <a:t>Spacetime =&gt; possible particle content</a:t>
            </a:r>
          </a:p>
          <a:p>
            <a:pPr lvl="2"/>
            <a:r>
              <a:rPr lang="en-US" dirty="0"/>
              <a:t>Wigner program</a:t>
            </a:r>
          </a:p>
          <a:p>
            <a:pPr lvl="1"/>
            <a:r>
              <a:rPr lang="en-US" dirty="0"/>
              <a:t>Lorentz =&gt; possible field terms in </a:t>
            </a:r>
            <a:r>
              <a:rPr lang="en-US" dirty="0" err="1"/>
              <a:t>Lagrangian</a:t>
            </a:r>
            <a:endParaRPr lang="en-US" dirty="0"/>
          </a:p>
          <a:p>
            <a:r>
              <a:rPr lang="en-US" dirty="0"/>
              <a:t>Wilson:</a:t>
            </a:r>
          </a:p>
          <a:p>
            <a:pPr lvl="1"/>
            <a:r>
              <a:rPr lang="en-US" dirty="0"/>
              <a:t>Effective field theories preserve symmetries of fundamental theory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702D-18ED-ED62-77F8-CCB13893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C1E9-08AA-C746-BF66-3B718CB66953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CC95-06E0-E448-5A1A-F04E2610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313A-76D1-72DD-9D86-3D676B97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BDED-C736-4E68-A074-4FBC628B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Breaks Symmetries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B85E-8FDD-813E-FD86-BD0D6C46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evaluation of PDEs, actions, etc. usually discretizes space and/or time</a:t>
            </a:r>
          </a:p>
          <a:p>
            <a:r>
              <a:rPr lang="en-US" dirty="0"/>
              <a:t>Discretization breaks continuous symmetries into discrete ones</a:t>
            </a:r>
          </a:p>
          <a:p>
            <a:pPr lvl="1"/>
            <a:r>
              <a:rPr lang="en-US" dirty="0"/>
              <a:t>Lose exact energy/momentum conservation</a:t>
            </a:r>
          </a:p>
          <a:p>
            <a:pPr lvl="1"/>
            <a:r>
              <a:rPr lang="en-US" dirty="0"/>
              <a:t>Particle content changes</a:t>
            </a:r>
          </a:p>
          <a:p>
            <a:pPr lvl="2"/>
            <a:r>
              <a:rPr lang="en-US" dirty="0"/>
              <a:t>E.g. difficulties in lattice QCD</a:t>
            </a:r>
          </a:p>
          <a:p>
            <a:r>
              <a:rPr lang="en-US" dirty="0"/>
              <a:t>Is there a way to discretize but maintain symmetries?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C2A9-3CDD-4CA8-8658-7E7E7266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5049-36D7-BA40-82CA-4F2F8C81FFBE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B754-744D-F3A9-A80B-7D27DD6D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AEA3C-A277-BBAC-0DA1-F7BA87B3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0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ACE4-BB94-37CD-6D2F-B64C9B31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Reparameterization Invariant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ECF4-88EC-87F2-9E53-B2DBA84A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r>
              <a:rPr lang="en-US" dirty="0"/>
              <a:t>Physics shouldn’t depend on coordinates</a:t>
            </a:r>
          </a:p>
          <a:p>
            <a:pPr lvl="1"/>
            <a:r>
              <a:rPr lang="en-US" dirty="0"/>
              <a:t>=&gt; reparameterization invariance of physics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65EC-21A3-E9A2-5CDD-DE500D3B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6EFA-6A76-3243-A534-F5D78F481907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6523-0CCC-BEE9-7B86-8328B5A4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12D7-EB33-41BA-B197-ADB30B5A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869B4-D666-E8FF-C43F-FD6BBB0C2F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447"/>
            <a:ext cx="4267200" cy="2415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51C3F1-6EC8-CC30-F6C2-E097F244D88F}"/>
              </a:ext>
            </a:extLst>
          </p:cNvPr>
          <p:cNvSpPr txBox="1"/>
          <p:nvPr/>
        </p:nvSpPr>
        <p:spPr>
          <a:xfrm>
            <a:off x="609600" y="2731532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Mapping from 1D parameter to 1D </a:t>
            </a:r>
            <a:br>
              <a:rPr lang="en-US" sz="1600" dirty="0"/>
            </a:br>
            <a:r>
              <a:rPr lang="en-US" sz="1600" dirty="0"/>
              <a:t>worldline in spacetime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DA5B1-CCD4-5CB4-F84F-4CDCAF9E17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51" y="3425391"/>
            <a:ext cx="4783948" cy="2170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41D3D2-3432-790E-60A8-2F40F03E0075}"/>
              </a:ext>
            </a:extLst>
          </p:cNvPr>
          <p:cNvSpPr txBox="1"/>
          <p:nvPr/>
        </p:nvSpPr>
        <p:spPr>
          <a:xfrm>
            <a:off x="4572000" y="2731532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Mapping from 2D parameter to 2D </a:t>
            </a:r>
            <a:br>
              <a:rPr lang="en-US" sz="1600" dirty="0"/>
            </a:br>
            <a:r>
              <a:rPr lang="en-US" sz="1600" dirty="0" err="1"/>
              <a:t>worldsheet</a:t>
            </a:r>
            <a:r>
              <a:rPr lang="en-US" sz="1600" dirty="0"/>
              <a:t> in spacetime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ABC424-BAE5-C377-F151-2CA6FDF381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91200"/>
            <a:ext cx="3124200" cy="677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000069-5E39-9708-9B2A-8D9BE6B8617B}"/>
              </a:ext>
            </a:extLst>
          </p:cNvPr>
          <p:cNvSpPr txBox="1"/>
          <p:nvPr/>
        </p:nvSpPr>
        <p:spPr>
          <a:xfrm>
            <a:off x="662869" y="2286000"/>
            <a:ext cx="299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Relativistic Point Particle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A3C8B-7110-9710-3685-CD86DF5BD6D6}"/>
              </a:ext>
            </a:extLst>
          </p:cNvPr>
          <p:cNvSpPr txBox="1"/>
          <p:nvPr/>
        </p:nvSpPr>
        <p:spPr>
          <a:xfrm>
            <a:off x="5543046" y="2286000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Relativistic String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A1EB76-B2B8-2C97-8C71-1EA8B70929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76" y="5806893"/>
            <a:ext cx="4253724" cy="6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9BA3-96F2-3899-9D12-86FE1513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Non-relativistic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56EB-1A51-0194-630D-BB4F153C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62650"/>
          </a:xfrm>
        </p:spPr>
        <p:txBody>
          <a:bodyPr/>
          <a:lstStyle/>
          <a:p>
            <a:r>
              <a:rPr lang="en-US" dirty="0"/>
              <a:t>Include a potential for point particle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small velocities, v&lt;&lt;c, expand relativistic point particle action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Conclusion: ½ is possibly a general sign of expansion from </a:t>
            </a:r>
            <a:r>
              <a:rPr lang="en-US" dirty="0" err="1"/>
              <a:t>reparam</a:t>
            </a:r>
            <a:r>
              <a:rPr lang="en-US" dirty="0"/>
              <a:t> inv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F503-91BC-7FC1-D4AE-E0C8112C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5421-6ABC-3549-9161-7EDFD22ACA47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DEC7-EDA3-C633-D36A-318559E9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6E8C-36EB-39E9-8ECB-30649EB0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F1D3-B790-DA1F-7425-33966E9B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981200"/>
            <a:ext cx="7772400" cy="92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670DEA-9B6C-FE28-F1E8-CC506F67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92" y="4182962"/>
            <a:ext cx="6848408" cy="9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1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ACE4-BB94-37CD-6D2F-B64C9B31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ECF4-88EC-87F2-9E53-B2DBA84A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0"/>
          </a:xfrm>
        </p:spPr>
        <p:txBody>
          <a:bodyPr/>
          <a:lstStyle/>
          <a:p>
            <a:r>
              <a:rPr lang="en-US" dirty="0"/>
              <a:t>Idea: make the coordinates that fields depend on themselves dynamical</a:t>
            </a:r>
          </a:p>
          <a:p>
            <a:pPr lvl="1"/>
            <a:r>
              <a:rPr lang="en-US" dirty="0"/>
              <a:t>Discretize the parameter space that the coordinates depend upon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65EC-21A3-E9A2-5CDD-DE500D3B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7AB-F945-7241-A4D5-4CB86375F50F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6523-0CCC-BEE9-7B86-8328B5A4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12D7-EB33-41BA-B197-ADB30B5A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C4309A-6FE2-283B-8321-0B8429D929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6252072" cy="35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1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055C-6B58-68CB-0ABC-36F6243A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Example: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642D-FEA3-CA76-9A49-DA603448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86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Canonical 2</a:t>
            </a:r>
            <a:r>
              <a:rPr lang="en-US" baseline="30000" dirty="0"/>
              <a:t>nd</a:t>
            </a:r>
            <a:r>
              <a:rPr lang="en-US" dirty="0"/>
              <a:t> order PDE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Extraordinary importance</a:t>
            </a:r>
          </a:p>
          <a:p>
            <a:pPr lvl="2"/>
            <a:r>
              <a:rPr lang="en-US" dirty="0"/>
              <a:t>Fundamental physics</a:t>
            </a:r>
          </a:p>
          <a:p>
            <a:pPr lvl="2"/>
            <a:r>
              <a:rPr lang="en-US" dirty="0"/>
              <a:t>Industry applications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Treatment of boundary conditions open problem</a:t>
            </a:r>
          </a:p>
          <a:p>
            <a:pPr lvl="2"/>
            <a:r>
              <a:rPr lang="en-US" dirty="0"/>
              <a:t>No good method to allow waves to escape finite region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E2D0-9777-E02C-E5BC-FCA49C33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B2B2-3791-424B-8738-B5E13C3D972C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2A78-A45E-E829-80CF-F4C761D7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8C267-C16D-04B3-2780-C8BD75C1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871E2-9A89-ACFD-FD95-8E1875678D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298701"/>
            <a:ext cx="4368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60D5-F988-E267-1281-B8F098FE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Example: Waves in a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F1D5-C320-7065-6CDD-0AB2610A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462650"/>
          </a:xfrm>
        </p:spPr>
        <p:txBody>
          <a:bodyPr>
            <a:normAutofit/>
          </a:bodyPr>
          <a:lstStyle/>
          <a:p>
            <a:r>
              <a:rPr lang="en-US" dirty="0"/>
              <a:t>Take field as massless scalar</a:t>
            </a:r>
          </a:p>
          <a:p>
            <a:pPr lvl="5"/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Include coordinates in dynamics</a:t>
            </a:r>
          </a:p>
          <a:p>
            <a:pPr lvl="1"/>
            <a:endParaRPr lang="en-US" dirty="0"/>
          </a:p>
          <a:p>
            <a:r>
              <a:rPr lang="en-US" dirty="0"/>
              <a:t>Combine with some large parameter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similar to </a:t>
            </a:r>
            <a:r>
              <a:rPr lang="en-US" i="1" dirty="0"/>
              <a:t>m</a:t>
            </a:r>
            <a:r>
              <a:rPr lang="en-US" dirty="0"/>
              <a:t> in relativistic point particle action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2"/>
            <a:r>
              <a:rPr lang="en-US" dirty="0"/>
              <a:t>Expansion in </a:t>
            </a:r>
            <a:r>
              <a:rPr lang="en-US" i="1" dirty="0"/>
              <a:t>T</a:t>
            </a:r>
            <a:r>
              <a:rPr lang="en-US" dirty="0"/>
              <a:t> reproduces original actions up to (1/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70CE-B6D3-B387-EC04-275F7ECF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796-7B9E-FE4F-9076-08C25B643765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1C8DE-6FB0-DEF2-35CB-C3595528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CE57-D6CA-1BD6-9E49-56590ED2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9FE28A-DEE2-A047-B909-9D99B88514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953000"/>
            <a:ext cx="6248400" cy="1003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E5AB5-E18A-3B64-EEFF-C0C4B45FDA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1" y="1828800"/>
            <a:ext cx="358725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8C9C7F-AFC3-3D00-FB4B-85CFDAD037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10520"/>
            <a:ext cx="3448050" cy="9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8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7F83-F511-4BD0-AFE0-F877214D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A763-8E90-5BC5-1B12-8F064CD1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simplest first attempt, take t(</a:t>
            </a:r>
            <a:r>
              <a:rPr lang="en-US" i="1" dirty="0" err="1">
                <a:latin typeface="Symbol" pitchFamily="2" charset="2"/>
              </a:rPr>
              <a:t>t</a:t>
            </a:r>
            <a:r>
              <a:rPr lang="en-US" dirty="0" err="1"/>
              <a:t>,</a:t>
            </a:r>
            <a:r>
              <a:rPr lang="en-US" i="1" dirty="0" err="1">
                <a:latin typeface="Symbol" pitchFamily="2" charset="2"/>
              </a:rPr>
              <a:t>s</a:t>
            </a:r>
            <a:r>
              <a:rPr lang="en-US" dirty="0"/>
              <a:t>), x=</a:t>
            </a:r>
            <a:r>
              <a:rPr lang="en-US" i="1" dirty="0">
                <a:latin typeface="Symbol" pitchFamily="2" charset="2"/>
              </a:rPr>
              <a:t>s</a:t>
            </a:r>
          </a:p>
          <a:p>
            <a:r>
              <a:rPr lang="en-US" dirty="0"/>
              <a:t>Can solve modified Euler-Lagrange PDEs </a:t>
            </a:r>
            <a:r>
              <a:rPr lang="en-US" b="1" i="1" dirty="0"/>
              <a:t>or</a:t>
            </a:r>
            <a:r>
              <a:rPr lang="en-US" dirty="0"/>
              <a:t> by extremizing </a:t>
            </a:r>
            <a:r>
              <a:rPr lang="en-US" i="1" dirty="0"/>
              <a:t>S</a:t>
            </a:r>
          </a:p>
          <a:p>
            <a:r>
              <a:rPr lang="en-US" dirty="0"/>
              <a:t>Wave solution correct to sub-percent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73F7-6EB2-B255-4DCB-42D4EC7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C949-4F10-AE4B-AD57-29504B99D312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A8B6-DF88-8151-A081-8F2D576E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2235-193A-40E6-5F63-F102330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5BCB-DCF7-4CB6-B569-5FAD0D0113E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5C11BB-AD37-FFA9-1E88-3AAF6C99A8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3301"/>
            <a:ext cx="9104054" cy="2466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33D1F9-4D4E-8303-87E2-D6534317E0CD}"/>
              </a:ext>
            </a:extLst>
          </p:cNvPr>
          <p:cNvSpPr txBox="1"/>
          <p:nvPr/>
        </p:nvSpPr>
        <p:spPr>
          <a:xfrm>
            <a:off x="5288381" y="6123801"/>
            <a:ext cx="3627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Rothkopf, WAH, and </a:t>
            </a:r>
            <a:r>
              <a:rPr lang="en-US" sz="1200" dirty="0" err="1"/>
              <a:t>Nordström</a:t>
            </a:r>
            <a:r>
              <a:rPr lang="en-US" sz="1200" dirty="0"/>
              <a:t>, arXiv:2404.18676</a:t>
            </a:r>
          </a:p>
        </p:txBody>
      </p:sp>
    </p:spTree>
    <p:extLst>
      <p:ext uri="{BB962C8B-B14F-4D97-AF65-F5344CB8AC3E}">
        <p14:creationId xmlns:p14="http://schemas.microsoft.com/office/powerpoint/2010/main" val="38864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>
          <a:defRPr sz="1200" dirty="0"/>
        </a:defPPr>
      </a:lstStyle>
    </a:spDef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110977</TotalTime>
  <Words>516</Words>
  <Application>Microsoft Macintosh PowerPoint</Application>
  <PresentationFormat>On-screen Show (4:3)</PresentationFormat>
  <Paragraphs>128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Symbol</vt:lpstr>
      <vt:lpstr>Office Theme</vt:lpstr>
      <vt:lpstr>Exact Symmetry Preservation in Discretized PDEs with String Theory</vt:lpstr>
      <vt:lpstr>Symmetries are Fundamental</vt:lpstr>
      <vt:lpstr>Discretization Breaks Symmetries</vt:lpstr>
      <vt:lpstr>Reparameterization Invariant Actions</vt:lpstr>
      <vt:lpstr>Non-relativistic Limit</vt:lpstr>
      <vt:lpstr>Dynamical Coordinates</vt:lpstr>
      <vt:lpstr>Specific Example: Waves</vt:lpstr>
      <vt:lpstr>Specific Example: Waves in a Box</vt:lpstr>
      <vt:lpstr>Numerical Results 1/3</vt:lpstr>
      <vt:lpstr>Numerical Results 2/3</vt:lpstr>
      <vt:lpstr>Numerical Results 3/3</vt:lpstr>
      <vt:lpstr>Conclusions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A Horowitz</dc:creator>
  <cp:lastModifiedBy>WA Horowitz</cp:lastModifiedBy>
  <cp:revision>2944</cp:revision>
  <cp:lastPrinted>2023-01-10T11:35:42Z</cp:lastPrinted>
  <dcterms:created xsi:type="dcterms:W3CDTF">2009-09-03T22:02:25Z</dcterms:created>
  <dcterms:modified xsi:type="dcterms:W3CDTF">2024-07-02T01:27:49Z</dcterms:modified>
</cp:coreProperties>
</file>