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Playfair Display ExtraBold"/>
      <p:bold r:id="rId29"/>
      <p:boldItalic r:id="rId30"/>
    </p:embeddedFont>
    <p:embeddedFont>
      <p:font typeface="Public Sa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ublicSansLight-regular.fntdata"/><Relationship Id="rId30" Type="http://schemas.openxmlformats.org/officeDocument/2006/relationships/font" Target="fonts/PlayfairDisplay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PublicSansLight-italic.fntdata"/><Relationship Id="rId10" Type="http://schemas.openxmlformats.org/officeDocument/2006/relationships/slide" Target="slides/slide5.xml"/><Relationship Id="rId32" Type="http://schemas.openxmlformats.org/officeDocument/2006/relationships/font" Target="fonts/PublicSans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ublicSans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e29fdcade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e29fdcade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e29fdcad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e29fdcad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DETAIL HERE, FOR WHY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e29fdcade_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e29fdcade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e29fdcade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e29fdcade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29fdcade_7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e29fdcade_7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29fdcade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29fdcade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e29fdcade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e29fdcade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e29fdcade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e29fdcade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e29fdcade_7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e29fdcade_7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29fdcade_7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e29fdcade_7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bddd807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bddd807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3250" y="1023825"/>
            <a:ext cx="7132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2"/>
                </a:solidFill>
                <a:highlight>
                  <a:srgbClr val="EFEEE7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Do Discounts Deliver?</a:t>
            </a:r>
            <a:r>
              <a:rPr b="1" lang="en" sz="530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b="1" sz="590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344250" y="1986850"/>
            <a:ext cx="846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403300" y="3921475"/>
            <a:ext cx="2152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Garrett Estey</a:t>
            </a:r>
            <a:endParaRPr sz="1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Hyoeun Kim</a:t>
            </a:r>
            <a:endParaRPr sz="1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Kateryna Kovalova</a:t>
            </a:r>
            <a:endParaRPr sz="1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975" y="3955436"/>
            <a:ext cx="742500" cy="8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230750" y="3921475"/>
            <a:ext cx="10284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of students of WBS coding school</a:t>
            </a: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4250" y="1986850"/>
            <a:ext cx="4378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0" y="0"/>
            <a:ext cx="6704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Conclusion</a:t>
            </a:r>
            <a:r>
              <a:rPr lang="en" sz="2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My team and I believe that the marketing and discounts offered are beneficial in the short term.  </a:t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3815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"/>
              <a:buChar char="●"/>
            </a:pPr>
            <a:r>
              <a:rPr lang="en" sz="3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Growth in Orders Placed</a:t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3815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"/>
              <a:buChar char="●"/>
            </a:pPr>
            <a:r>
              <a:rPr lang="en" sz="3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Growth in Total Revenue</a:t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3815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"/>
              <a:buChar char="●"/>
            </a:pPr>
            <a:r>
              <a:rPr lang="en" sz="3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Growth in New Customers</a:t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630225" y="593450"/>
            <a:ext cx="51186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Questions?</a:t>
            </a:r>
            <a:endParaRPr sz="6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35" name="Google Shape;135;p23"/>
          <p:cNvCxnSpPr/>
          <p:nvPr/>
        </p:nvCxnSpPr>
        <p:spPr>
          <a:xfrm flipH="1" rot="10800000">
            <a:off x="673200" y="1697150"/>
            <a:ext cx="78420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3"/>
          <p:cNvSpPr txBox="1"/>
          <p:nvPr/>
        </p:nvSpPr>
        <p:spPr>
          <a:xfrm>
            <a:off x="673200" y="1776050"/>
            <a:ext cx="4168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125" y="4112986"/>
            <a:ext cx="742500" cy="8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7237900" y="4079025"/>
            <a:ext cx="10284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of students of WBS coding school</a:t>
            </a: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753725" y="193100"/>
            <a:ext cx="61104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Playfair Display"/>
                <a:ea typeface="Playfair Display"/>
                <a:cs typeface="Playfair Display"/>
                <a:sym typeface="Playfair Display"/>
              </a:rPr>
              <a:t>Order placed by </a:t>
            </a:r>
            <a:r>
              <a:rPr lang="en" sz="3300">
                <a:latin typeface="Playfair Display"/>
                <a:ea typeface="Playfair Display"/>
                <a:cs typeface="Playfair Display"/>
                <a:sym typeface="Playfair Display"/>
              </a:rPr>
              <a:t>Quarter</a:t>
            </a:r>
            <a:r>
              <a:rPr lang="en" sz="33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3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762000" y="803425"/>
            <a:ext cx="76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6091400" y="4009175"/>
            <a:ext cx="28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+96%</a:t>
            </a: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growth in 2017 Q4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6611" l="2733" r="0" t="0"/>
          <a:stretch/>
        </p:blipFill>
        <p:spPr>
          <a:xfrm>
            <a:off x="346775" y="1256038"/>
            <a:ext cx="8450451" cy="26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50" y="945325"/>
            <a:ext cx="7199100" cy="35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4294967295" type="title"/>
          </p:nvPr>
        </p:nvSpPr>
        <p:spPr>
          <a:xfrm>
            <a:off x="753725" y="193100"/>
            <a:ext cx="61104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>
                <a:latin typeface="Playfair Display"/>
                <a:ea typeface="Playfair Display"/>
                <a:cs typeface="Playfair Display"/>
                <a:sym typeface="Playfair Display"/>
              </a:rPr>
              <a:t>Revenue per Category</a:t>
            </a:r>
            <a:endParaRPr sz="3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t/>
            </a:r>
            <a:endParaRPr sz="3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762000" y="803425"/>
            <a:ext cx="76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838" y="923000"/>
            <a:ext cx="6242224" cy="24993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1000" fadeDir="5400012" kx="0" rotWithShape="0" algn="bl" stPos="0" sy="-100000" ky="0"/>
          </a:effectLst>
        </p:spPr>
      </p:pic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753725" y="193100"/>
            <a:ext cx="61104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>
                <a:latin typeface="Playfair Display"/>
                <a:ea typeface="Playfair Display"/>
                <a:cs typeface="Playfair Display"/>
                <a:sym typeface="Playfair Display"/>
              </a:rPr>
              <a:t>2017 Apple Releases</a:t>
            </a:r>
            <a:endParaRPr sz="3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t/>
            </a:r>
            <a:endParaRPr sz="3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762000" y="803425"/>
            <a:ext cx="76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706988" y="3458700"/>
            <a:ext cx="7629900" cy="1383000"/>
          </a:xfrm>
          <a:prstGeom prst="rect">
            <a:avLst/>
          </a:prstGeom>
          <a:solidFill>
            <a:srgbClr val="EFEEE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Ipad Pro  			Apple IMAC		Apple Watch 3</a:t>
            </a:r>
            <a:endParaRPr sz="1800">
              <a:solidFill>
                <a:schemeClr val="dk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Macbook Pro		Apple TV 4K		Iphone X</a:t>
            </a:r>
            <a:endParaRPr sz="1800">
              <a:solidFill>
                <a:schemeClr val="dk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Macbook Air			Iphone 8 		HomePo</a:t>
            </a:r>
            <a:r>
              <a:rPr lang="en" sz="19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d</a:t>
            </a:r>
            <a:endParaRPr sz="1900">
              <a:solidFill>
                <a:schemeClr val="dk2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954000" y="1719475"/>
            <a:ext cx="238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49%</a:t>
            </a:r>
            <a:endParaRPr b="1" sz="90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094975" y="1324950"/>
            <a:ext cx="4095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of products are discounted</a:t>
            </a:r>
            <a:endParaRPr sz="5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17500" y="217250"/>
            <a:ext cx="7110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Discounts for different categories</a:t>
            </a:r>
            <a:endParaRPr sz="3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 flipH="1" rot="10800000">
            <a:off x="317500" y="820450"/>
            <a:ext cx="85974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626" t="0"/>
          <a:stretch/>
        </p:blipFill>
        <p:spPr>
          <a:xfrm>
            <a:off x="410100" y="954275"/>
            <a:ext cx="8323799" cy="40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526375" y="509675"/>
            <a:ext cx="10443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 rot="-274">
            <a:off x="882500" y="2581696"/>
            <a:ext cx="75366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13 months</a:t>
            </a:r>
            <a:r>
              <a:rPr lang="en" sz="3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</a:t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company’s revenue amounted to </a:t>
            </a:r>
            <a:endParaRPr sz="3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than  </a:t>
            </a:r>
            <a:r>
              <a:rPr lang="en" sz="5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 million</a:t>
            </a:r>
            <a:endParaRPr sz="55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00" y="1133350"/>
            <a:ext cx="7848498" cy="369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4294967295" type="title"/>
          </p:nvPr>
        </p:nvSpPr>
        <p:spPr>
          <a:xfrm>
            <a:off x="753725" y="193100"/>
            <a:ext cx="36444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Playfair Display"/>
                <a:ea typeface="Playfair Display"/>
                <a:cs typeface="Playfair Display"/>
                <a:sym typeface="Playfair Display"/>
              </a:rPr>
              <a:t>Sales by Quarter</a:t>
            </a:r>
            <a:endParaRPr sz="3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>
            <a:off x="762000" y="803425"/>
            <a:ext cx="76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0"/>
          <p:cNvSpPr txBox="1"/>
          <p:nvPr/>
        </p:nvSpPr>
        <p:spPr>
          <a:xfrm>
            <a:off x="5670088" y="3722350"/>
            <a:ext cx="28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+121%</a:t>
            </a: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growth in 2017 Q4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4294967295" type="title"/>
          </p:nvPr>
        </p:nvSpPr>
        <p:spPr>
          <a:xfrm>
            <a:off x="753725" y="193100"/>
            <a:ext cx="36444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Playfair Display"/>
                <a:ea typeface="Playfair Display"/>
                <a:cs typeface="Playfair Display"/>
                <a:sym typeface="Playfair Display"/>
              </a:rPr>
              <a:t>Sales by month</a:t>
            </a:r>
            <a:endParaRPr sz="3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5" name="Google Shape;115;p21"/>
          <p:cNvCxnSpPr/>
          <p:nvPr/>
        </p:nvCxnSpPr>
        <p:spPr>
          <a:xfrm>
            <a:off x="762000" y="803425"/>
            <a:ext cx="76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" name="Google Shape;116;p21"/>
          <p:cNvGrpSpPr/>
          <p:nvPr/>
        </p:nvGrpSpPr>
        <p:grpSpPr>
          <a:xfrm>
            <a:off x="629138" y="1128425"/>
            <a:ext cx="8438663" cy="3611751"/>
            <a:chOff x="629138" y="1128425"/>
            <a:chExt cx="8438663" cy="3611751"/>
          </a:xfrm>
        </p:grpSpPr>
        <p:pic>
          <p:nvPicPr>
            <p:cNvPr id="117" name="Google Shape;11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9138" y="1128425"/>
              <a:ext cx="7885725" cy="3611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1"/>
            <p:cNvSpPr txBox="1"/>
            <p:nvPr/>
          </p:nvSpPr>
          <p:spPr>
            <a:xfrm>
              <a:off x="5836500" y="1459775"/>
              <a:ext cx="3231300" cy="10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Jan 2018 YOY growth</a:t>
              </a: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1"/>
                  </a:solidFill>
                  <a:latin typeface="Raleway"/>
                  <a:ea typeface="Raleway"/>
                  <a:cs typeface="Raleway"/>
                  <a:sym typeface="Raleway"/>
                </a:rPr>
                <a:t>+41.5%</a:t>
              </a:r>
              <a:r>
                <a:rPr b="1"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119" name="Google Shape;119;p21"/>
            <p:cNvCxnSpPr>
              <a:stCxn id="120" idx="7"/>
            </p:cNvCxnSpPr>
            <p:nvPr/>
          </p:nvCxnSpPr>
          <p:spPr>
            <a:xfrm flipH="1" rot="10800000">
              <a:off x="7245219" y="2199284"/>
              <a:ext cx="194100" cy="466800"/>
            </a:xfrm>
            <a:prstGeom prst="straightConnector1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1" name="Google Shape;121;p21"/>
            <p:cNvGrpSpPr/>
            <p:nvPr/>
          </p:nvGrpSpPr>
          <p:grpSpPr>
            <a:xfrm>
              <a:off x="1191897" y="2695975"/>
              <a:ext cx="7322684" cy="476786"/>
              <a:chOff x="2173500" y="2129625"/>
              <a:chExt cx="5334900" cy="309300"/>
            </a:xfrm>
          </p:grpSpPr>
          <p:cxnSp>
            <p:nvCxnSpPr>
              <p:cNvPr id="122" name="Google Shape;122;p21"/>
              <p:cNvCxnSpPr/>
              <p:nvPr/>
            </p:nvCxnSpPr>
            <p:spPr>
              <a:xfrm>
                <a:off x="2173500" y="2434425"/>
                <a:ext cx="5330100" cy="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21"/>
              <p:cNvCxnSpPr/>
              <p:nvPr/>
            </p:nvCxnSpPr>
            <p:spPr>
              <a:xfrm>
                <a:off x="2173500" y="2129625"/>
                <a:ext cx="533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4" name="Google Shape;124;p21"/>
            <p:cNvSpPr/>
            <p:nvPr/>
          </p:nvSpPr>
          <p:spPr>
            <a:xfrm>
              <a:off x="1474189" y="3128495"/>
              <a:ext cx="77100" cy="852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179410" y="2653607"/>
              <a:ext cx="77100" cy="852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