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Fabrizio" initials="AF" lastIdx="7" clrIdx="0">
    <p:extLst>
      <p:ext uri="{19B8F6BF-5375-455C-9EA6-DF929625EA0E}">
        <p15:presenceInfo xmlns:p15="http://schemas.microsoft.com/office/powerpoint/2012/main" userId="Alexandra Fabriz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7" autoAdjust="0"/>
    <p:restoredTop sz="95995" autoAdjust="0"/>
  </p:normalViewPr>
  <p:slideViewPr>
    <p:cSldViewPr snapToGrid="0">
      <p:cViewPr varScale="1">
        <p:scale>
          <a:sx n="91" d="100"/>
          <a:sy n="91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94093-1036-49C6-8074-343D132EB55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A8DEC-2F04-420C-B3C7-0716D9D3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1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0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5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9124"/>
            <a:ext cx="1219200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WORLD</a:t>
            </a:r>
            <a:r>
              <a:rPr lang="en-US" dirty="0">
                <a:solidFill>
                  <a:schemeClr val="bg1"/>
                </a:solidFill>
                <a:latin typeface="Maven Pro" panose="02000000000000000000" pitchFamily="2" charset="0"/>
                <a:cs typeface="Arial" panose="020B0604020202020204" pitchFamily="34" charset="0"/>
              </a:rPr>
              <a:t>LINE</a:t>
            </a:r>
            <a:r>
              <a:rPr lang="en-US" b="1" dirty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Demo 1: Scenario </a:t>
            </a:r>
            <a:r>
              <a:rPr lang="en-US" dirty="0" smtClean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Instructor Key  </a:t>
            </a:r>
            <a:endParaRPr lang="en-US" dirty="0">
              <a:solidFill>
                <a:schemeClr val="bg1"/>
              </a:solidFill>
              <a:latin typeface="Montserrat Light" panose="000004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559" y="417749"/>
            <a:ext cx="1186010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Maven Pro" panose="02000000000000000000" pitchFamily="2" charset="0"/>
                <a:cs typeface="Arial" panose="020B0604020202020204" pitchFamily="34" charset="0"/>
              </a:rPr>
              <a:t>Scenario Prompt</a:t>
            </a:r>
          </a:p>
          <a:p>
            <a:r>
              <a:rPr lang="en-US" sz="1100" dirty="0">
                <a:latin typeface="Maven Pro" panose="02000000000000000000" pitchFamily="2" charset="0"/>
                <a:cs typeface="Arial" panose="020B0604020202020204" pitchFamily="34" charset="0"/>
              </a:rPr>
              <a:t>An anonymous tip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(report: SW06MAY16029</a:t>
            </a:r>
            <a:r>
              <a:rPr lang="en-US" sz="1100" dirty="0">
                <a:latin typeface="Maven Pro" panose="02000000000000000000" pitchFamily="2" charset="0"/>
                <a:cs typeface="Arial" panose="020B0604020202020204" pitchFamily="34" charset="0"/>
              </a:rPr>
              <a:t>) phoned in on 06MAY2016 claims that a parolee, Jared Combs, is suspected of dealing drugs.  Jared Combs is assigned a GPS ankle tracker as a condition of his parole, so you, a BPD investigative analyst, are tasked with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reviewing his </a:t>
            </a:r>
            <a:r>
              <a:rPr lang="en-US" sz="1100" dirty="0">
                <a:latin typeface="Maven Pro" panose="02000000000000000000" pitchFamily="2" charset="0"/>
                <a:cs typeface="Arial" panose="020B0604020202020204" pitchFamily="34" charset="0"/>
              </a:rPr>
              <a:t>GPS track data for this past week (02MAY16 – 06MAY16) and discerning 1) if Combs has in fact returned to criminal activity, 2) what crimes he is committing, and 3)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who else may be involved.</a:t>
            </a:r>
            <a:endParaRPr lang="en-US" sz="1100" dirty="0" smtClean="0">
              <a:latin typeface="Maven Pro" panose="02000000000000000000" pitchFamily="2" charset="0"/>
              <a:cs typeface="Arial" panose="020B0604020202020204" pitchFamily="34" charset="0"/>
            </a:endParaRPr>
          </a:p>
          <a:p>
            <a:endParaRPr lang="en-US" sz="1100" dirty="0">
              <a:latin typeface="Maven Pro" panose="02000000000000000000" pitchFamily="2" charset="0"/>
              <a:cs typeface="Arial" panose="020B0604020202020204" pitchFamily="34" charset="0"/>
            </a:endParaRPr>
          </a:p>
          <a:p>
            <a:pPr lvl="0"/>
            <a:r>
              <a:rPr lang="en-US" sz="1100" dirty="0">
                <a:latin typeface="Maven Pro" panose="02000000000000000000" pitchFamily="2" charset="0"/>
                <a:cs typeface="Arial" panose="020B0604020202020204" pitchFamily="34" charset="0"/>
              </a:rPr>
              <a:t>The analyst will have </a:t>
            </a:r>
            <a:r>
              <a:rPr lang="en-US" sz="1100">
                <a:latin typeface="Maven Pro" panose="02000000000000000000" pitchFamily="2" charset="0"/>
                <a:cs typeface="Arial" panose="020B0604020202020204" pitchFamily="34" charset="0"/>
              </a:rPr>
              <a:t>access </a:t>
            </a:r>
            <a:r>
              <a:rPr lang="en-US" sz="1100" smtClean="0">
                <a:latin typeface="Maven Pro" panose="02000000000000000000" pitchFamily="2" charset="0"/>
                <a:cs typeface="Arial" panose="020B0604020202020204" pitchFamily="34" charset="0"/>
              </a:rPr>
              <a:t>to </a:t>
            </a:r>
            <a:r>
              <a:rPr lang="en-US" sz="1100" dirty="0">
                <a:latin typeface="Maven Pro" panose="02000000000000000000" pitchFamily="2" charset="0"/>
                <a:cs typeface="Arial" panose="020B0604020202020204" pitchFamily="34" charset="0"/>
              </a:rPr>
              <a:t>the GPS tracks for </a:t>
            </a:r>
            <a:r>
              <a:rPr lang="en-US" sz="1100" dirty="0" err="1">
                <a:latin typeface="Maven Pro" panose="02000000000000000000" pitchFamily="2" charset="0"/>
                <a:cs typeface="Arial" panose="020B0604020202020204" pitchFamily="34" charset="0"/>
              </a:rPr>
              <a:t>JCombs</a:t>
            </a:r>
            <a:r>
              <a:rPr lang="en-US" sz="1100" dirty="0">
                <a:latin typeface="Maven Pro" panose="02000000000000000000" pitchFamily="2" charset="0"/>
                <a:cs typeface="Arial" panose="020B0604020202020204" pitchFamily="34" charset="0"/>
              </a:rPr>
              <a:t> (JaredCombs_Ankle_Monitor.csv), crime reports, LPR sensor data, and cell site data.  The data in these files will cover from d+2 to d+6 with a small area of western Baltimore.  There are also DMV and Vehicle Registration databases, the anonymous tip (SW06MAY16029.docx), GIS base files, and a guide to interpreting cell data in the current issue of </a:t>
            </a:r>
            <a:r>
              <a:rPr lang="en-US" sz="1100" dirty="0" err="1">
                <a:latin typeface="Maven Pro" panose="02000000000000000000" pitchFamily="2" charset="0"/>
                <a:cs typeface="Arial" panose="020B0604020202020204" pitchFamily="34" charset="0"/>
              </a:rPr>
              <a:t>WorldLine</a:t>
            </a:r>
            <a:r>
              <a:rPr lang="en-US" sz="1100" dirty="0">
                <a:latin typeface="Maven Pro" panose="02000000000000000000" pitchFamily="2" charset="0"/>
                <a:cs typeface="Arial" panose="020B0604020202020204" pitchFamily="34" charset="0"/>
              </a:rPr>
              <a:t> (Using Cell Data in </a:t>
            </a:r>
            <a:r>
              <a:rPr lang="en-US" sz="1100" dirty="0" err="1">
                <a:latin typeface="Maven Pro" panose="02000000000000000000" pitchFamily="2" charset="0"/>
                <a:cs typeface="Arial" panose="020B0604020202020204" pitchFamily="34" charset="0"/>
              </a:rPr>
              <a:t>WorldLine</a:t>
            </a:r>
            <a:r>
              <a:rPr lang="en-US" sz="1100" dirty="0">
                <a:latin typeface="Maven Pro" panose="02000000000000000000" pitchFamily="2" charset="0"/>
                <a:cs typeface="Arial" panose="020B0604020202020204" pitchFamily="34" charset="0"/>
              </a:rPr>
              <a:t>, Vol1 Iss1.pdf).</a:t>
            </a:r>
          </a:p>
          <a:p>
            <a:endParaRPr lang="en-US" sz="1100" dirty="0">
              <a:latin typeface="Maven Pro" panose="02000000000000000000" pitchFamily="2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Maven Pro" panose="02000000000000000000" pitchFamily="2" charset="0"/>
                <a:cs typeface="Arial" panose="020B0604020202020204" pitchFamily="34" charset="0"/>
              </a:rPr>
              <a:t>STOP READING NOW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,</a:t>
            </a:r>
            <a:r>
              <a:rPr lang="en-US" sz="1100" b="1" dirty="0" smtClean="0">
                <a:latin typeface="Maven Pr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if you want to run the scenario.  The following pages contain the answers to the analytical challenge.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18510"/>
            <a:ext cx="2268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Montserrat" panose="00000500000000000000" pitchFamily="50" charset="0"/>
              </a:rPr>
              <a:t>www.whitespace-solutions.com</a:t>
            </a:r>
            <a:r>
              <a:rPr lang="en-US" sz="1000" dirty="0">
                <a:latin typeface="Montserrat" panose="00000500000000000000" pitchFamily="50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833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9124"/>
            <a:ext cx="1219200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WORLD</a:t>
            </a:r>
            <a:r>
              <a:rPr lang="en-US" dirty="0">
                <a:solidFill>
                  <a:schemeClr val="bg1"/>
                </a:solidFill>
                <a:latin typeface="Maven Pro" panose="02000000000000000000" pitchFamily="2" charset="0"/>
                <a:cs typeface="Arial" panose="020B0604020202020204" pitchFamily="34" charset="0"/>
              </a:rPr>
              <a:t>LINE</a:t>
            </a:r>
            <a:r>
              <a:rPr lang="en-US" b="1" dirty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Demo 1: Scenario Instructor Key (Continued)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559" y="417749"/>
            <a:ext cx="1186010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Maven Pro" panose="02000000000000000000" pitchFamily="2" charset="0"/>
                <a:cs typeface="Arial" panose="020B0604020202020204" pitchFamily="34" charset="0"/>
              </a:rPr>
              <a:t>Overview: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Jared Combs is committing robberies (on days d+2 and d+6) and then fleeing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to the southeast corner of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a nearby park where he calls his relation Arthur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Combs,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who works at a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pawn shop,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to arrange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the sale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of the stolen goods.  Arthur Combs consults with Terry Barrett, the pawn shop owner by phone, then meets with </a:t>
            </a:r>
            <a:r>
              <a:rPr lang="en-US" sz="1100" dirty="0" err="1" smtClean="0">
                <a:latin typeface="Maven Pro" panose="02000000000000000000" pitchFamily="2" charset="0"/>
                <a:cs typeface="Arial" panose="020B0604020202020204" pitchFamily="34" charset="0"/>
              </a:rPr>
              <a:t>JCombs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, retrieves the stolen goods, and returns to the pawn shop.</a:t>
            </a:r>
          </a:p>
          <a:p>
            <a:pPr lvl="0"/>
            <a:endParaRPr lang="en-US" sz="1100" dirty="0">
              <a:latin typeface="Maven Pro" panose="02000000000000000000" pitchFamily="2" charset="0"/>
              <a:cs typeface="Arial" panose="020B0604020202020204" pitchFamily="34" charset="0"/>
            </a:endParaRPr>
          </a:p>
          <a:p>
            <a:pPr lvl="0"/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Analysts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can identify the space-time correlation of </a:t>
            </a:r>
            <a:r>
              <a:rPr lang="en-US" sz="1100" dirty="0" err="1" smtClean="0">
                <a:latin typeface="Maven Pro" panose="02000000000000000000" pitchFamily="2" charset="0"/>
                <a:cs typeface="Arial" panose="020B0604020202020204" pitchFamily="34" charset="0"/>
              </a:rPr>
              <a:t>JCombs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 GPS track with the tip’s report of his presence at </a:t>
            </a:r>
            <a:r>
              <a:rPr lang="en-US" sz="1100" dirty="0">
                <a:solidFill>
                  <a:srgbClr val="000000"/>
                </a:solidFill>
                <a:latin typeface="Maven Pro" panose="02000000000000000000" pitchFamily="2" charset="0"/>
              </a:rPr>
              <a:t>Helen </a:t>
            </a:r>
            <a:r>
              <a:rPr lang="en-US" sz="1100" dirty="0" err="1">
                <a:solidFill>
                  <a:srgbClr val="000000"/>
                </a:solidFill>
                <a:latin typeface="Maven Pro" panose="02000000000000000000" pitchFamily="2" charset="0"/>
              </a:rPr>
              <a:t>Mackall</a:t>
            </a:r>
            <a:r>
              <a:rPr lang="en-US" sz="1100" dirty="0">
                <a:solidFill>
                  <a:srgbClr val="000000"/>
                </a:solidFill>
                <a:latin typeface="Maven Pro" panose="02000000000000000000" pitchFamily="2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Maven Pro" panose="02000000000000000000" pitchFamily="2" charset="0"/>
              </a:rPr>
              <a:t>Park, as well as his track’s correlation with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the crime reports of his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two robberies on 02 and 04 May. 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The analyst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can also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match the description of the robber in these crime reports with the description of </a:t>
            </a:r>
            <a:r>
              <a:rPr lang="en-US" sz="1100" dirty="0" err="1" smtClean="0">
                <a:latin typeface="Maven Pro" panose="02000000000000000000" pitchFamily="2" charset="0"/>
                <a:cs typeface="Arial" panose="020B0604020202020204" pitchFamily="34" charset="0"/>
              </a:rPr>
              <a:t>JCombs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 in the tip.  </a:t>
            </a:r>
          </a:p>
          <a:p>
            <a:pPr lvl="0"/>
            <a:endParaRPr lang="en-US" sz="1100" dirty="0">
              <a:latin typeface="Maven Pro" panose="02000000000000000000" pitchFamily="2" charset="0"/>
              <a:cs typeface="Arial" panose="020B0604020202020204" pitchFamily="34" charset="0"/>
            </a:endParaRPr>
          </a:p>
          <a:p>
            <a:pPr lvl="0"/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The analyst can idenitify the temporal correlation between </a:t>
            </a:r>
            <a:r>
              <a:rPr lang="en-US" sz="1100" dirty="0" err="1" smtClean="0">
                <a:latin typeface="Maven Pro" panose="02000000000000000000" pitchFamily="2" charset="0"/>
                <a:cs typeface="Arial" panose="020B0604020202020204" pitchFamily="34" charset="0"/>
              </a:rPr>
              <a:t>JCombs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’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two arrivals 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at the park with his calls to Arthur Combs.  </a:t>
            </a:r>
            <a:r>
              <a:rPr lang="en-US" sz="1100" dirty="0" err="1" smtClean="0">
                <a:latin typeface="Maven Pro" panose="02000000000000000000" pitchFamily="2" charset="0"/>
                <a:cs typeface="Arial" panose="020B0604020202020204" pitchFamily="34" charset="0"/>
              </a:rPr>
              <a:t>ACombs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’ cell phone and license plate can be detected subsequently driving in </a:t>
            </a:r>
            <a:r>
              <a:rPr lang="en-US" sz="1100" dirty="0" err="1" smtClean="0">
                <a:latin typeface="Maven Pro" panose="02000000000000000000" pitchFamily="2" charset="0"/>
                <a:cs typeface="Arial" panose="020B0604020202020204" pitchFamily="34" charset="0"/>
              </a:rPr>
              <a:t>JCombs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’ direction, and that </a:t>
            </a:r>
            <a:r>
              <a:rPr lang="en-US" sz="1100" dirty="0" err="1" smtClean="0">
                <a:latin typeface="Maven Pro" panose="02000000000000000000" pitchFamily="2" charset="0"/>
                <a:cs typeface="Arial" panose="020B0604020202020204" pitchFamily="34" charset="0"/>
              </a:rPr>
              <a:t>ACombs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’ vehicle matches the description in the tip of the vehicle that pulls up to </a:t>
            </a:r>
            <a:r>
              <a:rPr lang="en-US" sz="1100" dirty="0" err="1" smtClean="0">
                <a:latin typeface="Maven Pro" panose="02000000000000000000" pitchFamily="2" charset="0"/>
                <a:cs typeface="Arial" panose="020B0604020202020204" pitchFamily="34" charset="0"/>
              </a:rPr>
              <a:t>JCombs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 at the park.  The analyst should infer that </a:t>
            </a:r>
            <a:r>
              <a:rPr lang="en-US" sz="1100" dirty="0" err="1" smtClean="0">
                <a:latin typeface="Maven Pro" panose="02000000000000000000" pitchFamily="2" charset="0"/>
                <a:cs typeface="Arial" panose="020B0604020202020204" pitchFamily="34" charset="0"/>
              </a:rPr>
              <a:t>ACombs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 is somehow connected to </a:t>
            </a:r>
            <a:r>
              <a:rPr lang="en-US" sz="1100" dirty="0" err="1" smtClean="0">
                <a:latin typeface="Maven Pro" panose="02000000000000000000" pitchFamily="2" charset="0"/>
                <a:cs typeface="Arial" panose="020B0604020202020204" pitchFamily="34" charset="0"/>
              </a:rPr>
              <a:t>JCombs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’ string of robberies.  Further, the analyst can discover that on d+2 and d+6 </a:t>
            </a:r>
            <a:r>
              <a:rPr lang="en-US" sz="1100" dirty="0" err="1" smtClean="0">
                <a:latin typeface="Maven Pro" panose="02000000000000000000" pitchFamily="2" charset="0"/>
                <a:cs typeface="Arial" panose="020B0604020202020204" pitchFamily="34" charset="0"/>
              </a:rPr>
              <a:t>ACombs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 calls Terry Barrett immediately after </a:t>
            </a:r>
            <a:r>
              <a:rPr lang="en-US" sz="1100" dirty="0" err="1" smtClean="0">
                <a:latin typeface="Maven Pro" panose="02000000000000000000" pitchFamily="2" charset="0"/>
                <a:cs typeface="Arial" panose="020B0604020202020204" pitchFamily="34" charset="0"/>
              </a:rPr>
              <a:t>JCombs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’ call, then sends </a:t>
            </a:r>
            <a:r>
              <a:rPr lang="en-US" sz="1100" dirty="0" err="1" smtClean="0">
                <a:latin typeface="Maven Pro" panose="02000000000000000000" pitchFamily="2" charset="0"/>
                <a:cs typeface="Arial" panose="020B0604020202020204" pitchFamily="34" charset="0"/>
              </a:rPr>
              <a:t>JCombs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 a text message before moving to </a:t>
            </a:r>
            <a:r>
              <a:rPr lang="en-US" sz="1100" dirty="0" err="1" smtClean="0">
                <a:latin typeface="Maven Pro" panose="02000000000000000000" pitchFamily="2" charset="0"/>
                <a:cs typeface="Arial" panose="020B0604020202020204" pitchFamily="34" charset="0"/>
              </a:rPr>
              <a:t>JCombs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’ location.  This chain of communication should indicate to the analyst that Barrett is possibly connected to the acquisition of stolen goods from </a:t>
            </a:r>
            <a:r>
              <a:rPr lang="en-US" sz="1100" dirty="0" err="1" smtClean="0">
                <a:latin typeface="Maven Pro" panose="02000000000000000000" pitchFamily="2" charset="0"/>
                <a:cs typeface="Arial" panose="020B0604020202020204" pitchFamily="34" charset="0"/>
              </a:rPr>
              <a:t>JCombs</a:t>
            </a:r>
            <a:r>
              <a:rPr lang="en-US" sz="1100" dirty="0" smtClean="0">
                <a:latin typeface="Maven Pro" panose="02000000000000000000" pitchFamily="2" charset="0"/>
                <a:cs typeface="Arial" panose="020B0604020202020204" pitchFamily="34" charset="0"/>
              </a:rPr>
              <a:t>.  </a:t>
            </a:r>
          </a:p>
          <a:p>
            <a:endParaRPr lang="en-US" sz="1100" dirty="0" smtClean="0">
              <a:latin typeface="Maven Pr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18510"/>
            <a:ext cx="2268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Montserrat" panose="00000500000000000000" pitchFamily="50" charset="0"/>
              </a:rPr>
              <a:t>www.whitespace-solutions.com</a:t>
            </a:r>
            <a:r>
              <a:rPr lang="en-US" sz="1000" dirty="0">
                <a:latin typeface="Montserrat" panose="00000500000000000000" pitchFamily="50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038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75412"/>
              </p:ext>
            </p:extLst>
          </p:nvPr>
        </p:nvGraphicFramePr>
        <p:xfrm>
          <a:off x="448959" y="746159"/>
          <a:ext cx="11098515" cy="1463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70386"/>
                <a:gridCol w="731520"/>
                <a:gridCol w="774154"/>
                <a:gridCol w="706153"/>
                <a:gridCol w="2743200"/>
                <a:gridCol w="1421532"/>
                <a:gridCol w="1001177"/>
                <a:gridCol w="1112503"/>
                <a:gridCol w="1537890"/>
              </a:tblGrid>
              <a:tr h="365760">
                <a:tc>
                  <a:txBody>
                    <a:bodyPr/>
                    <a:lstStyle/>
                    <a:p>
                      <a:pPr marL="91440" lvl="0" algn="ctr" fontAlgn="b"/>
                      <a:r>
                        <a:rPr lang="en-US" sz="1100" u="none" strike="noStrike" dirty="0" smtClean="0">
                          <a:effectLst/>
                          <a:latin typeface="Maven Pro" panose="02000000000000000000" pitchFamily="2" charset="0"/>
                        </a:rPr>
                        <a:t>Role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4312" marR="4312" marT="4312" marB="0" anchor="ctr"/>
                </a:tc>
                <a:tc>
                  <a:txBody>
                    <a:bodyPr/>
                    <a:lstStyle/>
                    <a:p>
                      <a:pPr marL="91440" lvl="0" algn="ctr" fontAlgn="b"/>
                      <a:r>
                        <a:rPr lang="en-US" sz="1100" u="none" strike="noStrike" dirty="0" smtClean="0">
                          <a:effectLst/>
                          <a:latin typeface="Maven Pro" panose="02000000000000000000" pitchFamily="2" charset="0"/>
                        </a:rPr>
                        <a:t>First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4312" marR="4312" marT="4312" marB="0" anchor="ctr"/>
                </a:tc>
                <a:tc>
                  <a:txBody>
                    <a:bodyPr/>
                    <a:lstStyle/>
                    <a:p>
                      <a:pPr marL="91440" lvl="0" algn="ctr" fontAlgn="b"/>
                      <a:r>
                        <a:rPr lang="en-US" sz="1100" u="none" strike="noStrike" dirty="0" smtClean="0">
                          <a:effectLst/>
                          <a:latin typeface="Maven Pro" panose="02000000000000000000" pitchFamily="2" charset="0"/>
                        </a:rPr>
                        <a:t>Middle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4312" marR="4312" marT="4312" marB="0" anchor="ctr"/>
                </a:tc>
                <a:tc>
                  <a:txBody>
                    <a:bodyPr/>
                    <a:lstStyle/>
                    <a:p>
                      <a:pPr marL="91440" lvl="0" algn="ctr" fontAlgn="b"/>
                      <a:r>
                        <a:rPr lang="en-US" sz="1100" u="none" strike="noStrike" dirty="0" smtClean="0">
                          <a:effectLst/>
                          <a:latin typeface="Maven Pro" panose="02000000000000000000" pitchFamily="2" charset="0"/>
                        </a:rPr>
                        <a:t>Last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4312" marR="4312" marT="4312" marB="0" anchor="ctr"/>
                </a:tc>
                <a:tc>
                  <a:txBody>
                    <a:bodyPr/>
                    <a:lstStyle/>
                    <a:p>
                      <a:pPr marL="91440" lvl="0" algn="ctr" fontAlgn="b"/>
                      <a:r>
                        <a:rPr lang="en-US" sz="1100" u="none" strike="noStrike" dirty="0" smtClean="0">
                          <a:effectLst/>
                          <a:latin typeface="Maven Pro" panose="02000000000000000000" pitchFamily="2" charset="0"/>
                        </a:rPr>
                        <a:t>Home 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4312" marR="4312" marT="4312" marB="0" anchor="ctr"/>
                </a:tc>
                <a:tc>
                  <a:txBody>
                    <a:bodyPr/>
                    <a:lstStyle/>
                    <a:p>
                      <a:pPr marL="91440" lvl="0" algn="ctr" fontAlgn="b"/>
                      <a:r>
                        <a:rPr lang="en-US" sz="1100" u="none" strike="noStrike" dirty="0">
                          <a:effectLst/>
                          <a:latin typeface="Maven Pro" panose="02000000000000000000" pitchFamily="2" charset="0"/>
                        </a:rPr>
                        <a:t>Employer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4312" marR="4312" marT="4312" marB="0" anchor="ctr"/>
                </a:tc>
                <a:tc>
                  <a:txBody>
                    <a:bodyPr/>
                    <a:lstStyle/>
                    <a:p>
                      <a:pPr marL="91440" lvl="0" algn="ctr" fontAlgn="b"/>
                      <a:r>
                        <a:rPr lang="en-US" sz="1100" u="none" strike="noStrike" dirty="0" smtClean="0">
                          <a:effectLst/>
                          <a:latin typeface="Maven Pro" panose="02000000000000000000" pitchFamily="2" charset="0"/>
                        </a:rPr>
                        <a:t>POV </a:t>
                      </a:r>
                    </a:p>
                    <a:p>
                      <a:pPr marL="91440" lvl="0" algn="ctr" fontAlgn="b"/>
                      <a:r>
                        <a:rPr lang="en-US" sz="1100" u="none" strike="noStrike" dirty="0" smtClean="0">
                          <a:effectLst/>
                          <a:latin typeface="Maven Pro" panose="02000000000000000000" pitchFamily="2" charset="0"/>
                        </a:rPr>
                        <a:t>License</a:t>
                      </a:r>
                      <a:r>
                        <a:rPr lang="en-US" sz="1100" u="none" strike="noStrike" baseline="0" dirty="0" smtClean="0">
                          <a:effectLst/>
                          <a:latin typeface="Maven Pro" panose="02000000000000000000" pitchFamily="2" charset="0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Maven Pro" panose="02000000000000000000" pitchFamily="2" charset="0"/>
                        </a:rPr>
                        <a:t>Plate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4312" marR="4312" marT="4312" marB="0" anchor="ctr"/>
                </a:tc>
                <a:tc>
                  <a:txBody>
                    <a:bodyPr/>
                    <a:lstStyle/>
                    <a:p>
                      <a:pPr marL="91440" lvl="0" algn="ctr" fontAlgn="b"/>
                      <a:r>
                        <a:rPr lang="en-US" sz="1100" u="none" strike="noStrike" dirty="0" smtClean="0">
                          <a:effectLst/>
                          <a:latin typeface="Maven Pro" panose="02000000000000000000" pitchFamily="2" charset="0"/>
                        </a:rPr>
                        <a:t>Cell</a:t>
                      </a:r>
                      <a:r>
                        <a:rPr lang="en-US" sz="1100" u="none" strike="noStrike" baseline="0" dirty="0" smtClean="0">
                          <a:effectLst/>
                          <a:latin typeface="Maven Pro" panose="02000000000000000000" pitchFamily="2" charset="0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Maven Pro" panose="02000000000000000000" pitchFamily="2" charset="0"/>
                        </a:rPr>
                        <a:t>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4312" marR="4312" marT="4312" marB="0" anchor="ctr"/>
                </a:tc>
                <a:tc>
                  <a:txBody>
                    <a:bodyPr/>
                    <a:lstStyle/>
                    <a:p>
                      <a:pPr marL="91440" lvl="0" algn="ctr" fontAlgn="b"/>
                      <a:r>
                        <a:rPr lang="en-US" sz="1100" u="none" strike="noStrike" dirty="0" smtClean="0">
                          <a:effectLst/>
                          <a:latin typeface="Maven Pro" panose="02000000000000000000" pitchFamily="2" charset="0"/>
                        </a:rPr>
                        <a:t>Notes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4312" marR="4312" marT="4312" marB="0" anchor="ctr"/>
                </a:tc>
              </a:tr>
              <a:tr h="365760"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  <a:cs typeface="Arial" panose="020B0604020202020204" pitchFamily="34" charset="0"/>
                        </a:rPr>
                        <a:t>Robber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Jared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Skyler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Combs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2574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Hollins St, Baltimore, MD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21223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4312" marR="4312" marT="4312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4M/D3582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410-406-9284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4312" marR="4312" marT="4312" marB="0" anchor="ctr"/>
                </a:tc>
              </a:tr>
              <a:tr h="36576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  <a:cs typeface="Arial" panose="020B0604020202020204" pitchFamily="34" charset="0"/>
                        </a:rPr>
                        <a:t>Pawn Shop Owner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Terry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Jonathan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Barrett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120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Siegwart Ln, Baltimore, MD </a:t>
                      </a:r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21229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B Street Pawn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A827068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410-399-1670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4312" marR="4312" marT="4312" marB="0" anchor="ctr"/>
                </a:tc>
              </a:tr>
              <a:tr h="36576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  <a:cs typeface="Arial" panose="020B0604020202020204" pitchFamily="34" charset="0"/>
                        </a:rPr>
                        <a:t>Pawn Shop Employee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Arthur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Albert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Combs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29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S Rosedale St, Baltimore, MD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21229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B Street Pawn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249366B/C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443-209-3161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4312" marR="4312" marT="4312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-9124"/>
            <a:ext cx="1219200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WORLD</a:t>
            </a:r>
            <a:r>
              <a:rPr lang="en-US" dirty="0">
                <a:solidFill>
                  <a:schemeClr val="bg1"/>
                </a:solidFill>
                <a:latin typeface="Maven Pro" panose="02000000000000000000" pitchFamily="2" charset="0"/>
                <a:cs typeface="Arial" panose="020B0604020202020204" pitchFamily="34" charset="0"/>
              </a:rPr>
              <a:t>LINE</a:t>
            </a:r>
            <a:r>
              <a:rPr lang="en-US" b="1" dirty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Demo 1: Scenario </a:t>
            </a:r>
            <a:r>
              <a:rPr lang="en-US" dirty="0" smtClean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Agents, Locations, &amp; Timeline</a:t>
            </a:r>
            <a:endParaRPr lang="en-US" dirty="0">
              <a:solidFill>
                <a:schemeClr val="bg1"/>
              </a:solidFill>
              <a:latin typeface="Montserrat Light" panose="00000400000000000000" pitchFamily="50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18510"/>
            <a:ext cx="2268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Montserrat" panose="00000500000000000000" pitchFamily="50" charset="0"/>
              </a:rPr>
              <a:t>www.whitespace-solutions.com</a:t>
            </a:r>
            <a:r>
              <a:rPr lang="en-US" sz="1000" dirty="0">
                <a:latin typeface="Montserrat" panose="00000500000000000000" pitchFamily="50" charset="0"/>
              </a:rPr>
              <a:t>/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84769"/>
              </p:ext>
            </p:extLst>
          </p:nvPr>
        </p:nvGraphicFramePr>
        <p:xfrm>
          <a:off x="448958" y="2892459"/>
          <a:ext cx="11098515" cy="1143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74661"/>
                <a:gridCol w="2563311"/>
                <a:gridCol w="3340176"/>
                <a:gridCol w="2820367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Maven Pro" panose="02000000000000000000" pitchFamily="2" charset="0"/>
                        </a:rPr>
                        <a:t>Role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3454" marR="3454" marT="34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Maven Pro" panose="02000000000000000000" pitchFamily="2" charset="0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3454" marR="3454" marT="34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Maven Pro" panose="02000000000000000000" pitchFamily="2" charset="0"/>
                        </a:rPr>
                        <a:t>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3454" marR="3454" marT="345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Maven Pro" panose="02000000000000000000" pitchFamily="2" charset="0"/>
                        </a:rPr>
                        <a:t>Latitude/Longitude</a:t>
                      </a:r>
                      <a:r>
                        <a:rPr lang="en-US" sz="1100" u="none" strike="noStrike" baseline="0" dirty="0" smtClean="0">
                          <a:effectLst/>
                          <a:latin typeface="Maven Pro" panose="02000000000000000000" pitchFamily="2" charset="0"/>
                        </a:rPr>
                        <a:t> (DD)</a:t>
                      </a:r>
                      <a:endParaRPr lang="en-US" sz="110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Maven Pro" panose="02000000000000000000" pitchFamily="2" charset="0"/>
                        <a:cs typeface="+mn-cs"/>
                      </a:endParaRPr>
                    </a:p>
                  </a:txBody>
                  <a:tcPr marL="3454" marR="3454" marT="3454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Handoff 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Helen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Mackall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39.294692, -76.659516</a:t>
                      </a: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Robbery 1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City Cell Phones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"2875 W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Lanvale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St, Baltimore, MD 21216"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39.296997, -76.664858</a:t>
                      </a: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Robbery 2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On Stack Jewelry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"904 Poplar Grove St, Baltimore, MD 21216"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39.298172, -76.665271</a:t>
                      </a: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Pawn Shop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B Street Pawn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"2700 W Baltimore St, Baltimore, MD 21223"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lvl="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39.287763, -76.659134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50487"/>
              </p:ext>
            </p:extLst>
          </p:nvPr>
        </p:nvGraphicFramePr>
        <p:xfrm>
          <a:off x="243840" y="4621967"/>
          <a:ext cx="11704320" cy="138112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80160"/>
                <a:gridCol w="1828800"/>
                <a:gridCol w="1828800"/>
                <a:gridCol w="1828800"/>
                <a:gridCol w="1828800"/>
                <a:gridCol w="1828800"/>
                <a:gridCol w="12801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ven Pro" panose="02000000000000000000" pitchFamily="2" charset="0"/>
                        </a:rPr>
                        <a:t>Sunday</a:t>
                      </a:r>
                      <a:endParaRPr lang="en-US" sz="1200" dirty="0">
                        <a:latin typeface="Maven Pr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ven Pro" panose="02000000000000000000" pitchFamily="2" charset="0"/>
                        </a:rPr>
                        <a:t>Monday</a:t>
                      </a:r>
                      <a:endParaRPr lang="en-US" sz="1200" dirty="0">
                        <a:latin typeface="Maven Pr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ven Pro" panose="02000000000000000000" pitchFamily="2" charset="0"/>
                        </a:rPr>
                        <a:t>Tuesday</a:t>
                      </a:r>
                      <a:endParaRPr lang="en-US" sz="1200" dirty="0">
                        <a:latin typeface="Maven Pr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ven Pro" panose="02000000000000000000" pitchFamily="2" charset="0"/>
                        </a:rPr>
                        <a:t>Wednesday </a:t>
                      </a:r>
                      <a:endParaRPr lang="en-US" sz="1200" dirty="0">
                        <a:latin typeface="Maven Pr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ven Pro" panose="02000000000000000000" pitchFamily="2" charset="0"/>
                        </a:rPr>
                        <a:t>Thursday</a:t>
                      </a:r>
                      <a:endParaRPr lang="en-US" sz="1200" dirty="0">
                        <a:latin typeface="Maven Pr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ven Pro" panose="02000000000000000000" pitchFamily="2" charset="0"/>
                        </a:rPr>
                        <a:t>Friday</a:t>
                      </a:r>
                      <a:endParaRPr lang="en-US" sz="1200" dirty="0">
                        <a:latin typeface="Maven Pr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ven Pro" panose="02000000000000000000" pitchFamily="2" charset="0"/>
                        </a:rPr>
                        <a:t>Saturday</a:t>
                      </a:r>
                      <a:endParaRPr lang="en-US" sz="1200" dirty="0">
                        <a:latin typeface="Maven Pro" panose="02000000000000000000" pitchFamily="2" charset="0"/>
                      </a:endParaRP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ven Pr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d+2,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May 2;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approx.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10:30 Robbery 1,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JCombs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calls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ACombs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ACombs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calls to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refer 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w/ Barrett,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ACombs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meets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JCombs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at Handoff Location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d+3,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May 3;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d+4,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May 4;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d+5,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May 5;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d+6,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May 6;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approx. 10:30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Robbery 3, Robber calls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ACombs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ACombs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calls to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refer w/ Barrett,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ACombs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meets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JCombs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ven Pro" panose="02000000000000000000" pitchFamily="2" charset="0"/>
                        </a:rPr>
                        <a:t> at Handoff Location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2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00000000000000000" pitchFamily="2" charset="0"/>
                      </a:endParaRPr>
                    </a:p>
                  </a:txBody>
                  <a:tcPr marL="9525" marR="9525" marT="9525" marB="0" anchor="ctr"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3840" y="4360357"/>
            <a:ext cx="1170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Scenario Timeline: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958" y="2631003"/>
            <a:ext cx="11098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Scenario </a:t>
            </a:r>
            <a:r>
              <a:rPr lang="en-US" sz="1100" b="1" dirty="0" smtClean="0">
                <a:solidFill>
                  <a:srgbClr val="000000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Locations:</a:t>
            </a:r>
            <a:endParaRPr lang="en-US" sz="1100" b="1" dirty="0" smtClean="0">
              <a:solidFill>
                <a:srgbClr val="000000"/>
              </a:solidFill>
              <a:latin typeface="Montserrat Light" panose="000004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958" y="490859"/>
            <a:ext cx="11098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Scenario </a:t>
            </a:r>
            <a:r>
              <a:rPr lang="en-US" sz="1100" b="1" dirty="0" smtClean="0">
                <a:solidFill>
                  <a:srgbClr val="000000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Agents:</a:t>
            </a:r>
            <a:endParaRPr lang="en-US" sz="1100" b="1" dirty="0" smtClean="0">
              <a:solidFill>
                <a:srgbClr val="000000"/>
              </a:solidFill>
              <a:latin typeface="Montserrat Light" panose="00000400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23682</TotalTime>
  <Words>761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Maven Pro</vt:lpstr>
      <vt:lpstr>Montserrat</vt:lpstr>
      <vt:lpstr>Montserrat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pbk</dc:creator>
  <cp:lastModifiedBy>pbk</cp:lastModifiedBy>
  <cp:revision>232</cp:revision>
  <dcterms:created xsi:type="dcterms:W3CDTF">2016-02-26T14:28:11Z</dcterms:created>
  <dcterms:modified xsi:type="dcterms:W3CDTF">2016-04-21T13:44:32Z</dcterms:modified>
</cp:coreProperties>
</file>