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5" r:id="rId2"/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ra Fabrizio" initials="AF" lastIdx="7" clrIdx="0">
    <p:extLst>
      <p:ext uri="{19B8F6BF-5375-455C-9EA6-DF929625EA0E}">
        <p15:presenceInfo xmlns:p15="http://schemas.microsoft.com/office/powerpoint/2012/main" userId="Alexandra Fabriz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19" autoAdjust="0"/>
    <p:restoredTop sz="96305" autoAdjust="0"/>
  </p:normalViewPr>
  <p:slideViewPr>
    <p:cSldViewPr snapToGrid="0">
      <p:cViewPr varScale="1">
        <p:scale>
          <a:sx n="98" d="100"/>
          <a:sy n="98" d="100"/>
        </p:scale>
        <p:origin x="1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94093-1036-49C6-8074-343D132EB550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A8DEC-2F04-420C-B3C7-0716D9D39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9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BC13-7833-42CC-89CC-97893D8408FA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0A1C-D428-4C07-94B6-C4377B69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BC13-7833-42CC-89CC-97893D8408FA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0A1C-D428-4C07-94B6-C4377B69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5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BC13-7833-42CC-89CC-97893D8408FA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0A1C-D428-4C07-94B6-C4377B69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6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BC13-7833-42CC-89CC-97893D8408FA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0A1C-D428-4C07-94B6-C4377B69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BC13-7833-42CC-89CC-97893D8408FA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0A1C-D428-4C07-94B6-C4377B69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1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BC13-7833-42CC-89CC-97893D8408FA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0A1C-D428-4C07-94B6-C4377B69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6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BC13-7833-42CC-89CC-97893D8408FA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0A1C-D428-4C07-94B6-C4377B69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4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BC13-7833-42CC-89CC-97893D8408FA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0A1C-D428-4C07-94B6-C4377B69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0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BC13-7833-42CC-89CC-97893D8408FA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0A1C-D428-4C07-94B6-C4377B69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5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BC13-7833-42CC-89CC-97893D8408FA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0A1C-D428-4C07-94B6-C4377B69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3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BC13-7833-42CC-89CC-97893D8408FA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0A1C-D428-4C07-94B6-C4377B69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0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0BC13-7833-42CC-89CC-97893D8408FA}" type="datetimeFigureOut">
              <a:rPr lang="en-US" smtClean="0"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B0A1C-D428-4C07-94B6-C4377B69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5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9124"/>
            <a:ext cx="12192000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 Light" panose="00000400000000000000" pitchFamily="50" charset="0"/>
                <a:cs typeface="Arial" panose="020B0604020202020204" pitchFamily="34" charset="0"/>
              </a:rPr>
              <a:t>File Catalogue for WORLD</a:t>
            </a:r>
            <a:r>
              <a:rPr lang="en-US" dirty="0">
                <a:solidFill>
                  <a:schemeClr val="bg1"/>
                </a:solidFill>
                <a:latin typeface="Maven Pro" panose="02000000000000000000" pitchFamily="2" charset="0"/>
                <a:cs typeface="Arial" panose="020B0604020202020204" pitchFamily="34" charset="0"/>
              </a:rPr>
              <a:t>LINE </a:t>
            </a:r>
            <a:r>
              <a:rPr lang="en-US" dirty="0" smtClean="0">
                <a:solidFill>
                  <a:schemeClr val="bg1"/>
                </a:solidFill>
                <a:latin typeface="Montserrat Light" panose="00000400000000000000" pitchFamily="50" charset="0"/>
                <a:cs typeface="Arial" panose="020B0604020202020204" pitchFamily="34" charset="0"/>
              </a:rPr>
              <a:t>Vol </a:t>
            </a:r>
            <a:r>
              <a:rPr lang="en-US" dirty="0">
                <a:solidFill>
                  <a:schemeClr val="bg1"/>
                </a:solidFill>
                <a:latin typeface="Montserrat Light" panose="00000400000000000000" pitchFamily="50" charset="0"/>
                <a:cs typeface="Arial" panose="020B0604020202020204" pitchFamily="34" charset="0"/>
              </a:rPr>
              <a:t>1 </a:t>
            </a:r>
            <a:r>
              <a:rPr lang="en-US" dirty="0" err="1">
                <a:solidFill>
                  <a:schemeClr val="bg1"/>
                </a:solidFill>
                <a:latin typeface="Montserrat Light" panose="00000400000000000000" pitchFamily="50" charset="0"/>
                <a:cs typeface="Arial" panose="020B0604020202020204" pitchFamily="34" charset="0"/>
              </a:rPr>
              <a:t>Iss</a:t>
            </a:r>
            <a:r>
              <a:rPr lang="en-US" dirty="0">
                <a:solidFill>
                  <a:schemeClr val="bg1"/>
                </a:solidFill>
                <a:latin typeface="Montserrat Light" panose="00000400000000000000" pitchFamily="50" charset="0"/>
                <a:cs typeface="Arial" panose="020B0604020202020204" pitchFamily="34" charset="0"/>
              </a:rPr>
              <a:t> 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229526"/>
              </p:ext>
            </p:extLst>
          </p:nvPr>
        </p:nvGraphicFramePr>
        <p:xfrm>
          <a:off x="114302" y="440216"/>
          <a:ext cx="11952513" cy="2622215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386855"/>
                <a:gridCol w="1432113"/>
                <a:gridCol w="1218593"/>
                <a:gridCol w="4408752"/>
                <a:gridCol w="2506200"/>
              </a:tblGrid>
              <a:tr h="1658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Maven Pro" panose="02000000000000000000" pitchFamily="2" charset="0"/>
                        </a:rPr>
                        <a:t>FILES</a:t>
                      </a:r>
                      <a:endParaRPr lang="en-US" sz="100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Maven Pro" panose="02000000000000000000" pitchFamily="2" charset="0"/>
                        </a:rPr>
                        <a:t>FORMAT</a:t>
                      </a:r>
                      <a:endParaRPr lang="en-US" sz="100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Maven Pro" panose="02000000000000000000" pitchFamily="2" charset="0"/>
                        </a:rPr>
                        <a:t>UNITS</a:t>
                      </a:r>
                      <a:endParaRPr lang="en-US" sz="100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Maven Pro" panose="02000000000000000000" pitchFamily="2" charset="0"/>
                        </a:rPr>
                        <a:t>SCHEMA</a:t>
                      </a:r>
                      <a:endParaRPr lang="en-US" sz="100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Maven Pro" panose="02000000000000000000" pitchFamily="2" charset="0"/>
                        </a:rPr>
                        <a:t>DESCRIPTION</a:t>
                      </a:r>
                      <a:endParaRPr lang="en-US" sz="100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</a:tr>
              <a:tr h="148072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  <a:latin typeface="Maven Pr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GIS Base Files</a:t>
                      </a:r>
                      <a:endParaRPr lang="en-US" sz="1000" b="1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</a:tr>
              <a:tr h="3317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err="1" smtClean="0">
                          <a:effectLst/>
                          <a:latin typeface="Maven Pro" panose="02000000000000000000" pitchFamily="2" charset="0"/>
                        </a:rPr>
                        <a:t>Building_Balt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 files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Maven Pro" panose="02000000000000000000" pitchFamily="2" charset="0"/>
                        </a:rPr>
                        <a:t>shapefile 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group (</a:t>
                      </a:r>
                      <a:r>
                        <a:rPr lang="en-US" sz="1000" b="0" dirty="0" err="1" smtClean="0">
                          <a:effectLst/>
                          <a:latin typeface="Maven Pro" panose="02000000000000000000" pitchFamily="2" charset="0"/>
                        </a:rPr>
                        <a:t>cpg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, dbf, </a:t>
                      </a:r>
                      <a:r>
                        <a:rPr lang="en-US" sz="1000" b="0" dirty="0" err="1" smtClean="0">
                          <a:effectLst/>
                          <a:latin typeface="Maven Pro" panose="02000000000000000000" pitchFamily="2" charset="0"/>
                        </a:rPr>
                        <a:t>prj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, </a:t>
                      </a:r>
                      <a:r>
                        <a:rPr lang="en-US" sz="1000" b="0" dirty="0" err="1" smtClean="0">
                          <a:effectLst/>
                          <a:latin typeface="Maven Pro" panose="02000000000000000000" pitchFamily="2" charset="0"/>
                        </a:rPr>
                        <a:t>qpj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, </a:t>
                      </a:r>
                      <a:r>
                        <a:rPr lang="en-US" sz="1000" b="0" dirty="0" err="1" smtClean="0">
                          <a:effectLst/>
                          <a:latin typeface="Maven Pro" panose="02000000000000000000" pitchFamily="2" charset="0"/>
                        </a:rPr>
                        <a:t>shp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)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260,839 records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err="1">
                          <a:effectLst/>
                          <a:latin typeface="Maven Pro" panose="02000000000000000000" pitchFamily="2" charset="0"/>
                        </a:rPr>
                        <a:t>Shape_Area</a:t>
                      </a:r>
                      <a:r>
                        <a:rPr lang="en-US" sz="1000" b="0" dirty="0">
                          <a:effectLst/>
                          <a:latin typeface="Maven Pro" panose="02000000000000000000" pitchFamily="2" charset="0"/>
                        </a:rPr>
                        <a:t>, Zoning, Address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  <a:latin typeface="Maven Pro" panose="02000000000000000000" pitchFamily="2" charset="0"/>
                        </a:rPr>
                        <a:t>polygons of Baltimore buildings</a:t>
                      </a:r>
                      <a:endParaRPr lang="en-US" sz="1000" b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</a:tr>
              <a:tr h="3291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err="1" smtClean="0">
                          <a:effectLst/>
                          <a:latin typeface="Maven Pro" panose="02000000000000000000" pitchFamily="2" charset="0"/>
                        </a:rPr>
                        <a:t>Cell_Site_Coverage_Area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 files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shapefile group (</a:t>
                      </a:r>
                      <a:r>
                        <a:rPr lang="en-US" sz="1000" b="0" dirty="0" err="1" smtClean="0">
                          <a:effectLst/>
                          <a:latin typeface="Maven Pro" panose="02000000000000000000" pitchFamily="2" charset="0"/>
                        </a:rPr>
                        <a:t>cpg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, dbf, </a:t>
                      </a:r>
                      <a:r>
                        <a:rPr lang="en-US" sz="1000" b="0" dirty="0" err="1" smtClean="0">
                          <a:effectLst/>
                          <a:latin typeface="Maven Pro" panose="02000000000000000000" pitchFamily="2" charset="0"/>
                        </a:rPr>
                        <a:t>prj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, </a:t>
                      </a:r>
                      <a:r>
                        <a:rPr lang="en-US" sz="1000" b="0" dirty="0" err="1" smtClean="0">
                          <a:effectLst/>
                          <a:latin typeface="Maven Pro" panose="02000000000000000000" pitchFamily="2" charset="0"/>
                        </a:rPr>
                        <a:t>qpj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, </a:t>
                      </a:r>
                      <a:r>
                        <a:rPr lang="en-US" sz="1000" b="0" dirty="0" err="1" smtClean="0">
                          <a:effectLst/>
                          <a:latin typeface="Maven Pro" panose="02000000000000000000" pitchFamily="2" charset="0"/>
                        </a:rPr>
                        <a:t>shp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)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151</a:t>
                      </a:r>
                      <a:r>
                        <a:rPr lang="en-US" sz="1000" b="0" baseline="0" dirty="0" smtClean="0">
                          <a:effectLst/>
                          <a:latin typeface="Maven Pr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records</a:t>
                      </a:r>
                      <a:endParaRPr lang="en-US" sz="1000" b="0" dirty="0" smtClean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LAC, CID (unique identifier), SITE, </a:t>
                      </a:r>
                      <a:r>
                        <a:rPr lang="en-US" sz="1000" b="0" dirty="0" err="1" smtClean="0">
                          <a:effectLst/>
                          <a:latin typeface="Maven Pro" panose="02000000000000000000" pitchFamily="2" charset="0"/>
                        </a:rPr>
                        <a:t>sw_name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, </a:t>
                      </a:r>
                      <a:r>
                        <a:rPr lang="en-US" sz="1000" b="0" dirty="0">
                          <a:effectLst/>
                          <a:latin typeface="Maven Pro" panose="02000000000000000000" pitchFamily="2" charset="0"/>
                        </a:rPr>
                        <a:t>Latitude, 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Longitude, ACG, UNAC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Maven Pro" panose="02000000000000000000" pitchFamily="2" charset="0"/>
                        </a:rPr>
                        <a:t>polygons of cell sites’ coverage 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areas 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</a:tr>
              <a:tr h="3291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err="1" smtClean="0">
                          <a:effectLst/>
                          <a:latin typeface="Maven Pro" panose="02000000000000000000" pitchFamily="2" charset="0"/>
                        </a:rPr>
                        <a:t>Cell_Sites</a:t>
                      </a:r>
                      <a:r>
                        <a:rPr lang="en-US" sz="1000" b="0" baseline="0" dirty="0" smtClean="0">
                          <a:effectLst/>
                          <a:latin typeface="Maven Pro" panose="02000000000000000000" pitchFamily="2" charset="0"/>
                        </a:rPr>
                        <a:t> files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shapefile group (</a:t>
                      </a:r>
                      <a:r>
                        <a:rPr lang="en-US" sz="1000" b="0" dirty="0" err="1" smtClean="0">
                          <a:effectLst/>
                          <a:latin typeface="Maven Pro" panose="02000000000000000000" pitchFamily="2" charset="0"/>
                        </a:rPr>
                        <a:t>cpg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, dbf, </a:t>
                      </a:r>
                      <a:r>
                        <a:rPr lang="en-US" sz="1000" b="0" dirty="0" err="1" smtClean="0">
                          <a:effectLst/>
                          <a:latin typeface="Maven Pro" panose="02000000000000000000" pitchFamily="2" charset="0"/>
                        </a:rPr>
                        <a:t>prj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, </a:t>
                      </a:r>
                      <a:r>
                        <a:rPr lang="en-US" sz="1000" b="0" dirty="0" err="1" smtClean="0">
                          <a:effectLst/>
                          <a:latin typeface="Maven Pro" panose="02000000000000000000" pitchFamily="2" charset="0"/>
                        </a:rPr>
                        <a:t>qpj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, </a:t>
                      </a:r>
                      <a:r>
                        <a:rPr lang="en-US" sz="1000" b="0" dirty="0" err="1" smtClean="0">
                          <a:effectLst/>
                          <a:latin typeface="Maven Pro" panose="02000000000000000000" pitchFamily="2" charset="0"/>
                        </a:rPr>
                        <a:t>shp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)</a:t>
                      </a:r>
                      <a:endParaRPr lang="en-US" sz="1000" b="0" dirty="0" smtClean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151</a:t>
                      </a:r>
                      <a:r>
                        <a:rPr lang="en-US" sz="1000" b="0" baseline="0" dirty="0" smtClean="0">
                          <a:effectLst/>
                          <a:latin typeface="Maven Pr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records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LAC, CID (unique identifier), SITE, </a:t>
                      </a:r>
                      <a:r>
                        <a:rPr lang="en-US" sz="1000" b="0" dirty="0" err="1" smtClean="0">
                          <a:effectLst/>
                          <a:latin typeface="Maven Pro" panose="02000000000000000000" pitchFamily="2" charset="0"/>
                        </a:rPr>
                        <a:t>sw_name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, Latitude, Longitude, ACG, UNAC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Maven Pro" panose="02000000000000000000" pitchFamily="2" charset="0"/>
                        </a:rPr>
                        <a:t>locations of cell sites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</a:tr>
              <a:tr h="3291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err="1" smtClean="0">
                          <a:effectLst/>
                          <a:latin typeface="Maven Pro" panose="02000000000000000000" pitchFamily="2" charset="0"/>
                        </a:rPr>
                        <a:t>CellSectors.svg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err="1">
                          <a:effectLst/>
                          <a:latin typeface="Maven Pro" panose="02000000000000000000" pitchFamily="2" charset="0"/>
                        </a:rPr>
                        <a:t>svg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Maven Pro" panose="02000000000000000000" pitchFamily="2" charset="0"/>
                        </a:rPr>
                        <a:t>1 KB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Image file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Maven Pro" panose="02000000000000000000" pitchFamily="2" charset="0"/>
                        </a:rPr>
                        <a:t>symbol for Cell Site 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SHP</a:t>
                      </a:r>
                      <a:r>
                        <a:rPr lang="en-US" sz="1000" b="0" baseline="0" dirty="0" smtClean="0">
                          <a:effectLst/>
                          <a:latin typeface="Maven Pro" panose="02000000000000000000" pitchFamily="2" charset="0"/>
                        </a:rPr>
                        <a:t> 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file </a:t>
                      </a:r>
                      <a:r>
                        <a:rPr lang="en-US" sz="1000" b="0" dirty="0">
                          <a:effectLst/>
                          <a:latin typeface="Maven Pro" panose="02000000000000000000" pitchFamily="2" charset="0"/>
                        </a:rPr>
                        <a:t>in GIS, visualizes the 3 cell sectors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</a:tr>
              <a:tr h="3291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LPR_FOV</a:t>
                      </a:r>
                      <a:r>
                        <a:rPr lang="en-US" sz="1000" b="0" baseline="0" dirty="0" smtClean="0">
                          <a:effectLst/>
                          <a:latin typeface="Maven Pro" panose="02000000000000000000" pitchFamily="2" charset="0"/>
                        </a:rPr>
                        <a:t> files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shapefile group (</a:t>
                      </a:r>
                      <a:r>
                        <a:rPr lang="en-US" sz="1000" b="0" dirty="0" err="1" smtClean="0">
                          <a:effectLst/>
                          <a:latin typeface="Maven Pro" panose="02000000000000000000" pitchFamily="2" charset="0"/>
                        </a:rPr>
                        <a:t>cpg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, dbf, </a:t>
                      </a:r>
                      <a:r>
                        <a:rPr lang="en-US" sz="1000" b="0" dirty="0" err="1" smtClean="0">
                          <a:effectLst/>
                          <a:latin typeface="Maven Pro" panose="02000000000000000000" pitchFamily="2" charset="0"/>
                        </a:rPr>
                        <a:t>prj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, </a:t>
                      </a:r>
                      <a:r>
                        <a:rPr lang="en-US" sz="1000" b="0" dirty="0" err="1" smtClean="0">
                          <a:effectLst/>
                          <a:latin typeface="Maven Pro" panose="02000000000000000000" pitchFamily="2" charset="0"/>
                        </a:rPr>
                        <a:t>qpj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, </a:t>
                      </a:r>
                      <a:r>
                        <a:rPr lang="en-US" sz="1000" b="0" dirty="0" err="1" smtClean="0">
                          <a:effectLst/>
                          <a:latin typeface="Maven Pro" panose="02000000000000000000" pitchFamily="2" charset="0"/>
                        </a:rPr>
                        <a:t>shp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)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293 records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Maven Pro" panose="02000000000000000000" pitchFamily="2" charset="0"/>
                        </a:rPr>
                        <a:t> </a:t>
                      </a:r>
                      <a:r>
                        <a:rPr lang="en-US" sz="1000" b="0" dirty="0" err="1" smtClean="0">
                          <a:effectLst/>
                          <a:latin typeface="Maven Pro" panose="02000000000000000000" pitchFamily="2" charset="0"/>
                        </a:rPr>
                        <a:t>lpr_id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, latitude, longitude, orientation, </a:t>
                      </a:r>
                      <a:r>
                        <a:rPr lang="en-US" sz="1000" b="0" dirty="0" err="1" smtClean="0">
                          <a:effectLst/>
                          <a:latin typeface="Maven Pro" panose="02000000000000000000" pitchFamily="2" charset="0"/>
                        </a:rPr>
                        <a:t>street_name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, direction (generalized</a:t>
                      </a:r>
                      <a:r>
                        <a:rPr lang="en-US" sz="1000" b="0" baseline="0" dirty="0" smtClean="0">
                          <a:effectLst/>
                          <a:latin typeface="Maven Pro" panose="02000000000000000000" pitchFamily="2" charset="0"/>
                        </a:rPr>
                        <a:t> orientation)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Maven Pro" panose="02000000000000000000" pitchFamily="2" charset="0"/>
                        </a:rPr>
                        <a:t>cones of LPR sensors’ fields of view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</a:tr>
              <a:tr h="3291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err="1" smtClean="0">
                          <a:effectLst/>
                          <a:latin typeface="Maven Pro" panose="02000000000000000000" pitchFamily="2" charset="0"/>
                        </a:rPr>
                        <a:t>LPR_Sites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 files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shapefile group (</a:t>
                      </a:r>
                      <a:r>
                        <a:rPr lang="en-US" sz="1000" b="0" dirty="0" err="1" smtClean="0">
                          <a:effectLst/>
                          <a:latin typeface="Maven Pro" panose="02000000000000000000" pitchFamily="2" charset="0"/>
                        </a:rPr>
                        <a:t>cpg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, dbf, </a:t>
                      </a:r>
                      <a:r>
                        <a:rPr lang="en-US" sz="1000" b="0" dirty="0" err="1" smtClean="0">
                          <a:effectLst/>
                          <a:latin typeface="Maven Pro" panose="02000000000000000000" pitchFamily="2" charset="0"/>
                        </a:rPr>
                        <a:t>prj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, </a:t>
                      </a:r>
                      <a:r>
                        <a:rPr lang="en-US" sz="1000" b="0" dirty="0" err="1" smtClean="0">
                          <a:effectLst/>
                          <a:latin typeface="Maven Pro" panose="02000000000000000000" pitchFamily="2" charset="0"/>
                        </a:rPr>
                        <a:t>qpj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, </a:t>
                      </a:r>
                      <a:r>
                        <a:rPr lang="en-US" sz="1000" b="0" dirty="0" err="1" smtClean="0">
                          <a:effectLst/>
                          <a:latin typeface="Maven Pro" panose="02000000000000000000" pitchFamily="2" charset="0"/>
                        </a:rPr>
                        <a:t>shp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)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293 records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Maven Pro" panose="02000000000000000000" pitchFamily="2" charset="0"/>
                        </a:rPr>
                        <a:t>LPRID, Address,  </a:t>
                      </a:r>
                      <a:r>
                        <a:rPr lang="en-US" sz="1000" b="0" dirty="0" err="1" smtClean="0">
                          <a:effectLst/>
                          <a:latin typeface="Maven Pro" panose="02000000000000000000" pitchFamily="2" charset="0"/>
                        </a:rPr>
                        <a:t>F_Latitude</a:t>
                      </a:r>
                      <a:r>
                        <a:rPr lang="en-US" sz="1000" b="0" dirty="0">
                          <a:effectLst/>
                          <a:latin typeface="Maven Pro" panose="02000000000000000000" pitchFamily="2" charset="0"/>
                        </a:rPr>
                        <a:t>,  </a:t>
                      </a:r>
                      <a:r>
                        <a:rPr lang="en-US" sz="1000" b="0" dirty="0" err="1" smtClean="0">
                          <a:effectLst/>
                          <a:latin typeface="Maven Pro" panose="02000000000000000000" pitchFamily="2" charset="0"/>
                        </a:rPr>
                        <a:t>F_Longitude</a:t>
                      </a:r>
                      <a:r>
                        <a:rPr lang="en-US" sz="1000" b="0" dirty="0">
                          <a:effectLst/>
                          <a:latin typeface="Maven Pro" panose="02000000000000000000" pitchFamily="2" charset="0"/>
                        </a:rPr>
                        <a:t>,  </a:t>
                      </a:r>
                      <a:r>
                        <a:rPr lang="en-US" sz="1000" b="0" dirty="0" err="1" smtClean="0">
                          <a:effectLst/>
                          <a:latin typeface="Maven Pro" panose="02000000000000000000" pitchFamily="2" charset="0"/>
                        </a:rPr>
                        <a:t>F_Street</a:t>
                      </a:r>
                      <a:r>
                        <a:rPr lang="en-US" sz="1000" b="0" dirty="0">
                          <a:effectLst/>
                          <a:latin typeface="Maven Pro" panose="02000000000000000000" pitchFamily="2" charset="0"/>
                        </a:rPr>
                        <a:t>,  </a:t>
                      </a:r>
                      <a:r>
                        <a:rPr lang="en-US" sz="1000" b="0" dirty="0" err="1" smtClean="0">
                          <a:effectLst/>
                          <a:latin typeface="Maven Pro" panose="02000000000000000000" pitchFamily="2" charset="0"/>
                        </a:rPr>
                        <a:t>F_Direction</a:t>
                      </a:r>
                      <a:r>
                        <a:rPr lang="en-US" sz="1000" b="0" dirty="0">
                          <a:effectLst/>
                          <a:latin typeface="Maven Pro" panose="02000000000000000000" pitchFamily="2" charset="0"/>
                        </a:rPr>
                        <a:t>, Orientation, Radius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Maven Pro" panose="02000000000000000000" pitchFamily="2" charset="0"/>
                        </a:rPr>
                        <a:t>locations of License Plate Reader sensors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</a:tr>
              <a:tr h="3291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err="1" smtClean="0">
                          <a:effectLst/>
                          <a:latin typeface="Maven Pro" panose="02000000000000000000" pitchFamily="2" charset="0"/>
                        </a:rPr>
                        <a:t>Streets_Balt</a:t>
                      </a:r>
                      <a:r>
                        <a:rPr lang="en-US" sz="1000" b="0" baseline="0" dirty="0" smtClean="0">
                          <a:effectLst/>
                          <a:latin typeface="Maven Pro" panose="02000000000000000000" pitchFamily="2" charset="0"/>
                        </a:rPr>
                        <a:t> files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shapefile group (</a:t>
                      </a:r>
                      <a:r>
                        <a:rPr lang="en-US" sz="1000" b="0" dirty="0" err="1" smtClean="0">
                          <a:effectLst/>
                          <a:latin typeface="Maven Pro" panose="02000000000000000000" pitchFamily="2" charset="0"/>
                        </a:rPr>
                        <a:t>cpg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, dbf, </a:t>
                      </a:r>
                      <a:r>
                        <a:rPr lang="en-US" sz="1000" b="0" dirty="0" err="1" smtClean="0">
                          <a:effectLst/>
                          <a:latin typeface="Maven Pro" panose="02000000000000000000" pitchFamily="2" charset="0"/>
                        </a:rPr>
                        <a:t>prj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, </a:t>
                      </a:r>
                      <a:r>
                        <a:rPr lang="en-US" sz="1000" b="0" dirty="0" err="1" smtClean="0">
                          <a:effectLst/>
                          <a:latin typeface="Maven Pro" panose="02000000000000000000" pitchFamily="2" charset="0"/>
                        </a:rPr>
                        <a:t>qpj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, </a:t>
                      </a:r>
                      <a:r>
                        <a:rPr lang="en-US" sz="1000" b="0" dirty="0" err="1" smtClean="0">
                          <a:effectLst/>
                          <a:latin typeface="Maven Pro" panose="02000000000000000000" pitchFamily="2" charset="0"/>
                        </a:rPr>
                        <a:t>shp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)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48,154 records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Maven Pro" panose="02000000000000000000" pitchFamily="2" charset="0"/>
                        </a:rPr>
                        <a:t> 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OBJECTID_1, FEANME, FEATYPE, FULLNAME, </a:t>
                      </a:r>
                      <a:r>
                        <a:rPr lang="en-US" sz="1000" b="0" dirty="0" err="1" smtClean="0">
                          <a:effectLst/>
                          <a:latin typeface="Maven Pro" panose="02000000000000000000" pitchFamily="2" charset="0"/>
                        </a:rPr>
                        <a:t>SHAPE_Leng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,</a:t>
                      </a:r>
                      <a:r>
                        <a:rPr lang="en-US" sz="1000" b="0" baseline="0" dirty="0" smtClean="0">
                          <a:effectLst/>
                          <a:latin typeface="Maven Pro" panose="02000000000000000000" pitchFamily="2" charset="0"/>
                        </a:rPr>
                        <a:t> PLACE, BLOCKTEXT, BLOCK_NUM, ZIPCODE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Maven Pro" panose="02000000000000000000" pitchFamily="2" charset="0"/>
                        </a:rPr>
                        <a:t>lines of Baltimore streets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918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9124"/>
            <a:ext cx="12192000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 Light" panose="00000400000000000000" pitchFamily="50" charset="0"/>
                <a:cs typeface="Arial" panose="020B0604020202020204" pitchFamily="34" charset="0"/>
              </a:rPr>
              <a:t>File Catalogue for WORLD</a:t>
            </a:r>
            <a:r>
              <a:rPr lang="en-US" dirty="0">
                <a:solidFill>
                  <a:schemeClr val="bg1"/>
                </a:solidFill>
                <a:latin typeface="Maven Pro" panose="02000000000000000000" pitchFamily="2" charset="0"/>
                <a:cs typeface="Arial" panose="020B0604020202020204" pitchFamily="34" charset="0"/>
              </a:rPr>
              <a:t>LINE </a:t>
            </a:r>
            <a:r>
              <a:rPr lang="en-US" dirty="0" smtClean="0">
                <a:solidFill>
                  <a:schemeClr val="bg1"/>
                </a:solidFill>
                <a:latin typeface="Montserrat Light" panose="00000400000000000000" pitchFamily="50" charset="0"/>
                <a:cs typeface="Arial" panose="020B0604020202020204" pitchFamily="34" charset="0"/>
              </a:rPr>
              <a:t>Vol </a:t>
            </a:r>
            <a:r>
              <a:rPr lang="en-US" dirty="0">
                <a:solidFill>
                  <a:schemeClr val="bg1"/>
                </a:solidFill>
                <a:latin typeface="Montserrat Light" panose="00000400000000000000" pitchFamily="50" charset="0"/>
                <a:cs typeface="Arial" panose="020B0604020202020204" pitchFamily="34" charset="0"/>
              </a:rPr>
              <a:t>1 </a:t>
            </a:r>
            <a:r>
              <a:rPr lang="en-US" dirty="0" err="1">
                <a:solidFill>
                  <a:schemeClr val="bg1"/>
                </a:solidFill>
                <a:latin typeface="Montserrat Light" panose="00000400000000000000" pitchFamily="50" charset="0"/>
                <a:cs typeface="Arial" panose="020B0604020202020204" pitchFamily="34" charset="0"/>
              </a:rPr>
              <a:t>Iss</a:t>
            </a:r>
            <a:r>
              <a:rPr lang="en-US" dirty="0">
                <a:solidFill>
                  <a:schemeClr val="bg1"/>
                </a:solidFill>
                <a:latin typeface="Montserrat Light" panose="00000400000000000000" pitchFamily="50" charset="0"/>
                <a:cs typeface="Arial" panose="020B0604020202020204" pitchFamily="34" charset="0"/>
              </a:rPr>
              <a:t> 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967946"/>
              </p:ext>
            </p:extLst>
          </p:nvPr>
        </p:nvGraphicFramePr>
        <p:xfrm>
          <a:off x="114302" y="440216"/>
          <a:ext cx="11952513" cy="504437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386855"/>
                <a:gridCol w="1432113"/>
                <a:gridCol w="1218593"/>
                <a:gridCol w="4408752"/>
                <a:gridCol w="2506200"/>
              </a:tblGrid>
              <a:tr h="1658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Maven Pro" panose="02000000000000000000" pitchFamily="2" charset="0"/>
                        </a:rPr>
                        <a:t>FILES</a:t>
                      </a:r>
                      <a:endParaRPr lang="en-US" sz="100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Maven Pro" panose="02000000000000000000" pitchFamily="2" charset="0"/>
                        </a:rPr>
                        <a:t>FORMAT</a:t>
                      </a:r>
                      <a:endParaRPr lang="en-US" sz="100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Maven Pro" panose="02000000000000000000" pitchFamily="2" charset="0"/>
                        </a:rPr>
                        <a:t>UNITS</a:t>
                      </a:r>
                      <a:endParaRPr lang="en-US" sz="100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Maven Pro" panose="02000000000000000000" pitchFamily="2" charset="0"/>
                        </a:rPr>
                        <a:t>SCHEMA</a:t>
                      </a:r>
                      <a:endParaRPr lang="en-US" sz="100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Maven Pro" panose="02000000000000000000" pitchFamily="2" charset="0"/>
                        </a:rPr>
                        <a:t>DESCRIPTION</a:t>
                      </a:r>
                      <a:endParaRPr lang="en-US" sz="100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</a:tr>
              <a:tr h="181868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  <a:latin typeface="Maven Pr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Files within the daily folders (e.g., Folder:</a:t>
                      </a:r>
                      <a:r>
                        <a:rPr lang="en-US" sz="1000" b="1" baseline="0" dirty="0" smtClean="0">
                          <a:effectLst/>
                          <a:latin typeface="Maven Pr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dirty="0" smtClean="0">
                          <a:effectLst/>
                          <a:latin typeface="Maven Pr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sz="1000" b="1" dirty="0" smtClean="0">
                          <a:effectLst/>
                          <a:latin typeface="Maven Pr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2016-mm-dd</a:t>
                      </a:r>
                      <a:r>
                        <a:rPr lang="en-US" sz="1000" b="1" dirty="0" smtClean="0">
                          <a:effectLst/>
                          <a:latin typeface="Maven Pr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”)</a:t>
                      </a:r>
                      <a:endParaRPr lang="en-US" sz="1000" b="1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</a:tr>
              <a:tr h="3404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Folder</a:t>
                      </a:r>
                      <a:r>
                        <a:rPr lang="en-US" sz="1000" b="0" dirty="0">
                          <a:effectLst/>
                          <a:latin typeface="Maven Pro" panose="02000000000000000000" pitchFamily="2" charset="0"/>
                        </a:rPr>
                        <a:t>: </a:t>
                      </a:r>
                      <a:r>
                        <a:rPr lang="en-US" sz="1000" b="0" dirty="0" err="1" smtClean="0">
                          <a:effectLst/>
                          <a:latin typeface="Maven Pro" panose="02000000000000000000" pitchFamily="2" charset="0"/>
                        </a:rPr>
                        <a:t>CrimeReports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err="1">
                          <a:effectLst/>
                          <a:latin typeface="Maven Pro" panose="02000000000000000000" pitchFamily="2" charset="0"/>
                        </a:rPr>
                        <a:t>docx</a:t>
                      </a:r>
                      <a:r>
                        <a:rPr lang="en-US" sz="1000" b="0" dirty="0">
                          <a:effectLst/>
                          <a:latin typeface="Maven Pro" panose="02000000000000000000" pitchFamily="2" charset="0"/>
                        </a:rPr>
                        <a:t> 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~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14 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files/day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Unstructured data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Maven Pro" panose="02000000000000000000" pitchFamily="2" charset="0"/>
                        </a:rPr>
                        <a:t>one 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week of 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generated </a:t>
                      </a:r>
                      <a:r>
                        <a:rPr lang="en-US" sz="1000" b="0" dirty="0">
                          <a:effectLst/>
                          <a:latin typeface="Maven Pro" panose="02000000000000000000" pitchFamily="2" charset="0"/>
                        </a:rPr>
                        <a:t>crime 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reports for a subset of Baltimore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</a:tr>
              <a:tr h="5228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Maven Pro" panose="02000000000000000000" pitchFamily="2" charset="0"/>
                        </a:rPr>
                        <a:t>Cell 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Phone Data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CELL_2016-mm-dd_#.csv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csv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~40MB/day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Maven Pro" panose="02000000000000000000" pitchFamily="2" charset="0"/>
                        </a:rPr>
                        <a:t>Tower ID, Tower Latitude, Tower Longitude, Event Start Time, Event End Time, 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IMSI</a:t>
                      </a:r>
                      <a:r>
                        <a:rPr lang="en-US" sz="1000" b="0" dirty="0">
                          <a:effectLst/>
                          <a:latin typeface="Maven Pro" panose="02000000000000000000" pitchFamily="2" charset="0"/>
                        </a:rPr>
                        <a:t>, Phone Number, 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Event Type, Sender/Receiver</a:t>
                      </a:r>
                      <a:r>
                        <a:rPr lang="en-US" sz="1000" b="0" dirty="0">
                          <a:effectLst/>
                          <a:latin typeface="Maven Pro" panose="02000000000000000000" pitchFamily="2" charset="0"/>
                        </a:rPr>
                        <a:t>, Participating Device, Cell ID, Cell 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Orientation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effectLst/>
                          <a:latin typeface="Maven Pro" panose="02000000000000000000" pitchFamily="2" charset="0"/>
                        </a:rPr>
                        <a:t>cell phone 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meta-data (see “Using Cell Data in WorldLine.pptx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”)</a:t>
                      </a:r>
                      <a:r>
                        <a:rPr lang="en-US" sz="1000" b="0" baseline="0" dirty="0" smtClean="0">
                          <a:effectLst/>
                          <a:latin typeface="Maven Pr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, divided into 3 files/day</a:t>
                      </a:r>
                      <a:endParaRPr lang="en-US" sz="1000" b="0" dirty="0" smtClean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</a:tr>
              <a:tr h="1873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GPS_2016-mm-dd_#.csv</a:t>
                      </a:r>
                      <a:endParaRPr lang="en-US" sz="1000" b="0" dirty="0" smtClean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csv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20MB/day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Date/Time, Latitude, Longitude, License Plate, License State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Tracks of 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 vehicle</a:t>
                      </a:r>
                      <a:r>
                        <a:rPr lang="en-US" sz="1000" b="0" baseline="0" dirty="0" smtClean="0">
                          <a:effectLst/>
                          <a:latin typeface="Maven Pr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-agents, divided into 3 files/day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</a:tr>
              <a:tr h="3317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GroundTruth_2016-mm-dd_#.csv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Maven Pro" panose="02000000000000000000" pitchFamily="2" charset="0"/>
                        </a:rPr>
                        <a:t>csv 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~0.7MB/day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Maven Pro" panose="02000000000000000000" pitchFamily="2" charset="0"/>
                        </a:rPr>
                        <a:t>Last Name, First Name, Middle, Drivers License, Latitude, Longitude, </a:t>
                      </a:r>
                      <a:r>
                        <a:rPr lang="en-US" sz="1000" b="0" dirty="0" err="1">
                          <a:effectLst/>
                          <a:latin typeface="Maven Pro" panose="02000000000000000000" pitchFamily="2" charset="0"/>
                        </a:rPr>
                        <a:t>DateTime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Tracks </a:t>
                      </a:r>
                      <a:r>
                        <a:rPr lang="en-US" sz="1000" b="0" dirty="0">
                          <a:effectLst/>
                          <a:latin typeface="Maven Pro" panose="02000000000000000000" pitchFamily="2" charset="0"/>
                        </a:rPr>
                        <a:t>of 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only scenario </a:t>
                      </a:r>
                      <a:r>
                        <a:rPr lang="en-US" sz="1000" b="0" dirty="0">
                          <a:effectLst/>
                          <a:latin typeface="Maven Pro" panose="02000000000000000000" pitchFamily="2" charset="0"/>
                        </a:rPr>
                        <a:t>person- 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agents</a:t>
                      </a:r>
                      <a:r>
                        <a:rPr lang="en-US" sz="1000" b="0" baseline="0" dirty="0" smtClean="0">
                          <a:effectLst/>
                          <a:latin typeface="Maven Pr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divided into 3 files/day</a:t>
                      </a:r>
                      <a:endParaRPr lang="en-US" sz="1000" b="0" dirty="0" smtClean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</a:tr>
              <a:tr h="3317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LPR_2016-mm-dd_#.csv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csv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~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7MB/day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Maven Pro" panose="02000000000000000000" pitchFamily="2" charset="0"/>
                        </a:rPr>
                        <a:t>LPR ID, LPR Latitude, LPR Longitude, Date, Time, License Plate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effectLst/>
                          <a:latin typeface="Maven Pro" panose="02000000000000000000" pitchFamily="2" charset="0"/>
                        </a:rPr>
                        <a:t>license plate detections at selected street 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intersections</a:t>
                      </a:r>
                      <a:r>
                        <a:rPr lang="en-US" sz="1000" b="0" baseline="0" dirty="0" smtClean="0">
                          <a:effectLst/>
                          <a:latin typeface="Maven Pr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divided into 3 files/day</a:t>
                      </a:r>
                      <a:endParaRPr lang="en-US" sz="1000" b="0" dirty="0" smtClean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</a:tr>
              <a:tr h="3317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Worldline_2016-mm-dd_#.wl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protocol buffer</a:t>
                      </a: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~50MB/day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Cell phone,</a:t>
                      </a:r>
                      <a:r>
                        <a:rPr lang="en-US" sz="1000" b="0" baseline="0" dirty="0" smtClean="0">
                          <a:effectLst/>
                          <a:latin typeface="Maven Pr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LPR, ground truth, and GPS </a:t>
                      </a:r>
                      <a:r>
                        <a:rPr lang="en-US" sz="1000" b="0" baseline="0" dirty="0" smtClean="0">
                          <a:effectLst/>
                          <a:latin typeface="Maven Pr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data, divided into 3 files/day</a:t>
                      </a:r>
                      <a:endParaRPr lang="en-US" sz="1000" b="0" dirty="0" smtClean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</a:tr>
              <a:tr h="170240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effectLst/>
                          <a:latin typeface="Maven Pr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Separate</a:t>
                      </a:r>
                      <a:r>
                        <a:rPr lang="en-US" sz="1000" b="1" baseline="0" dirty="0" smtClean="0">
                          <a:effectLst/>
                          <a:latin typeface="Maven Pr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Files</a:t>
                      </a:r>
                      <a:endParaRPr lang="en-US" sz="1000" b="1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</a:tr>
              <a:tr h="3691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Folder</a:t>
                      </a:r>
                      <a:r>
                        <a:rPr lang="en-US" sz="1000" b="0" dirty="0">
                          <a:effectLst/>
                          <a:latin typeface="Maven Pro" panose="02000000000000000000" pitchFamily="2" charset="0"/>
                        </a:rPr>
                        <a:t>: 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Scenario Files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err="1">
                          <a:effectLst/>
                          <a:latin typeface="Maven Pro" panose="02000000000000000000" pitchFamily="2" charset="0"/>
                        </a:rPr>
                        <a:t>docx</a:t>
                      </a:r>
                      <a:r>
                        <a:rPr lang="en-US" sz="1000" b="0" dirty="0">
                          <a:effectLst/>
                          <a:latin typeface="Maven Pro" panose="02000000000000000000" pitchFamily="2" charset="0"/>
                        </a:rPr>
                        <a:t>, 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txt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11 files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Maven Pro" panose="02000000000000000000" pitchFamily="2" charset="0"/>
                        </a:rPr>
                        <a:t>Unstructured 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data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Maven Pro" panose="02000000000000000000" pitchFamily="2" charset="0"/>
                        </a:rPr>
                        <a:t>scripted interviews, social media, et al relevant to the scenario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</a:tr>
              <a:tr h="3691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DepartmentMotorVehicles.csv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Maven Pro" panose="02000000000000000000" pitchFamily="2" charset="0"/>
                        </a:rPr>
                        <a:t>csv 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65MB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Maven Pro" panose="02000000000000000000" pitchFamily="2" charset="0"/>
                        </a:rPr>
                        <a:t>Last Name, First Name, Middle Name, Sex, 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Drivers License, Birth Date, </a:t>
                      </a:r>
                      <a:r>
                        <a:rPr lang="en-US" sz="1000" b="0" dirty="0">
                          <a:effectLst/>
                          <a:latin typeface="Maven Pro" panose="02000000000000000000" pitchFamily="2" charset="0"/>
                        </a:rPr>
                        <a:t>Eye Color, Hair Color, 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Weight (</a:t>
                      </a:r>
                      <a:r>
                        <a:rPr lang="en-US" sz="1000" b="0" dirty="0" err="1" smtClean="0">
                          <a:effectLst/>
                          <a:latin typeface="Maven Pro" panose="02000000000000000000" pitchFamily="2" charset="0"/>
                        </a:rPr>
                        <a:t>lbs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), Height (inches), Race, Home Address</a:t>
                      </a:r>
                      <a:r>
                        <a:rPr lang="en-US" sz="1000" b="0" dirty="0">
                          <a:effectLst/>
                          <a:latin typeface="Maven Pro" panose="02000000000000000000" pitchFamily="2" charset="0"/>
                        </a:rPr>
                        <a:t>, Home 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Latitude, </a:t>
                      </a:r>
                      <a:r>
                        <a:rPr lang="en-US" sz="1000" b="0" dirty="0">
                          <a:effectLst/>
                          <a:latin typeface="Maven Pro" panose="02000000000000000000" pitchFamily="2" charset="0"/>
                        </a:rPr>
                        <a:t>Home 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Longitude, </a:t>
                      </a:r>
                      <a:r>
                        <a:rPr lang="en-US" sz="1000" b="0" dirty="0">
                          <a:effectLst/>
                          <a:latin typeface="Maven Pro" panose="02000000000000000000" pitchFamily="2" charset="0"/>
                        </a:rPr>
                        <a:t>Phone 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Number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Maven Pro" panose="02000000000000000000" pitchFamily="2" charset="0"/>
                        </a:rPr>
                        <a:t>DMV database of drivers in the simulation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</a:tr>
              <a:tr h="3691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Using Cell Data in 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WorldLine.pdf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pdf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file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guide to cell data in </a:t>
                      </a:r>
                      <a:r>
                        <a:rPr lang="en-US" sz="1000" b="0" dirty="0" err="1" smtClean="0">
                          <a:effectLst/>
                          <a:latin typeface="Maven Pr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Worldine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000" b="0" baseline="0" dirty="0" smtClean="0">
                          <a:effectLst/>
                          <a:latin typeface="Maven Pr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Cell devices and towers </a:t>
                      </a:r>
                      <a:r>
                        <a:rPr lang="en-US" sz="1000" b="0" baseline="0" dirty="0" smtClean="0">
                          <a:effectLst/>
                          <a:latin typeface="Maven Pr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 current </a:t>
                      </a:r>
                      <a:r>
                        <a:rPr lang="en-US" sz="1000" b="0" baseline="0" dirty="0" err="1" smtClean="0">
                          <a:effectLst/>
                          <a:latin typeface="Maven Pr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WorldLine</a:t>
                      </a:r>
                      <a:r>
                        <a:rPr lang="en-US" sz="1000" b="0" baseline="0" dirty="0" smtClean="0">
                          <a:effectLst/>
                          <a:latin typeface="Maven Pr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0" baseline="0" dirty="0" smtClean="0">
                          <a:effectLst/>
                          <a:latin typeface="Maven Pr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issues function </a:t>
                      </a:r>
                      <a:r>
                        <a:rPr lang="en-US" sz="1000" b="0" baseline="0" dirty="0" smtClean="0">
                          <a:effectLst/>
                          <a:latin typeface="Maven Pr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 a simpler basis than real world networks.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</a:tr>
              <a:tr h="3691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VehicleRegistration.csv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Maven Pro" panose="02000000000000000000" pitchFamily="2" charset="0"/>
                        </a:rPr>
                        <a:t>csv 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34MB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Vehicle Make</a:t>
                      </a:r>
                      <a:r>
                        <a:rPr lang="en-US" sz="1000" b="0" dirty="0">
                          <a:effectLst/>
                          <a:latin typeface="Maven Pro" panose="02000000000000000000" pitchFamily="2" charset="0"/>
                        </a:rPr>
                        <a:t>, 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Vehicle Model, Vehicle Year</a:t>
                      </a:r>
                      <a:r>
                        <a:rPr lang="en-US" sz="1000" b="0" dirty="0">
                          <a:effectLst/>
                          <a:latin typeface="Maven Pro" panose="02000000000000000000" pitchFamily="2" charset="0"/>
                        </a:rPr>
                        <a:t>, 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Vehicle Color</a:t>
                      </a:r>
                      <a:r>
                        <a:rPr lang="en-US" sz="1000" b="0" dirty="0">
                          <a:effectLst/>
                          <a:latin typeface="Maven Pro" panose="02000000000000000000" pitchFamily="2" charset="0"/>
                        </a:rPr>
                        <a:t>, State Registered, License Plate, VIN , Owner Last name, Owner First Name, Owner Middle Name, Owner Drivers </a:t>
                      </a: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</a:rPr>
                        <a:t>License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Maven Pro" panose="02000000000000000000" pitchFamily="2" charset="0"/>
                        </a:rPr>
                        <a:t>registry of the vehicles within the simulation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</a:tr>
              <a:tr h="3691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err="1" smtClean="0">
                          <a:effectLst/>
                          <a:latin typeface="Maven Pr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WorldLineStaticData.wl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protocol</a:t>
                      </a:r>
                      <a:r>
                        <a:rPr lang="en-US" sz="1000" b="0" baseline="0" dirty="0" smtClean="0">
                          <a:effectLst/>
                          <a:latin typeface="Maven Pr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buffer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97MB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 smtClean="0">
                          <a:effectLst/>
                          <a:latin typeface="Maven Pr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Driver’s License and Vehicle Registration</a:t>
                      </a:r>
                      <a:r>
                        <a:rPr lang="en-US" sz="1000" b="0" baseline="0" dirty="0" smtClean="0">
                          <a:effectLst/>
                          <a:latin typeface="Maven Pro" panose="02000000000000000000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Databases</a:t>
                      </a:r>
                      <a:endParaRPr lang="en-US" sz="1000" b="0" dirty="0">
                        <a:effectLst/>
                        <a:latin typeface="Maven Pro" panose="020000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636" marR="4563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087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11155</TotalTime>
  <Words>618</Words>
  <Application>Microsoft Office PowerPoint</Application>
  <PresentationFormat>Widescreen</PresentationFormat>
  <Paragraphs>104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Maven Pro</vt:lpstr>
      <vt:lpstr>Montserrat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pbk</dc:creator>
  <cp:lastModifiedBy>pbk</cp:lastModifiedBy>
  <cp:revision>163</cp:revision>
  <dcterms:created xsi:type="dcterms:W3CDTF">2016-02-26T14:28:11Z</dcterms:created>
  <dcterms:modified xsi:type="dcterms:W3CDTF">2016-04-20T21:28:29Z</dcterms:modified>
</cp:coreProperties>
</file>