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2"/>
  </p:sldMasterIdLst>
  <p:notesMasterIdLst>
    <p:notesMasterId r:id="rId15"/>
  </p:notesMasterIdLst>
  <p:handoutMasterIdLst>
    <p:handoutMasterId r:id="rId16"/>
  </p:handoutMasterIdLst>
  <p:sldIdLst>
    <p:sldId id="567" r:id="rId3"/>
    <p:sldId id="480" r:id="rId4"/>
    <p:sldId id="524" r:id="rId5"/>
    <p:sldId id="432" r:id="rId6"/>
    <p:sldId id="565" r:id="rId7"/>
    <p:sldId id="487" r:id="rId8"/>
    <p:sldId id="564" r:id="rId9"/>
    <p:sldId id="433" r:id="rId10"/>
    <p:sldId id="446" r:id="rId11"/>
    <p:sldId id="553" r:id="rId12"/>
    <p:sldId id="566" r:id="rId13"/>
    <p:sldId id="563" r:id="rId14"/>
  </p:sldIdLst>
  <p:sldSz cx="9144000" cy="6858000" type="screen4x3"/>
  <p:notesSz cx="7302500" cy="9588500"/>
  <p:custShowLst>
    <p:custShow name="3-Day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6">
          <p15:clr>
            <a:srgbClr val="A4A3A4"/>
          </p15:clr>
        </p15:guide>
        <p15:guide id="2" pos="30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316" autoAdjust="0"/>
    <p:restoredTop sz="90090" autoAdjust="0"/>
  </p:normalViewPr>
  <p:slideViewPr>
    <p:cSldViewPr>
      <p:cViewPr varScale="1">
        <p:scale>
          <a:sx n="94" d="100"/>
          <a:sy n="94" d="100"/>
        </p:scale>
        <p:origin x="642" y="90"/>
      </p:cViewPr>
      <p:guideLst>
        <p:guide orient="horz" pos="2016"/>
        <p:guide pos="28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1482" y="1932"/>
      </p:cViewPr>
      <p:guideLst>
        <p:guide orient="horz" pos="2336"/>
        <p:guide pos="30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3073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2400" y="152400"/>
            <a:ext cx="2286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0062" tIns="0" rIns="20062" bIns="0" numCol="1" anchor="t" anchorCtr="0" compatLnSpc="1">
            <a:prstTxWarp prst="textNoShape">
              <a:avLst/>
            </a:prstTxWarp>
          </a:bodyPr>
          <a:lstStyle>
            <a:lvl1pPr algn="l" defTabSz="963613">
              <a:defRPr sz="1100" b="0" i="1"/>
            </a:lvl1pPr>
          </a:lstStyle>
          <a:p>
            <a:pPr>
              <a:defRPr/>
            </a:pPr>
            <a:r>
              <a:rPr lang="en-US"/>
              <a:t>Programming .NET Framework Applications with C#</a:t>
            </a:r>
          </a:p>
        </p:txBody>
      </p:sp>
      <p:sp>
        <p:nvSpPr>
          <p:cNvPr id="3090" name="Footer Placeholder 3089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400" y="8991600"/>
            <a:ext cx="3048000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 b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2000 - 2002 by Wintellect, LLC (Unauthorized duplication prohibited)</a:t>
            </a:r>
          </a:p>
        </p:txBody>
      </p:sp>
      <p:sp>
        <p:nvSpPr>
          <p:cNvPr id="3091" name="Slide Number Placeholder 3090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8991600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r>
              <a:rPr lang="en-US"/>
              <a:t>Introduction</a:t>
            </a:r>
          </a:p>
          <a:p>
            <a:pPr>
              <a:defRPr/>
            </a:pPr>
            <a:r>
              <a:rPr lang="en-US"/>
              <a:t>Part 1 – Page </a:t>
            </a:r>
            <a:fld id="{AEE71FE6-8295-4FFE-8C42-68E39FAF86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96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2049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02500" cy="48101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0062" tIns="0" rIns="20062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b="0" i="1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.NET Framework Applications with C#</a:t>
            </a:r>
          </a:p>
        </p:txBody>
      </p:sp>
      <p:sp>
        <p:nvSpPr>
          <p:cNvPr id="2052" name="Footer Placeholder 205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5056188" cy="48101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20062" tIns="0" rIns="20062" bIns="0" numCol="1" anchor="b" anchorCtr="0" compatLnSpc="1">
            <a:prstTxWarp prst="textNoShape">
              <a:avLst/>
            </a:prstTxWarp>
          </a:bodyPr>
          <a:lstStyle>
            <a:lvl1pPr defTabSz="963613">
              <a:defRPr sz="1000" b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2000 - 2002 by Wintellect, LLC (Unauthorized duplication prohibited)</a:t>
            </a:r>
          </a:p>
        </p:txBody>
      </p:sp>
      <p:sp>
        <p:nvSpPr>
          <p:cNvPr id="45060" name="Rectangle 4403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3900"/>
            <a:ext cx="4775200" cy="358140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Notes Placeholder 205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4554538"/>
            <a:ext cx="5327650" cy="42989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964" tIns="48483" rIns="96964" bIns="484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5540" name="Slide Number Placeholder 70553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91113" y="9107488"/>
            <a:ext cx="2209800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65DCA0D-F71E-4A36-8AE6-CC13F1775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297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anklin Gothic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hape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2FE44907-057C-4663-A3A8-1B139068812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4275" name="Shape 4"/>
          <p:cNvSpPr>
            <a:spLocks noGrp="1" noChangeArrowheads="1"/>
          </p:cNvSpPr>
          <p:nvPr>
            <p:ph type="ftr" sz="quarter" idx="4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54276" name="Shape 5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54277" name="Rectangle 532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noFill/>
          <a:ln cap="flat">
            <a:headEnd type="none" w="med" len="med"/>
            <a:tailEnd type="none" w="med" len="med"/>
          </a:ln>
        </p:spPr>
      </p:sp>
      <p:sp>
        <p:nvSpPr>
          <p:cNvPr id="54278" name="Rectangle 53252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pPr defTabSz="909638">
              <a:lnSpc>
                <a:spcPct val="90000"/>
              </a:lnSpc>
              <a:spcBef>
                <a:spcPct val="40000"/>
              </a:spcBef>
            </a:pPr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I/O operations MUST be done asynchronously</a:t>
            </a:r>
          </a:p>
          <a:p>
            <a:r>
              <a:rPr lang="en-US" dirty="0" smtClean="0"/>
              <a:t>.NET APIs: </a:t>
            </a:r>
            <a:r>
              <a:rPr lang="en-US" dirty="0" err="1" smtClean="0"/>
              <a:t>System.Threading</a:t>
            </a:r>
            <a:endParaRPr lang="en-US" dirty="0" smtClean="0"/>
          </a:p>
          <a:p>
            <a:pPr lvl="1"/>
            <a:r>
              <a:rPr lang="en-US" dirty="0" smtClean="0"/>
              <a:t>Absent: Thread, </a:t>
            </a:r>
            <a:r>
              <a:rPr lang="en-US" dirty="0" err="1" smtClean="0"/>
              <a:t>ThreadPool</a:t>
            </a:r>
            <a:endParaRPr lang="en-US" dirty="0" smtClean="0"/>
          </a:p>
          <a:p>
            <a:pPr lvl="1"/>
            <a:r>
              <a:rPr lang="en-US" dirty="0" smtClean="0"/>
              <a:t>There: </a:t>
            </a:r>
            <a:r>
              <a:rPr lang="en-US" dirty="0" err="1" smtClean="0"/>
              <a:t>CancellationToken</a:t>
            </a:r>
            <a:r>
              <a:rPr lang="en-US" dirty="0" smtClean="0"/>
              <a:t>(Source), </a:t>
            </a:r>
            <a:r>
              <a:rPr lang="en-US" dirty="0" err="1" smtClean="0"/>
              <a:t>ReaderWriterLock</a:t>
            </a:r>
            <a:r>
              <a:rPr lang="en-US" dirty="0" smtClean="0"/>
              <a:t>(Slim)</a:t>
            </a:r>
          </a:p>
          <a:p>
            <a:pPr lvl="1"/>
            <a:r>
              <a:rPr lang="en-US" dirty="0" smtClean="0"/>
              <a:t>Sync </a:t>
            </a:r>
            <a:r>
              <a:rPr lang="en-US" dirty="0" err="1" smtClean="0"/>
              <a:t>objs</a:t>
            </a:r>
            <a:r>
              <a:rPr lang="en-US" dirty="0" smtClean="0"/>
              <a:t>: Auto/</a:t>
            </a:r>
            <a:r>
              <a:rPr lang="en-US" dirty="0" err="1" smtClean="0"/>
              <a:t>ManualResetEvent</a:t>
            </a:r>
            <a:r>
              <a:rPr lang="en-US" dirty="0" smtClean="0"/>
              <a:t>(Slim), </a:t>
            </a:r>
            <a:r>
              <a:rPr lang="en-US" dirty="0" err="1" smtClean="0"/>
              <a:t>Mutex</a:t>
            </a:r>
            <a:r>
              <a:rPr lang="en-US" dirty="0" smtClean="0"/>
              <a:t>, Semaphore(Slim), </a:t>
            </a:r>
            <a:r>
              <a:rPr lang="en-US" dirty="0" err="1" smtClean="0"/>
              <a:t>Volatile.Read</a:t>
            </a:r>
            <a:r>
              <a:rPr lang="en-US" dirty="0" smtClean="0"/>
              <a:t>/Write, Interlocked, Monitor, </a:t>
            </a:r>
            <a:r>
              <a:rPr lang="en-US" dirty="0" err="1" smtClean="0"/>
              <a:t>SpinLock</a:t>
            </a:r>
            <a:endParaRPr lang="en-US" dirty="0" smtClean="0"/>
          </a:p>
          <a:p>
            <a:pPr lvl="1"/>
            <a:r>
              <a:rPr lang="en-US" dirty="0" smtClean="0"/>
              <a:t>Task: </a:t>
            </a:r>
            <a:r>
              <a:rPr lang="en-US" dirty="0" err="1" smtClean="0"/>
              <a:t>ContinueWith</a:t>
            </a:r>
            <a:r>
              <a:rPr lang="en-US" dirty="0" smtClean="0"/>
              <a:t>, Delay, Run, Wait(All/Any), </a:t>
            </a:r>
            <a:r>
              <a:rPr lang="en-US" dirty="0" err="1" smtClean="0"/>
              <a:t>WhenAll</a:t>
            </a:r>
            <a:r>
              <a:rPr lang="en-US" dirty="0" smtClean="0"/>
              <a:t>/Any, Yield, Parallel, PLINQ??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Programming .NET Framework Applications with C#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(c) 2000 - 2002 by Wintellect, LLC (Unauthorized duplication prohibited)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DCA0D-F71E-4A36-8AE6-CC13F1775B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75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778" y="1601996"/>
            <a:ext cx="8761270" cy="43434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// Insert code</a:t>
            </a:r>
          </a:p>
        </p:txBody>
      </p:sp>
    </p:spTree>
    <p:extLst>
      <p:ext uri="{BB962C8B-B14F-4D97-AF65-F5344CB8AC3E}">
        <p14:creationId xmlns:p14="http://schemas.microsoft.com/office/powerpoint/2010/main" val="315873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8" y="1842433"/>
            <a:ext cx="3163648" cy="1224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8" y="1842433"/>
            <a:ext cx="3163648" cy="1224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64" y="1697360"/>
            <a:ext cx="336533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2226399"/>
            <a:ext cx="4285161" cy="967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2226399"/>
            <a:ext cx="4285161" cy="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4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8" y="2226399"/>
            <a:ext cx="8776624" cy="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</a:pPr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16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1400" kern="1200" dirty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the_power_of_software/archive/2008/09/19/intense-computing-or-in-tents-computing.aspx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347590" y="1524098"/>
            <a:ext cx="5052905" cy="65609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1350"/>
              </a:spcAft>
              <a:buSzPct val="90000"/>
            </a:pPr>
            <a:r>
              <a:rPr sz="4412"/>
              <a:t>Header</a:t>
            </a:r>
            <a:endParaRPr sz="1324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0181" y="1277164"/>
            <a:ext cx="3132539" cy="657861"/>
            <a:chOff x="259738" y="497600"/>
            <a:chExt cx="4260471" cy="894730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9738" y="842570"/>
              <a:ext cx="4260471" cy="549760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l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Virtual Academy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72746" y="497600"/>
              <a:ext cx="1554491" cy="3326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124403" y="3681631"/>
            <a:ext cx="3041775" cy="317636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347590" y="2346594"/>
            <a:ext cx="8584241" cy="86897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1350"/>
              </a:spcAft>
              <a:buSzPct val="90000"/>
            </a:pPr>
            <a:r>
              <a:rPr sz="45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Thread </a:t>
            </a:r>
            <a:r>
              <a:rPr sz="45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Fundamentals</a:t>
            </a:r>
            <a:endParaRPr sz="45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3982" y="3160108"/>
            <a:ext cx="7194945" cy="508092"/>
          </a:xfrm>
          <a:prstGeom prst="rect">
            <a:avLst/>
          </a:prstGeom>
        </p:spPr>
        <p:txBody>
          <a:bodyPr wrap="square" lIns="134464" tIns="107571" rIns="134464" bIns="107571">
            <a:spAutoFit/>
          </a:bodyPr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882"/>
              </a:spcAft>
            </a:pPr>
            <a:r>
              <a:rPr lang="en-US" sz="2100" b="0" dirty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Jeffrey Richter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3983" y="6283742"/>
            <a:ext cx="3132539" cy="404217"/>
            <a:chOff x="333574" y="6110330"/>
            <a:chExt cx="4176719" cy="538956"/>
          </a:xfrm>
        </p:grpSpPr>
        <p:sp>
          <p:nvSpPr>
            <p:cNvPr id="169" name="TextBox 168"/>
            <p:cNvSpPr txBox="1"/>
            <p:nvPr/>
          </p:nvSpPr>
          <p:spPr>
            <a:xfrm>
              <a:off x="333574" y="6110330"/>
              <a:ext cx="4176719" cy="538956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l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Produced by </a:t>
              </a:r>
            </a:p>
          </p:txBody>
        </p:sp>
        <p:pic>
          <p:nvPicPr>
            <p:cNvPr id="170" name="Picture 53" descr="https://www.wintellectnow.com/assets/img/winnow-logo-web-White-Wintellec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95" y="6150247"/>
              <a:ext cx="972261" cy="39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ectangle 170"/>
          <p:cNvSpPr/>
          <p:nvPr/>
        </p:nvSpPr>
        <p:spPr>
          <a:xfrm>
            <a:off x="313982" y="2018775"/>
            <a:ext cx="7194945" cy="508092"/>
          </a:xfrm>
          <a:prstGeom prst="rect">
            <a:avLst/>
          </a:prstGeom>
        </p:spPr>
        <p:txBody>
          <a:bodyPr wrap="square" lIns="134464" tIns="107571" rIns="134464" bIns="107571">
            <a:spAutoFit/>
          </a:bodyPr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882"/>
              </a:spcAft>
            </a:pPr>
            <a:r>
              <a:rPr lang="en-US" sz="2100" b="0" dirty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.NET Threading, Part </a:t>
            </a:r>
            <a:r>
              <a:rPr lang="en-US" sz="2100" b="0" dirty="0" smtClean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endParaRPr lang="en-US" sz="2100" b="0" dirty="0">
              <a:ln w="3175">
                <a:noFill/>
              </a:ln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984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Priorities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thread has priority property</a:t>
            </a:r>
          </a:p>
          <a:p>
            <a:pPr lvl="1"/>
            <a:r>
              <a:rPr lang="en-US" dirty="0" smtClean="0"/>
              <a:t>Highest     </a:t>
            </a:r>
            <a:r>
              <a:rPr lang="en-US" dirty="0" err="1" smtClean="0"/>
              <a:t>AboveNormal</a:t>
            </a:r>
            <a:r>
              <a:rPr lang="en-US" dirty="0" smtClean="0"/>
              <a:t>     </a:t>
            </a:r>
            <a:r>
              <a:rPr lang="en-US" b="1" i="1" dirty="0" smtClean="0"/>
              <a:t>Normal</a:t>
            </a:r>
            <a:r>
              <a:rPr lang="en-US" dirty="0" smtClean="0"/>
              <a:t>     </a:t>
            </a:r>
            <a:r>
              <a:rPr lang="en-US" dirty="0" err="1" smtClean="0"/>
              <a:t>BelowNormal</a:t>
            </a:r>
            <a:r>
              <a:rPr lang="en-US" dirty="0" smtClean="0"/>
              <a:t>     Lowest</a:t>
            </a:r>
          </a:p>
          <a:p>
            <a:r>
              <a:rPr lang="en-US" dirty="0" smtClean="0"/>
              <a:t>Windows schedules threads to CPUs from </a:t>
            </a:r>
            <a:br>
              <a:rPr lang="en-US" dirty="0" smtClean="0"/>
            </a:br>
            <a:r>
              <a:rPr lang="en-US" dirty="0" smtClean="0"/>
              <a:t>Highest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Lowest until all CPUs are saturated</a:t>
            </a:r>
          </a:p>
          <a:p>
            <a:r>
              <a:rPr lang="en-US" dirty="0" smtClean="0"/>
              <a:t>It’s typically better to lower a thread’s priority</a:t>
            </a:r>
          </a:p>
          <a:p>
            <a:pPr lvl="1"/>
            <a:r>
              <a:rPr lang="en-US" dirty="0" smtClean="0"/>
              <a:t>Used for long-running compute-bound tasks</a:t>
            </a:r>
          </a:p>
          <a:p>
            <a:pPr lvl="1"/>
            <a:r>
              <a:rPr lang="en-US" dirty="0" smtClean="0"/>
              <a:t>Won’t adversely affect other processes</a:t>
            </a:r>
          </a:p>
          <a:p>
            <a:r>
              <a:rPr lang="en-US" dirty="0" smtClean="0"/>
              <a:t>You should avoid raising a thread’s priority</a:t>
            </a:r>
          </a:p>
          <a:p>
            <a:pPr lvl="1"/>
            <a:r>
              <a:rPr lang="en-US" dirty="0" smtClean="0"/>
              <a:t>Used for tasks that need to react immediately to something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execute </a:t>
            </a:r>
            <a:r>
              <a:rPr lang="en-US" dirty="0" smtClean="0"/>
              <a:t>for a very short time, and then block</a:t>
            </a:r>
          </a:p>
          <a:p>
            <a:pPr lvl="1"/>
            <a:r>
              <a:rPr lang="en-US" dirty="0" smtClean="0"/>
              <a:t>Can adversely affect other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Priorities &amp; System Responsiveness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WinRT Threading APIs &amp; Windows Store Apps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WinRT has a </a:t>
            </a:r>
            <a:r>
              <a:rPr lang="en-US" dirty="0" err="1" smtClean="0"/>
              <a:t>Windows.System.Threading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WinRT offers no API to create a dedicated thread</a:t>
            </a:r>
            <a:br>
              <a:rPr lang="en-US" dirty="0" smtClean="0"/>
            </a:br>
            <a:r>
              <a:rPr lang="en-US" dirty="0" smtClean="0"/>
              <a:t>or change a thread’s priority</a:t>
            </a:r>
          </a:p>
          <a:p>
            <a:pPr lvl="1"/>
            <a:r>
              <a:rPr lang="en-US" dirty="0" smtClean="0"/>
              <a:t>Instead, use </a:t>
            </a:r>
            <a:r>
              <a:rPr lang="en-US" dirty="0" err="1" smtClean="0"/>
              <a:t>ThreadPool.RunAsync</a:t>
            </a:r>
            <a:r>
              <a:rPr lang="en-US" dirty="0" smtClean="0"/>
              <a:t>(</a:t>
            </a:r>
            <a:r>
              <a:rPr lang="en-US" dirty="0" err="1" smtClean="0"/>
              <a:t>WorkItemHandler</a:t>
            </a:r>
            <a:r>
              <a:rPr lang="en-US" dirty="0" smtClean="0"/>
              <a:t>, </a:t>
            </a:r>
            <a:r>
              <a:rPr lang="en-US" dirty="0" err="1" smtClean="0"/>
              <a:t>WorkItemPriority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WorkItemPriority</a:t>
            </a:r>
            <a:r>
              <a:rPr lang="en-US" dirty="0" smtClean="0"/>
              <a:t> can be Low/Normal/High</a:t>
            </a:r>
          </a:p>
          <a:p>
            <a:r>
              <a:rPr lang="en-US" dirty="0" smtClean="0"/>
              <a:t>WinRT offers no API to put a thread to sleep</a:t>
            </a:r>
          </a:p>
          <a:p>
            <a:pPr lvl="1"/>
            <a:r>
              <a:rPr lang="en-US" dirty="0" smtClean="0"/>
              <a:t>Instead, use </a:t>
            </a:r>
            <a:r>
              <a:rPr lang="en-US" dirty="0" err="1" smtClean="0"/>
              <a:t>ThreadPoolTimer.Create</a:t>
            </a:r>
            <a:r>
              <a:rPr lang="en-US" dirty="0" smtClean="0"/>
              <a:t>(Periodic)Timer</a:t>
            </a:r>
          </a:p>
          <a:p>
            <a:r>
              <a:rPr lang="en-US" dirty="0" smtClean="0"/>
              <a:t>Background Windows Store apps have all threads suspended</a:t>
            </a:r>
          </a:p>
          <a:p>
            <a:pPr lvl="1"/>
            <a:r>
              <a:rPr lang="en-US" dirty="0" smtClean="0"/>
              <a:t>Conserves power</a:t>
            </a:r>
          </a:p>
          <a:p>
            <a:pPr lvl="1"/>
            <a:r>
              <a:rPr lang="en-US" dirty="0" smtClean="0"/>
              <a:t>Doesn’t interrupt foreground app improving 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Title 102297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Fundamentals</a:t>
            </a:r>
            <a:endParaRPr lang="en-US" dirty="0"/>
          </a:p>
        </p:txBody>
      </p:sp>
      <p:sp>
        <p:nvSpPr>
          <p:cNvPr id="6147" name="Shape 102297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didn’t support threads (there was just 1 thread)</a:t>
            </a:r>
          </a:p>
          <a:p>
            <a:pPr lvl="1"/>
            <a:r>
              <a:rPr lang="en-US" dirty="0" smtClean="0"/>
              <a:t>Problem: Long-running tasks affected all apps and the OS</a:t>
            </a:r>
          </a:p>
          <a:p>
            <a:pPr lvl="1"/>
            <a:r>
              <a:rPr lang="en-US" dirty="0" smtClean="0"/>
              <a:t>Solution: Windows supports 1+ threads/process for robustness</a:t>
            </a:r>
          </a:p>
          <a:p>
            <a:r>
              <a:rPr lang="en-US" dirty="0" smtClean="0"/>
              <a:t>Threads have space &amp; time overhead</a:t>
            </a:r>
          </a:p>
          <a:p>
            <a:pPr lvl="1"/>
            <a:r>
              <a:rPr lang="en-US" dirty="0" smtClean="0"/>
              <a:t>Kernel object (contains thread’s properties &amp; register set context)</a:t>
            </a:r>
          </a:p>
          <a:p>
            <a:pPr lvl="2"/>
            <a:r>
              <a:rPr lang="en-US" dirty="0" smtClean="0"/>
              <a:t>Context size in bytes: x86 = ~700, x64 = ~1240, ARM = ~350</a:t>
            </a:r>
          </a:p>
          <a:p>
            <a:pPr lvl="1"/>
            <a:r>
              <a:rPr lang="en-US" dirty="0" smtClean="0"/>
              <a:t>User-mode data (Thread Environment Block)</a:t>
            </a:r>
          </a:p>
          <a:p>
            <a:pPr lvl="2"/>
            <a:r>
              <a:rPr lang="en-US" dirty="0" smtClean="0"/>
              <a:t>4KB, exception-handling chain, TLS, GDI/OpenGL stuff</a:t>
            </a:r>
          </a:p>
          <a:p>
            <a:pPr lvl="1"/>
            <a:r>
              <a:rPr lang="en-US" dirty="0" smtClean="0"/>
              <a:t>Stacks: user-mode </a:t>
            </a:r>
            <a:r>
              <a:rPr lang="en-US" smtClean="0"/>
              <a:t>(1MB) </a:t>
            </a:r>
            <a:r>
              <a:rPr lang="en-US" dirty="0" smtClean="0"/>
              <a:t>&amp; kernel-mode (12KB/24KB)</a:t>
            </a:r>
          </a:p>
          <a:p>
            <a:pPr lvl="1"/>
            <a:r>
              <a:rPr lang="en-US" dirty="0" smtClean="0"/>
              <a:t>DLL thread attach/detach notifications</a:t>
            </a:r>
          </a:p>
          <a:p>
            <a:r>
              <a:rPr lang="en-US" dirty="0" smtClean="0"/>
              <a:t>1 CPU can only run 1 thread at a time</a:t>
            </a:r>
          </a:p>
          <a:p>
            <a:pPr lvl="1"/>
            <a:r>
              <a:rPr lang="en-US" dirty="0" smtClean="0"/>
              <a:t>After quantum, Windows context switches to another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Title 109260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Fundamentals</a:t>
            </a:r>
            <a:endParaRPr lang="en-US" dirty="0"/>
          </a:p>
        </p:txBody>
      </p:sp>
      <p:sp>
        <p:nvSpPr>
          <p:cNvPr id="7171" name="Shape 10926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Every context switch requires that Windows</a:t>
            </a:r>
          </a:p>
          <a:p>
            <a:pPr lvl="1"/>
            <a:r>
              <a:rPr lang="en-US" smtClean="0"/>
              <a:t>Save registers from CPU to running thread’s kernel object</a:t>
            </a:r>
          </a:p>
          <a:p>
            <a:pPr lvl="1"/>
            <a:r>
              <a:rPr lang="en-US" smtClean="0"/>
              <a:t>Determine which thread to schedule next</a:t>
            </a:r>
          </a:p>
          <a:p>
            <a:pPr lvl="2"/>
            <a:r>
              <a:rPr lang="en-US" smtClean="0"/>
              <a:t>If thread owned by other process, switch address space</a:t>
            </a:r>
          </a:p>
          <a:p>
            <a:pPr lvl="1"/>
            <a:r>
              <a:rPr lang="en-US" smtClean="0"/>
              <a:t>Load registers from selected thread’s kernel object into CPU</a:t>
            </a:r>
          </a:p>
          <a:p>
            <a:pPr lvl="1"/>
            <a:r>
              <a:rPr lang="en-US" smtClean="0"/>
              <a:t>After the switch, CPU suffers cache misses repopulating its cache</a:t>
            </a:r>
          </a:p>
          <a:p>
            <a:r>
              <a:rPr lang="en-US" smtClean="0"/>
              <a:t>All of this is pure overhead and hurts performance</a:t>
            </a:r>
          </a:p>
          <a:p>
            <a:pPr lvl="1"/>
            <a:r>
              <a:rPr lang="en-US" smtClean="0"/>
              <a:t>But required for a robust OS</a:t>
            </a:r>
          </a:p>
          <a:p>
            <a:r>
              <a:rPr lang="en-US" smtClean="0"/>
              <a:t>Conclusion</a:t>
            </a:r>
          </a:p>
          <a:p>
            <a:pPr lvl="1"/>
            <a:r>
              <a:rPr lang="en-US" smtClean="0"/>
              <a:t>Avoid threads: incur time &amp; memory overhead</a:t>
            </a:r>
          </a:p>
          <a:p>
            <a:pPr lvl="1"/>
            <a:r>
              <a:rPr lang="en-US" smtClean="0"/>
              <a:t>Use threads: responsiveness &amp; scalability (on multi-CPU system)</a:t>
            </a:r>
          </a:p>
          <a:p>
            <a:pPr lvl="1"/>
            <a:r>
              <a:rPr lang="en-US" smtClean="0"/>
              <a:t>This class is about wrestling with this tension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346" name="Title 9533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Windows Schedules Threads</a:t>
            </a:r>
            <a:endParaRPr lang="en-US" dirty="0"/>
          </a:p>
        </p:txBody>
      </p:sp>
      <p:sp>
        <p:nvSpPr>
          <p:cNvPr id="17411" name="Shape 953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threads “appear” to run simultaneously</a:t>
            </a:r>
          </a:p>
          <a:p>
            <a:r>
              <a:rPr lang="en-US" dirty="0" smtClean="0"/>
              <a:t>Windows schedules a thread to each CPU</a:t>
            </a:r>
          </a:p>
          <a:p>
            <a:r>
              <a:rPr lang="en-US" dirty="0" smtClean="0"/>
              <a:t>Windows allows a thread to run for a time quantum</a:t>
            </a:r>
          </a:p>
          <a:p>
            <a:pPr lvl="1"/>
            <a:r>
              <a:rPr lang="en-US" dirty="0" smtClean="0"/>
              <a:t>When quantum expires, Windows performs a context switch</a:t>
            </a:r>
          </a:p>
          <a:p>
            <a:pPr lvl="1"/>
            <a:r>
              <a:rPr lang="en-US" b="1" i="1" dirty="0" smtClean="0"/>
              <a:t>A thread can voluntarily end its time quantum early</a:t>
            </a:r>
          </a:p>
          <a:p>
            <a:pPr lvl="2"/>
            <a:r>
              <a:rPr lang="en-US" dirty="0" smtClean="0"/>
              <a:t>Usually by waiting for input (keyboard, mouse, network, file)</a:t>
            </a:r>
          </a:p>
          <a:p>
            <a:r>
              <a:rPr lang="en-US" dirty="0" smtClean="0"/>
              <a:t>Windows won’t schedule a waiting thread</a:t>
            </a:r>
          </a:p>
          <a:p>
            <a:pPr lvl="1"/>
            <a:r>
              <a:rPr lang="en-US" dirty="0" smtClean="0"/>
              <a:t>In reality, most threads in the system are waiting for something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look at the system overall &amp; File Open Dialog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Title 10332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Thread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using System;</a:t>
            </a:r>
            <a:br>
              <a:rPr lang="en-US" smtClean="0"/>
            </a:br>
            <a:r>
              <a:rPr lang="en-US" smtClean="0"/>
              <a:t>using System.Threading;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public static class Program {</a:t>
            </a:r>
            <a:br>
              <a:rPr lang="en-US" smtClean="0"/>
            </a:br>
            <a:r>
              <a:rPr lang="en-US" smtClean="0"/>
              <a:t>   // 1. Define the thread method</a:t>
            </a:r>
            <a:br>
              <a:rPr lang="en-US" smtClean="0"/>
            </a:br>
            <a:r>
              <a:rPr lang="en-US" smtClean="0"/>
              <a:t>   private static void ThreadMethod(Object state) {</a:t>
            </a:r>
            <a:br>
              <a:rPr lang="en-US" smtClean="0"/>
            </a:br>
            <a:r>
              <a:rPr lang="en-US" smtClean="0"/>
              <a:t>      // Do whatever here...</a:t>
            </a:r>
            <a:br>
              <a:rPr lang="en-US" smtClean="0"/>
            </a:br>
            <a:r>
              <a:rPr lang="en-US" smtClean="0"/>
              <a:t>   }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public static void Main() {</a:t>
            </a:r>
            <a:br>
              <a:rPr lang="en-US" smtClean="0"/>
            </a:br>
            <a:r>
              <a:rPr lang="en-US" smtClean="0"/>
              <a:t>      // 2. Construct Thread object</a:t>
            </a:r>
            <a:br>
              <a:rPr lang="en-US" smtClean="0"/>
            </a:br>
            <a:r>
              <a:rPr lang="en-US" smtClean="0"/>
              <a:t>      Thread t = new Thread(ThreadMethod);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// 3. Create a thread and let it run</a:t>
            </a:r>
            <a:br>
              <a:rPr lang="en-US" smtClean="0"/>
            </a:br>
            <a:r>
              <a:rPr lang="en-US" smtClean="0"/>
              <a:t>      t.Start("Initialization data");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// Do whatever here...</a:t>
            </a:r>
          </a:p>
          <a:p>
            <a:endParaRPr lang="en-US" smtClean="0"/>
          </a:p>
          <a:p>
            <a:r>
              <a:rPr lang="en-US" smtClean="0"/>
              <a:t>      // 4. Optional: Wait for thread to die</a:t>
            </a:r>
          </a:p>
          <a:p>
            <a:r>
              <a:rPr lang="en-US" smtClean="0"/>
              <a:t>      t.Join();</a:t>
            </a:r>
            <a:br>
              <a:rPr lang="en-US" smtClean="0"/>
            </a:br>
            <a:r>
              <a:rPr lang="en-US" smtClean="0"/>
              <a:t>   }</a:t>
            </a:r>
            <a:br>
              <a:rPr lang="en-US" smtClean="0"/>
            </a:br>
            <a:r>
              <a:rPr lang="en-US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Thread overhead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Title 9543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Reasons to Create Threads</a:t>
            </a:r>
            <a:endParaRPr lang="en-US"/>
          </a:p>
        </p:txBody>
      </p:sp>
      <p:sp>
        <p:nvSpPr>
          <p:cNvPr id="22531" name="Shape 95437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reasons to create threads</a:t>
            </a:r>
          </a:p>
          <a:p>
            <a:pPr lvl="1"/>
            <a:r>
              <a:rPr lang="en-US" dirty="0" smtClean="0"/>
              <a:t>Isolate code from other code</a:t>
            </a:r>
            <a:r>
              <a:rPr lang="en-US" smtClean="0"/>
              <a:t>: Responsiveness/easier </a:t>
            </a:r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Concurrent execution: Scalability on multi-processor machines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Keep the CPU busy</a:t>
            </a:r>
          </a:p>
          <a:p>
            <a:pPr lvl="1"/>
            <a:r>
              <a:rPr lang="en-US" dirty="0" smtClean="0"/>
              <a:t>User gets more features with no learning curve</a:t>
            </a:r>
          </a:p>
          <a:p>
            <a:pPr lvl="1"/>
            <a:r>
              <a:rPr lang="en-US" dirty="0" smtClean="0"/>
              <a:t>App reliability (no hangs, ability to cancel, responsive UI)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Indexing files for fast searching</a:t>
            </a:r>
          </a:p>
          <a:p>
            <a:pPr lvl="1"/>
            <a:r>
              <a:rPr lang="en-US" dirty="0" smtClean="0"/>
              <a:t>Defragmenting disk for better I/O speed</a:t>
            </a:r>
          </a:p>
          <a:p>
            <a:pPr lvl="1"/>
            <a:r>
              <a:rPr lang="en-US" dirty="0" smtClean="0"/>
              <a:t>Building your project when you stop typing</a:t>
            </a:r>
          </a:p>
          <a:p>
            <a:pPr lvl="1"/>
            <a:r>
              <a:rPr lang="en-US" dirty="0" smtClean="0"/>
              <a:t>Recalculating spreadsheet cells</a:t>
            </a:r>
          </a:p>
          <a:p>
            <a:pPr lvl="1"/>
            <a:r>
              <a:rPr lang="en-US" dirty="0" smtClean="0"/>
              <a:t>Spell/grammar checking documents</a:t>
            </a:r>
          </a:p>
        </p:txBody>
      </p:sp>
      <p:sp>
        <p:nvSpPr>
          <p:cNvPr id="4" name="Oval 3">
            <a:hlinkClick r:id="rId2"/>
          </p:cNvPr>
          <p:cNvSpPr/>
          <p:nvPr/>
        </p:nvSpPr>
        <p:spPr bwMode="auto">
          <a:xfrm>
            <a:off x="8768483" y="3032956"/>
            <a:ext cx="182565" cy="146052"/>
          </a:xfrm>
          <a:prstGeom prst="ellipse">
            <a:avLst/>
          </a:prstGeom>
          <a:solidFill>
            <a:schemeClr val="tx1">
              <a:alpha val="16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91440" rIns="91440" bIns="91440" rtlCol="0" anchor="ctr" compatLnSpc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sz="1600" b="1" i="0" u="none" strike="noStrike" baseline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Title 9676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Temporarily Suspending a Thread</a:t>
            </a:r>
            <a:endParaRPr lang="en-US"/>
          </a:p>
        </p:txBody>
      </p:sp>
      <p:sp>
        <p:nvSpPr>
          <p:cNvPr id="24579" name="Shape 96768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suspends a thread for an approximate time</a:t>
            </a:r>
          </a:p>
          <a:p>
            <a:pPr lvl="1"/>
            <a:r>
              <a:rPr lang="en-US" dirty="0" smtClean="0"/>
              <a:t>Avoid this method as it blocks a thread wasting space (not time)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Use a Timer instead to have a thread pool invoke a callback method periodically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67644" y="2492896"/>
            <a:ext cx="6319350" cy="864096"/>
          </a:xfrm>
          <a:prstGeom prst="rect">
            <a:avLst/>
          </a:prstGeom>
          <a:solidFill>
            <a:srgbClr val="E6F7FF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lvl="1" defTabSz="461963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60000"/>
              <a:buNone/>
              <a:tabLst>
                <a:tab pos="4745038" algn="l"/>
              </a:tabLst>
              <a:defRPr/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public class Thread {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   public static void Sleep(Int32 milliseconds);</a:t>
            </a:r>
            <a:br>
              <a:rPr lang="en-US" b="0" dirty="0">
                <a:latin typeface="Consolas" pitchFamily="49" charset="0"/>
                <a:cs typeface="Consolas" pitchFamily="49" charset="0"/>
              </a:rPr>
            </a:br>
            <a:r>
              <a:rPr lang="en-US" b="0" dirty="0">
                <a:latin typeface="Consolas" pitchFamily="49" charset="0"/>
                <a:cs typeface="Consolas" pitchFamily="49" charset="0"/>
              </a:rPr>
              <a:t>}</a:t>
            </a:r>
            <a:endParaRPr lang="en-US" sz="2000" b="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NOW Slide Template.potx" id="{BF377EE3-89D2-4CD5-8FD3-DFC34487FB8F}" vid="{95375DF9-984C-49CC-B7F4-50957338B01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2009-04-13T18:27:27Z</outs:dateTime>
      <outs:isPinned>true</outs:isPinned>
    </outs:relatedDate>
    <outs:relatedDate>
      <outs:type>2</outs:type>
      <outs:displayName>Created</outs:displayName>
      <outs:dateTime>1997-09-13T21:24:43Z</outs:dateTime>
      <outs:isPinned>true</outs:isPinned>
    </outs:relatedDate>
    <outs:relatedDate>
      <outs:type>4</outs:type>
      <outs:displayName>Last Printed</outs:displayName>
      <outs:dateTime>1998-07-02T06:53:25Z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Jeffrey Richter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Jeffrey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F9187A0-AB03-49A8-81CC-6DCF04957DDB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Wintellect NOW Slide Template</Template>
  <TotalTime>54406</TotalTime>
  <Pages>47</Pages>
  <Words>584</Words>
  <Application>Microsoft Office PowerPoint</Application>
  <PresentationFormat>On-screen Show (4:3)</PresentationFormat>
  <Paragraphs>100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Franklin Gothic Medium</vt:lpstr>
      <vt:lpstr>News Gothic MT</vt:lpstr>
      <vt:lpstr>Segoe UI</vt:lpstr>
      <vt:lpstr>Segoe UI Light</vt:lpstr>
      <vt:lpstr>Times New Roman</vt:lpstr>
      <vt:lpstr>Wingdings</vt:lpstr>
      <vt:lpstr>Wingdings 2</vt:lpstr>
      <vt:lpstr>Breeze</vt:lpstr>
      <vt:lpstr>PowerPoint Presentation</vt:lpstr>
      <vt:lpstr>Thread Fundamentals</vt:lpstr>
      <vt:lpstr>Thread Fundamentals</vt:lpstr>
      <vt:lpstr>Windows Schedules Threads</vt:lpstr>
      <vt:lpstr>A look at the system overall &amp; File Open Dialog</vt:lpstr>
      <vt:lpstr>Creating a Thread</vt:lpstr>
      <vt:lpstr>Thread overhead</vt:lpstr>
      <vt:lpstr>Reasons to Create Threads</vt:lpstr>
      <vt:lpstr>Temporarily Suspending a Thread</vt:lpstr>
      <vt:lpstr>Thread Priorities</vt:lpstr>
      <vt:lpstr>Thread Priorities &amp; System Responsiveness</vt:lpstr>
      <vt:lpstr>WinRT Threading APIs &amp; Windows Store Apps</vt:lpstr>
      <vt:lpstr>3-Day</vt:lpstr>
    </vt:vector>
  </TitlesOfParts>
  <Company>Wintellect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Applications for the Microsoft.NET Frameworks</dc:title>
  <dc:creator>Jeffrey Richter</dc:creator>
  <cp:lastModifiedBy>Jeff Prosise</cp:lastModifiedBy>
  <cp:revision>505</cp:revision>
  <cp:lastPrinted>1998-07-02T06:53:25Z</cp:lastPrinted>
  <dcterms:created xsi:type="dcterms:W3CDTF">1997-09-13T21:24:43Z</dcterms:created>
  <dcterms:modified xsi:type="dcterms:W3CDTF">2016-08-14T22:10:55Z</dcterms:modified>
</cp:coreProperties>
</file>