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56" r:id="rId2"/>
  </p:sldMasterIdLst>
  <p:notesMasterIdLst>
    <p:notesMasterId r:id="rId22"/>
  </p:notesMasterIdLst>
  <p:handoutMasterIdLst>
    <p:handoutMasterId r:id="rId23"/>
  </p:handoutMasterIdLst>
  <p:sldIdLst>
    <p:sldId id="590" r:id="rId3"/>
    <p:sldId id="263" r:id="rId4"/>
    <p:sldId id="479" r:id="rId5"/>
    <p:sldId id="541" r:id="rId6"/>
    <p:sldId id="510" r:id="rId7"/>
    <p:sldId id="586" r:id="rId8"/>
    <p:sldId id="567" r:id="rId9"/>
    <p:sldId id="549" r:id="rId10"/>
    <p:sldId id="572" r:id="rId11"/>
    <p:sldId id="558" r:id="rId12"/>
    <p:sldId id="573" r:id="rId13"/>
    <p:sldId id="587" r:id="rId14"/>
    <p:sldId id="588" r:id="rId15"/>
    <p:sldId id="577" r:id="rId16"/>
    <p:sldId id="551" r:id="rId17"/>
    <p:sldId id="569" r:id="rId18"/>
    <p:sldId id="570" r:id="rId19"/>
    <p:sldId id="584" r:id="rId20"/>
    <p:sldId id="585" r:id="rId21"/>
  </p:sldIdLst>
  <p:sldSz cx="9144000" cy="6858000" type="screen4x3"/>
  <p:notesSz cx="7302500" cy="9588500"/>
  <p:custShowLst>
    <p:custShow name="3-Day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36">
          <p15:clr>
            <a:srgbClr val="A4A3A4"/>
          </p15:clr>
        </p15:guide>
        <p15:guide id="2" pos="302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F69"/>
    <a:srgbClr val="F39FD1"/>
    <a:srgbClr val="FDE3BA"/>
    <a:srgbClr val="AEFFAE"/>
    <a:srgbClr val="004E4C"/>
    <a:srgbClr val="006666"/>
    <a:srgbClr val="111111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800" autoAdjust="0"/>
    <p:restoredTop sz="90090" autoAdjust="0"/>
  </p:normalViewPr>
  <p:slideViewPr>
    <p:cSldViewPr>
      <p:cViewPr varScale="1">
        <p:scale>
          <a:sx n="105" d="100"/>
          <a:sy n="105" d="100"/>
        </p:scale>
        <p:origin x="1152" y="108"/>
      </p:cViewPr>
      <p:guideLst>
        <p:guide orient="horz" pos="20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3330" y="-174"/>
      </p:cViewPr>
      <p:guideLst>
        <p:guide orient="horz" pos="2336"/>
        <p:guide pos="302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84A9C-B5DF-4C4C-BECF-F98A40E17BE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91D016-8CA8-4DA1-BE82-3AA08FDBBAEA}">
      <dgm:prSet phldrT="[Text]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D2C01B9E-3EA0-4EE6-A77A-95D7E2A124CA}" type="parTrans" cxnId="{0D64216B-3315-48CB-B0D7-58DDE519BED0}">
      <dgm:prSet/>
      <dgm:spPr/>
      <dgm:t>
        <a:bodyPr/>
        <a:lstStyle/>
        <a:p>
          <a:endParaRPr lang="en-US"/>
        </a:p>
      </dgm:t>
    </dgm:pt>
    <dgm:pt modelId="{9234821D-478F-4C7B-8CC1-7FC36AD93F85}" type="sibTrans" cxnId="{0D64216B-3315-48CB-B0D7-58DDE519BED0}">
      <dgm:prSet/>
      <dgm:spPr/>
      <dgm:t>
        <a:bodyPr/>
        <a:lstStyle/>
        <a:p>
          <a:endParaRPr lang="en-US"/>
        </a:p>
      </dgm:t>
    </dgm:pt>
    <dgm:pt modelId="{6F9777EA-4584-4A9B-9995-1BA0EF354A07}" type="asst">
      <dgm:prSet phldrT="[Text]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054212EB-FC86-4563-BCFB-10B458F0028C}" type="parTrans" cxnId="{06C327EB-0EBD-4240-A23E-ACF3C9CC8899}">
      <dgm:prSet/>
      <dgm:spPr/>
      <dgm:t>
        <a:bodyPr/>
        <a:lstStyle/>
        <a:p>
          <a:endParaRPr lang="en-US"/>
        </a:p>
      </dgm:t>
    </dgm:pt>
    <dgm:pt modelId="{D1A9662B-DAF9-444B-84C4-08227331EA3C}" type="sibTrans" cxnId="{06C327EB-0EBD-4240-A23E-ACF3C9CC8899}">
      <dgm:prSet/>
      <dgm:spPr/>
      <dgm:t>
        <a:bodyPr/>
        <a:lstStyle/>
        <a:p>
          <a:endParaRPr lang="en-US"/>
        </a:p>
      </dgm:t>
    </dgm:pt>
    <dgm:pt modelId="{37ECB38C-626B-441D-BEDF-A75C97AD36C6}">
      <dgm:prSet phldrT="[Text]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/>
            <a:t>D</a:t>
          </a:r>
          <a:endParaRPr lang="en-US" dirty="0"/>
        </a:p>
      </dgm:t>
    </dgm:pt>
    <dgm:pt modelId="{2FF496BF-F067-45FB-A4B3-532F65C0AFF1}" type="parTrans" cxnId="{B361BA47-6F50-4C8C-8E52-269976DE2B1A}">
      <dgm:prSet/>
      <dgm:spPr/>
      <dgm:t>
        <a:bodyPr/>
        <a:lstStyle/>
        <a:p>
          <a:endParaRPr lang="en-US"/>
        </a:p>
      </dgm:t>
    </dgm:pt>
    <dgm:pt modelId="{5669133E-7575-458C-A2F3-E1496CE8E7AD}" type="sibTrans" cxnId="{B361BA47-6F50-4C8C-8E52-269976DE2B1A}">
      <dgm:prSet/>
      <dgm:spPr/>
      <dgm:t>
        <a:bodyPr/>
        <a:lstStyle/>
        <a:p>
          <a:endParaRPr lang="en-US"/>
        </a:p>
      </dgm:t>
    </dgm:pt>
    <dgm:pt modelId="{E33BC2D8-B5D8-416C-80BC-BC2E86D8F59F}">
      <dgm:prSet phldrT="[Text]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6191E6C4-C421-4BE8-B985-1841BE49ABDB}" type="parTrans" cxnId="{8C2DC16B-9B1C-4DE9-A7A1-0613A6997B7D}">
      <dgm:prSet/>
      <dgm:spPr/>
      <dgm:t>
        <a:bodyPr/>
        <a:lstStyle/>
        <a:p>
          <a:endParaRPr lang="en-US"/>
        </a:p>
      </dgm:t>
    </dgm:pt>
    <dgm:pt modelId="{A6740FAF-F90E-4385-B008-46CF94A47B16}" type="sibTrans" cxnId="{8C2DC16B-9B1C-4DE9-A7A1-0613A6997B7D}">
      <dgm:prSet/>
      <dgm:spPr/>
      <dgm:t>
        <a:bodyPr/>
        <a:lstStyle/>
        <a:p>
          <a:endParaRPr lang="en-US"/>
        </a:p>
      </dgm:t>
    </dgm:pt>
    <dgm:pt modelId="{7749ADA8-525F-43E3-8728-73EF599C9217}">
      <dgm:prSet phldrT="[Text]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/>
            <a:t>E</a:t>
          </a:r>
          <a:endParaRPr lang="en-US" dirty="0"/>
        </a:p>
      </dgm:t>
    </dgm:pt>
    <dgm:pt modelId="{DFF56738-A87C-493B-84C2-DAA5FAF5785B}" type="parTrans" cxnId="{3082D21E-AA46-49F4-8A4D-5899684D9046}">
      <dgm:prSet/>
      <dgm:spPr/>
      <dgm:t>
        <a:bodyPr/>
        <a:lstStyle/>
        <a:p>
          <a:endParaRPr lang="en-US"/>
        </a:p>
      </dgm:t>
    </dgm:pt>
    <dgm:pt modelId="{800D8808-7208-4417-BA65-28BF2DF90E8B}" type="sibTrans" cxnId="{3082D21E-AA46-49F4-8A4D-5899684D9046}">
      <dgm:prSet/>
      <dgm:spPr/>
      <dgm:t>
        <a:bodyPr/>
        <a:lstStyle/>
        <a:p>
          <a:endParaRPr lang="en-US"/>
        </a:p>
      </dgm:t>
    </dgm:pt>
    <dgm:pt modelId="{5FA9DE47-43F0-4DB1-8116-803FC676422F}">
      <dgm:prSet phldrT="[Text]"/>
      <dgm:sp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</dgm:spPr>
      <dgm:t>
        <a:bodyPr/>
        <a:lstStyle/>
        <a:p>
          <a:r>
            <a:rPr lang="en-US" dirty="0" smtClean="0"/>
            <a:t>F</a:t>
          </a:r>
          <a:endParaRPr lang="en-US" dirty="0"/>
        </a:p>
      </dgm:t>
    </dgm:pt>
    <dgm:pt modelId="{DA9FCEF6-9342-4E61-849F-8C20EFCAAC17}" type="parTrans" cxnId="{5E2B0EDA-4672-4C71-9C9E-4D18D0064B64}">
      <dgm:prSet/>
      <dgm:spPr/>
      <dgm:t>
        <a:bodyPr/>
        <a:lstStyle/>
        <a:p>
          <a:endParaRPr lang="en-US"/>
        </a:p>
      </dgm:t>
    </dgm:pt>
    <dgm:pt modelId="{CEA6C457-FA9C-45EC-9566-B8759AD10402}" type="sibTrans" cxnId="{5E2B0EDA-4672-4C71-9C9E-4D18D0064B64}">
      <dgm:prSet/>
      <dgm:spPr/>
      <dgm:t>
        <a:bodyPr/>
        <a:lstStyle/>
        <a:p>
          <a:endParaRPr lang="en-US"/>
        </a:p>
      </dgm:t>
    </dgm:pt>
    <dgm:pt modelId="{37BAB5A1-363D-49C6-9725-F8D7828DA532}" type="pres">
      <dgm:prSet presAssocID="{14E84A9C-B5DF-4C4C-BECF-F98A40E17BE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97149D9-CD08-4A42-A252-6956701D3491}" type="pres">
      <dgm:prSet presAssocID="{1A91D016-8CA8-4DA1-BE82-3AA08FDBBAEA}" presName="hierRoot1" presStyleCnt="0">
        <dgm:presLayoutVars>
          <dgm:hierBranch val="init"/>
        </dgm:presLayoutVars>
      </dgm:prSet>
      <dgm:spPr/>
    </dgm:pt>
    <dgm:pt modelId="{86791BA9-B0A1-48E5-8B1D-5FBC66172802}" type="pres">
      <dgm:prSet presAssocID="{1A91D016-8CA8-4DA1-BE82-3AA08FDBBAEA}" presName="rootComposite1" presStyleCnt="0"/>
      <dgm:spPr/>
    </dgm:pt>
    <dgm:pt modelId="{5713697C-7565-4F71-A51D-095955F9EF4D}" type="pres">
      <dgm:prSet presAssocID="{1A91D016-8CA8-4DA1-BE82-3AA08FDBBAE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B32B83-21D9-4D24-B7E4-084D05C35B75}" type="pres">
      <dgm:prSet presAssocID="{1A91D016-8CA8-4DA1-BE82-3AA08FDBBAE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C2B459E-93F1-4D76-B508-2DE3F5D18101}" type="pres">
      <dgm:prSet presAssocID="{1A91D016-8CA8-4DA1-BE82-3AA08FDBBAEA}" presName="hierChild2" presStyleCnt="0"/>
      <dgm:spPr/>
    </dgm:pt>
    <dgm:pt modelId="{29BD45BE-9889-4AC1-B74A-EEFEF7F42A87}" type="pres">
      <dgm:prSet presAssocID="{6191E6C4-C421-4BE8-B985-1841BE49ABD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E31DC2C-B352-4192-9209-E6842C8A64D5}" type="pres">
      <dgm:prSet presAssocID="{E33BC2D8-B5D8-416C-80BC-BC2E86D8F59F}" presName="hierRoot2" presStyleCnt="0">
        <dgm:presLayoutVars>
          <dgm:hierBranch val="init"/>
        </dgm:presLayoutVars>
      </dgm:prSet>
      <dgm:spPr/>
    </dgm:pt>
    <dgm:pt modelId="{51B6B772-8EBB-4D7B-B03A-E32D95F2DE08}" type="pres">
      <dgm:prSet presAssocID="{E33BC2D8-B5D8-416C-80BC-BC2E86D8F59F}" presName="rootComposite" presStyleCnt="0"/>
      <dgm:spPr/>
    </dgm:pt>
    <dgm:pt modelId="{BD7AA0FA-1483-4D0C-826C-2DC72DE1BED5}" type="pres">
      <dgm:prSet presAssocID="{E33BC2D8-B5D8-416C-80BC-BC2E86D8F59F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4B81C2-264F-4E8C-ABA8-3FB3C02A52FD}" type="pres">
      <dgm:prSet presAssocID="{E33BC2D8-B5D8-416C-80BC-BC2E86D8F59F}" presName="rootConnector" presStyleLbl="node2" presStyleIdx="0" presStyleCnt="1"/>
      <dgm:spPr/>
      <dgm:t>
        <a:bodyPr/>
        <a:lstStyle/>
        <a:p>
          <a:endParaRPr lang="en-US"/>
        </a:p>
      </dgm:t>
    </dgm:pt>
    <dgm:pt modelId="{837568A4-95C2-4DF6-8B0E-C4F8A1EF7048}" type="pres">
      <dgm:prSet presAssocID="{E33BC2D8-B5D8-416C-80BC-BC2E86D8F59F}" presName="hierChild4" presStyleCnt="0"/>
      <dgm:spPr/>
    </dgm:pt>
    <dgm:pt modelId="{678A5503-405C-4014-B67B-6A0C0F9379EF}" type="pres">
      <dgm:prSet presAssocID="{DFF56738-A87C-493B-84C2-DAA5FAF5785B}" presName="Name37" presStyleLbl="parChTrans1D3" presStyleIdx="0" presStyleCnt="3"/>
      <dgm:spPr/>
      <dgm:t>
        <a:bodyPr/>
        <a:lstStyle/>
        <a:p>
          <a:endParaRPr lang="en-US"/>
        </a:p>
      </dgm:t>
    </dgm:pt>
    <dgm:pt modelId="{DAA754EC-7D94-4CB3-8521-6C462DE07BBC}" type="pres">
      <dgm:prSet presAssocID="{7749ADA8-525F-43E3-8728-73EF599C9217}" presName="hierRoot2" presStyleCnt="0">
        <dgm:presLayoutVars>
          <dgm:hierBranch val="init"/>
        </dgm:presLayoutVars>
      </dgm:prSet>
      <dgm:spPr/>
    </dgm:pt>
    <dgm:pt modelId="{201A87B8-E343-4D43-92A5-55B625996484}" type="pres">
      <dgm:prSet presAssocID="{7749ADA8-525F-43E3-8728-73EF599C9217}" presName="rootComposite" presStyleCnt="0"/>
      <dgm:spPr/>
    </dgm:pt>
    <dgm:pt modelId="{742738E5-99CD-4FE2-9D5D-46F3D2000BA0}" type="pres">
      <dgm:prSet presAssocID="{7749ADA8-525F-43E3-8728-73EF599C9217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AED1F4-2096-4407-96A9-E134A81C1965}" type="pres">
      <dgm:prSet presAssocID="{7749ADA8-525F-43E3-8728-73EF599C9217}" presName="rootConnector" presStyleLbl="node3" presStyleIdx="0" presStyleCnt="3"/>
      <dgm:spPr/>
      <dgm:t>
        <a:bodyPr/>
        <a:lstStyle/>
        <a:p>
          <a:endParaRPr lang="en-US"/>
        </a:p>
      </dgm:t>
    </dgm:pt>
    <dgm:pt modelId="{3DA6F0F9-F315-440C-B7B4-ADC161A99844}" type="pres">
      <dgm:prSet presAssocID="{7749ADA8-525F-43E3-8728-73EF599C9217}" presName="hierChild4" presStyleCnt="0"/>
      <dgm:spPr/>
    </dgm:pt>
    <dgm:pt modelId="{3B71188C-1111-40DB-B5BD-8E502A31D1F6}" type="pres">
      <dgm:prSet presAssocID="{7749ADA8-525F-43E3-8728-73EF599C9217}" presName="hierChild5" presStyleCnt="0"/>
      <dgm:spPr/>
    </dgm:pt>
    <dgm:pt modelId="{18E473DC-1A9A-45CA-92F3-71148A9A8F2D}" type="pres">
      <dgm:prSet presAssocID="{DA9FCEF6-9342-4E61-849F-8C20EFCAAC17}" presName="Name37" presStyleLbl="parChTrans1D3" presStyleIdx="1" presStyleCnt="3"/>
      <dgm:spPr/>
      <dgm:t>
        <a:bodyPr/>
        <a:lstStyle/>
        <a:p>
          <a:endParaRPr lang="en-US"/>
        </a:p>
      </dgm:t>
    </dgm:pt>
    <dgm:pt modelId="{92374618-050A-42E6-8DB2-39B3611484F6}" type="pres">
      <dgm:prSet presAssocID="{5FA9DE47-43F0-4DB1-8116-803FC676422F}" presName="hierRoot2" presStyleCnt="0">
        <dgm:presLayoutVars>
          <dgm:hierBranch val="init"/>
        </dgm:presLayoutVars>
      </dgm:prSet>
      <dgm:spPr/>
    </dgm:pt>
    <dgm:pt modelId="{5F1198E5-2E1F-4A03-BC53-02F9B7F90977}" type="pres">
      <dgm:prSet presAssocID="{5FA9DE47-43F0-4DB1-8116-803FC676422F}" presName="rootComposite" presStyleCnt="0"/>
      <dgm:spPr/>
    </dgm:pt>
    <dgm:pt modelId="{543AF821-77B5-4B89-B866-C7DB4857D94C}" type="pres">
      <dgm:prSet presAssocID="{5FA9DE47-43F0-4DB1-8116-803FC676422F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3D48133-7389-4EEE-A3A4-D54AB590C4A1}" type="pres">
      <dgm:prSet presAssocID="{5FA9DE47-43F0-4DB1-8116-803FC676422F}" presName="rootConnector" presStyleLbl="node3" presStyleIdx="1" presStyleCnt="3"/>
      <dgm:spPr/>
      <dgm:t>
        <a:bodyPr/>
        <a:lstStyle/>
        <a:p>
          <a:endParaRPr lang="en-US"/>
        </a:p>
      </dgm:t>
    </dgm:pt>
    <dgm:pt modelId="{796AB7C1-967F-4997-BBDE-669BAA1A020F}" type="pres">
      <dgm:prSet presAssocID="{5FA9DE47-43F0-4DB1-8116-803FC676422F}" presName="hierChild4" presStyleCnt="0"/>
      <dgm:spPr/>
    </dgm:pt>
    <dgm:pt modelId="{E357C11F-CEBA-4296-8D0C-4FE26A863D8D}" type="pres">
      <dgm:prSet presAssocID="{5FA9DE47-43F0-4DB1-8116-803FC676422F}" presName="hierChild5" presStyleCnt="0"/>
      <dgm:spPr/>
    </dgm:pt>
    <dgm:pt modelId="{BF1A4F46-C3BF-4AB4-A174-CEEA462581A0}" type="pres">
      <dgm:prSet presAssocID="{E33BC2D8-B5D8-416C-80BC-BC2E86D8F59F}" presName="hierChild5" presStyleCnt="0"/>
      <dgm:spPr/>
    </dgm:pt>
    <dgm:pt modelId="{11D35281-83C8-4BF1-AF27-610626B628A4}" type="pres">
      <dgm:prSet presAssocID="{1A91D016-8CA8-4DA1-BE82-3AA08FDBBAEA}" presName="hierChild3" presStyleCnt="0"/>
      <dgm:spPr/>
    </dgm:pt>
    <dgm:pt modelId="{8E9DCAC2-C855-4ABB-9C15-AE5AB8C16846}" type="pres">
      <dgm:prSet presAssocID="{054212EB-FC86-4563-BCFB-10B458F0028C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266827CC-C8B8-473F-AFAA-6F8CB82F37F8}" type="pres">
      <dgm:prSet presAssocID="{6F9777EA-4584-4A9B-9995-1BA0EF354A07}" presName="hierRoot3" presStyleCnt="0">
        <dgm:presLayoutVars>
          <dgm:hierBranch val="init"/>
        </dgm:presLayoutVars>
      </dgm:prSet>
      <dgm:spPr/>
    </dgm:pt>
    <dgm:pt modelId="{46347400-C79C-4678-81B9-42ECA817FF76}" type="pres">
      <dgm:prSet presAssocID="{6F9777EA-4584-4A9B-9995-1BA0EF354A07}" presName="rootComposite3" presStyleCnt="0"/>
      <dgm:spPr/>
    </dgm:pt>
    <dgm:pt modelId="{506625B6-7E94-4282-BA6F-B9D43EFD1A6F}" type="pres">
      <dgm:prSet presAssocID="{6F9777EA-4584-4A9B-9995-1BA0EF354A07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B4EF8A-D9F5-4ED9-A9A9-17F2282ED987}" type="pres">
      <dgm:prSet presAssocID="{6F9777EA-4584-4A9B-9995-1BA0EF354A07}" presName="rootConnector3" presStyleLbl="asst1" presStyleIdx="0" presStyleCnt="1"/>
      <dgm:spPr/>
      <dgm:t>
        <a:bodyPr/>
        <a:lstStyle/>
        <a:p>
          <a:endParaRPr lang="en-US"/>
        </a:p>
      </dgm:t>
    </dgm:pt>
    <dgm:pt modelId="{8643492C-BBB8-4E2F-AF2B-16B05723CCEB}" type="pres">
      <dgm:prSet presAssocID="{6F9777EA-4584-4A9B-9995-1BA0EF354A07}" presName="hierChild6" presStyleCnt="0"/>
      <dgm:spPr/>
    </dgm:pt>
    <dgm:pt modelId="{8B3E8140-75C9-4E09-9E1A-97B5CACAE323}" type="pres">
      <dgm:prSet presAssocID="{2FF496BF-F067-45FB-A4B3-532F65C0AFF1}" presName="Name37" presStyleLbl="parChTrans1D3" presStyleIdx="2" presStyleCnt="3"/>
      <dgm:spPr/>
      <dgm:t>
        <a:bodyPr/>
        <a:lstStyle/>
        <a:p>
          <a:endParaRPr lang="en-US"/>
        </a:p>
      </dgm:t>
    </dgm:pt>
    <dgm:pt modelId="{98C60A75-C841-445D-813F-68D35357D63F}" type="pres">
      <dgm:prSet presAssocID="{37ECB38C-626B-441D-BEDF-A75C97AD36C6}" presName="hierRoot2" presStyleCnt="0">
        <dgm:presLayoutVars>
          <dgm:hierBranch val="init"/>
        </dgm:presLayoutVars>
      </dgm:prSet>
      <dgm:spPr/>
    </dgm:pt>
    <dgm:pt modelId="{E7A717CD-7F6D-4B9A-B93E-9DED97491C83}" type="pres">
      <dgm:prSet presAssocID="{37ECB38C-626B-441D-BEDF-A75C97AD36C6}" presName="rootComposite" presStyleCnt="0"/>
      <dgm:spPr/>
    </dgm:pt>
    <dgm:pt modelId="{44436634-FDCB-4C34-A4A8-18808CE92E23}" type="pres">
      <dgm:prSet presAssocID="{37ECB38C-626B-441D-BEDF-A75C97AD36C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A3B84-812A-45A3-A47A-BBC18C984834}" type="pres">
      <dgm:prSet presAssocID="{37ECB38C-626B-441D-BEDF-A75C97AD36C6}" presName="rootConnector" presStyleLbl="node3" presStyleIdx="2" presStyleCnt="3"/>
      <dgm:spPr/>
      <dgm:t>
        <a:bodyPr/>
        <a:lstStyle/>
        <a:p>
          <a:endParaRPr lang="en-US"/>
        </a:p>
      </dgm:t>
    </dgm:pt>
    <dgm:pt modelId="{85CEEDA5-0167-4184-B0DA-267CC1D2932A}" type="pres">
      <dgm:prSet presAssocID="{37ECB38C-626B-441D-BEDF-A75C97AD36C6}" presName="hierChild4" presStyleCnt="0"/>
      <dgm:spPr/>
    </dgm:pt>
    <dgm:pt modelId="{7636080E-183D-4A4C-90C7-F0E2C8FB3967}" type="pres">
      <dgm:prSet presAssocID="{37ECB38C-626B-441D-BEDF-A75C97AD36C6}" presName="hierChild5" presStyleCnt="0"/>
      <dgm:spPr/>
    </dgm:pt>
    <dgm:pt modelId="{9039CDCB-84C8-4E79-A007-F9B5CD131712}" type="pres">
      <dgm:prSet presAssocID="{6F9777EA-4584-4A9B-9995-1BA0EF354A07}" presName="hierChild7" presStyleCnt="0"/>
      <dgm:spPr/>
    </dgm:pt>
  </dgm:ptLst>
  <dgm:cxnLst>
    <dgm:cxn modelId="{3E04C84D-49D5-4A7B-B79D-6A7F243D4593}" type="presOf" srcId="{5FA9DE47-43F0-4DB1-8116-803FC676422F}" destId="{543AF821-77B5-4B89-B866-C7DB4857D94C}" srcOrd="0" destOrd="0" presId="urn:microsoft.com/office/officeart/2005/8/layout/orgChart1"/>
    <dgm:cxn modelId="{00AFFAE7-CD3B-43AC-ADBD-1FB29B7F09DD}" type="presOf" srcId="{6F9777EA-4584-4A9B-9995-1BA0EF354A07}" destId="{06B4EF8A-D9F5-4ED9-A9A9-17F2282ED987}" srcOrd="1" destOrd="0" presId="urn:microsoft.com/office/officeart/2005/8/layout/orgChart1"/>
    <dgm:cxn modelId="{06C327EB-0EBD-4240-A23E-ACF3C9CC8899}" srcId="{1A91D016-8CA8-4DA1-BE82-3AA08FDBBAEA}" destId="{6F9777EA-4584-4A9B-9995-1BA0EF354A07}" srcOrd="0" destOrd="0" parTransId="{054212EB-FC86-4563-BCFB-10B458F0028C}" sibTransId="{D1A9662B-DAF9-444B-84C4-08227331EA3C}"/>
    <dgm:cxn modelId="{6DD4B1D1-3148-4277-BDA4-367FBB12494F}" type="presOf" srcId="{6F9777EA-4584-4A9B-9995-1BA0EF354A07}" destId="{506625B6-7E94-4282-BA6F-B9D43EFD1A6F}" srcOrd="0" destOrd="0" presId="urn:microsoft.com/office/officeart/2005/8/layout/orgChart1"/>
    <dgm:cxn modelId="{5E2B0EDA-4672-4C71-9C9E-4D18D0064B64}" srcId="{E33BC2D8-B5D8-416C-80BC-BC2E86D8F59F}" destId="{5FA9DE47-43F0-4DB1-8116-803FC676422F}" srcOrd="1" destOrd="0" parTransId="{DA9FCEF6-9342-4E61-849F-8C20EFCAAC17}" sibTransId="{CEA6C457-FA9C-45EC-9566-B8759AD10402}"/>
    <dgm:cxn modelId="{BFBD6BA7-0084-4E43-B4A1-A8344895DB2E}" type="presOf" srcId="{1A91D016-8CA8-4DA1-BE82-3AA08FDBBAEA}" destId="{5713697C-7565-4F71-A51D-095955F9EF4D}" srcOrd="0" destOrd="0" presId="urn:microsoft.com/office/officeart/2005/8/layout/orgChart1"/>
    <dgm:cxn modelId="{EF0684C7-0C63-4E57-A24C-3EA342DB4CFF}" type="presOf" srcId="{7749ADA8-525F-43E3-8728-73EF599C9217}" destId="{7CAED1F4-2096-4407-96A9-E134A81C1965}" srcOrd="1" destOrd="0" presId="urn:microsoft.com/office/officeart/2005/8/layout/orgChart1"/>
    <dgm:cxn modelId="{88046F7E-A13C-481C-81E6-04C1E285706C}" type="presOf" srcId="{054212EB-FC86-4563-BCFB-10B458F0028C}" destId="{8E9DCAC2-C855-4ABB-9C15-AE5AB8C16846}" srcOrd="0" destOrd="0" presId="urn:microsoft.com/office/officeart/2005/8/layout/orgChart1"/>
    <dgm:cxn modelId="{7811AE0B-FE10-46A6-9F76-7F29B8636F18}" type="presOf" srcId="{2FF496BF-F067-45FB-A4B3-532F65C0AFF1}" destId="{8B3E8140-75C9-4E09-9E1A-97B5CACAE323}" srcOrd="0" destOrd="0" presId="urn:microsoft.com/office/officeart/2005/8/layout/orgChart1"/>
    <dgm:cxn modelId="{3082D21E-AA46-49F4-8A4D-5899684D9046}" srcId="{E33BC2D8-B5D8-416C-80BC-BC2E86D8F59F}" destId="{7749ADA8-525F-43E3-8728-73EF599C9217}" srcOrd="0" destOrd="0" parTransId="{DFF56738-A87C-493B-84C2-DAA5FAF5785B}" sibTransId="{800D8808-7208-4417-BA65-28BF2DF90E8B}"/>
    <dgm:cxn modelId="{65EA6CB2-C33C-4EF3-9D06-27B2FD7184C7}" type="presOf" srcId="{14E84A9C-B5DF-4C4C-BECF-F98A40E17BE0}" destId="{37BAB5A1-363D-49C6-9725-F8D7828DA532}" srcOrd="0" destOrd="0" presId="urn:microsoft.com/office/officeart/2005/8/layout/orgChart1"/>
    <dgm:cxn modelId="{C4A6F9AA-13A6-4B33-A0EE-BDAEB9913B2E}" type="presOf" srcId="{E33BC2D8-B5D8-416C-80BC-BC2E86D8F59F}" destId="{B74B81C2-264F-4E8C-ABA8-3FB3C02A52FD}" srcOrd="1" destOrd="0" presId="urn:microsoft.com/office/officeart/2005/8/layout/orgChart1"/>
    <dgm:cxn modelId="{AB525DCB-EC0C-4498-9FBF-6FEEB88E75AE}" type="presOf" srcId="{5FA9DE47-43F0-4DB1-8116-803FC676422F}" destId="{43D48133-7389-4EEE-A3A4-D54AB590C4A1}" srcOrd="1" destOrd="0" presId="urn:microsoft.com/office/officeart/2005/8/layout/orgChart1"/>
    <dgm:cxn modelId="{0D64216B-3315-48CB-B0D7-58DDE519BED0}" srcId="{14E84A9C-B5DF-4C4C-BECF-F98A40E17BE0}" destId="{1A91D016-8CA8-4DA1-BE82-3AA08FDBBAEA}" srcOrd="0" destOrd="0" parTransId="{D2C01B9E-3EA0-4EE6-A77A-95D7E2A124CA}" sibTransId="{9234821D-478F-4C7B-8CC1-7FC36AD93F85}"/>
    <dgm:cxn modelId="{C421A96C-CA7F-4548-A7D4-3775266BA228}" type="presOf" srcId="{7749ADA8-525F-43E3-8728-73EF599C9217}" destId="{742738E5-99CD-4FE2-9D5D-46F3D2000BA0}" srcOrd="0" destOrd="0" presId="urn:microsoft.com/office/officeart/2005/8/layout/orgChart1"/>
    <dgm:cxn modelId="{83BDB84D-A513-42D8-9733-020FA2704AC0}" type="presOf" srcId="{DA9FCEF6-9342-4E61-849F-8C20EFCAAC17}" destId="{18E473DC-1A9A-45CA-92F3-71148A9A8F2D}" srcOrd="0" destOrd="0" presId="urn:microsoft.com/office/officeart/2005/8/layout/orgChart1"/>
    <dgm:cxn modelId="{D0BB8012-E7D5-4636-BA42-FEA17EAF9266}" type="presOf" srcId="{37ECB38C-626B-441D-BEDF-A75C97AD36C6}" destId="{C2FA3B84-812A-45A3-A47A-BBC18C984834}" srcOrd="1" destOrd="0" presId="urn:microsoft.com/office/officeart/2005/8/layout/orgChart1"/>
    <dgm:cxn modelId="{8C2DC16B-9B1C-4DE9-A7A1-0613A6997B7D}" srcId="{1A91D016-8CA8-4DA1-BE82-3AA08FDBBAEA}" destId="{E33BC2D8-B5D8-416C-80BC-BC2E86D8F59F}" srcOrd="1" destOrd="0" parTransId="{6191E6C4-C421-4BE8-B985-1841BE49ABDB}" sibTransId="{A6740FAF-F90E-4385-B008-46CF94A47B16}"/>
    <dgm:cxn modelId="{5C813F42-7A3B-4867-A49F-59E03F084662}" type="presOf" srcId="{E33BC2D8-B5D8-416C-80BC-BC2E86D8F59F}" destId="{BD7AA0FA-1483-4D0C-826C-2DC72DE1BED5}" srcOrd="0" destOrd="0" presId="urn:microsoft.com/office/officeart/2005/8/layout/orgChart1"/>
    <dgm:cxn modelId="{C6B45F81-CA58-4929-8855-318D25AA17E2}" type="presOf" srcId="{1A91D016-8CA8-4DA1-BE82-3AA08FDBBAEA}" destId="{67B32B83-21D9-4D24-B7E4-084D05C35B75}" srcOrd="1" destOrd="0" presId="urn:microsoft.com/office/officeart/2005/8/layout/orgChart1"/>
    <dgm:cxn modelId="{E392D558-3F54-4D62-912B-9F19FF5F7E57}" type="presOf" srcId="{37ECB38C-626B-441D-BEDF-A75C97AD36C6}" destId="{44436634-FDCB-4C34-A4A8-18808CE92E23}" srcOrd="0" destOrd="0" presId="urn:microsoft.com/office/officeart/2005/8/layout/orgChart1"/>
    <dgm:cxn modelId="{64653A7E-C8D5-4A29-9389-B9F18671B41C}" type="presOf" srcId="{DFF56738-A87C-493B-84C2-DAA5FAF5785B}" destId="{678A5503-405C-4014-B67B-6A0C0F9379EF}" srcOrd="0" destOrd="0" presId="urn:microsoft.com/office/officeart/2005/8/layout/orgChart1"/>
    <dgm:cxn modelId="{7B0D792E-1EA3-45A7-8947-DE1F071AD143}" type="presOf" srcId="{6191E6C4-C421-4BE8-B985-1841BE49ABDB}" destId="{29BD45BE-9889-4AC1-B74A-EEFEF7F42A87}" srcOrd="0" destOrd="0" presId="urn:microsoft.com/office/officeart/2005/8/layout/orgChart1"/>
    <dgm:cxn modelId="{B361BA47-6F50-4C8C-8E52-269976DE2B1A}" srcId="{6F9777EA-4584-4A9B-9995-1BA0EF354A07}" destId="{37ECB38C-626B-441D-BEDF-A75C97AD36C6}" srcOrd="0" destOrd="0" parTransId="{2FF496BF-F067-45FB-A4B3-532F65C0AFF1}" sibTransId="{5669133E-7575-458C-A2F3-E1496CE8E7AD}"/>
    <dgm:cxn modelId="{1F3671EB-A9A4-45A6-B1EB-0AEEEA3B3919}" type="presParOf" srcId="{37BAB5A1-363D-49C6-9725-F8D7828DA532}" destId="{397149D9-CD08-4A42-A252-6956701D3491}" srcOrd="0" destOrd="0" presId="urn:microsoft.com/office/officeart/2005/8/layout/orgChart1"/>
    <dgm:cxn modelId="{D396F6FA-9AA7-4EFC-8CD3-03545BA0A789}" type="presParOf" srcId="{397149D9-CD08-4A42-A252-6956701D3491}" destId="{86791BA9-B0A1-48E5-8B1D-5FBC66172802}" srcOrd="0" destOrd="0" presId="urn:microsoft.com/office/officeart/2005/8/layout/orgChart1"/>
    <dgm:cxn modelId="{775823F0-2218-421A-860F-7ACF8150549D}" type="presParOf" srcId="{86791BA9-B0A1-48E5-8B1D-5FBC66172802}" destId="{5713697C-7565-4F71-A51D-095955F9EF4D}" srcOrd="0" destOrd="0" presId="urn:microsoft.com/office/officeart/2005/8/layout/orgChart1"/>
    <dgm:cxn modelId="{CB0E0F8E-AB97-401E-BA2C-5AD808A784EF}" type="presParOf" srcId="{86791BA9-B0A1-48E5-8B1D-5FBC66172802}" destId="{67B32B83-21D9-4D24-B7E4-084D05C35B75}" srcOrd="1" destOrd="0" presId="urn:microsoft.com/office/officeart/2005/8/layout/orgChart1"/>
    <dgm:cxn modelId="{A1ED4803-2677-4F5E-AA6A-1CFBBCFAE011}" type="presParOf" srcId="{397149D9-CD08-4A42-A252-6956701D3491}" destId="{8C2B459E-93F1-4D76-B508-2DE3F5D18101}" srcOrd="1" destOrd="0" presId="urn:microsoft.com/office/officeart/2005/8/layout/orgChart1"/>
    <dgm:cxn modelId="{656A21DA-BC7D-49E0-BBAB-853F5CFC3BCF}" type="presParOf" srcId="{8C2B459E-93F1-4D76-B508-2DE3F5D18101}" destId="{29BD45BE-9889-4AC1-B74A-EEFEF7F42A87}" srcOrd="0" destOrd="0" presId="urn:microsoft.com/office/officeart/2005/8/layout/orgChart1"/>
    <dgm:cxn modelId="{3DDD98FA-49EB-42F4-8EFA-7EC28E4DAD3C}" type="presParOf" srcId="{8C2B459E-93F1-4D76-B508-2DE3F5D18101}" destId="{DE31DC2C-B352-4192-9209-E6842C8A64D5}" srcOrd="1" destOrd="0" presId="urn:microsoft.com/office/officeart/2005/8/layout/orgChart1"/>
    <dgm:cxn modelId="{182D836E-40CA-476E-9B2B-840F9EB842BA}" type="presParOf" srcId="{DE31DC2C-B352-4192-9209-E6842C8A64D5}" destId="{51B6B772-8EBB-4D7B-B03A-E32D95F2DE08}" srcOrd="0" destOrd="0" presId="urn:microsoft.com/office/officeart/2005/8/layout/orgChart1"/>
    <dgm:cxn modelId="{71C7A242-38B2-4A32-92BE-A7FDB4007BCA}" type="presParOf" srcId="{51B6B772-8EBB-4D7B-B03A-E32D95F2DE08}" destId="{BD7AA0FA-1483-4D0C-826C-2DC72DE1BED5}" srcOrd="0" destOrd="0" presId="urn:microsoft.com/office/officeart/2005/8/layout/orgChart1"/>
    <dgm:cxn modelId="{55B7B856-6192-4232-B1AE-06EB77BEBCA7}" type="presParOf" srcId="{51B6B772-8EBB-4D7B-B03A-E32D95F2DE08}" destId="{B74B81C2-264F-4E8C-ABA8-3FB3C02A52FD}" srcOrd="1" destOrd="0" presId="urn:microsoft.com/office/officeart/2005/8/layout/orgChart1"/>
    <dgm:cxn modelId="{061E6DA4-F728-4A89-9C8E-311D09EA616B}" type="presParOf" srcId="{DE31DC2C-B352-4192-9209-E6842C8A64D5}" destId="{837568A4-95C2-4DF6-8B0E-C4F8A1EF7048}" srcOrd="1" destOrd="0" presId="urn:microsoft.com/office/officeart/2005/8/layout/orgChart1"/>
    <dgm:cxn modelId="{EE0A6FAA-846B-41F1-8DC8-A776B843A8A5}" type="presParOf" srcId="{837568A4-95C2-4DF6-8B0E-C4F8A1EF7048}" destId="{678A5503-405C-4014-B67B-6A0C0F9379EF}" srcOrd="0" destOrd="0" presId="urn:microsoft.com/office/officeart/2005/8/layout/orgChart1"/>
    <dgm:cxn modelId="{4C2849A1-6DC8-4596-B6C8-5FC933018E3F}" type="presParOf" srcId="{837568A4-95C2-4DF6-8B0E-C4F8A1EF7048}" destId="{DAA754EC-7D94-4CB3-8521-6C462DE07BBC}" srcOrd="1" destOrd="0" presId="urn:microsoft.com/office/officeart/2005/8/layout/orgChart1"/>
    <dgm:cxn modelId="{0C51CB2D-AD96-4854-B343-359D9240E71C}" type="presParOf" srcId="{DAA754EC-7D94-4CB3-8521-6C462DE07BBC}" destId="{201A87B8-E343-4D43-92A5-55B625996484}" srcOrd="0" destOrd="0" presId="urn:microsoft.com/office/officeart/2005/8/layout/orgChart1"/>
    <dgm:cxn modelId="{9B9FE81D-8C0B-41BA-AD4B-58509926EFEB}" type="presParOf" srcId="{201A87B8-E343-4D43-92A5-55B625996484}" destId="{742738E5-99CD-4FE2-9D5D-46F3D2000BA0}" srcOrd="0" destOrd="0" presId="urn:microsoft.com/office/officeart/2005/8/layout/orgChart1"/>
    <dgm:cxn modelId="{BE6D10BC-084B-4C6B-8991-BF1A25AB7F3C}" type="presParOf" srcId="{201A87B8-E343-4D43-92A5-55B625996484}" destId="{7CAED1F4-2096-4407-96A9-E134A81C1965}" srcOrd="1" destOrd="0" presId="urn:microsoft.com/office/officeart/2005/8/layout/orgChart1"/>
    <dgm:cxn modelId="{84646320-DB74-43BF-B27F-655C316AEE96}" type="presParOf" srcId="{DAA754EC-7D94-4CB3-8521-6C462DE07BBC}" destId="{3DA6F0F9-F315-440C-B7B4-ADC161A99844}" srcOrd="1" destOrd="0" presId="urn:microsoft.com/office/officeart/2005/8/layout/orgChart1"/>
    <dgm:cxn modelId="{5223293E-CDE6-41A8-9C95-48EAE66D9215}" type="presParOf" srcId="{DAA754EC-7D94-4CB3-8521-6C462DE07BBC}" destId="{3B71188C-1111-40DB-B5BD-8E502A31D1F6}" srcOrd="2" destOrd="0" presId="urn:microsoft.com/office/officeart/2005/8/layout/orgChart1"/>
    <dgm:cxn modelId="{F95DD72F-A7D3-403E-8D49-201C68BE6942}" type="presParOf" srcId="{837568A4-95C2-4DF6-8B0E-C4F8A1EF7048}" destId="{18E473DC-1A9A-45CA-92F3-71148A9A8F2D}" srcOrd="2" destOrd="0" presId="urn:microsoft.com/office/officeart/2005/8/layout/orgChart1"/>
    <dgm:cxn modelId="{7DD5CF35-27EF-4531-9B2B-54AC165F1653}" type="presParOf" srcId="{837568A4-95C2-4DF6-8B0E-C4F8A1EF7048}" destId="{92374618-050A-42E6-8DB2-39B3611484F6}" srcOrd="3" destOrd="0" presId="urn:microsoft.com/office/officeart/2005/8/layout/orgChart1"/>
    <dgm:cxn modelId="{F0CD4FC2-5DCD-4DDB-8EC2-793CE4C8CF50}" type="presParOf" srcId="{92374618-050A-42E6-8DB2-39B3611484F6}" destId="{5F1198E5-2E1F-4A03-BC53-02F9B7F90977}" srcOrd="0" destOrd="0" presId="urn:microsoft.com/office/officeart/2005/8/layout/orgChart1"/>
    <dgm:cxn modelId="{6B3D45F4-6A7D-4585-AAFA-C1A489064367}" type="presParOf" srcId="{5F1198E5-2E1F-4A03-BC53-02F9B7F90977}" destId="{543AF821-77B5-4B89-B866-C7DB4857D94C}" srcOrd="0" destOrd="0" presId="urn:microsoft.com/office/officeart/2005/8/layout/orgChart1"/>
    <dgm:cxn modelId="{73F982AC-A264-401B-8DFA-5ED830619EE0}" type="presParOf" srcId="{5F1198E5-2E1F-4A03-BC53-02F9B7F90977}" destId="{43D48133-7389-4EEE-A3A4-D54AB590C4A1}" srcOrd="1" destOrd="0" presId="urn:microsoft.com/office/officeart/2005/8/layout/orgChart1"/>
    <dgm:cxn modelId="{F29AFD37-081C-4B80-9C27-7C214576797F}" type="presParOf" srcId="{92374618-050A-42E6-8DB2-39B3611484F6}" destId="{796AB7C1-967F-4997-BBDE-669BAA1A020F}" srcOrd="1" destOrd="0" presId="urn:microsoft.com/office/officeart/2005/8/layout/orgChart1"/>
    <dgm:cxn modelId="{3A7D9B64-0F67-4A24-ACDE-45A374737030}" type="presParOf" srcId="{92374618-050A-42E6-8DB2-39B3611484F6}" destId="{E357C11F-CEBA-4296-8D0C-4FE26A863D8D}" srcOrd="2" destOrd="0" presId="urn:microsoft.com/office/officeart/2005/8/layout/orgChart1"/>
    <dgm:cxn modelId="{FD47B6F8-5560-44B9-9CD4-1C8C6FA1D8F4}" type="presParOf" srcId="{DE31DC2C-B352-4192-9209-E6842C8A64D5}" destId="{BF1A4F46-C3BF-4AB4-A174-CEEA462581A0}" srcOrd="2" destOrd="0" presId="urn:microsoft.com/office/officeart/2005/8/layout/orgChart1"/>
    <dgm:cxn modelId="{4D86B044-E86A-4652-86E1-AF6C2601E514}" type="presParOf" srcId="{397149D9-CD08-4A42-A252-6956701D3491}" destId="{11D35281-83C8-4BF1-AF27-610626B628A4}" srcOrd="2" destOrd="0" presId="urn:microsoft.com/office/officeart/2005/8/layout/orgChart1"/>
    <dgm:cxn modelId="{202D767C-0373-4D37-A6F1-887FD12D3B85}" type="presParOf" srcId="{11D35281-83C8-4BF1-AF27-610626B628A4}" destId="{8E9DCAC2-C855-4ABB-9C15-AE5AB8C16846}" srcOrd="0" destOrd="0" presId="urn:microsoft.com/office/officeart/2005/8/layout/orgChart1"/>
    <dgm:cxn modelId="{E203EBB0-E669-4C73-AE99-09CE72BFA948}" type="presParOf" srcId="{11D35281-83C8-4BF1-AF27-610626B628A4}" destId="{266827CC-C8B8-473F-AFAA-6F8CB82F37F8}" srcOrd="1" destOrd="0" presId="urn:microsoft.com/office/officeart/2005/8/layout/orgChart1"/>
    <dgm:cxn modelId="{75CC4D8B-370A-4F9B-9F19-BD79235839E7}" type="presParOf" srcId="{266827CC-C8B8-473F-AFAA-6F8CB82F37F8}" destId="{46347400-C79C-4678-81B9-42ECA817FF76}" srcOrd="0" destOrd="0" presId="urn:microsoft.com/office/officeart/2005/8/layout/orgChart1"/>
    <dgm:cxn modelId="{FB3544BC-9BA7-49E7-B630-D2BC7A48EBA9}" type="presParOf" srcId="{46347400-C79C-4678-81B9-42ECA817FF76}" destId="{506625B6-7E94-4282-BA6F-B9D43EFD1A6F}" srcOrd="0" destOrd="0" presId="urn:microsoft.com/office/officeart/2005/8/layout/orgChart1"/>
    <dgm:cxn modelId="{1A840504-F7BE-4C3C-98A4-C481833FB2ED}" type="presParOf" srcId="{46347400-C79C-4678-81B9-42ECA817FF76}" destId="{06B4EF8A-D9F5-4ED9-A9A9-17F2282ED987}" srcOrd="1" destOrd="0" presId="urn:microsoft.com/office/officeart/2005/8/layout/orgChart1"/>
    <dgm:cxn modelId="{32209023-AEA5-42E3-8E1E-5CD84EFBC08C}" type="presParOf" srcId="{266827CC-C8B8-473F-AFAA-6F8CB82F37F8}" destId="{8643492C-BBB8-4E2F-AF2B-16B05723CCEB}" srcOrd="1" destOrd="0" presId="urn:microsoft.com/office/officeart/2005/8/layout/orgChart1"/>
    <dgm:cxn modelId="{9015A2F6-C931-448E-B718-65E85A0ECDD4}" type="presParOf" srcId="{8643492C-BBB8-4E2F-AF2B-16B05723CCEB}" destId="{8B3E8140-75C9-4E09-9E1A-97B5CACAE323}" srcOrd="0" destOrd="0" presId="urn:microsoft.com/office/officeart/2005/8/layout/orgChart1"/>
    <dgm:cxn modelId="{EEC0F011-BF1F-43B7-B342-20A6222397D6}" type="presParOf" srcId="{8643492C-BBB8-4E2F-AF2B-16B05723CCEB}" destId="{98C60A75-C841-445D-813F-68D35357D63F}" srcOrd="1" destOrd="0" presId="urn:microsoft.com/office/officeart/2005/8/layout/orgChart1"/>
    <dgm:cxn modelId="{42DE4E07-34A3-4444-B642-3019DBF054BD}" type="presParOf" srcId="{98C60A75-C841-445D-813F-68D35357D63F}" destId="{E7A717CD-7F6D-4B9A-B93E-9DED97491C83}" srcOrd="0" destOrd="0" presId="urn:microsoft.com/office/officeart/2005/8/layout/orgChart1"/>
    <dgm:cxn modelId="{2BF0F804-C4CA-40F1-94A0-F510F1AB4B8B}" type="presParOf" srcId="{E7A717CD-7F6D-4B9A-B93E-9DED97491C83}" destId="{44436634-FDCB-4C34-A4A8-18808CE92E23}" srcOrd="0" destOrd="0" presId="urn:microsoft.com/office/officeart/2005/8/layout/orgChart1"/>
    <dgm:cxn modelId="{C52FD85F-827A-4196-B260-100098FB1A5E}" type="presParOf" srcId="{E7A717CD-7F6D-4B9A-B93E-9DED97491C83}" destId="{C2FA3B84-812A-45A3-A47A-BBC18C984834}" srcOrd="1" destOrd="0" presId="urn:microsoft.com/office/officeart/2005/8/layout/orgChart1"/>
    <dgm:cxn modelId="{B6121868-54D3-4F8E-B17A-73653B941957}" type="presParOf" srcId="{98C60A75-C841-445D-813F-68D35357D63F}" destId="{85CEEDA5-0167-4184-B0DA-267CC1D2932A}" srcOrd="1" destOrd="0" presId="urn:microsoft.com/office/officeart/2005/8/layout/orgChart1"/>
    <dgm:cxn modelId="{37F212BA-0BA8-4FE6-B30B-43C96511FFB2}" type="presParOf" srcId="{98C60A75-C841-445D-813F-68D35357D63F}" destId="{7636080E-183D-4A4C-90C7-F0E2C8FB3967}" srcOrd="2" destOrd="0" presId="urn:microsoft.com/office/officeart/2005/8/layout/orgChart1"/>
    <dgm:cxn modelId="{7DC7E613-5808-4404-89AE-800B9CA7C83A}" type="presParOf" srcId="{266827CC-C8B8-473F-AFAA-6F8CB82F37F8}" destId="{9039CDCB-84C8-4E79-A007-F9B5CD131712}" srcOrd="2" destOrd="0" presId="urn:microsoft.com/office/officeart/2005/8/layout/orgChart1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2400" y="1524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2" tIns="0" rIns="20062" bIns="0" numCol="1" anchor="t" anchorCtr="0" compatLnSpc="1">
            <a:prstTxWarp prst="textNoShape">
              <a:avLst/>
            </a:prstTxWarp>
          </a:bodyPr>
          <a:lstStyle>
            <a:lvl1pPr algn="l" defTabSz="963613">
              <a:defRPr sz="1100" b="0" i="1"/>
            </a:lvl1pPr>
          </a:lstStyle>
          <a:p>
            <a:pPr>
              <a:defRPr/>
            </a:pPr>
            <a:r>
              <a:rPr lang="en-US"/>
              <a:t>Programming .NET Framework Applications with C#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400" y="8991600"/>
            <a:ext cx="3048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 b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Copyright (c) 2000 - 2002 by Wintellect, LLC (Unauthorized duplication prohibited)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899160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pPr>
              <a:defRPr/>
            </a:pPr>
            <a:r>
              <a:rPr lang="en-US"/>
              <a:t>Introduction</a:t>
            </a:r>
          </a:p>
          <a:p>
            <a:pPr>
              <a:defRPr/>
            </a:pPr>
            <a:r>
              <a:rPr lang="en-US"/>
              <a:t>Part 1 – Page </a:t>
            </a:r>
            <a:fld id="{3AF2C1A1-44AA-447D-B868-1CA614D383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89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0250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2" tIns="0" rIns="20062" bIns="0" numCol="1" anchor="t" anchorCtr="0" compatLnSpc="1">
            <a:prstTxWarp prst="textNoShape">
              <a:avLst/>
            </a:prstTxWarp>
          </a:bodyPr>
          <a:lstStyle>
            <a:lvl1pPr defTabSz="963613">
              <a:defRPr sz="1100" b="0" i="1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Programming .NET Framework Applications with C#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7488"/>
            <a:ext cx="505618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062" tIns="0" rIns="20062" bIns="0" numCol="1" anchor="b" anchorCtr="0" compatLnSpc="1">
            <a:prstTxWarp prst="textNoShape">
              <a:avLst/>
            </a:prstTxWarp>
          </a:bodyPr>
          <a:lstStyle>
            <a:lvl1pPr defTabSz="963613">
              <a:defRPr sz="1000" b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Copyright (c) 2000 - 2002 by Wintellect, LLC (Unauthorized duplication prohibited)</a:t>
            </a:r>
          </a:p>
        </p:txBody>
      </p:sp>
      <p:sp>
        <p:nvSpPr>
          <p:cNvPr id="19460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5238" y="723900"/>
            <a:ext cx="4775200" cy="358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5" y="4554538"/>
            <a:ext cx="5327650" cy="429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64" tIns="48483" rIns="96964" bIns="484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5540" name="Rectangle 4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91113" y="9107488"/>
            <a:ext cx="22098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9F36297-D56C-407F-9486-05473EFD36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5831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909638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4025" algn="l" defTabSz="909638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09638" algn="l" defTabSz="909638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63663" algn="l" defTabSz="909638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0863" algn="l" defTabSz="909638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.NET Framework Applications with C#</a:t>
            </a: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(c) 2000 - 2002 by Wintellect, LLC (Unauthorized duplication prohibited)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C2A7C-65B0-4A94-9F13-E2A0FDB720A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9730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.NET Framework Applications with C#</a:t>
            </a:r>
          </a:p>
        </p:txBody>
      </p:sp>
      <p:sp>
        <p:nvSpPr>
          <p:cNvPr id="2253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(c) 2000 - 2002 by Wintellect, LLC (Unauthorized duplication prohibited)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AC97D-C474-4E5E-BFC6-9816CC0551B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51857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.NET Framework Applications with C#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(c) 2000 - 2002 by Wintellect, LLC (Unauthorized duplication prohibited)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7903D-F7DB-40D0-9206-8D6C5315306B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021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.NET Framework Applications with C#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(c) 2000 - 2002 by Wintellect, LLC (Unauthorized duplication prohibited)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B7CA2-8B0E-422F-A2A1-323A239D7AC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r>
              <a:rPr lang="en-US" smtClean="0"/>
              <a:t>Show Demo: 11D-ThreadPool Demo</a:t>
            </a:r>
          </a:p>
          <a:p>
            <a:r>
              <a:rPr lang="en-US" smtClean="0"/>
              <a:t>Walk through the TimerCallbacks() method</a:t>
            </a:r>
          </a:p>
        </p:txBody>
      </p:sp>
    </p:spTree>
    <p:extLst>
      <p:ext uri="{BB962C8B-B14F-4D97-AF65-F5344CB8AC3E}">
        <p14:creationId xmlns:p14="http://schemas.microsoft.com/office/powerpoint/2010/main" val="171922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.NET Framework Applications with C#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(c) 2000 - 2002 by Wintellect, LLC (Unauthorized duplication prohibited)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B7CA2-8B0E-422F-A2A1-323A239D7ACB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r>
              <a:rPr lang="en-US" smtClean="0"/>
              <a:t>Show Demo: 11D-ThreadPool Demo</a:t>
            </a:r>
          </a:p>
          <a:p>
            <a:r>
              <a:rPr lang="en-US" smtClean="0"/>
              <a:t>Walk through the TimerCallbacks() method</a:t>
            </a:r>
          </a:p>
        </p:txBody>
      </p:sp>
    </p:spTree>
    <p:extLst>
      <p:ext uri="{BB962C8B-B14F-4D97-AF65-F5344CB8AC3E}">
        <p14:creationId xmlns:p14="http://schemas.microsoft.com/office/powerpoint/2010/main" val="3766326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Programming .NET Framework Applications with C#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Copyright (c) 2000 - 2002 by Wintellect, LLC (Unauthorized duplication prohibited)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4B7CA2-8B0E-422F-A2A1-323A239D7ACB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4825"/>
          </a:xfrm>
          <a:noFill/>
          <a:ln/>
        </p:spPr>
        <p:txBody>
          <a:bodyPr/>
          <a:lstStyle/>
          <a:p>
            <a:r>
              <a:rPr lang="en-US" smtClean="0"/>
              <a:t>Show Demo: 11D-ThreadPool Demo</a:t>
            </a:r>
          </a:p>
          <a:p>
            <a:r>
              <a:rPr lang="en-US" smtClean="0"/>
              <a:t>Walk through the TimerCallbacks() method</a:t>
            </a:r>
          </a:p>
        </p:txBody>
      </p:sp>
    </p:spTree>
    <p:extLst>
      <p:ext uri="{BB962C8B-B14F-4D97-AF65-F5344CB8AC3E}">
        <p14:creationId xmlns:p14="http://schemas.microsoft.com/office/powerpoint/2010/main" val="380403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89778" y="1601996"/>
            <a:ext cx="8761270" cy="4343400"/>
          </a:xfrm>
        </p:spPr>
        <p:txBody>
          <a:bodyPr/>
          <a:lstStyle>
            <a:lvl1pPr>
              <a:spcBef>
                <a:spcPts val="1200"/>
              </a:spcBef>
              <a:defRPr sz="2400"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64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>
              <a:defRPr baseline="0"/>
            </a:lvl1pPr>
          </a:lstStyle>
          <a:p>
            <a:r>
              <a:rPr lang="en-US" dirty="0" smtClean="0"/>
              <a:t>Click to add title</a:t>
            </a:r>
            <a:endParaRPr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9778" y="1601996"/>
            <a:ext cx="8761270" cy="43434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aseline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// Insert code</a:t>
            </a:r>
          </a:p>
        </p:txBody>
      </p:sp>
    </p:spTree>
    <p:extLst>
      <p:ext uri="{BB962C8B-B14F-4D97-AF65-F5344CB8AC3E}">
        <p14:creationId xmlns:p14="http://schemas.microsoft.com/office/powerpoint/2010/main" val="218994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8" y="1842433"/>
            <a:ext cx="3163648" cy="1224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98" y="1842433"/>
            <a:ext cx="3163648" cy="12246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964" y="1697360"/>
            <a:ext cx="336533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9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2226399"/>
            <a:ext cx="4285161" cy="96761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30" y="2226399"/>
            <a:ext cx="4285161" cy="9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964" y="3510683"/>
            <a:ext cx="7664530" cy="912311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000" kern="1200">
                <a:solidFill>
                  <a:srgbClr val="595959"/>
                </a:solidFill>
                <a:latin typeface="Segoe UI"/>
                <a:ea typeface="+mj-ea"/>
                <a:cs typeface="Segoe U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964" y="4431753"/>
            <a:ext cx="3365333" cy="112252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200" kern="1200">
                <a:solidFill>
                  <a:srgbClr val="595959"/>
                </a:solidFill>
                <a:latin typeface="Segoe UI"/>
                <a:ea typeface="+mn-ea"/>
                <a:cs typeface="Segoe U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78" y="2226399"/>
            <a:ext cx="8776624" cy="9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052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778" y="107576"/>
            <a:ext cx="8761270" cy="122807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778" y="1518121"/>
            <a:ext cx="8761270" cy="4425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smtClean="0"/>
              <a:t>Click to edit Master text styles</a:t>
            </a:r>
          </a:p>
          <a:p>
            <a:pPr lvl="1">
              <a:spcBef>
                <a:spcPts val="1200"/>
              </a:spcBef>
            </a:pPr>
            <a:r>
              <a:rPr lang="en-US" smtClean="0"/>
              <a:t>Second level</a:t>
            </a:r>
          </a:p>
          <a:p>
            <a:pPr lvl="2">
              <a:spcBef>
                <a:spcPts val="1200"/>
              </a:spcBef>
            </a:pPr>
            <a:r>
              <a:rPr lang="en-US" smtClean="0"/>
              <a:t>Third level</a:t>
            </a:r>
          </a:p>
          <a:p>
            <a:pPr lvl="3">
              <a:spcBef>
                <a:spcPts val="1200"/>
              </a:spcBef>
            </a:pPr>
            <a:r>
              <a:rPr lang="en-US" smtClean="0"/>
              <a:t>Fourth level</a:t>
            </a:r>
          </a:p>
          <a:p>
            <a:pPr lvl="4">
              <a:spcBef>
                <a:spcPts val="1200"/>
              </a:spcBef>
            </a:pPr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16077" y="6319462"/>
            <a:ext cx="9953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A6A6A6"/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8/14/2016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8716" y="6319462"/>
            <a:ext cx="57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590" y="6224885"/>
            <a:ext cx="1154811" cy="4133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78" y="6257201"/>
            <a:ext cx="880110" cy="3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>
              <a:lumMod val="65000"/>
              <a:lumOff val="35000"/>
            </a:schemeClr>
          </a:solidFill>
          <a:latin typeface="Segoe UI"/>
          <a:ea typeface="+mj-ea"/>
          <a:cs typeface="Segoe UI"/>
        </a:defRPr>
      </a:lvl1pPr>
    </p:titleStyle>
    <p:bodyStyle>
      <a:lvl1pPr marL="349250" indent="-3492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lang="en-US" sz="2400" kern="1200" dirty="0" smtClean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lang="en-US" sz="1600" kern="1200" dirty="0" smtClean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lang="en-US" sz="1400" kern="1200" dirty="0" smtClean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lang="en-US" sz="1400" kern="1200" dirty="0">
          <a:solidFill>
            <a:schemeClr val="tx1">
              <a:lumMod val="65000"/>
              <a:lumOff val="35000"/>
            </a:schemeClr>
          </a:solidFill>
          <a:latin typeface="Segoe UI"/>
          <a:ea typeface="+mn-ea"/>
          <a:cs typeface="Segoe U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>
          <a:xfrm>
            <a:off x="347590" y="1524098"/>
            <a:ext cx="5052905" cy="65609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1350"/>
              </a:spcAft>
              <a:buSzPct val="90000"/>
            </a:pPr>
            <a:r>
              <a:rPr sz="4412"/>
              <a:t>Header</a:t>
            </a:r>
            <a:endParaRPr sz="1324">
              <a:gradFill>
                <a:gsLst>
                  <a:gs pos="0">
                    <a:srgbClr val="FFFFFF"/>
                  </a:gs>
                  <a:gs pos="86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50181" y="1277164"/>
            <a:ext cx="3132539" cy="657861"/>
            <a:chOff x="259738" y="497600"/>
            <a:chExt cx="4260471" cy="894730"/>
          </a:xfrm>
        </p:grpSpPr>
        <p:sp>
          <p:nvSpPr>
            <p:cNvPr id="22" name="TextBox 21"/>
            <p:cNvSpPr txBox="1"/>
            <p:nvPr userDrawn="1"/>
          </p:nvSpPr>
          <p:spPr>
            <a:xfrm>
              <a:off x="259738" y="842570"/>
              <a:ext cx="4260471" cy="549760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l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Virtual Academy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invGray">
            <a:xfrm>
              <a:off x="472746" y="497600"/>
              <a:ext cx="1554491" cy="332660"/>
            </a:xfrm>
            <a:prstGeom prst="rect">
              <a:avLst/>
            </a:prstGeom>
          </p:spPr>
        </p:pic>
      </p:grpSp>
      <p:grpSp>
        <p:nvGrpSpPr>
          <p:cNvPr id="44" name="Group 43"/>
          <p:cNvGrpSpPr/>
          <p:nvPr/>
        </p:nvGrpSpPr>
        <p:grpSpPr>
          <a:xfrm>
            <a:off x="6124403" y="3681631"/>
            <a:ext cx="3041775" cy="3176369"/>
            <a:chOff x="9091612" y="3300413"/>
            <a:chExt cx="538163" cy="561976"/>
          </a:xfrm>
        </p:grpSpPr>
        <p:sp>
          <p:nvSpPr>
            <p:cNvPr id="45" name="Freeform 1371"/>
            <p:cNvSpPr>
              <a:spLocks noEditPoints="1"/>
            </p:cNvSpPr>
            <p:nvPr/>
          </p:nvSpPr>
          <p:spPr bwMode="auto">
            <a:xfrm>
              <a:off x="9196387" y="3397250"/>
              <a:ext cx="152400" cy="465138"/>
            </a:xfrm>
            <a:custGeom>
              <a:avLst/>
              <a:gdLst>
                <a:gd name="T0" fmla="*/ 0 w 190"/>
                <a:gd name="T1" fmla="*/ 0 h 587"/>
                <a:gd name="T2" fmla="*/ 0 w 190"/>
                <a:gd name="T3" fmla="*/ 587 h 587"/>
                <a:gd name="T4" fmla="*/ 190 w 190"/>
                <a:gd name="T5" fmla="*/ 587 h 587"/>
                <a:gd name="T6" fmla="*/ 190 w 190"/>
                <a:gd name="T7" fmla="*/ 0 h 587"/>
                <a:gd name="T8" fmla="*/ 0 w 190"/>
                <a:gd name="T9" fmla="*/ 0 h 587"/>
                <a:gd name="T10" fmla="*/ 117 w 190"/>
                <a:gd name="T11" fmla="*/ 80 h 587"/>
                <a:gd name="T12" fmla="*/ 117 w 190"/>
                <a:gd name="T13" fmla="*/ 80 h 587"/>
                <a:gd name="T14" fmla="*/ 115 w 190"/>
                <a:gd name="T15" fmla="*/ 89 h 587"/>
                <a:gd name="T16" fmla="*/ 111 w 190"/>
                <a:gd name="T17" fmla="*/ 96 h 587"/>
                <a:gd name="T18" fmla="*/ 104 w 190"/>
                <a:gd name="T19" fmla="*/ 101 h 587"/>
                <a:gd name="T20" fmla="*/ 95 w 190"/>
                <a:gd name="T21" fmla="*/ 103 h 587"/>
                <a:gd name="T22" fmla="*/ 95 w 190"/>
                <a:gd name="T23" fmla="*/ 103 h 587"/>
                <a:gd name="T24" fmla="*/ 86 w 190"/>
                <a:gd name="T25" fmla="*/ 101 h 587"/>
                <a:gd name="T26" fmla="*/ 79 w 190"/>
                <a:gd name="T27" fmla="*/ 96 h 587"/>
                <a:gd name="T28" fmla="*/ 74 w 190"/>
                <a:gd name="T29" fmla="*/ 89 h 587"/>
                <a:gd name="T30" fmla="*/ 72 w 190"/>
                <a:gd name="T31" fmla="*/ 80 h 587"/>
                <a:gd name="T32" fmla="*/ 72 w 190"/>
                <a:gd name="T33" fmla="*/ 80 h 587"/>
                <a:gd name="T34" fmla="*/ 74 w 190"/>
                <a:gd name="T35" fmla="*/ 71 h 587"/>
                <a:gd name="T36" fmla="*/ 79 w 190"/>
                <a:gd name="T37" fmla="*/ 63 h 587"/>
                <a:gd name="T38" fmla="*/ 86 w 190"/>
                <a:gd name="T39" fmla="*/ 60 h 587"/>
                <a:gd name="T40" fmla="*/ 95 w 190"/>
                <a:gd name="T41" fmla="*/ 58 h 587"/>
                <a:gd name="T42" fmla="*/ 95 w 190"/>
                <a:gd name="T43" fmla="*/ 58 h 587"/>
                <a:gd name="T44" fmla="*/ 104 w 190"/>
                <a:gd name="T45" fmla="*/ 60 h 587"/>
                <a:gd name="T46" fmla="*/ 111 w 190"/>
                <a:gd name="T47" fmla="*/ 63 h 587"/>
                <a:gd name="T48" fmla="*/ 115 w 190"/>
                <a:gd name="T49" fmla="*/ 71 h 587"/>
                <a:gd name="T50" fmla="*/ 117 w 190"/>
                <a:gd name="T51" fmla="*/ 8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0" h="587">
                  <a:moveTo>
                    <a:pt x="0" y="0"/>
                  </a:moveTo>
                  <a:lnTo>
                    <a:pt x="0" y="587"/>
                  </a:lnTo>
                  <a:lnTo>
                    <a:pt x="190" y="587"/>
                  </a:lnTo>
                  <a:lnTo>
                    <a:pt x="190" y="0"/>
                  </a:lnTo>
                  <a:lnTo>
                    <a:pt x="0" y="0"/>
                  </a:lnTo>
                  <a:close/>
                  <a:moveTo>
                    <a:pt x="117" y="80"/>
                  </a:moveTo>
                  <a:lnTo>
                    <a:pt x="117" y="80"/>
                  </a:lnTo>
                  <a:lnTo>
                    <a:pt x="115" y="89"/>
                  </a:lnTo>
                  <a:lnTo>
                    <a:pt x="111" y="96"/>
                  </a:lnTo>
                  <a:lnTo>
                    <a:pt x="104" y="101"/>
                  </a:lnTo>
                  <a:lnTo>
                    <a:pt x="95" y="103"/>
                  </a:lnTo>
                  <a:lnTo>
                    <a:pt x="95" y="103"/>
                  </a:lnTo>
                  <a:lnTo>
                    <a:pt x="86" y="101"/>
                  </a:lnTo>
                  <a:lnTo>
                    <a:pt x="79" y="96"/>
                  </a:lnTo>
                  <a:lnTo>
                    <a:pt x="74" y="89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6" y="60"/>
                  </a:lnTo>
                  <a:lnTo>
                    <a:pt x="95" y="58"/>
                  </a:lnTo>
                  <a:lnTo>
                    <a:pt x="95" y="58"/>
                  </a:lnTo>
                  <a:lnTo>
                    <a:pt x="104" y="60"/>
                  </a:lnTo>
                  <a:lnTo>
                    <a:pt x="111" y="63"/>
                  </a:lnTo>
                  <a:lnTo>
                    <a:pt x="115" y="71"/>
                  </a:lnTo>
                  <a:lnTo>
                    <a:pt x="117" y="80"/>
                  </a:lnTo>
                  <a:close/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Rectangle 1372"/>
            <p:cNvSpPr>
              <a:spLocks noChangeArrowheads="1"/>
            </p:cNvSpPr>
            <p:nvPr/>
          </p:nvSpPr>
          <p:spPr bwMode="auto">
            <a:xfrm>
              <a:off x="9196387" y="3397250"/>
              <a:ext cx="152400" cy="465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" name="Freeform 1373"/>
            <p:cNvSpPr>
              <a:spLocks/>
            </p:cNvSpPr>
            <p:nvPr/>
          </p:nvSpPr>
          <p:spPr bwMode="auto">
            <a:xfrm>
              <a:off x="9253537" y="3441700"/>
              <a:ext cx="36513" cy="36513"/>
            </a:xfrm>
            <a:custGeom>
              <a:avLst/>
              <a:gdLst>
                <a:gd name="T0" fmla="*/ 45 w 45"/>
                <a:gd name="T1" fmla="*/ 22 h 45"/>
                <a:gd name="T2" fmla="*/ 45 w 45"/>
                <a:gd name="T3" fmla="*/ 22 h 45"/>
                <a:gd name="T4" fmla="*/ 43 w 45"/>
                <a:gd name="T5" fmla="*/ 31 h 45"/>
                <a:gd name="T6" fmla="*/ 39 w 45"/>
                <a:gd name="T7" fmla="*/ 38 h 45"/>
                <a:gd name="T8" fmla="*/ 32 w 45"/>
                <a:gd name="T9" fmla="*/ 43 h 45"/>
                <a:gd name="T10" fmla="*/ 23 w 45"/>
                <a:gd name="T11" fmla="*/ 45 h 45"/>
                <a:gd name="T12" fmla="*/ 23 w 45"/>
                <a:gd name="T13" fmla="*/ 45 h 45"/>
                <a:gd name="T14" fmla="*/ 14 w 45"/>
                <a:gd name="T15" fmla="*/ 43 h 45"/>
                <a:gd name="T16" fmla="*/ 7 w 45"/>
                <a:gd name="T17" fmla="*/ 38 h 45"/>
                <a:gd name="T18" fmla="*/ 2 w 45"/>
                <a:gd name="T19" fmla="*/ 31 h 45"/>
                <a:gd name="T20" fmla="*/ 0 w 45"/>
                <a:gd name="T21" fmla="*/ 22 h 45"/>
                <a:gd name="T22" fmla="*/ 0 w 45"/>
                <a:gd name="T23" fmla="*/ 22 h 45"/>
                <a:gd name="T24" fmla="*/ 2 w 45"/>
                <a:gd name="T25" fmla="*/ 13 h 45"/>
                <a:gd name="T26" fmla="*/ 7 w 45"/>
                <a:gd name="T27" fmla="*/ 5 h 45"/>
                <a:gd name="T28" fmla="*/ 14 w 45"/>
                <a:gd name="T29" fmla="*/ 2 h 45"/>
                <a:gd name="T30" fmla="*/ 23 w 45"/>
                <a:gd name="T31" fmla="*/ 0 h 45"/>
                <a:gd name="T32" fmla="*/ 23 w 45"/>
                <a:gd name="T33" fmla="*/ 0 h 45"/>
                <a:gd name="T34" fmla="*/ 32 w 45"/>
                <a:gd name="T35" fmla="*/ 2 h 45"/>
                <a:gd name="T36" fmla="*/ 39 w 45"/>
                <a:gd name="T37" fmla="*/ 5 h 45"/>
                <a:gd name="T38" fmla="*/ 43 w 45"/>
                <a:gd name="T39" fmla="*/ 13 h 45"/>
                <a:gd name="T40" fmla="*/ 45 w 45"/>
                <a:gd name="T41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45">
                  <a:moveTo>
                    <a:pt x="45" y="22"/>
                  </a:moveTo>
                  <a:lnTo>
                    <a:pt x="45" y="22"/>
                  </a:lnTo>
                  <a:lnTo>
                    <a:pt x="43" y="31"/>
                  </a:lnTo>
                  <a:lnTo>
                    <a:pt x="39" y="38"/>
                  </a:lnTo>
                  <a:lnTo>
                    <a:pt x="32" y="43"/>
                  </a:lnTo>
                  <a:lnTo>
                    <a:pt x="23" y="45"/>
                  </a:lnTo>
                  <a:lnTo>
                    <a:pt x="23" y="45"/>
                  </a:lnTo>
                  <a:lnTo>
                    <a:pt x="14" y="43"/>
                  </a:lnTo>
                  <a:lnTo>
                    <a:pt x="7" y="38"/>
                  </a:lnTo>
                  <a:lnTo>
                    <a:pt x="2" y="31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13"/>
                  </a:lnTo>
                  <a:lnTo>
                    <a:pt x="7" y="5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32" y="2"/>
                  </a:lnTo>
                  <a:lnTo>
                    <a:pt x="39" y="5"/>
                  </a:lnTo>
                  <a:lnTo>
                    <a:pt x="43" y="13"/>
                  </a:lnTo>
                  <a:lnTo>
                    <a:pt x="45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8" name="Rectangle 1374"/>
            <p:cNvSpPr>
              <a:spLocks noChangeArrowheads="1"/>
            </p:cNvSpPr>
            <p:nvPr/>
          </p:nvSpPr>
          <p:spPr bwMode="auto">
            <a:xfrm>
              <a:off x="9196387" y="3417888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 1375"/>
            <p:cNvSpPr>
              <a:spLocks/>
            </p:cNvSpPr>
            <p:nvPr/>
          </p:nvSpPr>
          <p:spPr bwMode="auto">
            <a:xfrm>
              <a:off x="9196387" y="3417888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Rectangle 1376"/>
            <p:cNvSpPr>
              <a:spLocks noChangeArrowheads="1"/>
            </p:cNvSpPr>
            <p:nvPr/>
          </p:nvSpPr>
          <p:spPr bwMode="auto">
            <a:xfrm>
              <a:off x="9196387" y="3538538"/>
              <a:ext cx="4921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1" name="Freeform 1377"/>
            <p:cNvSpPr>
              <a:spLocks/>
            </p:cNvSpPr>
            <p:nvPr/>
          </p:nvSpPr>
          <p:spPr bwMode="auto">
            <a:xfrm>
              <a:off x="9196387" y="3538538"/>
              <a:ext cx="49213" cy="6350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2" name="Rectangle 1378"/>
            <p:cNvSpPr>
              <a:spLocks noChangeArrowheads="1"/>
            </p:cNvSpPr>
            <p:nvPr/>
          </p:nvSpPr>
          <p:spPr bwMode="auto">
            <a:xfrm>
              <a:off x="9196387" y="3478213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3" name="Freeform 1379"/>
            <p:cNvSpPr>
              <a:spLocks/>
            </p:cNvSpPr>
            <p:nvPr/>
          </p:nvSpPr>
          <p:spPr bwMode="auto">
            <a:xfrm>
              <a:off x="9196387" y="3478213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4" name="Rectangle 1380"/>
            <p:cNvSpPr>
              <a:spLocks noChangeArrowheads="1"/>
            </p:cNvSpPr>
            <p:nvPr/>
          </p:nvSpPr>
          <p:spPr bwMode="auto">
            <a:xfrm>
              <a:off x="9196387" y="34305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5" name="Freeform 1381"/>
            <p:cNvSpPr>
              <a:spLocks/>
            </p:cNvSpPr>
            <p:nvPr/>
          </p:nvSpPr>
          <p:spPr bwMode="auto">
            <a:xfrm>
              <a:off x="9196387" y="34305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1382"/>
            <p:cNvSpPr>
              <a:spLocks noChangeArrowheads="1"/>
            </p:cNvSpPr>
            <p:nvPr/>
          </p:nvSpPr>
          <p:spPr bwMode="auto">
            <a:xfrm>
              <a:off x="9196387" y="34417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7" name="Freeform 1383"/>
            <p:cNvSpPr>
              <a:spLocks/>
            </p:cNvSpPr>
            <p:nvPr/>
          </p:nvSpPr>
          <p:spPr bwMode="auto">
            <a:xfrm>
              <a:off x="9196387" y="3441700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8" name="Rectangle 1384"/>
            <p:cNvSpPr>
              <a:spLocks noChangeArrowheads="1"/>
            </p:cNvSpPr>
            <p:nvPr/>
          </p:nvSpPr>
          <p:spPr bwMode="auto">
            <a:xfrm>
              <a:off x="9196387" y="345440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Freeform 1385"/>
            <p:cNvSpPr>
              <a:spLocks/>
            </p:cNvSpPr>
            <p:nvPr/>
          </p:nvSpPr>
          <p:spPr bwMode="auto">
            <a:xfrm>
              <a:off x="9196387" y="345440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0" name="Rectangle 1386"/>
            <p:cNvSpPr>
              <a:spLocks noChangeArrowheads="1"/>
            </p:cNvSpPr>
            <p:nvPr/>
          </p:nvSpPr>
          <p:spPr bwMode="auto">
            <a:xfrm>
              <a:off x="9196387" y="346710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1" name="Freeform 1387"/>
            <p:cNvSpPr>
              <a:spLocks/>
            </p:cNvSpPr>
            <p:nvPr/>
          </p:nvSpPr>
          <p:spPr bwMode="auto">
            <a:xfrm>
              <a:off x="9196387" y="346710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2" name="Rectangle 1388"/>
            <p:cNvSpPr>
              <a:spLocks noChangeArrowheads="1"/>
            </p:cNvSpPr>
            <p:nvPr/>
          </p:nvSpPr>
          <p:spPr bwMode="auto">
            <a:xfrm>
              <a:off x="9196387" y="348932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Freeform 1389"/>
            <p:cNvSpPr>
              <a:spLocks/>
            </p:cNvSpPr>
            <p:nvPr/>
          </p:nvSpPr>
          <p:spPr bwMode="auto">
            <a:xfrm>
              <a:off x="9196387" y="348932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Rectangle 1390"/>
            <p:cNvSpPr>
              <a:spLocks noChangeArrowheads="1"/>
            </p:cNvSpPr>
            <p:nvPr/>
          </p:nvSpPr>
          <p:spPr bwMode="auto">
            <a:xfrm>
              <a:off x="9196387" y="350202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Freeform 1391"/>
            <p:cNvSpPr>
              <a:spLocks/>
            </p:cNvSpPr>
            <p:nvPr/>
          </p:nvSpPr>
          <p:spPr bwMode="auto">
            <a:xfrm>
              <a:off x="9196387" y="3502025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6" name="Rectangle 1392"/>
            <p:cNvSpPr>
              <a:spLocks noChangeArrowheads="1"/>
            </p:cNvSpPr>
            <p:nvPr/>
          </p:nvSpPr>
          <p:spPr bwMode="auto">
            <a:xfrm>
              <a:off x="9196387" y="35131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Freeform 1393"/>
            <p:cNvSpPr>
              <a:spLocks/>
            </p:cNvSpPr>
            <p:nvPr/>
          </p:nvSpPr>
          <p:spPr bwMode="auto">
            <a:xfrm>
              <a:off x="9196387" y="35131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8" name="Rectangle 1394"/>
            <p:cNvSpPr>
              <a:spLocks noChangeArrowheads="1"/>
            </p:cNvSpPr>
            <p:nvPr/>
          </p:nvSpPr>
          <p:spPr bwMode="auto">
            <a:xfrm>
              <a:off x="9196387" y="352742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9" name="Freeform 1395"/>
            <p:cNvSpPr>
              <a:spLocks/>
            </p:cNvSpPr>
            <p:nvPr/>
          </p:nvSpPr>
          <p:spPr bwMode="auto">
            <a:xfrm>
              <a:off x="9196387" y="3527425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0" name="Rectangle 1396"/>
            <p:cNvSpPr>
              <a:spLocks noChangeArrowheads="1"/>
            </p:cNvSpPr>
            <p:nvPr/>
          </p:nvSpPr>
          <p:spPr bwMode="auto">
            <a:xfrm>
              <a:off x="9196387" y="3657600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Freeform 1397"/>
            <p:cNvSpPr>
              <a:spLocks/>
            </p:cNvSpPr>
            <p:nvPr/>
          </p:nvSpPr>
          <p:spPr bwMode="auto">
            <a:xfrm>
              <a:off x="9196387" y="3657600"/>
              <a:ext cx="49213" cy="7938"/>
            </a:xfrm>
            <a:custGeom>
              <a:avLst/>
              <a:gdLst>
                <a:gd name="T0" fmla="*/ 0 w 61"/>
                <a:gd name="T1" fmla="*/ 9 h 9"/>
                <a:gd name="T2" fmla="*/ 61 w 61"/>
                <a:gd name="T3" fmla="*/ 9 h 9"/>
                <a:gd name="T4" fmla="*/ 61 w 61"/>
                <a:gd name="T5" fmla="*/ 0 h 9"/>
                <a:gd name="T6" fmla="*/ 0 w 6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9">
                  <a:moveTo>
                    <a:pt x="0" y="9"/>
                  </a:moveTo>
                  <a:lnTo>
                    <a:pt x="61" y="9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Rectangle 1398"/>
            <p:cNvSpPr>
              <a:spLocks noChangeArrowheads="1"/>
            </p:cNvSpPr>
            <p:nvPr/>
          </p:nvSpPr>
          <p:spPr bwMode="auto">
            <a:xfrm>
              <a:off x="9196387" y="3597275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Freeform 1399"/>
            <p:cNvSpPr>
              <a:spLocks/>
            </p:cNvSpPr>
            <p:nvPr/>
          </p:nvSpPr>
          <p:spPr bwMode="auto">
            <a:xfrm>
              <a:off x="9196387" y="3597275"/>
              <a:ext cx="26988" cy="7938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4" name="Rectangle 1400"/>
            <p:cNvSpPr>
              <a:spLocks noChangeArrowheads="1"/>
            </p:cNvSpPr>
            <p:nvPr/>
          </p:nvSpPr>
          <p:spPr bwMode="auto">
            <a:xfrm>
              <a:off x="9196387" y="3549650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5" name="Freeform 1401"/>
            <p:cNvSpPr>
              <a:spLocks/>
            </p:cNvSpPr>
            <p:nvPr/>
          </p:nvSpPr>
          <p:spPr bwMode="auto">
            <a:xfrm>
              <a:off x="9196387" y="3549650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6" name="Rectangle 1402"/>
            <p:cNvSpPr>
              <a:spLocks noChangeArrowheads="1"/>
            </p:cNvSpPr>
            <p:nvPr/>
          </p:nvSpPr>
          <p:spPr bwMode="auto">
            <a:xfrm>
              <a:off x="9196387" y="3562350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7" name="Freeform 1403"/>
            <p:cNvSpPr>
              <a:spLocks/>
            </p:cNvSpPr>
            <p:nvPr/>
          </p:nvSpPr>
          <p:spPr bwMode="auto">
            <a:xfrm>
              <a:off x="9196387" y="3562350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8" name="Rectangle 1404"/>
            <p:cNvSpPr>
              <a:spLocks noChangeArrowheads="1"/>
            </p:cNvSpPr>
            <p:nvPr/>
          </p:nvSpPr>
          <p:spPr bwMode="auto">
            <a:xfrm>
              <a:off x="9196387" y="357346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9" name="Freeform 1405"/>
            <p:cNvSpPr>
              <a:spLocks/>
            </p:cNvSpPr>
            <p:nvPr/>
          </p:nvSpPr>
          <p:spPr bwMode="auto">
            <a:xfrm>
              <a:off x="9196387" y="357346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0" name="Rectangle 1406"/>
            <p:cNvSpPr>
              <a:spLocks noChangeArrowheads="1"/>
            </p:cNvSpPr>
            <p:nvPr/>
          </p:nvSpPr>
          <p:spPr bwMode="auto">
            <a:xfrm>
              <a:off x="9196387" y="3584575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1" name="Freeform 1407"/>
            <p:cNvSpPr>
              <a:spLocks/>
            </p:cNvSpPr>
            <p:nvPr/>
          </p:nvSpPr>
          <p:spPr bwMode="auto">
            <a:xfrm>
              <a:off x="9196387" y="3584575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Rectangle 1408"/>
            <p:cNvSpPr>
              <a:spLocks noChangeArrowheads="1"/>
            </p:cNvSpPr>
            <p:nvPr/>
          </p:nvSpPr>
          <p:spPr bwMode="auto">
            <a:xfrm>
              <a:off x="9196387" y="3609975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3" name="Freeform 1409"/>
            <p:cNvSpPr>
              <a:spLocks/>
            </p:cNvSpPr>
            <p:nvPr/>
          </p:nvSpPr>
          <p:spPr bwMode="auto">
            <a:xfrm>
              <a:off x="9196387" y="3609975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4" name="Rectangle 1410"/>
            <p:cNvSpPr>
              <a:spLocks noChangeArrowheads="1"/>
            </p:cNvSpPr>
            <p:nvPr/>
          </p:nvSpPr>
          <p:spPr bwMode="auto">
            <a:xfrm>
              <a:off x="9196387" y="3622675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5" name="Freeform 1412"/>
            <p:cNvSpPr>
              <a:spLocks/>
            </p:cNvSpPr>
            <p:nvPr/>
          </p:nvSpPr>
          <p:spPr bwMode="auto">
            <a:xfrm>
              <a:off x="9196387" y="3622676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6" name="Rectangle 1413"/>
            <p:cNvSpPr>
              <a:spLocks noChangeArrowheads="1"/>
            </p:cNvSpPr>
            <p:nvPr/>
          </p:nvSpPr>
          <p:spPr bwMode="auto">
            <a:xfrm>
              <a:off x="9196387" y="36337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7" name="Freeform 1414"/>
            <p:cNvSpPr>
              <a:spLocks/>
            </p:cNvSpPr>
            <p:nvPr/>
          </p:nvSpPr>
          <p:spPr bwMode="auto">
            <a:xfrm>
              <a:off x="9196387" y="36337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Rectangle 1415"/>
            <p:cNvSpPr>
              <a:spLocks noChangeArrowheads="1"/>
            </p:cNvSpPr>
            <p:nvPr/>
          </p:nvSpPr>
          <p:spPr bwMode="auto">
            <a:xfrm>
              <a:off x="9196387" y="364490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 1416"/>
            <p:cNvSpPr>
              <a:spLocks/>
            </p:cNvSpPr>
            <p:nvPr/>
          </p:nvSpPr>
          <p:spPr bwMode="auto">
            <a:xfrm>
              <a:off x="9196387" y="364490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0" name="Rectangle 1417"/>
            <p:cNvSpPr>
              <a:spLocks noChangeArrowheads="1"/>
            </p:cNvSpPr>
            <p:nvPr/>
          </p:nvSpPr>
          <p:spPr bwMode="auto">
            <a:xfrm>
              <a:off x="9196387" y="3776663"/>
              <a:ext cx="4921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1" name="Freeform 1418"/>
            <p:cNvSpPr>
              <a:spLocks/>
            </p:cNvSpPr>
            <p:nvPr/>
          </p:nvSpPr>
          <p:spPr bwMode="auto">
            <a:xfrm>
              <a:off x="9196387" y="3776663"/>
              <a:ext cx="49213" cy="7938"/>
            </a:xfrm>
            <a:custGeom>
              <a:avLst/>
              <a:gdLst>
                <a:gd name="T0" fmla="*/ 0 w 61"/>
                <a:gd name="T1" fmla="*/ 10 h 10"/>
                <a:gd name="T2" fmla="*/ 61 w 61"/>
                <a:gd name="T3" fmla="*/ 10 h 10"/>
                <a:gd name="T4" fmla="*/ 61 w 61"/>
                <a:gd name="T5" fmla="*/ 0 h 10"/>
                <a:gd name="T6" fmla="*/ 0 w 61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0">
                  <a:moveTo>
                    <a:pt x="0" y="10"/>
                  </a:moveTo>
                  <a:lnTo>
                    <a:pt x="61" y="10"/>
                  </a:lnTo>
                  <a:lnTo>
                    <a:pt x="6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2" name="Rectangle 1419"/>
            <p:cNvSpPr>
              <a:spLocks noChangeArrowheads="1"/>
            </p:cNvSpPr>
            <p:nvPr/>
          </p:nvSpPr>
          <p:spPr bwMode="auto">
            <a:xfrm>
              <a:off x="9196387" y="3717926"/>
              <a:ext cx="26988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3" name="Freeform 1420"/>
            <p:cNvSpPr>
              <a:spLocks/>
            </p:cNvSpPr>
            <p:nvPr/>
          </p:nvSpPr>
          <p:spPr bwMode="auto">
            <a:xfrm>
              <a:off x="9196387" y="3717926"/>
              <a:ext cx="26988" cy="6350"/>
            </a:xfrm>
            <a:custGeom>
              <a:avLst/>
              <a:gdLst>
                <a:gd name="T0" fmla="*/ 0 w 34"/>
                <a:gd name="T1" fmla="*/ 9 h 9"/>
                <a:gd name="T2" fmla="*/ 34 w 34"/>
                <a:gd name="T3" fmla="*/ 9 h 9"/>
                <a:gd name="T4" fmla="*/ 34 w 34"/>
                <a:gd name="T5" fmla="*/ 0 h 9"/>
                <a:gd name="T6" fmla="*/ 0 w 34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9">
                  <a:moveTo>
                    <a:pt x="0" y="9"/>
                  </a:moveTo>
                  <a:lnTo>
                    <a:pt x="34" y="9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4" name="Rectangle 1421"/>
            <p:cNvSpPr>
              <a:spLocks noChangeArrowheads="1"/>
            </p:cNvSpPr>
            <p:nvPr/>
          </p:nvSpPr>
          <p:spPr bwMode="auto">
            <a:xfrm>
              <a:off x="9196387" y="36687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5" name="Freeform 1422"/>
            <p:cNvSpPr>
              <a:spLocks/>
            </p:cNvSpPr>
            <p:nvPr/>
          </p:nvSpPr>
          <p:spPr bwMode="auto">
            <a:xfrm>
              <a:off x="9196387" y="3668713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6" name="Rectangle 1423"/>
            <p:cNvSpPr>
              <a:spLocks noChangeArrowheads="1"/>
            </p:cNvSpPr>
            <p:nvPr/>
          </p:nvSpPr>
          <p:spPr bwMode="auto">
            <a:xfrm>
              <a:off x="9196387" y="3681413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7" name="Freeform 1424"/>
            <p:cNvSpPr>
              <a:spLocks/>
            </p:cNvSpPr>
            <p:nvPr/>
          </p:nvSpPr>
          <p:spPr bwMode="auto">
            <a:xfrm>
              <a:off x="9196387" y="3681413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8" name="Rectangle 1425"/>
            <p:cNvSpPr>
              <a:spLocks noChangeArrowheads="1"/>
            </p:cNvSpPr>
            <p:nvPr/>
          </p:nvSpPr>
          <p:spPr bwMode="auto">
            <a:xfrm>
              <a:off x="9196387" y="369411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9" name="Freeform 1426"/>
            <p:cNvSpPr>
              <a:spLocks/>
            </p:cNvSpPr>
            <p:nvPr/>
          </p:nvSpPr>
          <p:spPr bwMode="auto">
            <a:xfrm>
              <a:off x="9196387" y="369411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1427"/>
            <p:cNvSpPr>
              <a:spLocks noChangeArrowheads="1"/>
            </p:cNvSpPr>
            <p:nvPr/>
          </p:nvSpPr>
          <p:spPr bwMode="auto">
            <a:xfrm>
              <a:off x="9196387" y="370522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1" name="Freeform 1428"/>
            <p:cNvSpPr>
              <a:spLocks/>
            </p:cNvSpPr>
            <p:nvPr/>
          </p:nvSpPr>
          <p:spPr bwMode="auto">
            <a:xfrm>
              <a:off x="9196387" y="3705226"/>
              <a:ext cx="17463" cy="7938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429"/>
            <p:cNvSpPr>
              <a:spLocks noChangeArrowheads="1"/>
            </p:cNvSpPr>
            <p:nvPr/>
          </p:nvSpPr>
          <p:spPr bwMode="auto">
            <a:xfrm>
              <a:off x="9196387" y="372903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3" name="Freeform 1430"/>
            <p:cNvSpPr>
              <a:spLocks/>
            </p:cNvSpPr>
            <p:nvPr/>
          </p:nvSpPr>
          <p:spPr bwMode="auto">
            <a:xfrm>
              <a:off x="9196387" y="372903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431"/>
            <p:cNvSpPr>
              <a:spLocks noChangeArrowheads="1"/>
            </p:cNvSpPr>
            <p:nvPr/>
          </p:nvSpPr>
          <p:spPr bwMode="auto">
            <a:xfrm>
              <a:off x="9196387" y="3740151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5" name="Freeform 1432"/>
            <p:cNvSpPr>
              <a:spLocks/>
            </p:cNvSpPr>
            <p:nvPr/>
          </p:nvSpPr>
          <p:spPr bwMode="auto">
            <a:xfrm>
              <a:off x="9196387" y="3740151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433"/>
            <p:cNvSpPr>
              <a:spLocks noChangeArrowheads="1"/>
            </p:cNvSpPr>
            <p:nvPr/>
          </p:nvSpPr>
          <p:spPr bwMode="auto">
            <a:xfrm>
              <a:off x="9196387" y="3752851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7" name="Freeform 1434"/>
            <p:cNvSpPr>
              <a:spLocks/>
            </p:cNvSpPr>
            <p:nvPr/>
          </p:nvSpPr>
          <p:spPr bwMode="auto">
            <a:xfrm>
              <a:off x="9196387" y="3752851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435"/>
            <p:cNvSpPr>
              <a:spLocks noChangeArrowheads="1"/>
            </p:cNvSpPr>
            <p:nvPr/>
          </p:nvSpPr>
          <p:spPr bwMode="auto">
            <a:xfrm>
              <a:off x="9196387" y="3765551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09" name="Freeform 1436"/>
            <p:cNvSpPr>
              <a:spLocks/>
            </p:cNvSpPr>
            <p:nvPr/>
          </p:nvSpPr>
          <p:spPr bwMode="auto">
            <a:xfrm>
              <a:off x="9196387" y="3765551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437"/>
            <p:cNvSpPr>
              <a:spLocks noChangeArrowheads="1"/>
            </p:cNvSpPr>
            <p:nvPr/>
          </p:nvSpPr>
          <p:spPr bwMode="auto">
            <a:xfrm>
              <a:off x="9196387" y="3836988"/>
              <a:ext cx="26988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1" name="Freeform 1438"/>
            <p:cNvSpPr>
              <a:spLocks/>
            </p:cNvSpPr>
            <p:nvPr/>
          </p:nvSpPr>
          <p:spPr bwMode="auto">
            <a:xfrm>
              <a:off x="9196387" y="3836988"/>
              <a:ext cx="26988" cy="7938"/>
            </a:xfrm>
            <a:custGeom>
              <a:avLst/>
              <a:gdLst>
                <a:gd name="T0" fmla="*/ 0 w 34"/>
                <a:gd name="T1" fmla="*/ 11 h 11"/>
                <a:gd name="T2" fmla="*/ 34 w 34"/>
                <a:gd name="T3" fmla="*/ 11 h 11"/>
                <a:gd name="T4" fmla="*/ 34 w 34"/>
                <a:gd name="T5" fmla="*/ 0 h 11"/>
                <a:gd name="T6" fmla="*/ 0 w 34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1">
                  <a:moveTo>
                    <a:pt x="0" y="11"/>
                  </a:moveTo>
                  <a:lnTo>
                    <a:pt x="34" y="11"/>
                  </a:lnTo>
                  <a:lnTo>
                    <a:pt x="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439"/>
            <p:cNvSpPr>
              <a:spLocks noChangeArrowheads="1"/>
            </p:cNvSpPr>
            <p:nvPr/>
          </p:nvSpPr>
          <p:spPr bwMode="auto">
            <a:xfrm>
              <a:off x="9196387" y="3789363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3" name="Freeform 1440"/>
            <p:cNvSpPr>
              <a:spLocks/>
            </p:cNvSpPr>
            <p:nvPr/>
          </p:nvSpPr>
          <p:spPr bwMode="auto">
            <a:xfrm>
              <a:off x="9196387" y="3789363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441"/>
            <p:cNvSpPr>
              <a:spLocks noChangeArrowheads="1"/>
            </p:cNvSpPr>
            <p:nvPr/>
          </p:nvSpPr>
          <p:spPr bwMode="auto">
            <a:xfrm>
              <a:off x="9196387" y="3800476"/>
              <a:ext cx="17463" cy="9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5" name="Freeform 1442"/>
            <p:cNvSpPr>
              <a:spLocks/>
            </p:cNvSpPr>
            <p:nvPr/>
          </p:nvSpPr>
          <p:spPr bwMode="auto">
            <a:xfrm>
              <a:off x="9196387" y="3800476"/>
              <a:ext cx="17463" cy="9525"/>
            </a:xfrm>
            <a:custGeom>
              <a:avLst/>
              <a:gdLst>
                <a:gd name="T0" fmla="*/ 0 w 21"/>
                <a:gd name="T1" fmla="*/ 11 h 11"/>
                <a:gd name="T2" fmla="*/ 21 w 21"/>
                <a:gd name="T3" fmla="*/ 11 h 11"/>
                <a:gd name="T4" fmla="*/ 21 w 21"/>
                <a:gd name="T5" fmla="*/ 0 h 11"/>
                <a:gd name="T6" fmla="*/ 0 w 2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1">
                  <a:moveTo>
                    <a:pt x="0" y="11"/>
                  </a:moveTo>
                  <a:lnTo>
                    <a:pt x="21" y="11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443"/>
            <p:cNvSpPr>
              <a:spLocks noChangeArrowheads="1"/>
            </p:cNvSpPr>
            <p:nvPr/>
          </p:nvSpPr>
          <p:spPr bwMode="auto">
            <a:xfrm>
              <a:off x="9196387" y="3813176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7" name="Freeform 1444"/>
            <p:cNvSpPr>
              <a:spLocks/>
            </p:cNvSpPr>
            <p:nvPr/>
          </p:nvSpPr>
          <p:spPr bwMode="auto">
            <a:xfrm>
              <a:off x="9196387" y="3813176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445"/>
            <p:cNvSpPr>
              <a:spLocks noChangeArrowheads="1"/>
            </p:cNvSpPr>
            <p:nvPr/>
          </p:nvSpPr>
          <p:spPr bwMode="auto">
            <a:xfrm>
              <a:off x="9196387" y="3824288"/>
              <a:ext cx="17463" cy="7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9" name="Freeform 1446"/>
            <p:cNvSpPr>
              <a:spLocks/>
            </p:cNvSpPr>
            <p:nvPr/>
          </p:nvSpPr>
          <p:spPr bwMode="auto">
            <a:xfrm>
              <a:off x="9196387" y="3824288"/>
              <a:ext cx="17463" cy="7938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447"/>
            <p:cNvSpPr>
              <a:spLocks noChangeArrowheads="1"/>
            </p:cNvSpPr>
            <p:nvPr/>
          </p:nvSpPr>
          <p:spPr bwMode="auto">
            <a:xfrm>
              <a:off x="9196387" y="3849688"/>
              <a:ext cx="17463" cy="63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1" name="Freeform 1448"/>
            <p:cNvSpPr>
              <a:spLocks/>
            </p:cNvSpPr>
            <p:nvPr/>
          </p:nvSpPr>
          <p:spPr bwMode="auto">
            <a:xfrm>
              <a:off x="9196387" y="3849688"/>
              <a:ext cx="17463" cy="6350"/>
            </a:xfrm>
            <a:custGeom>
              <a:avLst/>
              <a:gdLst>
                <a:gd name="T0" fmla="*/ 0 w 21"/>
                <a:gd name="T1" fmla="*/ 9 h 9"/>
                <a:gd name="T2" fmla="*/ 21 w 21"/>
                <a:gd name="T3" fmla="*/ 9 h 9"/>
                <a:gd name="T4" fmla="*/ 21 w 21"/>
                <a:gd name="T5" fmla="*/ 0 h 9"/>
                <a:gd name="T6" fmla="*/ 0 w 21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">
                  <a:moveTo>
                    <a:pt x="0" y="9"/>
                  </a:moveTo>
                  <a:lnTo>
                    <a:pt x="21" y="9"/>
                  </a:lnTo>
                  <a:lnTo>
                    <a:pt x="21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2" name="Freeform 1449"/>
            <p:cNvSpPr>
              <a:spLocks noEditPoints="1"/>
            </p:cNvSpPr>
            <p:nvPr/>
          </p:nvSpPr>
          <p:spPr bwMode="auto">
            <a:xfrm>
              <a:off x="9259887" y="3414713"/>
              <a:ext cx="26988" cy="17463"/>
            </a:xfrm>
            <a:custGeom>
              <a:avLst/>
              <a:gdLst>
                <a:gd name="T0" fmla="*/ 18 w 34"/>
                <a:gd name="T1" fmla="*/ 21 h 21"/>
                <a:gd name="T2" fmla="*/ 18 w 34"/>
                <a:gd name="T3" fmla="*/ 21 h 21"/>
                <a:gd name="T4" fmla="*/ 11 w 34"/>
                <a:gd name="T5" fmla="*/ 21 h 21"/>
                <a:gd name="T6" fmla="*/ 5 w 34"/>
                <a:gd name="T7" fmla="*/ 20 h 21"/>
                <a:gd name="T8" fmla="*/ 5 w 34"/>
                <a:gd name="T9" fmla="*/ 20 h 21"/>
                <a:gd name="T10" fmla="*/ 2 w 34"/>
                <a:gd name="T11" fmla="*/ 16 h 21"/>
                <a:gd name="T12" fmla="*/ 0 w 34"/>
                <a:gd name="T13" fmla="*/ 11 h 21"/>
                <a:gd name="T14" fmla="*/ 0 w 34"/>
                <a:gd name="T15" fmla="*/ 11 h 21"/>
                <a:gd name="T16" fmla="*/ 2 w 34"/>
                <a:gd name="T17" fmla="*/ 7 h 21"/>
                <a:gd name="T18" fmla="*/ 5 w 34"/>
                <a:gd name="T19" fmla="*/ 3 h 21"/>
                <a:gd name="T20" fmla="*/ 5 w 34"/>
                <a:gd name="T21" fmla="*/ 3 h 21"/>
                <a:gd name="T22" fmla="*/ 9 w 34"/>
                <a:gd name="T23" fmla="*/ 2 h 21"/>
                <a:gd name="T24" fmla="*/ 16 w 34"/>
                <a:gd name="T25" fmla="*/ 0 h 21"/>
                <a:gd name="T26" fmla="*/ 16 w 34"/>
                <a:gd name="T27" fmla="*/ 0 h 21"/>
                <a:gd name="T28" fmla="*/ 23 w 34"/>
                <a:gd name="T29" fmla="*/ 2 h 21"/>
                <a:gd name="T30" fmla="*/ 29 w 34"/>
                <a:gd name="T31" fmla="*/ 3 h 21"/>
                <a:gd name="T32" fmla="*/ 29 w 34"/>
                <a:gd name="T33" fmla="*/ 3 h 21"/>
                <a:gd name="T34" fmla="*/ 32 w 34"/>
                <a:gd name="T35" fmla="*/ 7 h 21"/>
                <a:gd name="T36" fmla="*/ 34 w 34"/>
                <a:gd name="T37" fmla="*/ 12 h 21"/>
                <a:gd name="T38" fmla="*/ 34 w 34"/>
                <a:gd name="T39" fmla="*/ 12 h 21"/>
                <a:gd name="T40" fmla="*/ 32 w 34"/>
                <a:gd name="T41" fmla="*/ 16 h 21"/>
                <a:gd name="T42" fmla="*/ 29 w 34"/>
                <a:gd name="T43" fmla="*/ 20 h 21"/>
                <a:gd name="T44" fmla="*/ 23 w 34"/>
                <a:gd name="T45" fmla="*/ 21 h 21"/>
                <a:gd name="T46" fmla="*/ 18 w 34"/>
                <a:gd name="T47" fmla="*/ 21 h 21"/>
                <a:gd name="T48" fmla="*/ 18 w 34"/>
                <a:gd name="T49" fmla="*/ 21 h 21"/>
                <a:gd name="T50" fmla="*/ 16 w 34"/>
                <a:gd name="T51" fmla="*/ 16 h 21"/>
                <a:gd name="T52" fmla="*/ 16 w 34"/>
                <a:gd name="T53" fmla="*/ 16 h 21"/>
                <a:gd name="T54" fmla="*/ 27 w 34"/>
                <a:gd name="T55" fmla="*/ 16 h 21"/>
                <a:gd name="T56" fmla="*/ 27 w 34"/>
                <a:gd name="T57" fmla="*/ 16 h 21"/>
                <a:gd name="T58" fmla="*/ 29 w 34"/>
                <a:gd name="T59" fmla="*/ 14 h 21"/>
                <a:gd name="T60" fmla="*/ 29 w 34"/>
                <a:gd name="T61" fmla="*/ 11 h 21"/>
                <a:gd name="T62" fmla="*/ 29 w 34"/>
                <a:gd name="T63" fmla="*/ 11 h 21"/>
                <a:gd name="T64" fmla="*/ 29 w 34"/>
                <a:gd name="T65" fmla="*/ 9 h 21"/>
                <a:gd name="T66" fmla="*/ 25 w 34"/>
                <a:gd name="T67" fmla="*/ 7 h 21"/>
                <a:gd name="T68" fmla="*/ 16 w 34"/>
                <a:gd name="T69" fmla="*/ 5 h 21"/>
                <a:gd name="T70" fmla="*/ 16 w 34"/>
                <a:gd name="T71" fmla="*/ 5 h 21"/>
                <a:gd name="T72" fmla="*/ 7 w 34"/>
                <a:gd name="T73" fmla="*/ 7 h 21"/>
                <a:gd name="T74" fmla="*/ 7 w 34"/>
                <a:gd name="T75" fmla="*/ 7 h 21"/>
                <a:gd name="T76" fmla="*/ 5 w 34"/>
                <a:gd name="T77" fmla="*/ 9 h 21"/>
                <a:gd name="T78" fmla="*/ 5 w 34"/>
                <a:gd name="T79" fmla="*/ 11 h 21"/>
                <a:gd name="T80" fmla="*/ 5 w 34"/>
                <a:gd name="T81" fmla="*/ 11 h 21"/>
                <a:gd name="T82" fmla="*/ 5 w 34"/>
                <a:gd name="T83" fmla="*/ 14 h 21"/>
                <a:gd name="T84" fmla="*/ 7 w 34"/>
                <a:gd name="T85" fmla="*/ 16 h 21"/>
                <a:gd name="T86" fmla="*/ 7 w 34"/>
                <a:gd name="T87" fmla="*/ 16 h 21"/>
                <a:gd name="T88" fmla="*/ 16 w 34"/>
                <a:gd name="T89" fmla="*/ 16 h 21"/>
                <a:gd name="T90" fmla="*/ 16 w 34"/>
                <a:gd name="T91" fmla="*/ 1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" h="21">
                  <a:moveTo>
                    <a:pt x="18" y="21"/>
                  </a:moveTo>
                  <a:lnTo>
                    <a:pt x="18" y="21"/>
                  </a:lnTo>
                  <a:lnTo>
                    <a:pt x="11" y="21"/>
                  </a:lnTo>
                  <a:lnTo>
                    <a:pt x="5" y="20"/>
                  </a:lnTo>
                  <a:lnTo>
                    <a:pt x="5" y="20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7"/>
                  </a:lnTo>
                  <a:lnTo>
                    <a:pt x="5" y="3"/>
                  </a:lnTo>
                  <a:lnTo>
                    <a:pt x="5" y="3"/>
                  </a:lnTo>
                  <a:lnTo>
                    <a:pt x="9" y="2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3" y="2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32" y="7"/>
                  </a:lnTo>
                  <a:lnTo>
                    <a:pt x="34" y="12"/>
                  </a:lnTo>
                  <a:lnTo>
                    <a:pt x="34" y="12"/>
                  </a:lnTo>
                  <a:lnTo>
                    <a:pt x="32" y="16"/>
                  </a:lnTo>
                  <a:lnTo>
                    <a:pt x="29" y="20"/>
                  </a:lnTo>
                  <a:lnTo>
                    <a:pt x="23" y="21"/>
                  </a:lnTo>
                  <a:lnTo>
                    <a:pt x="18" y="21"/>
                  </a:lnTo>
                  <a:lnTo>
                    <a:pt x="18" y="21"/>
                  </a:lnTo>
                  <a:close/>
                  <a:moveTo>
                    <a:pt x="16" y="16"/>
                  </a:moveTo>
                  <a:lnTo>
                    <a:pt x="16" y="16"/>
                  </a:lnTo>
                  <a:lnTo>
                    <a:pt x="27" y="16"/>
                  </a:lnTo>
                  <a:lnTo>
                    <a:pt x="27" y="16"/>
                  </a:lnTo>
                  <a:lnTo>
                    <a:pt x="29" y="14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9"/>
                  </a:lnTo>
                  <a:lnTo>
                    <a:pt x="25" y="7"/>
                  </a:lnTo>
                  <a:lnTo>
                    <a:pt x="16" y="5"/>
                  </a:lnTo>
                  <a:lnTo>
                    <a:pt x="16" y="5"/>
                  </a:lnTo>
                  <a:lnTo>
                    <a:pt x="7" y="7"/>
                  </a:lnTo>
                  <a:lnTo>
                    <a:pt x="7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5" y="14"/>
                  </a:lnTo>
                  <a:lnTo>
                    <a:pt x="7" y="16"/>
                  </a:lnTo>
                  <a:lnTo>
                    <a:pt x="7" y="16"/>
                  </a:lnTo>
                  <a:lnTo>
                    <a:pt x="16" y="16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3" name="Freeform 1450"/>
            <p:cNvSpPr>
              <a:spLocks/>
            </p:cNvSpPr>
            <p:nvPr/>
          </p:nvSpPr>
          <p:spPr bwMode="auto">
            <a:xfrm>
              <a:off x="9261475" y="3535363"/>
              <a:ext cx="25400" cy="9525"/>
            </a:xfrm>
            <a:custGeom>
              <a:avLst/>
              <a:gdLst>
                <a:gd name="T0" fmla="*/ 32 w 32"/>
                <a:gd name="T1" fmla="*/ 12 h 12"/>
                <a:gd name="T2" fmla="*/ 0 w 32"/>
                <a:gd name="T3" fmla="*/ 12 h 12"/>
                <a:gd name="T4" fmla="*/ 0 w 32"/>
                <a:gd name="T5" fmla="*/ 7 h 12"/>
                <a:gd name="T6" fmla="*/ 25 w 32"/>
                <a:gd name="T7" fmla="*/ 7 h 12"/>
                <a:gd name="T8" fmla="*/ 25 w 32"/>
                <a:gd name="T9" fmla="*/ 7 h 12"/>
                <a:gd name="T10" fmla="*/ 23 w 32"/>
                <a:gd name="T11" fmla="*/ 0 h 12"/>
                <a:gd name="T12" fmla="*/ 27 w 32"/>
                <a:gd name="T13" fmla="*/ 0 h 12"/>
                <a:gd name="T14" fmla="*/ 27 w 32"/>
                <a:gd name="T15" fmla="*/ 0 h 12"/>
                <a:gd name="T16" fmla="*/ 29 w 32"/>
                <a:gd name="T17" fmla="*/ 5 h 12"/>
                <a:gd name="T18" fmla="*/ 29 w 32"/>
                <a:gd name="T19" fmla="*/ 5 h 12"/>
                <a:gd name="T20" fmla="*/ 32 w 32"/>
                <a:gd name="T21" fmla="*/ 9 h 12"/>
                <a:gd name="T22" fmla="*/ 32 w 32"/>
                <a:gd name="T2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2">
                  <a:moveTo>
                    <a:pt x="32" y="12"/>
                  </a:moveTo>
                  <a:lnTo>
                    <a:pt x="0" y="12"/>
                  </a:lnTo>
                  <a:lnTo>
                    <a:pt x="0" y="7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3" y="0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29" y="5"/>
                  </a:lnTo>
                  <a:lnTo>
                    <a:pt x="29" y="5"/>
                  </a:lnTo>
                  <a:lnTo>
                    <a:pt x="32" y="9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4" name="Freeform 1451"/>
            <p:cNvSpPr>
              <a:spLocks/>
            </p:cNvSpPr>
            <p:nvPr/>
          </p:nvSpPr>
          <p:spPr bwMode="auto">
            <a:xfrm>
              <a:off x="9261475" y="3654426"/>
              <a:ext cx="25400" cy="15875"/>
            </a:xfrm>
            <a:custGeom>
              <a:avLst/>
              <a:gdLst>
                <a:gd name="T0" fmla="*/ 0 w 32"/>
                <a:gd name="T1" fmla="*/ 20 h 20"/>
                <a:gd name="T2" fmla="*/ 0 w 32"/>
                <a:gd name="T3" fmla="*/ 0 h 20"/>
                <a:gd name="T4" fmla="*/ 2 w 32"/>
                <a:gd name="T5" fmla="*/ 0 h 20"/>
                <a:gd name="T6" fmla="*/ 2 w 32"/>
                <a:gd name="T7" fmla="*/ 0 h 20"/>
                <a:gd name="T8" fmla="*/ 7 w 32"/>
                <a:gd name="T9" fmla="*/ 2 h 20"/>
                <a:gd name="T10" fmla="*/ 7 w 32"/>
                <a:gd name="T11" fmla="*/ 2 h 20"/>
                <a:gd name="T12" fmla="*/ 12 w 32"/>
                <a:gd name="T13" fmla="*/ 7 h 20"/>
                <a:gd name="T14" fmla="*/ 12 w 32"/>
                <a:gd name="T15" fmla="*/ 7 h 20"/>
                <a:gd name="T16" fmla="*/ 16 w 32"/>
                <a:gd name="T17" fmla="*/ 11 h 20"/>
                <a:gd name="T18" fmla="*/ 16 w 32"/>
                <a:gd name="T19" fmla="*/ 11 h 20"/>
                <a:gd name="T20" fmla="*/ 20 w 32"/>
                <a:gd name="T21" fmla="*/ 14 h 20"/>
                <a:gd name="T22" fmla="*/ 20 w 32"/>
                <a:gd name="T23" fmla="*/ 14 h 20"/>
                <a:gd name="T24" fmla="*/ 21 w 32"/>
                <a:gd name="T25" fmla="*/ 14 h 20"/>
                <a:gd name="T26" fmla="*/ 21 w 32"/>
                <a:gd name="T27" fmla="*/ 14 h 20"/>
                <a:gd name="T28" fmla="*/ 25 w 32"/>
                <a:gd name="T29" fmla="*/ 12 h 20"/>
                <a:gd name="T30" fmla="*/ 25 w 32"/>
                <a:gd name="T31" fmla="*/ 12 h 20"/>
                <a:gd name="T32" fmla="*/ 27 w 32"/>
                <a:gd name="T33" fmla="*/ 9 h 20"/>
                <a:gd name="T34" fmla="*/ 27 w 32"/>
                <a:gd name="T35" fmla="*/ 9 h 20"/>
                <a:gd name="T36" fmla="*/ 27 w 32"/>
                <a:gd name="T37" fmla="*/ 5 h 20"/>
                <a:gd name="T38" fmla="*/ 27 w 32"/>
                <a:gd name="T39" fmla="*/ 5 h 20"/>
                <a:gd name="T40" fmla="*/ 23 w 32"/>
                <a:gd name="T41" fmla="*/ 2 h 20"/>
                <a:gd name="T42" fmla="*/ 29 w 32"/>
                <a:gd name="T43" fmla="*/ 2 h 20"/>
                <a:gd name="T44" fmla="*/ 29 w 32"/>
                <a:gd name="T45" fmla="*/ 2 h 20"/>
                <a:gd name="T46" fmla="*/ 30 w 32"/>
                <a:gd name="T47" fmla="*/ 5 h 20"/>
                <a:gd name="T48" fmla="*/ 30 w 32"/>
                <a:gd name="T49" fmla="*/ 5 h 20"/>
                <a:gd name="T50" fmla="*/ 32 w 32"/>
                <a:gd name="T51" fmla="*/ 11 h 20"/>
                <a:gd name="T52" fmla="*/ 32 w 32"/>
                <a:gd name="T53" fmla="*/ 11 h 20"/>
                <a:gd name="T54" fmla="*/ 30 w 32"/>
                <a:gd name="T55" fmla="*/ 14 h 20"/>
                <a:gd name="T56" fmla="*/ 29 w 32"/>
                <a:gd name="T57" fmla="*/ 16 h 20"/>
                <a:gd name="T58" fmla="*/ 29 w 32"/>
                <a:gd name="T59" fmla="*/ 16 h 20"/>
                <a:gd name="T60" fmla="*/ 27 w 32"/>
                <a:gd name="T61" fmla="*/ 18 h 20"/>
                <a:gd name="T62" fmla="*/ 23 w 32"/>
                <a:gd name="T63" fmla="*/ 20 h 20"/>
                <a:gd name="T64" fmla="*/ 23 w 32"/>
                <a:gd name="T65" fmla="*/ 20 h 20"/>
                <a:gd name="T66" fmla="*/ 18 w 32"/>
                <a:gd name="T67" fmla="*/ 18 h 20"/>
                <a:gd name="T68" fmla="*/ 18 w 32"/>
                <a:gd name="T69" fmla="*/ 18 h 20"/>
                <a:gd name="T70" fmla="*/ 14 w 32"/>
                <a:gd name="T71" fmla="*/ 16 h 20"/>
                <a:gd name="T72" fmla="*/ 14 w 32"/>
                <a:gd name="T73" fmla="*/ 16 h 20"/>
                <a:gd name="T74" fmla="*/ 9 w 32"/>
                <a:gd name="T75" fmla="*/ 11 h 20"/>
                <a:gd name="T76" fmla="*/ 9 w 32"/>
                <a:gd name="T77" fmla="*/ 11 h 20"/>
                <a:gd name="T78" fmla="*/ 7 w 32"/>
                <a:gd name="T79" fmla="*/ 7 h 20"/>
                <a:gd name="T80" fmla="*/ 7 w 32"/>
                <a:gd name="T81" fmla="*/ 7 h 20"/>
                <a:gd name="T82" fmla="*/ 3 w 32"/>
                <a:gd name="T83" fmla="*/ 5 h 20"/>
                <a:gd name="T84" fmla="*/ 3 w 32"/>
                <a:gd name="T85" fmla="*/ 5 h 20"/>
                <a:gd name="T86" fmla="*/ 3 w 32"/>
                <a:gd name="T87" fmla="*/ 20 h 20"/>
                <a:gd name="T88" fmla="*/ 0 w 32"/>
                <a:gd name="T8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20">
                  <a:moveTo>
                    <a:pt x="0" y="2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12" y="7"/>
                  </a:lnTo>
                  <a:lnTo>
                    <a:pt x="12" y="7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20" y="14"/>
                  </a:lnTo>
                  <a:lnTo>
                    <a:pt x="20" y="14"/>
                  </a:lnTo>
                  <a:lnTo>
                    <a:pt x="21" y="14"/>
                  </a:lnTo>
                  <a:lnTo>
                    <a:pt x="21" y="14"/>
                  </a:lnTo>
                  <a:lnTo>
                    <a:pt x="25" y="12"/>
                  </a:lnTo>
                  <a:lnTo>
                    <a:pt x="25" y="12"/>
                  </a:lnTo>
                  <a:lnTo>
                    <a:pt x="27" y="9"/>
                  </a:lnTo>
                  <a:lnTo>
                    <a:pt x="27" y="9"/>
                  </a:lnTo>
                  <a:lnTo>
                    <a:pt x="27" y="5"/>
                  </a:lnTo>
                  <a:lnTo>
                    <a:pt x="27" y="5"/>
                  </a:lnTo>
                  <a:lnTo>
                    <a:pt x="23" y="2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32" y="11"/>
                  </a:lnTo>
                  <a:lnTo>
                    <a:pt x="32" y="11"/>
                  </a:lnTo>
                  <a:lnTo>
                    <a:pt x="30" y="14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7" y="18"/>
                  </a:lnTo>
                  <a:lnTo>
                    <a:pt x="23" y="20"/>
                  </a:lnTo>
                  <a:lnTo>
                    <a:pt x="23" y="20"/>
                  </a:lnTo>
                  <a:lnTo>
                    <a:pt x="18" y="18"/>
                  </a:lnTo>
                  <a:lnTo>
                    <a:pt x="18" y="18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9" y="11"/>
                  </a:lnTo>
                  <a:lnTo>
                    <a:pt x="9" y="11"/>
                  </a:lnTo>
                  <a:lnTo>
                    <a:pt x="7" y="7"/>
                  </a:lnTo>
                  <a:lnTo>
                    <a:pt x="7" y="7"/>
                  </a:lnTo>
                  <a:lnTo>
                    <a:pt x="3" y="5"/>
                  </a:lnTo>
                  <a:lnTo>
                    <a:pt x="3" y="5"/>
                  </a:lnTo>
                  <a:lnTo>
                    <a:pt x="3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5" name="Freeform 1452"/>
            <p:cNvSpPr>
              <a:spLocks/>
            </p:cNvSpPr>
            <p:nvPr/>
          </p:nvSpPr>
          <p:spPr bwMode="auto">
            <a:xfrm>
              <a:off x="9259887" y="3773488"/>
              <a:ext cx="26988" cy="14288"/>
            </a:xfrm>
            <a:custGeom>
              <a:avLst/>
              <a:gdLst>
                <a:gd name="T0" fmla="*/ 11 w 34"/>
                <a:gd name="T1" fmla="*/ 18 h 18"/>
                <a:gd name="T2" fmla="*/ 11 w 34"/>
                <a:gd name="T3" fmla="*/ 18 h 18"/>
                <a:gd name="T4" fmla="*/ 7 w 34"/>
                <a:gd name="T5" fmla="*/ 18 h 18"/>
                <a:gd name="T6" fmla="*/ 4 w 34"/>
                <a:gd name="T7" fmla="*/ 16 h 18"/>
                <a:gd name="T8" fmla="*/ 4 w 34"/>
                <a:gd name="T9" fmla="*/ 16 h 18"/>
                <a:gd name="T10" fmla="*/ 2 w 34"/>
                <a:gd name="T11" fmla="*/ 13 h 18"/>
                <a:gd name="T12" fmla="*/ 0 w 34"/>
                <a:gd name="T13" fmla="*/ 7 h 18"/>
                <a:gd name="T14" fmla="*/ 0 w 34"/>
                <a:gd name="T15" fmla="*/ 7 h 18"/>
                <a:gd name="T16" fmla="*/ 2 w 34"/>
                <a:gd name="T17" fmla="*/ 2 h 18"/>
                <a:gd name="T18" fmla="*/ 2 w 34"/>
                <a:gd name="T19" fmla="*/ 2 h 18"/>
                <a:gd name="T20" fmla="*/ 2 w 34"/>
                <a:gd name="T21" fmla="*/ 0 h 18"/>
                <a:gd name="T22" fmla="*/ 7 w 34"/>
                <a:gd name="T23" fmla="*/ 0 h 18"/>
                <a:gd name="T24" fmla="*/ 7 w 34"/>
                <a:gd name="T25" fmla="*/ 0 h 18"/>
                <a:gd name="T26" fmla="*/ 5 w 34"/>
                <a:gd name="T27" fmla="*/ 4 h 18"/>
                <a:gd name="T28" fmla="*/ 5 w 34"/>
                <a:gd name="T29" fmla="*/ 4 h 18"/>
                <a:gd name="T30" fmla="*/ 5 w 34"/>
                <a:gd name="T31" fmla="*/ 7 h 18"/>
                <a:gd name="T32" fmla="*/ 5 w 34"/>
                <a:gd name="T33" fmla="*/ 7 h 18"/>
                <a:gd name="T34" fmla="*/ 5 w 34"/>
                <a:gd name="T35" fmla="*/ 11 h 18"/>
                <a:gd name="T36" fmla="*/ 5 w 34"/>
                <a:gd name="T37" fmla="*/ 11 h 18"/>
                <a:gd name="T38" fmla="*/ 11 w 34"/>
                <a:gd name="T39" fmla="*/ 13 h 18"/>
                <a:gd name="T40" fmla="*/ 11 w 34"/>
                <a:gd name="T41" fmla="*/ 13 h 18"/>
                <a:gd name="T42" fmla="*/ 13 w 34"/>
                <a:gd name="T43" fmla="*/ 13 h 18"/>
                <a:gd name="T44" fmla="*/ 14 w 34"/>
                <a:gd name="T45" fmla="*/ 11 h 18"/>
                <a:gd name="T46" fmla="*/ 14 w 34"/>
                <a:gd name="T47" fmla="*/ 11 h 18"/>
                <a:gd name="T48" fmla="*/ 16 w 34"/>
                <a:gd name="T49" fmla="*/ 5 h 18"/>
                <a:gd name="T50" fmla="*/ 16 w 34"/>
                <a:gd name="T51" fmla="*/ 2 h 18"/>
                <a:gd name="T52" fmla="*/ 20 w 34"/>
                <a:gd name="T53" fmla="*/ 2 h 18"/>
                <a:gd name="T54" fmla="*/ 20 w 34"/>
                <a:gd name="T55" fmla="*/ 5 h 18"/>
                <a:gd name="T56" fmla="*/ 20 w 34"/>
                <a:gd name="T57" fmla="*/ 5 h 18"/>
                <a:gd name="T58" fmla="*/ 22 w 34"/>
                <a:gd name="T59" fmla="*/ 11 h 18"/>
                <a:gd name="T60" fmla="*/ 22 w 34"/>
                <a:gd name="T61" fmla="*/ 11 h 18"/>
                <a:gd name="T62" fmla="*/ 22 w 34"/>
                <a:gd name="T63" fmla="*/ 13 h 18"/>
                <a:gd name="T64" fmla="*/ 25 w 34"/>
                <a:gd name="T65" fmla="*/ 13 h 18"/>
                <a:gd name="T66" fmla="*/ 25 w 34"/>
                <a:gd name="T67" fmla="*/ 13 h 18"/>
                <a:gd name="T68" fmla="*/ 29 w 34"/>
                <a:gd name="T69" fmla="*/ 11 h 18"/>
                <a:gd name="T70" fmla="*/ 29 w 34"/>
                <a:gd name="T71" fmla="*/ 11 h 18"/>
                <a:gd name="T72" fmla="*/ 29 w 34"/>
                <a:gd name="T73" fmla="*/ 7 h 18"/>
                <a:gd name="T74" fmla="*/ 29 w 34"/>
                <a:gd name="T75" fmla="*/ 7 h 18"/>
                <a:gd name="T76" fmla="*/ 29 w 34"/>
                <a:gd name="T77" fmla="*/ 4 h 18"/>
                <a:gd name="T78" fmla="*/ 27 w 34"/>
                <a:gd name="T79" fmla="*/ 0 h 18"/>
                <a:gd name="T80" fmla="*/ 32 w 34"/>
                <a:gd name="T81" fmla="*/ 0 h 18"/>
                <a:gd name="T82" fmla="*/ 32 w 34"/>
                <a:gd name="T83" fmla="*/ 0 h 18"/>
                <a:gd name="T84" fmla="*/ 32 w 34"/>
                <a:gd name="T85" fmla="*/ 4 h 18"/>
                <a:gd name="T86" fmla="*/ 32 w 34"/>
                <a:gd name="T87" fmla="*/ 4 h 18"/>
                <a:gd name="T88" fmla="*/ 34 w 34"/>
                <a:gd name="T89" fmla="*/ 9 h 18"/>
                <a:gd name="T90" fmla="*/ 34 w 34"/>
                <a:gd name="T91" fmla="*/ 9 h 18"/>
                <a:gd name="T92" fmla="*/ 32 w 34"/>
                <a:gd name="T93" fmla="*/ 13 h 18"/>
                <a:gd name="T94" fmla="*/ 32 w 34"/>
                <a:gd name="T95" fmla="*/ 13 h 18"/>
                <a:gd name="T96" fmla="*/ 29 w 34"/>
                <a:gd name="T97" fmla="*/ 16 h 18"/>
                <a:gd name="T98" fmla="*/ 29 w 34"/>
                <a:gd name="T99" fmla="*/ 16 h 18"/>
                <a:gd name="T100" fmla="*/ 25 w 34"/>
                <a:gd name="T101" fmla="*/ 18 h 18"/>
                <a:gd name="T102" fmla="*/ 25 w 34"/>
                <a:gd name="T103" fmla="*/ 18 h 18"/>
                <a:gd name="T104" fmla="*/ 20 w 34"/>
                <a:gd name="T105" fmla="*/ 16 h 18"/>
                <a:gd name="T106" fmla="*/ 20 w 34"/>
                <a:gd name="T107" fmla="*/ 16 h 18"/>
                <a:gd name="T108" fmla="*/ 18 w 34"/>
                <a:gd name="T109" fmla="*/ 11 h 18"/>
                <a:gd name="T110" fmla="*/ 18 w 34"/>
                <a:gd name="T111" fmla="*/ 11 h 18"/>
                <a:gd name="T112" fmla="*/ 18 w 34"/>
                <a:gd name="T113" fmla="*/ 11 h 18"/>
                <a:gd name="T114" fmla="*/ 14 w 34"/>
                <a:gd name="T115" fmla="*/ 16 h 18"/>
                <a:gd name="T116" fmla="*/ 14 w 34"/>
                <a:gd name="T117" fmla="*/ 16 h 18"/>
                <a:gd name="T118" fmla="*/ 13 w 34"/>
                <a:gd name="T119" fmla="*/ 18 h 18"/>
                <a:gd name="T120" fmla="*/ 11 w 34"/>
                <a:gd name="T121" fmla="*/ 18 h 18"/>
                <a:gd name="T122" fmla="*/ 11 w 34"/>
                <a:gd name="T12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" h="18">
                  <a:moveTo>
                    <a:pt x="11" y="18"/>
                  </a:moveTo>
                  <a:lnTo>
                    <a:pt x="11" y="18"/>
                  </a:lnTo>
                  <a:lnTo>
                    <a:pt x="7" y="18"/>
                  </a:lnTo>
                  <a:lnTo>
                    <a:pt x="4" y="16"/>
                  </a:lnTo>
                  <a:lnTo>
                    <a:pt x="4" y="16"/>
                  </a:lnTo>
                  <a:lnTo>
                    <a:pt x="2" y="13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7"/>
                  </a:lnTo>
                  <a:lnTo>
                    <a:pt x="5" y="7"/>
                  </a:lnTo>
                  <a:lnTo>
                    <a:pt x="5" y="11"/>
                  </a:lnTo>
                  <a:lnTo>
                    <a:pt x="5" y="11"/>
                  </a:lnTo>
                  <a:lnTo>
                    <a:pt x="11" y="13"/>
                  </a:lnTo>
                  <a:lnTo>
                    <a:pt x="11" y="13"/>
                  </a:lnTo>
                  <a:lnTo>
                    <a:pt x="13" y="13"/>
                  </a:lnTo>
                  <a:lnTo>
                    <a:pt x="14" y="11"/>
                  </a:lnTo>
                  <a:lnTo>
                    <a:pt x="14" y="11"/>
                  </a:lnTo>
                  <a:lnTo>
                    <a:pt x="16" y="5"/>
                  </a:lnTo>
                  <a:lnTo>
                    <a:pt x="16" y="2"/>
                  </a:lnTo>
                  <a:lnTo>
                    <a:pt x="20" y="2"/>
                  </a:lnTo>
                  <a:lnTo>
                    <a:pt x="20" y="5"/>
                  </a:lnTo>
                  <a:lnTo>
                    <a:pt x="20" y="5"/>
                  </a:lnTo>
                  <a:lnTo>
                    <a:pt x="22" y="11"/>
                  </a:lnTo>
                  <a:lnTo>
                    <a:pt x="22" y="11"/>
                  </a:lnTo>
                  <a:lnTo>
                    <a:pt x="22" y="13"/>
                  </a:lnTo>
                  <a:lnTo>
                    <a:pt x="25" y="13"/>
                  </a:lnTo>
                  <a:lnTo>
                    <a:pt x="25" y="13"/>
                  </a:lnTo>
                  <a:lnTo>
                    <a:pt x="29" y="11"/>
                  </a:lnTo>
                  <a:lnTo>
                    <a:pt x="29" y="11"/>
                  </a:lnTo>
                  <a:lnTo>
                    <a:pt x="29" y="7"/>
                  </a:lnTo>
                  <a:lnTo>
                    <a:pt x="29" y="7"/>
                  </a:lnTo>
                  <a:lnTo>
                    <a:pt x="29" y="4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2" y="13"/>
                  </a:lnTo>
                  <a:lnTo>
                    <a:pt x="32" y="13"/>
                  </a:lnTo>
                  <a:lnTo>
                    <a:pt x="29" y="16"/>
                  </a:lnTo>
                  <a:lnTo>
                    <a:pt x="29" y="16"/>
                  </a:lnTo>
                  <a:lnTo>
                    <a:pt x="25" y="18"/>
                  </a:lnTo>
                  <a:lnTo>
                    <a:pt x="25" y="18"/>
                  </a:lnTo>
                  <a:lnTo>
                    <a:pt x="20" y="16"/>
                  </a:lnTo>
                  <a:lnTo>
                    <a:pt x="20" y="16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8" y="11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13" y="18"/>
                  </a:lnTo>
                  <a:lnTo>
                    <a:pt x="11" y="18"/>
                  </a:lnTo>
                  <a:lnTo>
                    <a:pt x="11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453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454"/>
            <p:cNvSpPr>
              <a:spLocks noChangeArrowheads="1"/>
            </p:cNvSpPr>
            <p:nvPr/>
          </p:nvSpPr>
          <p:spPr bwMode="auto">
            <a:xfrm>
              <a:off x="9450387" y="3386138"/>
              <a:ext cx="71438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8" name="Freeform 1455"/>
            <p:cNvSpPr>
              <a:spLocks/>
            </p:cNvSpPr>
            <p:nvPr/>
          </p:nvSpPr>
          <p:spPr bwMode="auto">
            <a:xfrm>
              <a:off x="9450387" y="3319463"/>
              <a:ext cx="71438" cy="66675"/>
            </a:xfrm>
            <a:custGeom>
              <a:avLst/>
              <a:gdLst>
                <a:gd name="T0" fmla="*/ 45 w 90"/>
                <a:gd name="T1" fmla="*/ 0 h 85"/>
                <a:gd name="T2" fmla="*/ 30 w 90"/>
                <a:gd name="T3" fmla="*/ 11 h 85"/>
                <a:gd name="T4" fmla="*/ 0 w 90"/>
                <a:gd name="T5" fmla="*/ 85 h 85"/>
                <a:gd name="T6" fmla="*/ 90 w 90"/>
                <a:gd name="T7" fmla="*/ 85 h 85"/>
                <a:gd name="T8" fmla="*/ 59 w 90"/>
                <a:gd name="T9" fmla="*/ 11 h 85"/>
                <a:gd name="T10" fmla="*/ 45 w 90"/>
                <a:gd name="T11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5">
                  <a:moveTo>
                    <a:pt x="45" y="0"/>
                  </a:moveTo>
                  <a:lnTo>
                    <a:pt x="30" y="11"/>
                  </a:lnTo>
                  <a:lnTo>
                    <a:pt x="0" y="85"/>
                  </a:lnTo>
                  <a:lnTo>
                    <a:pt x="90" y="85"/>
                  </a:lnTo>
                  <a:lnTo>
                    <a:pt x="59" y="1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29" name="Freeform 1456"/>
            <p:cNvSpPr>
              <a:spLocks/>
            </p:cNvSpPr>
            <p:nvPr/>
          </p:nvSpPr>
          <p:spPr bwMode="auto">
            <a:xfrm>
              <a:off x="9475787" y="3300413"/>
              <a:ext cx="22225" cy="28575"/>
            </a:xfrm>
            <a:custGeom>
              <a:avLst/>
              <a:gdLst>
                <a:gd name="T0" fmla="*/ 15 w 29"/>
                <a:gd name="T1" fmla="*/ 0 h 36"/>
                <a:gd name="T2" fmla="*/ 0 w 29"/>
                <a:gd name="T3" fmla="*/ 36 h 36"/>
                <a:gd name="T4" fmla="*/ 29 w 29"/>
                <a:gd name="T5" fmla="*/ 36 h 36"/>
                <a:gd name="T6" fmla="*/ 15 w 29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6">
                  <a:moveTo>
                    <a:pt x="15" y="0"/>
                  </a:moveTo>
                  <a:lnTo>
                    <a:pt x="0" y="36"/>
                  </a:lnTo>
                  <a:lnTo>
                    <a:pt x="29" y="3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457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458"/>
            <p:cNvSpPr>
              <a:spLocks noChangeArrowheads="1"/>
            </p:cNvSpPr>
            <p:nvPr/>
          </p:nvSpPr>
          <p:spPr bwMode="auto">
            <a:xfrm>
              <a:off x="9450387" y="3386138"/>
              <a:ext cx="36513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459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460"/>
            <p:cNvSpPr>
              <a:spLocks noChangeArrowheads="1"/>
            </p:cNvSpPr>
            <p:nvPr/>
          </p:nvSpPr>
          <p:spPr bwMode="auto">
            <a:xfrm>
              <a:off x="9293225" y="3470276"/>
              <a:ext cx="330200" cy="39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461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462"/>
            <p:cNvSpPr>
              <a:spLocks noChangeArrowheads="1"/>
            </p:cNvSpPr>
            <p:nvPr/>
          </p:nvSpPr>
          <p:spPr bwMode="auto">
            <a:xfrm>
              <a:off x="9328150" y="3506788"/>
              <a:ext cx="260350" cy="31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463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464"/>
            <p:cNvSpPr>
              <a:spLocks noChangeArrowheads="1"/>
            </p:cNvSpPr>
            <p:nvPr/>
          </p:nvSpPr>
          <p:spPr bwMode="auto">
            <a:xfrm>
              <a:off x="9378950" y="3540126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8" name="Rectangle 1465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39" name="Rectangle 1466"/>
            <p:cNvSpPr>
              <a:spLocks noChangeArrowheads="1"/>
            </p:cNvSpPr>
            <p:nvPr/>
          </p:nvSpPr>
          <p:spPr bwMode="auto">
            <a:xfrm>
              <a:off x="9378950" y="3619501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0" name="Rectangle 1467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1" name="Rectangle 1468"/>
            <p:cNvSpPr>
              <a:spLocks noChangeArrowheads="1"/>
            </p:cNvSpPr>
            <p:nvPr/>
          </p:nvSpPr>
          <p:spPr bwMode="auto">
            <a:xfrm>
              <a:off x="9461500" y="3541713"/>
              <a:ext cx="85725" cy="79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2" name="Rectangle 1469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solidFill>
              <a:srgbClr val="EC00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3" name="Rectangle 1470"/>
            <p:cNvSpPr>
              <a:spLocks noChangeArrowheads="1"/>
            </p:cNvSpPr>
            <p:nvPr/>
          </p:nvSpPr>
          <p:spPr bwMode="auto">
            <a:xfrm>
              <a:off x="9461500" y="3621088"/>
              <a:ext cx="85725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4" name="Rectangle 1471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solidFill>
              <a:srgbClr val="008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5" name="Rectangle 1472"/>
            <p:cNvSpPr>
              <a:spLocks noChangeArrowheads="1"/>
            </p:cNvSpPr>
            <p:nvPr/>
          </p:nvSpPr>
          <p:spPr bwMode="auto">
            <a:xfrm>
              <a:off x="9378950" y="3700463"/>
              <a:ext cx="84138" cy="80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6" name="Rectangle 1473"/>
            <p:cNvSpPr>
              <a:spLocks noChangeArrowheads="1"/>
            </p:cNvSpPr>
            <p:nvPr/>
          </p:nvSpPr>
          <p:spPr bwMode="auto">
            <a:xfrm>
              <a:off x="9461500" y="3702051"/>
              <a:ext cx="85725" cy="79375"/>
            </a:xfrm>
            <a:prstGeom prst="rect">
              <a:avLst/>
            </a:prstGeom>
            <a:solidFill>
              <a:srgbClr val="00B2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7" name="Freeform 1474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rgbClr val="C84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8" name="Freeform 1475"/>
            <p:cNvSpPr>
              <a:spLocks/>
            </p:cNvSpPr>
            <p:nvPr/>
          </p:nvSpPr>
          <p:spPr bwMode="auto">
            <a:xfrm>
              <a:off x="9328150" y="3506788"/>
              <a:ext cx="260350" cy="274638"/>
            </a:xfrm>
            <a:custGeom>
              <a:avLst/>
              <a:gdLst>
                <a:gd name="T0" fmla="*/ 327 w 327"/>
                <a:gd name="T1" fmla="*/ 0 h 345"/>
                <a:gd name="T2" fmla="*/ 0 w 327"/>
                <a:gd name="T3" fmla="*/ 0 h 345"/>
                <a:gd name="T4" fmla="*/ 0 w 327"/>
                <a:gd name="T5" fmla="*/ 345 h 345"/>
                <a:gd name="T6" fmla="*/ 63 w 327"/>
                <a:gd name="T7" fmla="*/ 279 h 345"/>
                <a:gd name="T8" fmla="*/ 63 w 327"/>
                <a:gd name="T9" fmla="*/ 244 h 345"/>
                <a:gd name="T10" fmla="*/ 63 w 327"/>
                <a:gd name="T11" fmla="*/ 144 h 345"/>
                <a:gd name="T12" fmla="*/ 63 w 327"/>
                <a:gd name="T13" fmla="*/ 41 h 345"/>
                <a:gd name="T14" fmla="*/ 169 w 327"/>
                <a:gd name="T15" fmla="*/ 41 h 345"/>
                <a:gd name="T16" fmla="*/ 169 w 327"/>
                <a:gd name="T17" fmla="*/ 43 h 345"/>
                <a:gd name="T18" fmla="*/ 275 w 327"/>
                <a:gd name="T19" fmla="*/ 43 h 345"/>
                <a:gd name="T20" fmla="*/ 275 w 327"/>
                <a:gd name="T21" fmla="*/ 56 h 345"/>
                <a:gd name="T22" fmla="*/ 327 w 327"/>
                <a:gd name="T23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345">
                  <a:moveTo>
                    <a:pt x="327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63" y="279"/>
                  </a:lnTo>
                  <a:lnTo>
                    <a:pt x="63" y="244"/>
                  </a:lnTo>
                  <a:lnTo>
                    <a:pt x="63" y="144"/>
                  </a:lnTo>
                  <a:lnTo>
                    <a:pt x="63" y="41"/>
                  </a:lnTo>
                  <a:lnTo>
                    <a:pt x="169" y="41"/>
                  </a:lnTo>
                  <a:lnTo>
                    <a:pt x="169" y="43"/>
                  </a:lnTo>
                  <a:lnTo>
                    <a:pt x="275" y="43"/>
                  </a:lnTo>
                  <a:lnTo>
                    <a:pt x="275" y="56"/>
                  </a:lnTo>
                  <a:lnTo>
                    <a:pt x="3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49" name="Freeform 1476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33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0" name="Freeform 1477"/>
            <p:cNvSpPr>
              <a:spLocks/>
            </p:cNvSpPr>
            <p:nvPr/>
          </p:nvSpPr>
          <p:spPr bwMode="auto">
            <a:xfrm>
              <a:off x="9378950" y="3540126"/>
              <a:ext cx="84138" cy="80963"/>
            </a:xfrm>
            <a:custGeom>
              <a:avLst/>
              <a:gdLst>
                <a:gd name="T0" fmla="*/ 106 w 106"/>
                <a:gd name="T1" fmla="*/ 0 h 103"/>
                <a:gd name="T2" fmla="*/ 0 w 106"/>
                <a:gd name="T3" fmla="*/ 0 h 103"/>
                <a:gd name="T4" fmla="*/ 0 w 106"/>
                <a:gd name="T5" fmla="*/ 103 h 103"/>
                <a:gd name="T6" fmla="*/ 0 w 106"/>
                <a:gd name="T7" fmla="*/ 101 h 103"/>
                <a:gd name="T8" fmla="*/ 104 w 106"/>
                <a:gd name="T9" fmla="*/ 101 h 103"/>
                <a:gd name="T10" fmla="*/ 104 w 106"/>
                <a:gd name="T11" fmla="*/ 2 h 103"/>
                <a:gd name="T12" fmla="*/ 106 w 106"/>
                <a:gd name="T13" fmla="*/ 2 h 103"/>
                <a:gd name="T14" fmla="*/ 106 w 106"/>
                <a:gd name="T15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3">
                  <a:moveTo>
                    <a:pt x="106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0" y="101"/>
                  </a:lnTo>
                  <a:lnTo>
                    <a:pt x="104" y="101"/>
                  </a:lnTo>
                  <a:lnTo>
                    <a:pt x="104" y="2"/>
                  </a:lnTo>
                  <a:lnTo>
                    <a:pt x="106" y="2"/>
                  </a:lnTo>
                  <a:lnTo>
                    <a:pt x="10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1" name="Freeform 1478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2" name="Freeform 1479"/>
            <p:cNvSpPr>
              <a:spLocks/>
            </p:cNvSpPr>
            <p:nvPr/>
          </p:nvSpPr>
          <p:spPr bwMode="auto">
            <a:xfrm>
              <a:off x="9378950" y="3619501"/>
              <a:ext cx="82550" cy="80963"/>
            </a:xfrm>
            <a:custGeom>
              <a:avLst/>
              <a:gdLst>
                <a:gd name="T0" fmla="*/ 104 w 104"/>
                <a:gd name="T1" fmla="*/ 0 h 102"/>
                <a:gd name="T2" fmla="*/ 0 w 104"/>
                <a:gd name="T3" fmla="*/ 0 h 102"/>
                <a:gd name="T4" fmla="*/ 0 w 104"/>
                <a:gd name="T5" fmla="*/ 2 h 102"/>
                <a:gd name="T6" fmla="*/ 0 w 104"/>
                <a:gd name="T7" fmla="*/ 102 h 102"/>
                <a:gd name="T8" fmla="*/ 33 w 104"/>
                <a:gd name="T9" fmla="*/ 102 h 102"/>
                <a:gd name="T10" fmla="*/ 104 w 104"/>
                <a:gd name="T11" fmla="*/ 25 h 102"/>
                <a:gd name="T12" fmla="*/ 104 w 104"/>
                <a:gd name="T13" fmla="*/ 2 h 102"/>
                <a:gd name="T14" fmla="*/ 104 w 104"/>
                <a:gd name="T1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102">
                  <a:moveTo>
                    <a:pt x="104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102"/>
                  </a:lnTo>
                  <a:lnTo>
                    <a:pt x="33" y="102"/>
                  </a:lnTo>
                  <a:lnTo>
                    <a:pt x="104" y="25"/>
                  </a:lnTo>
                  <a:lnTo>
                    <a:pt x="104" y="2"/>
                  </a:lnTo>
                  <a:lnTo>
                    <a:pt x="1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3" name="Freeform 1480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A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4" name="Freeform 1481"/>
            <p:cNvSpPr>
              <a:spLocks/>
            </p:cNvSpPr>
            <p:nvPr/>
          </p:nvSpPr>
          <p:spPr bwMode="auto">
            <a:xfrm>
              <a:off x="9461500" y="3541713"/>
              <a:ext cx="85725" cy="79375"/>
            </a:xfrm>
            <a:custGeom>
              <a:avLst/>
              <a:gdLst>
                <a:gd name="T0" fmla="*/ 108 w 108"/>
                <a:gd name="T1" fmla="*/ 0 h 101"/>
                <a:gd name="T2" fmla="*/ 2 w 108"/>
                <a:gd name="T3" fmla="*/ 0 h 101"/>
                <a:gd name="T4" fmla="*/ 0 w 108"/>
                <a:gd name="T5" fmla="*/ 0 h 101"/>
                <a:gd name="T6" fmla="*/ 0 w 108"/>
                <a:gd name="T7" fmla="*/ 99 h 101"/>
                <a:gd name="T8" fmla="*/ 0 w 108"/>
                <a:gd name="T9" fmla="*/ 101 h 101"/>
                <a:gd name="T10" fmla="*/ 0 w 108"/>
                <a:gd name="T11" fmla="*/ 101 h 101"/>
                <a:gd name="T12" fmla="*/ 24 w 108"/>
                <a:gd name="T13" fmla="*/ 101 h 101"/>
                <a:gd name="T14" fmla="*/ 108 w 108"/>
                <a:gd name="T15" fmla="*/ 13 h 101"/>
                <a:gd name="T16" fmla="*/ 108 w 108"/>
                <a:gd name="T1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" h="101">
                  <a:moveTo>
                    <a:pt x="108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24" y="101"/>
                  </a:lnTo>
                  <a:lnTo>
                    <a:pt x="108" y="13"/>
                  </a:lnTo>
                  <a:lnTo>
                    <a:pt x="10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5" name="Freeform 1482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03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6" name="Freeform 1483"/>
            <p:cNvSpPr>
              <a:spLocks/>
            </p:cNvSpPr>
            <p:nvPr/>
          </p:nvSpPr>
          <p:spPr bwMode="auto">
            <a:xfrm>
              <a:off x="9461500" y="3621088"/>
              <a:ext cx="17463" cy="19050"/>
            </a:xfrm>
            <a:custGeom>
              <a:avLst/>
              <a:gdLst>
                <a:gd name="T0" fmla="*/ 24 w 24"/>
                <a:gd name="T1" fmla="*/ 0 h 23"/>
                <a:gd name="T2" fmla="*/ 0 w 24"/>
                <a:gd name="T3" fmla="*/ 0 h 23"/>
                <a:gd name="T4" fmla="*/ 0 w 24"/>
                <a:gd name="T5" fmla="*/ 0 h 23"/>
                <a:gd name="T6" fmla="*/ 0 w 24"/>
                <a:gd name="T7" fmla="*/ 23 h 23"/>
                <a:gd name="T8" fmla="*/ 24 w 24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23"/>
                  </a:lnTo>
                  <a:lnTo>
                    <a:pt x="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7" name="Freeform 1484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39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8" name="Freeform 1485"/>
            <p:cNvSpPr>
              <a:spLocks/>
            </p:cNvSpPr>
            <p:nvPr/>
          </p:nvSpPr>
          <p:spPr bwMode="auto">
            <a:xfrm>
              <a:off x="9378950" y="3700463"/>
              <a:ext cx="25400" cy="26988"/>
            </a:xfrm>
            <a:custGeom>
              <a:avLst/>
              <a:gdLst>
                <a:gd name="T0" fmla="*/ 33 w 33"/>
                <a:gd name="T1" fmla="*/ 0 h 35"/>
                <a:gd name="T2" fmla="*/ 0 w 33"/>
                <a:gd name="T3" fmla="*/ 0 h 35"/>
                <a:gd name="T4" fmla="*/ 0 w 33"/>
                <a:gd name="T5" fmla="*/ 35 h 35"/>
                <a:gd name="T6" fmla="*/ 33 w 33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5">
                  <a:moveTo>
                    <a:pt x="33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59" name="Rectangle 1486"/>
            <p:cNvSpPr>
              <a:spLocks noChangeArrowheads="1"/>
            </p:cNvSpPr>
            <p:nvPr/>
          </p:nvSpPr>
          <p:spPr bwMode="auto">
            <a:xfrm>
              <a:off x="9605962" y="3494088"/>
              <a:ext cx="23813" cy="85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0" name="Rectangle 1487"/>
            <p:cNvSpPr>
              <a:spLocks noChangeArrowheads="1"/>
            </p:cNvSpPr>
            <p:nvPr/>
          </p:nvSpPr>
          <p:spPr bwMode="auto">
            <a:xfrm>
              <a:off x="9605962" y="3587751"/>
              <a:ext cx="23813" cy="301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1" name="Rectangle 1488"/>
            <p:cNvSpPr>
              <a:spLocks noChangeArrowheads="1"/>
            </p:cNvSpPr>
            <p:nvPr/>
          </p:nvSpPr>
          <p:spPr bwMode="auto">
            <a:xfrm>
              <a:off x="9110662" y="3495676"/>
              <a:ext cx="71438" cy="10795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2" name="Rectangle 1489"/>
            <p:cNvSpPr>
              <a:spLocks noChangeArrowheads="1"/>
            </p:cNvSpPr>
            <p:nvPr/>
          </p:nvSpPr>
          <p:spPr bwMode="auto">
            <a:xfrm>
              <a:off x="9110662" y="3495676"/>
              <a:ext cx="7938" cy="1079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3" name="Rectangle 1490"/>
            <p:cNvSpPr>
              <a:spLocks noChangeArrowheads="1"/>
            </p:cNvSpPr>
            <p:nvPr/>
          </p:nvSpPr>
          <p:spPr bwMode="auto">
            <a:xfrm>
              <a:off x="9091612" y="3571876"/>
              <a:ext cx="104775" cy="290513"/>
            </a:xfrm>
            <a:prstGeom prst="rect">
              <a:avLst/>
            </a:prstGeom>
            <a:solidFill>
              <a:srgbClr val="BA14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4" name="Rectangle 1491"/>
            <p:cNvSpPr>
              <a:spLocks noChangeArrowheads="1"/>
            </p:cNvSpPr>
            <p:nvPr/>
          </p:nvSpPr>
          <p:spPr bwMode="auto">
            <a:xfrm>
              <a:off x="9128125" y="3571876"/>
              <a:ext cx="68263" cy="290513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5" name="Rectangle 1492"/>
            <p:cNvSpPr>
              <a:spLocks noChangeArrowheads="1"/>
            </p:cNvSpPr>
            <p:nvPr/>
          </p:nvSpPr>
          <p:spPr bwMode="auto">
            <a:xfrm>
              <a:off x="9128125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6" name="Rectangle 1493"/>
            <p:cNvSpPr>
              <a:spLocks noChangeArrowheads="1"/>
            </p:cNvSpPr>
            <p:nvPr/>
          </p:nvSpPr>
          <p:spPr bwMode="auto">
            <a:xfrm>
              <a:off x="9156700" y="3524251"/>
              <a:ext cx="15875" cy="11113"/>
            </a:xfrm>
            <a:prstGeom prst="rect">
              <a:avLst/>
            </a:prstGeom>
            <a:solidFill>
              <a:srgbClr val="50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7232" tIns="33616" rIns="67232" bIns="33616" numCol="1" anchor="t" anchorCtr="0" compatLnSpc="1">
              <a:prstTxWarp prst="textNoShape">
                <a:avLst/>
              </a:prstTxWarp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324" b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167" name="Title 1"/>
          <p:cNvSpPr txBox="1">
            <a:spLocks/>
          </p:cNvSpPr>
          <p:nvPr/>
        </p:nvSpPr>
        <p:spPr>
          <a:xfrm>
            <a:off x="347590" y="2346594"/>
            <a:ext cx="8584241" cy="868972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70" baseline="0" dirty="0" smtClean="0">
                <a:ln w="3175">
                  <a:noFill/>
                </a:ln>
                <a:solidFill>
                  <a:srgbClr val="0072C6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1350"/>
              </a:spcAft>
              <a:buSzPct val="90000"/>
            </a:pPr>
            <a:r>
              <a:rPr sz="45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Compute-Bound </a:t>
            </a:r>
            <a:r>
              <a:rPr sz="4500" dirty="0" err="1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Async</a:t>
            </a:r>
            <a:r>
              <a:rPr sz="4500" dirty="0" smtClean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Operations</a:t>
            </a:r>
            <a:endParaRPr sz="4500" dirty="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3982" y="3160108"/>
            <a:ext cx="7194945" cy="508092"/>
          </a:xfrm>
          <a:prstGeom prst="rect">
            <a:avLst/>
          </a:prstGeom>
        </p:spPr>
        <p:txBody>
          <a:bodyPr wrap="square" lIns="134464" tIns="107571" rIns="134464" bIns="107571">
            <a:spAutoFit/>
          </a:bodyPr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882"/>
              </a:spcAft>
            </a:pPr>
            <a:r>
              <a:rPr lang="en-US" sz="2100" b="0" dirty="0">
                <a:ln w="3175">
                  <a:noFill/>
                </a:ln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Jeffrey Richter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13983" y="6283742"/>
            <a:ext cx="3132539" cy="404217"/>
            <a:chOff x="333574" y="6110330"/>
            <a:chExt cx="4176719" cy="538956"/>
          </a:xfrm>
        </p:grpSpPr>
        <p:sp>
          <p:nvSpPr>
            <p:cNvPr id="169" name="TextBox 168"/>
            <p:cNvSpPr txBox="1"/>
            <p:nvPr/>
          </p:nvSpPr>
          <p:spPr>
            <a:xfrm>
              <a:off x="333574" y="6110330"/>
              <a:ext cx="4176719" cy="538956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l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41"/>
                </a:spcAft>
              </a:pPr>
              <a:r>
                <a:rPr lang="en-US" sz="1350" b="0" dirty="0">
                  <a:solidFill>
                    <a:prstClr val="white"/>
                  </a:solidFill>
                  <a:latin typeface="Calibri" panose="020F0502020204030204"/>
                </a:rPr>
                <a:t>Produced by </a:t>
              </a:r>
            </a:p>
          </p:txBody>
        </p:sp>
        <p:pic>
          <p:nvPicPr>
            <p:cNvPr id="170" name="Picture 53" descr="https://www.wintellectnow.com/assets/img/winnow-logo-web-White-Wintellect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095" y="6150247"/>
              <a:ext cx="972261" cy="398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1" name="Rectangle 170"/>
          <p:cNvSpPr/>
          <p:nvPr/>
        </p:nvSpPr>
        <p:spPr>
          <a:xfrm>
            <a:off x="313982" y="2018775"/>
            <a:ext cx="7194945" cy="508092"/>
          </a:xfrm>
          <a:prstGeom prst="rect">
            <a:avLst/>
          </a:prstGeom>
        </p:spPr>
        <p:txBody>
          <a:bodyPr wrap="square" lIns="134464" tIns="107571" rIns="134464" bIns="107571">
            <a:spAutoFit/>
          </a:bodyPr>
          <a:lstStyle/>
          <a:p>
            <a:pPr algn="l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882"/>
              </a:spcAft>
            </a:pPr>
            <a:r>
              <a:rPr lang="en-US" sz="2100" b="0" dirty="0">
                <a:ln w="3175">
                  <a:noFill/>
                </a:ln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Advanced .NET Threading, Part </a:t>
            </a:r>
            <a:r>
              <a:rPr lang="en-US" sz="2100" b="0" dirty="0" smtClean="0">
                <a:ln w="3175">
                  <a:noFill/>
                </a:ln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endParaRPr lang="en-US" sz="2100" b="0" dirty="0">
              <a:ln w="3175">
                <a:noFill/>
              </a:ln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53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Cancelling a Task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private static Int32 </a:t>
            </a:r>
            <a:r>
              <a:rPr lang="en-US" dirty="0"/>
              <a:t>Compute(Object state)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CancellationToken</a:t>
            </a:r>
            <a:r>
              <a:rPr lang="en-US" dirty="0"/>
              <a:t> </a:t>
            </a:r>
            <a:r>
              <a:rPr lang="en-US" dirty="0" err="1" smtClean="0"/>
              <a:t>ct</a:t>
            </a:r>
            <a:r>
              <a:rPr lang="en-US" dirty="0" smtClean="0"/>
              <a:t> = (</a:t>
            </a:r>
            <a:r>
              <a:rPr lang="en-US" dirty="0" err="1" smtClean="0"/>
              <a:t>CancellationToken</a:t>
            </a:r>
            <a:r>
              <a:rPr lang="en-US" dirty="0" smtClean="0"/>
              <a:t>) state;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Int32 result = 0;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for (Int32 n = 0; n &lt; 10000; n++) {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     // </a:t>
            </a:r>
            <a:r>
              <a:rPr lang="en-US" dirty="0"/>
              <a:t>When </a:t>
            </a:r>
            <a:r>
              <a:rPr lang="en-US" dirty="0" err="1"/>
              <a:t>CancellationTokenSource</a:t>
            </a:r>
            <a:r>
              <a:rPr lang="en-US" dirty="0"/>
              <a:t> </a:t>
            </a:r>
            <a:r>
              <a:rPr lang="en-US" dirty="0" smtClean="0"/>
              <a:t>is canceled, </a:t>
            </a:r>
            <a:br>
              <a:rPr lang="en-US" dirty="0" smtClean="0"/>
            </a:br>
            <a:r>
              <a:rPr lang="en-US" dirty="0" smtClean="0"/>
              <a:t>      // throws </a:t>
            </a:r>
            <a:r>
              <a:rPr lang="en-US" b="1" dirty="0" err="1" smtClean="0"/>
              <a:t>OperationCanceledException</a:t>
            </a:r>
            <a:endParaRPr lang="en-US" b="1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      </a:t>
            </a:r>
            <a:r>
              <a:rPr lang="en-US" b="1" dirty="0" err="1" smtClean="0"/>
              <a:t>ct.ThrowIfCancellationRequested</a:t>
            </a:r>
            <a:r>
              <a:rPr lang="en-US" b="1" dirty="0" smtClean="0"/>
              <a:t>()</a:t>
            </a:r>
            <a:r>
              <a:rPr lang="en-US" dirty="0" smtClean="0"/>
              <a:t>;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      // Do work here...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return result;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Task May Start Child </a:t>
            </a:r>
            <a:r>
              <a:rPr lang="en-US" dirty="0" smtClean="0">
                <a:effectLst/>
              </a:rPr>
              <a:t>Tasks (V1)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9778" y="1335654"/>
            <a:ext cx="8761270" cy="4609742"/>
          </a:xfrm>
        </p:spPr>
        <p:txBody>
          <a:bodyPr>
            <a:noAutofit/>
          </a:bodyPr>
          <a:lstStyle/>
          <a:p>
            <a:pPr defTabSz="461963">
              <a:lnSpc>
                <a:spcPct val="110000"/>
              </a:lnSpc>
              <a:buClr>
                <a:schemeClr val="tx2"/>
              </a:buClr>
              <a:buSzPct val="60000"/>
            </a:pPr>
            <a:r>
              <a:rPr lang="en-US" sz="1400" dirty="0"/>
              <a:t>Task&lt;Int32[]&gt; parent = new Task&lt;Int32[]&gt;(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=&gt; {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results = new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Int32[2];  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Result array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// The parent task creates and starts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tasks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new Task</a:t>
            </a:r>
            <a:r>
              <a:rPr lang="en-US" sz="1400" dirty="0">
                <a:solidFill>
                  <a:srgbClr val="00B050"/>
                </a:solidFill>
              </a:rPr>
              <a:t>(() =&gt; results[0] = Sum(10000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).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Start();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new Task(</a:t>
            </a:r>
            <a:r>
              <a:rPr lang="en-US" sz="1400" dirty="0">
                <a:solidFill>
                  <a:srgbClr val="00B050"/>
                </a:solidFill>
              </a:rPr>
              <a:t>() =&gt; results[1] = Sum(20000</a:t>
            </a:r>
            <a:r>
              <a:rPr lang="en-US" sz="1400" dirty="0" smtClean="0">
                <a:solidFill>
                  <a:srgbClr val="00B050"/>
                </a:solidFill>
              </a:rPr>
              <a:t>)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).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Start();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//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Returns array (elements may not be initialized yet)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return results; 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parent.Start</a:t>
            </a:r>
            <a:r>
              <a:rPr lang="en-US" sz="1400" dirty="0"/>
              <a:t>();  // Start parent which starts children</a:t>
            </a:r>
          </a:p>
          <a:p>
            <a:pPr defTabSz="461963">
              <a:lnSpc>
                <a:spcPct val="110000"/>
              </a:lnSpc>
              <a:buClr>
                <a:schemeClr val="tx2"/>
              </a:buClr>
              <a:buSzPct val="60000"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// </a:t>
            </a:r>
            <a:r>
              <a:rPr lang="en-US" sz="1400" dirty="0" smtClean="0"/>
              <a:t>Problem: this runs when parent finishes (but not its children)</a:t>
            </a:r>
          </a:p>
          <a:p>
            <a:pPr defTabSz="461963">
              <a:lnSpc>
                <a:spcPct val="110000"/>
              </a:lnSpc>
              <a:buClr>
                <a:schemeClr val="tx2"/>
              </a:buClr>
              <a:buSzPct val="60000"/>
            </a:pPr>
            <a:r>
              <a:rPr lang="en-US" sz="1400" dirty="0" err="1" smtClean="0"/>
              <a:t>parent.ContinueWith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70C0"/>
                </a:solidFill>
              </a:rPr>
              <a:t>t </a:t>
            </a:r>
            <a:r>
              <a:rPr lang="en-US" sz="1400" dirty="0">
                <a:solidFill>
                  <a:srgbClr val="0070C0"/>
                </a:solidFill>
              </a:rPr>
              <a:t>=&gt; </a:t>
            </a:r>
            <a:r>
              <a:rPr lang="en-US" sz="1400" dirty="0" err="1">
                <a:solidFill>
                  <a:srgbClr val="0070C0"/>
                </a:solidFill>
              </a:rPr>
              <a:t>Array.ForEach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t.Result</a:t>
            </a:r>
            <a:r>
              <a:rPr lang="en-US" sz="1400" dirty="0">
                <a:solidFill>
                  <a:srgbClr val="0070C0"/>
                </a:solidFill>
              </a:rPr>
              <a:t>, r =&gt; </a:t>
            </a:r>
            <a:r>
              <a:rPr lang="en-US" sz="1400" dirty="0" err="1">
                <a:solidFill>
                  <a:srgbClr val="0070C0"/>
                </a:solidFill>
              </a:rPr>
              <a:t>m_lb.Items.Add</a:t>
            </a:r>
            <a:r>
              <a:rPr lang="en-US" sz="1400" dirty="0">
                <a:solidFill>
                  <a:srgbClr val="0070C0"/>
                </a:solidFill>
              </a:rPr>
              <a:t>(r</a:t>
            </a:r>
            <a:r>
              <a:rPr lang="en-US" sz="1400" dirty="0" smtClean="0">
                <a:solidFill>
                  <a:srgbClr val="0070C0"/>
                </a:solidFill>
              </a:rPr>
              <a:t>))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861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Task May Start Child </a:t>
            </a:r>
            <a:r>
              <a:rPr lang="en-US" dirty="0" smtClean="0">
                <a:effectLst/>
              </a:rPr>
              <a:t>Tasks (V2)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9778" y="1335654"/>
            <a:ext cx="8761270" cy="4609742"/>
          </a:xfrm>
        </p:spPr>
        <p:txBody>
          <a:bodyPr>
            <a:noAutofit/>
          </a:bodyPr>
          <a:lstStyle/>
          <a:p>
            <a:pPr defTabSz="461963">
              <a:lnSpc>
                <a:spcPct val="110000"/>
              </a:lnSpc>
              <a:buClr>
                <a:schemeClr val="tx2"/>
              </a:buClr>
              <a:buSzPct val="60000"/>
            </a:pPr>
            <a:r>
              <a:rPr lang="en-US" sz="1400" dirty="0"/>
              <a:t>Task&lt;Int32[]&gt; parent = new Task&lt;Int32[]&gt;(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=&gt; {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results = new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Int32[2];  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Result array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// The parent task creates and starts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tasks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new Task</a:t>
            </a:r>
            <a:r>
              <a:rPr lang="en-US" sz="1400" dirty="0">
                <a:solidFill>
                  <a:srgbClr val="00B050"/>
                </a:solidFill>
              </a:rPr>
              <a:t>(() =&gt; results[0] = Sum(10000)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TaskCreationOptions.AttachedToParent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).Start();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new Task(</a:t>
            </a:r>
            <a:r>
              <a:rPr lang="en-US" sz="1400" dirty="0">
                <a:solidFill>
                  <a:srgbClr val="00B050"/>
                </a:solidFill>
              </a:rPr>
              <a:t>() =&gt; results[1] = Sum(20000)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1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TaskCreationOptions.AttachedToParent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).Start();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//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Returns array (elements may not be initialized yet)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return results; 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parent.Start</a:t>
            </a:r>
            <a:r>
              <a:rPr lang="en-US" sz="1400" dirty="0"/>
              <a:t>();  // Start parent which starts children</a:t>
            </a:r>
          </a:p>
          <a:p>
            <a:pPr defTabSz="461963">
              <a:lnSpc>
                <a:spcPct val="110000"/>
              </a:lnSpc>
              <a:buClr>
                <a:schemeClr val="tx2"/>
              </a:buClr>
              <a:buSzPct val="60000"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// </a:t>
            </a:r>
            <a:r>
              <a:rPr lang="en-US" sz="1400" dirty="0" smtClean="0"/>
              <a:t>This runs after </a:t>
            </a:r>
            <a:r>
              <a:rPr lang="en-US" sz="1400" dirty="0"/>
              <a:t>parent &amp; children </a:t>
            </a:r>
            <a:r>
              <a:rPr lang="en-US" sz="1400" dirty="0" smtClean="0"/>
              <a:t>done!</a:t>
            </a:r>
            <a:br>
              <a:rPr lang="en-US" sz="1400" dirty="0" smtClean="0"/>
            </a:br>
            <a:r>
              <a:rPr lang="en-US" sz="1400" dirty="0" smtClean="0"/>
              <a:t>// Problem: this runs on thread pool thread which can’t update UI</a:t>
            </a:r>
            <a:br>
              <a:rPr lang="en-US" sz="1400" dirty="0" smtClean="0"/>
            </a:br>
            <a:r>
              <a:rPr lang="en-US" sz="1400" dirty="0" err="1" smtClean="0"/>
              <a:t>parent.ContinueWith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70C0"/>
                </a:solidFill>
              </a:rPr>
              <a:t>t </a:t>
            </a:r>
            <a:r>
              <a:rPr lang="en-US" sz="1400" dirty="0">
                <a:solidFill>
                  <a:srgbClr val="0070C0"/>
                </a:solidFill>
              </a:rPr>
              <a:t>=&gt; </a:t>
            </a:r>
            <a:r>
              <a:rPr lang="en-US" sz="1400" dirty="0" err="1">
                <a:solidFill>
                  <a:srgbClr val="0070C0"/>
                </a:solidFill>
              </a:rPr>
              <a:t>Array.ForEach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t.Result</a:t>
            </a:r>
            <a:r>
              <a:rPr lang="en-US" sz="1400" dirty="0">
                <a:solidFill>
                  <a:srgbClr val="0070C0"/>
                </a:solidFill>
              </a:rPr>
              <a:t>, r =&gt; </a:t>
            </a:r>
            <a:r>
              <a:rPr lang="en-US" sz="1400" dirty="0" err="1">
                <a:solidFill>
                  <a:srgbClr val="0070C0"/>
                </a:solidFill>
              </a:rPr>
              <a:t>m_lb.Items.Add</a:t>
            </a:r>
            <a:r>
              <a:rPr lang="en-US" sz="1400" dirty="0">
                <a:solidFill>
                  <a:srgbClr val="0070C0"/>
                </a:solidFill>
              </a:rPr>
              <a:t>(r</a:t>
            </a:r>
            <a:r>
              <a:rPr lang="en-US" sz="1400" dirty="0" smtClean="0">
                <a:solidFill>
                  <a:srgbClr val="0070C0"/>
                </a:solidFill>
              </a:rPr>
              <a:t>))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750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 Task May Start Child </a:t>
            </a:r>
            <a:r>
              <a:rPr lang="en-US" dirty="0" smtClean="0">
                <a:effectLst/>
              </a:rPr>
              <a:t>Tasks (V3)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9778" y="1335654"/>
            <a:ext cx="8761270" cy="4609742"/>
          </a:xfrm>
        </p:spPr>
        <p:txBody>
          <a:bodyPr>
            <a:noAutofit/>
          </a:bodyPr>
          <a:lstStyle/>
          <a:p>
            <a:pPr defTabSz="461963">
              <a:lnSpc>
                <a:spcPct val="110000"/>
              </a:lnSpc>
              <a:buClr>
                <a:schemeClr val="tx2"/>
              </a:buClr>
              <a:buSzPct val="60000"/>
            </a:pPr>
            <a:r>
              <a:rPr lang="en-US" sz="1400" dirty="0"/>
              <a:t>Task&lt;Int32[]&gt; parent = new Task&lt;Int32[]&gt;(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=&gt; {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results = new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Int32[2];  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 Result array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// The parent task creates and starts </a:t>
            </a: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2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tasks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new Task</a:t>
            </a:r>
            <a:r>
              <a:rPr lang="en-US" sz="1400" dirty="0">
                <a:solidFill>
                  <a:srgbClr val="00B050"/>
                </a:solidFill>
              </a:rPr>
              <a:t>(() =&gt; results[0] = Sum(10000)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TaskCreationOptions.AttachedToParent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).Start();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new Task(</a:t>
            </a:r>
            <a:r>
              <a:rPr lang="en-US" sz="1400" dirty="0">
                <a:solidFill>
                  <a:srgbClr val="00B050"/>
                </a:solidFill>
              </a:rPr>
              <a:t>() =&gt; results[1] = Sum(20000)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TaskCreationOptions.AttachedToParent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).Start();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  //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Returns array (elements may not be initialized yet)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return results; </a:t>
            </a:r>
            <a:b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 err="1"/>
              <a:t>parent.Start</a:t>
            </a:r>
            <a:r>
              <a:rPr lang="en-US" sz="1400" dirty="0"/>
              <a:t>();  // Start parent which starts children</a:t>
            </a:r>
          </a:p>
          <a:p>
            <a:pPr defTabSz="461963">
              <a:lnSpc>
                <a:spcPct val="110000"/>
              </a:lnSpc>
              <a:buClr>
                <a:schemeClr val="tx2"/>
              </a:buClr>
              <a:buSzPct val="60000"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// </a:t>
            </a:r>
            <a:r>
              <a:rPr lang="en-US" sz="1400" dirty="0" smtClean="0"/>
              <a:t>After parent </a:t>
            </a:r>
            <a:r>
              <a:rPr lang="en-US" sz="1400" dirty="0"/>
              <a:t>&amp; children done, display results via UI </a:t>
            </a:r>
            <a:r>
              <a:rPr lang="en-US" sz="1400" dirty="0" smtClean="0"/>
              <a:t>thread</a:t>
            </a:r>
            <a:br>
              <a:rPr lang="en-US" sz="1400" dirty="0" smtClean="0"/>
            </a:b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var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ts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 =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TaskScheduler.FromCurrentSynchronizationContext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</a:rPr>
              <a:t>();</a:t>
            </a:r>
            <a:r>
              <a:rPr lang="en-US" sz="1400" dirty="0" smtClean="0">
                <a:solidFill>
                  <a:schemeClr val="accent3">
                    <a:lumMod val="75000"/>
                  </a:schemeClr>
                </a:solidFill>
              </a:rPr>
              <a:t> // MUST call from UI thread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/>
            </a:r>
            <a:br>
              <a:rPr lang="en-US" sz="1400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dirty="0" err="1" smtClean="0"/>
              <a:t>parent.ContinueWith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70C0"/>
                </a:solidFill>
              </a:rPr>
              <a:t>t </a:t>
            </a:r>
            <a:r>
              <a:rPr lang="en-US" sz="1400" dirty="0">
                <a:solidFill>
                  <a:srgbClr val="0070C0"/>
                </a:solidFill>
              </a:rPr>
              <a:t>=&gt; </a:t>
            </a:r>
            <a:r>
              <a:rPr lang="en-US" sz="1400" dirty="0" err="1">
                <a:solidFill>
                  <a:srgbClr val="0070C0"/>
                </a:solidFill>
              </a:rPr>
              <a:t>Array.ForEach</a:t>
            </a:r>
            <a:r>
              <a:rPr lang="en-US" sz="1400" dirty="0">
                <a:solidFill>
                  <a:srgbClr val="0070C0"/>
                </a:solidFill>
              </a:rPr>
              <a:t>(</a:t>
            </a:r>
            <a:r>
              <a:rPr lang="en-US" sz="1400" dirty="0" err="1">
                <a:solidFill>
                  <a:srgbClr val="0070C0"/>
                </a:solidFill>
              </a:rPr>
              <a:t>t.Result</a:t>
            </a:r>
            <a:r>
              <a:rPr lang="en-US" sz="1400" dirty="0">
                <a:solidFill>
                  <a:srgbClr val="0070C0"/>
                </a:solidFill>
              </a:rPr>
              <a:t>, r =&gt; </a:t>
            </a:r>
            <a:r>
              <a:rPr lang="en-US" sz="1400" dirty="0" err="1">
                <a:solidFill>
                  <a:srgbClr val="0070C0"/>
                </a:solidFill>
              </a:rPr>
              <a:t>m_lb.Items.Add</a:t>
            </a:r>
            <a:r>
              <a:rPr lang="en-US" sz="1400" dirty="0">
                <a:solidFill>
                  <a:srgbClr val="0070C0"/>
                </a:solidFill>
              </a:rPr>
              <a:t>(r</a:t>
            </a:r>
            <a:r>
              <a:rPr lang="en-US" sz="1400" dirty="0" smtClean="0">
                <a:solidFill>
                  <a:srgbClr val="0070C0"/>
                </a:solidFill>
              </a:rPr>
              <a:t>))</a:t>
            </a:r>
            <a:r>
              <a:rPr lang="en-US" sz="1400" b="1" dirty="0" smtClean="0"/>
              <a:t>,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</a:rPr>
              <a:t>ts</a:t>
            </a:r>
            <a:r>
              <a:rPr lang="en-US" sz="1400" dirty="0" smtClean="0"/>
              <a:t>);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7839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 and 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89778" y="1268760"/>
            <a:ext cx="8761270" cy="46766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err="1"/>
              <a:t>var</a:t>
            </a:r>
            <a:r>
              <a:rPr lang="en-US" dirty="0"/>
              <a:t> solution = new Task(() =&gt; {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 = new </a:t>
            </a:r>
            <a:r>
              <a:rPr lang="en-US" dirty="0" err="1"/>
              <a:t>TaskFactory</a:t>
            </a: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TaskCreationOptions.AttachedToParent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/>
              <a:t>TaskContinuationOptions.AttachedToParent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D = </a:t>
            </a:r>
            <a:r>
              <a:rPr lang="en-US" dirty="0" err="1"/>
              <a:t>tf.StartNew</a:t>
            </a:r>
            <a:r>
              <a:rPr lang="en-US" dirty="0"/>
              <a:t>(() =&gt; </a:t>
            </a:r>
            <a:r>
              <a:rPr lang="en-US" dirty="0" smtClean="0"/>
              <a:t>Process("</a:t>
            </a:r>
            <a:r>
              <a:rPr lang="en-US" dirty="0"/>
              <a:t>D"));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E = </a:t>
            </a:r>
            <a:r>
              <a:rPr lang="en-US" dirty="0" err="1"/>
              <a:t>tf.StartNew</a:t>
            </a:r>
            <a:r>
              <a:rPr lang="en-US" dirty="0"/>
              <a:t>(() =&gt; </a:t>
            </a:r>
            <a:r>
              <a:rPr lang="en-US" dirty="0" smtClean="0"/>
              <a:t>Process("</a:t>
            </a:r>
            <a:r>
              <a:rPr lang="en-US" dirty="0"/>
              <a:t>E"));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F = </a:t>
            </a:r>
            <a:r>
              <a:rPr lang="en-US" dirty="0" err="1"/>
              <a:t>tf.StartNew</a:t>
            </a:r>
            <a:r>
              <a:rPr lang="en-US" dirty="0"/>
              <a:t>(() =&gt; </a:t>
            </a:r>
            <a:r>
              <a:rPr lang="en-US" dirty="0" smtClean="0"/>
              <a:t>Process("</a:t>
            </a:r>
            <a:r>
              <a:rPr lang="en-US" dirty="0"/>
              <a:t>F"));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B = </a:t>
            </a:r>
            <a:r>
              <a:rPr lang="en-US" dirty="0" err="1"/>
              <a:t>D.ContinueWith</a:t>
            </a:r>
            <a:r>
              <a:rPr lang="en-US" dirty="0"/>
              <a:t>(t =&gt; </a:t>
            </a:r>
            <a:r>
              <a:rPr lang="en-US" dirty="0" smtClean="0"/>
              <a:t>Process("</a:t>
            </a:r>
            <a:r>
              <a:rPr lang="en-US" dirty="0"/>
              <a:t>B"));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C = </a:t>
            </a:r>
            <a:r>
              <a:rPr lang="en-US" dirty="0" err="1" smtClean="0"/>
              <a:t>tf.ContinueWhenAll</a:t>
            </a:r>
            <a:r>
              <a:rPr lang="en-US" dirty="0" smtClean="0"/>
              <a:t>(new </a:t>
            </a:r>
            <a:r>
              <a:rPr lang="en-US" dirty="0"/>
              <a:t>Task[] { E, F }, </a:t>
            </a:r>
            <a:br>
              <a:rPr lang="en-US" dirty="0"/>
            </a:br>
            <a:r>
              <a:rPr lang="en-US" dirty="0"/>
              <a:t>      tasks =&gt; </a:t>
            </a:r>
            <a:r>
              <a:rPr lang="en-US" dirty="0" smtClean="0"/>
              <a:t>Process("</a:t>
            </a:r>
            <a:r>
              <a:rPr lang="en-US" dirty="0"/>
              <a:t>C"));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dirty="0" err="1" smtClean="0"/>
              <a:t>tf.ContinueWhenAll</a:t>
            </a:r>
            <a:r>
              <a:rPr lang="en-US" dirty="0" smtClean="0"/>
              <a:t>(new </a:t>
            </a:r>
            <a:r>
              <a:rPr lang="en-US" dirty="0"/>
              <a:t>Task[] { B, C },</a:t>
            </a:r>
            <a:br>
              <a:rPr lang="en-US" dirty="0"/>
            </a:br>
            <a:r>
              <a:rPr lang="en-US" dirty="0"/>
              <a:t>      tasks =&gt; </a:t>
            </a:r>
            <a:r>
              <a:rPr lang="en-US" dirty="0" smtClean="0"/>
              <a:t>Process("</a:t>
            </a:r>
            <a:r>
              <a:rPr lang="en-US" dirty="0"/>
              <a:t>A"));</a:t>
            </a:r>
            <a:br>
              <a:rPr lang="en-US" dirty="0"/>
            </a:br>
            <a:r>
              <a:rPr lang="en-US" dirty="0"/>
              <a:t>});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solution.Start</a:t>
            </a:r>
            <a:r>
              <a:rPr lang="en-US" dirty="0"/>
              <a:t>();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18784038"/>
              </p:ext>
            </p:extLst>
          </p:nvPr>
        </p:nvGraphicFramePr>
        <p:xfrm>
          <a:off x="6012160" y="1916832"/>
          <a:ext cx="2775012" cy="3924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6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System.Threading.Parallel’s Static For/ForEach/Invoke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Simple API for common scenario (uses Tasks internally)</a:t>
            </a:r>
          </a:p>
          <a:p>
            <a:r>
              <a:rPr lang="en-US" smtClean="0"/>
              <a:t>Useful with independent operations (no mutable state)</a:t>
            </a:r>
          </a:p>
          <a:p>
            <a:r>
              <a:rPr lang="en-US" smtClean="0"/>
              <a:t>Methods don’t return until all operations complete</a:t>
            </a:r>
          </a:p>
          <a:p>
            <a:r>
              <a:rPr lang="en-US" smtClean="0"/>
              <a:t>Can work well if you have either of these</a:t>
            </a:r>
          </a:p>
          <a:p>
            <a:pPr lvl="1"/>
            <a:r>
              <a:rPr lang="en-US" smtClean="0"/>
              <a:t>Lots of items or lots of work for each item &amp; items are independent</a:t>
            </a:r>
          </a:p>
          <a:p>
            <a:pPr lvl="2"/>
            <a:r>
              <a:rPr lang="en-US" smtClean="0"/>
              <a:t>Overhead is too great for few items with little work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34266" y="4329100"/>
            <a:ext cx="6786106" cy="18826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1963">
              <a:buClr>
                <a:schemeClr val="tx2"/>
              </a:buClr>
              <a:buSzPct val="60000"/>
            </a:pPr>
            <a:r>
              <a:rPr lang="en-US" sz="1400" b="0" dirty="0"/>
              <a:t>for (Int32 </a:t>
            </a:r>
            <a:r>
              <a:rPr lang="en-US" sz="1400" b="0" dirty="0" err="1"/>
              <a:t>i</a:t>
            </a:r>
            <a:r>
              <a:rPr lang="en-US" sz="1400" b="0" dirty="0"/>
              <a:t> = 0; </a:t>
            </a:r>
            <a:r>
              <a:rPr lang="en-US" sz="1400" b="0" dirty="0" err="1"/>
              <a:t>i</a:t>
            </a:r>
            <a:r>
              <a:rPr lang="en-US" sz="1400" b="0" dirty="0"/>
              <a:t> &lt; 1000; </a:t>
            </a:r>
            <a:r>
              <a:rPr lang="en-US" sz="1400" b="0" dirty="0" err="1"/>
              <a:t>i</a:t>
            </a:r>
            <a:r>
              <a:rPr lang="en-US" sz="1400" b="0" dirty="0"/>
              <a:t>++) </a:t>
            </a:r>
            <a:r>
              <a:rPr lang="en-US" sz="1400" b="0" dirty="0" err="1"/>
              <a:t>DoWork</a:t>
            </a:r>
            <a:r>
              <a:rPr lang="en-US" sz="1400" b="0" dirty="0"/>
              <a:t>(</a:t>
            </a:r>
            <a:r>
              <a:rPr lang="en-US" sz="1400" b="0" dirty="0" err="1"/>
              <a:t>i</a:t>
            </a:r>
            <a:r>
              <a:rPr lang="en-US" sz="1400" b="0" dirty="0"/>
              <a:t>);	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400" b="0" dirty="0" err="1"/>
              <a:t>Parallel.For</a:t>
            </a:r>
            <a:r>
              <a:rPr lang="en-US" sz="1400" b="0" dirty="0"/>
              <a:t>(0, 1000, </a:t>
            </a:r>
            <a:r>
              <a:rPr lang="en-US" sz="1400" b="0" dirty="0" err="1"/>
              <a:t>i</a:t>
            </a:r>
            <a:r>
              <a:rPr lang="en-US" sz="1400" b="0" dirty="0"/>
              <a:t> =&gt; </a:t>
            </a:r>
            <a:r>
              <a:rPr lang="en-US" sz="1400" b="0" dirty="0" err="1"/>
              <a:t>DoWork</a:t>
            </a:r>
            <a:r>
              <a:rPr lang="en-US" sz="1400" b="0" dirty="0"/>
              <a:t>(</a:t>
            </a:r>
            <a:r>
              <a:rPr lang="en-US" sz="1400" b="0" dirty="0" err="1"/>
              <a:t>i</a:t>
            </a:r>
            <a:r>
              <a:rPr lang="en-US" sz="1400" b="0" dirty="0"/>
              <a:t>));</a:t>
            </a:r>
          </a:p>
          <a:p>
            <a:pPr defTabSz="461963">
              <a:buClr>
                <a:schemeClr val="tx2"/>
              </a:buClr>
              <a:buSzPct val="60000"/>
            </a:pPr>
            <a:endParaRPr lang="en-US" sz="1400" b="0" dirty="0"/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400" b="0" dirty="0" err="1"/>
              <a:t>foreach</a:t>
            </a:r>
            <a:r>
              <a:rPr lang="en-US" sz="1400" b="0" dirty="0"/>
              <a:t> (</a:t>
            </a:r>
            <a:r>
              <a:rPr lang="en-US" sz="1400" b="0" dirty="0" err="1"/>
              <a:t>var</a:t>
            </a:r>
            <a:r>
              <a:rPr lang="en-US" sz="1400" b="0" dirty="0"/>
              <a:t> item in collection) </a:t>
            </a:r>
            <a:r>
              <a:rPr lang="en-US" sz="1400" b="0" dirty="0" err="1"/>
              <a:t>DoWork</a:t>
            </a:r>
            <a:r>
              <a:rPr lang="en-US" sz="1400" b="0" dirty="0"/>
              <a:t>(item);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400" b="0" dirty="0" err="1"/>
              <a:t>Parallel.ForEach</a:t>
            </a:r>
            <a:r>
              <a:rPr lang="en-US" sz="1400" b="0" dirty="0"/>
              <a:t>(collection, item =&gt; </a:t>
            </a:r>
            <a:r>
              <a:rPr lang="en-US" sz="1400" b="0" dirty="0" err="1"/>
              <a:t>DoWork</a:t>
            </a:r>
            <a:r>
              <a:rPr lang="en-US" sz="1400" b="0" dirty="0"/>
              <a:t>(item));</a:t>
            </a:r>
          </a:p>
          <a:p>
            <a:pPr defTabSz="461963">
              <a:buClr>
                <a:schemeClr val="tx2"/>
              </a:buClr>
              <a:buSzPct val="60000"/>
            </a:pPr>
            <a:endParaRPr lang="en-US" sz="1400" b="0" dirty="0"/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400" b="0" dirty="0"/>
              <a:t>DoWork1(); DoWork2(); DoWork3();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400" b="0" dirty="0" err="1"/>
              <a:t>Parallel.Invoke</a:t>
            </a:r>
            <a:r>
              <a:rPr lang="en-US" sz="1400" b="0" dirty="0"/>
              <a:t>(() =&gt; DoWork1(), () =&gt; DoWork2(), () =&gt; DoWork3());</a:t>
            </a:r>
          </a:p>
        </p:txBody>
      </p:sp>
    </p:spTree>
    <p:extLst>
      <p:ext uri="{BB962C8B-B14F-4D97-AF65-F5344CB8AC3E}">
        <p14:creationId xmlns:p14="http://schemas.microsoft.com/office/powerpoint/2010/main" val="355367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Periodically Performing an Asynchronous Compute-Bound Operation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Timer object causes the CLR’s thread pool to call a</a:t>
            </a:r>
            <a:br>
              <a:rPr lang="en-US" dirty="0" smtClean="0"/>
            </a:br>
            <a:r>
              <a:rPr lang="en-US" dirty="0" smtClean="0"/>
              <a:t>method periodically</a:t>
            </a:r>
          </a:p>
          <a:p>
            <a:pPr lvl="1"/>
            <a:r>
              <a:rPr lang="en-US" dirty="0" smtClean="0"/>
              <a:t>When Timer </a:t>
            </a:r>
            <a:r>
              <a:rPr lang="en-US" dirty="0"/>
              <a:t>object is </a:t>
            </a:r>
            <a:r>
              <a:rPr lang="en-US" dirty="0" err="1"/>
              <a:t>GC’d</a:t>
            </a:r>
            <a:r>
              <a:rPr lang="en-US" dirty="0"/>
              <a:t>, the CLR cancels the timer</a:t>
            </a:r>
          </a:p>
          <a:p>
            <a:r>
              <a:rPr lang="en-US" dirty="0" smtClean="0"/>
              <a:t>Internally, the CLR uses 1 thread for all Timer objects</a:t>
            </a:r>
          </a:p>
          <a:p>
            <a:pPr lvl="1"/>
            <a:r>
              <a:rPr lang="en-US" dirty="0" smtClean="0"/>
              <a:t>When a Timer’s time comes due, thread posts a TP work item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170" y="3789040"/>
            <a:ext cx="8514298" cy="20123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/>
              <a:t>public sealed class Timer : </a:t>
            </a:r>
            <a:r>
              <a:rPr lang="en-US" sz="1500" b="0" dirty="0" err="1"/>
              <a:t>MarshalByRefObject</a:t>
            </a:r>
            <a:r>
              <a:rPr lang="en-US" sz="1500" b="0" dirty="0"/>
              <a:t>, </a:t>
            </a:r>
            <a:r>
              <a:rPr lang="en-US" sz="1500" b="0" dirty="0" err="1"/>
              <a:t>IDisposable</a:t>
            </a:r>
            <a:r>
              <a:rPr lang="en-US" sz="1500" b="0" dirty="0"/>
              <a:t> {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/>
              <a:t>   public Timer(</a:t>
            </a:r>
            <a:r>
              <a:rPr lang="en-US" sz="1500" b="0" dirty="0" err="1"/>
              <a:t>TimerCallback</a:t>
            </a:r>
            <a:r>
              <a:rPr lang="en-US" sz="1500" b="0" dirty="0"/>
              <a:t> </a:t>
            </a:r>
            <a:r>
              <a:rPr lang="en-US" sz="1500" b="0" dirty="0" smtClean="0"/>
              <a:t>callback</a:t>
            </a:r>
            <a:r>
              <a:rPr lang="en-US" sz="1500" b="0" dirty="0"/>
              <a:t>, Object state</a:t>
            </a:r>
            <a:r>
              <a:rPr lang="en-US" sz="1500" b="0" dirty="0" smtClean="0"/>
              <a:t>, </a:t>
            </a:r>
            <a:r>
              <a:rPr lang="en-US" sz="1500" b="0" dirty="0" err="1" smtClean="0"/>
              <a:t>int</a:t>
            </a:r>
            <a:r>
              <a:rPr lang="en-US" sz="1500" b="0" dirty="0" smtClean="0"/>
              <a:t> </a:t>
            </a:r>
            <a:r>
              <a:rPr lang="en-US" sz="1500" b="0" dirty="0" err="1"/>
              <a:t>dueTime</a:t>
            </a:r>
            <a:r>
              <a:rPr lang="en-US" sz="1500" b="0" dirty="0"/>
              <a:t>, </a:t>
            </a:r>
            <a:r>
              <a:rPr lang="en-US" sz="1500" b="0" dirty="0" err="1" smtClean="0"/>
              <a:t>int</a:t>
            </a:r>
            <a:r>
              <a:rPr lang="en-US" sz="1500" b="0" dirty="0" smtClean="0"/>
              <a:t> period);</a:t>
            </a:r>
            <a:r>
              <a:rPr lang="en-US" sz="1500" b="0" dirty="0"/>
              <a:t/>
            </a:r>
            <a:br>
              <a:rPr lang="en-US" sz="1500" b="0" dirty="0"/>
            </a:br>
            <a:r>
              <a:rPr lang="en-US" sz="1500" b="0" dirty="0"/>
              <a:t>   public Boolean Change(Int32 </a:t>
            </a:r>
            <a:r>
              <a:rPr lang="en-US" sz="1500" b="0" dirty="0" err="1"/>
              <a:t>dueTime</a:t>
            </a:r>
            <a:r>
              <a:rPr lang="en-US" sz="1500" b="0" dirty="0"/>
              <a:t>, Int32 period);</a:t>
            </a:r>
            <a:br>
              <a:rPr lang="en-US" sz="1500" b="0" dirty="0"/>
            </a:br>
            <a:r>
              <a:rPr lang="en-US" sz="1500" b="0" dirty="0"/>
              <a:t>   public void    Dispose();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/>
              <a:t>   // Less commonly used methods are not shown here 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/>
              <a:t>}</a:t>
            </a:r>
          </a:p>
          <a:p>
            <a:pPr defTabSz="461963">
              <a:buClr>
                <a:schemeClr val="tx2"/>
              </a:buClr>
              <a:buSzPct val="60000"/>
            </a:pPr>
            <a:endParaRPr lang="en-US" sz="1500" b="0" dirty="0"/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/>
              <a:t>delegate void </a:t>
            </a:r>
            <a:r>
              <a:rPr lang="en-US" sz="1500" b="0" dirty="0" err="1"/>
              <a:t>TimerCallback</a:t>
            </a:r>
            <a:r>
              <a:rPr lang="en-US" sz="1500" b="0" dirty="0"/>
              <a:t>(Object state);</a:t>
            </a:r>
          </a:p>
        </p:txBody>
      </p:sp>
    </p:spTree>
    <p:extLst>
      <p:ext uri="{BB962C8B-B14F-4D97-AF65-F5344CB8AC3E}">
        <p14:creationId xmlns:p14="http://schemas.microsoft.com/office/powerpoint/2010/main" val="14197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(Version 1: Reentrancy Problem)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internal static class </a:t>
            </a:r>
            <a:r>
              <a:rPr lang="en-US" sz="1600" dirty="0" err="1" smtClean="0"/>
              <a:t>TimerDemo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 private static Timer </a:t>
            </a:r>
            <a:r>
              <a:rPr lang="en-US" sz="1600" b="1" dirty="0" err="1" smtClean="0"/>
              <a:t>s_timer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public static void Main() {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("Checking status every 2 seconds:");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b="1" dirty="0" err="1" smtClean="0"/>
              <a:t>s_timer</a:t>
            </a:r>
            <a:r>
              <a:rPr lang="en-US" sz="1600" dirty="0" smtClean="0"/>
              <a:t> = new Timer(Status, null, 0, 2000);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Console.ReadLine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}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private static void Status(Object state) {</a:t>
            </a:r>
            <a:br>
              <a:rPr lang="en-US" sz="1600" dirty="0" smtClean="0"/>
            </a:br>
            <a:r>
              <a:rPr lang="en-US" sz="1600" dirty="0" smtClean="0"/>
              <a:t>      // Check status code goes here...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}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4" name="Up Arrow 3"/>
          <p:cNvSpPr/>
          <p:nvPr/>
        </p:nvSpPr>
        <p:spPr>
          <a:xfrm rot="18702248">
            <a:off x="752609" y="4502905"/>
            <a:ext cx="1548172" cy="1554183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This could take &gt;2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8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(Version 2: Race Condition Problem)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internal static class </a:t>
            </a:r>
            <a:r>
              <a:rPr lang="en-US" sz="1600" dirty="0" err="1" smtClean="0"/>
              <a:t>TimerDemo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 private static Timer </a:t>
            </a:r>
            <a:r>
              <a:rPr lang="en-US" sz="1600" b="1" dirty="0" err="1" smtClean="0"/>
              <a:t>s_timer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public static void Main() {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("Checking status every 2 seconds:");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b="1" dirty="0" err="1" smtClean="0"/>
              <a:t>s_timer</a:t>
            </a:r>
            <a:r>
              <a:rPr lang="en-US" sz="1600" dirty="0" smtClean="0"/>
              <a:t> = new Timer(Status, null, 0, </a:t>
            </a:r>
            <a:r>
              <a:rPr lang="en-US" sz="1600" dirty="0" err="1" smtClean="0"/>
              <a:t>Timeout.Infinite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Console.ReadLine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}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private static void Status(Object state) {</a:t>
            </a:r>
            <a:br>
              <a:rPr lang="en-US" sz="1600" dirty="0" smtClean="0"/>
            </a:br>
            <a:r>
              <a:rPr lang="en-US" sz="1600" dirty="0" smtClean="0"/>
              <a:t>      // Check status code goes here...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// Have the Timer call this method again in 2 seconds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b="1" dirty="0" err="1" smtClean="0"/>
              <a:t>s_timer</a:t>
            </a:r>
            <a:r>
              <a:rPr lang="en-US" sz="1600" dirty="0" err="1" smtClean="0"/>
              <a:t>.Change</a:t>
            </a:r>
            <a:r>
              <a:rPr lang="en-US" sz="1600" dirty="0" smtClean="0"/>
              <a:t>(2000, </a:t>
            </a:r>
            <a:r>
              <a:rPr lang="en-US" sz="1600" dirty="0" err="1" smtClean="0"/>
              <a:t>Timeout.Infinite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  }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3" name="Up Arrow 2"/>
          <p:cNvSpPr/>
          <p:nvPr/>
        </p:nvSpPr>
        <p:spPr>
          <a:xfrm rot="19272766">
            <a:off x="1389062" y="5187062"/>
            <a:ext cx="1548172" cy="1188132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This could happen</a:t>
            </a:r>
            <a:endParaRPr lang="en-US" dirty="0"/>
          </a:p>
        </p:txBody>
      </p:sp>
      <p:sp>
        <p:nvSpPr>
          <p:cNvPr id="5" name="Up Arrow 4"/>
          <p:cNvSpPr/>
          <p:nvPr/>
        </p:nvSpPr>
        <p:spPr>
          <a:xfrm rot="12818545">
            <a:off x="1484380" y="1986512"/>
            <a:ext cx="1548172" cy="1279398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/>
              <a:t>Before</a:t>
            </a:r>
            <a:br>
              <a:rPr lang="en-US" dirty="0" smtClean="0"/>
            </a:br>
            <a:r>
              <a:rPr lang="en-US" dirty="0" smtClean="0"/>
              <a:t>this happens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12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(Version 3: the Good Version)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internal static class </a:t>
            </a:r>
            <a:r>
              <a:rPr lang="en-US" sz="1600" dirty="0" err="1" smtClean="0"/>
              <a:t>TimerDemo</a:t>
            </a:r>
            <a:r>
              <a:rPr lang="en-US" sz="1600" dirty="0" smtClean="0"/>
              <a:t> {</a:t>
            </a:r>
            <a:br>
              <a:rPr lang="en-US" sz="1600" dirty="0" smtClean="0"/>
            </a:br>
            <a:r>
              <a:rPr lang="en-US" sz="1600" dirty="0" smtClean="0"/>
              <a:t>   private static Timer </a:t>
            </a:r>
            <a:r>
              <a:rPr lang="en-US" sz="1600" b="1" dirty="0" err="1" smtClean="0"/>
              <a:t>s_timer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public static void Main() {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Console.WriteLine</a:t>
            </a:r>
            <a:r>
              <a:rPr lang="en-US" sz="1600" dirty="0" smtClean="0"/>
              <a:t>("Checking status every 2 seconds:");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b="1" dirty="0" err="1" smtClean="0"/>
              <a:t>s_timer</a:t>
            </a:r>
            <a:r>
              <a:rPr lang="en-US" sz="1600" dirty="0" smtClean="0"/>
              <a:t> = new Timer(Status, null, </a:t>
            </a:r>
            <a:r>
              <a:rPr lang="en-US" sz="1600" dirty="0" err="1" smtClean="0"/>
              <a:t>Timeout.Infinite</a:t>
            </a:r>
            <a:r>
              <a:rPr lang="en-US" sz="1600" dirty="0" smtClean="0"/>
              <a:t>, </a:t>
            </a:r>
            <a:r>
              <a:rPr lang="en-US" sz="1600" dirty="0" err="1" smtClean="0"/>
              <a:t>Timeout.Infinite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b="1" dirty="0" err="1" smtClean="0"/>
              <a:t>s_timer</a:t>
            </a:r>
            <a:r>
              <a:rPr lang="en-US" sz="1600" dirty="0" err="1" smtClean="0"/>
              <a:t>.Change</a:t>
            </a:r>
            <a:r>
              <a:rPr lang="en-US" sz="1600" dirty="0" smtClean="0"/>
              <a:t>(0, </a:t>
            </a:r>
            <a:r>
              <a:rPr lang="en-US" sz="1600" dirty="0" err="1" smtClean="0"/>
              <a:t>Timeout.Infinite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dirty="0" err="1" smtClean="0"/>
              <a:t>Console.ReadLine</a:t>
            </a:r>
            <a:r>
              <a:rPr lang="en-US" sz="1600" dirty="0" smtClean="0"/>
              <a:t>();</a:t>
            </a:r>
            <a:br>
              <a:rPr lang="en-US" sz="1600" dirty="0" smtClean="0"/>
            </a:br>
            <a:r>
              <a:rPr lang="en-US" sz="1600" dirty="0" smtClean="0"/>
              <a:t>   }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private static void Status(Object state) {</a:t>
            </a:r>
            <a:br>
              <a:rPr lang="en-US" sz="1600" dirty="0" smtClean="0"/>
            </a:br>
            <a:r>
              <a:rPr lang="en-US" sz="1600" dirty="0" smtClean="0"/>
              <a:t>      // Check status code goes here...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      // Have the Timer call this method again in 2 seconds</a:t>
            </a:r>
            <a:br>
              <a:rPr lang="en-US" sz="1600" dirty="0" smtClean="0"/>
            </a:br>
            <a:r>
              <a:rPr lang="en-US" sz="1600" dirty="0" smtClean="0"/>
              <a:t>      </a:t>
            </a:r>
            <a:r>
              <a:rPr lang="en-US" sz="1600" b="1" dirty="0" err="1" smtClean="0"/>
              <a:t>s_timer</a:t>
            </a:r>
            <a:r>
              <a:rPr lang="en-US" sz="1600" dirty="0" err="1" smtClean="0"/>
              <a:t>.Change</a:t>
            </a:r>
            <a:r>
              <a:rPr lang="en-US" sz="1600" dirty="0" smtClean="0"/>
              <a:t>(2000, </a:t>
            </a:r>
            <a:r>
              <a:rPr lang="en-US" sz="1600" dirty="0" err="1" smtClean="0"/>
              <a:t>Timeout.Infinite</a:t>
            </a:r>
            <a:r>
              <a:rPr lang="en-US" sz="1600" dirty="0" smtClean="0"/>
              <a:t>);</a:t>
            </a:r>
            <a:br>
              <a:rPr lang="en-US" sz="1600" dirty="0" smtClean="0"/>
            </a:br>
            <a:r>
              <a:rPr lang="en-US" sz="1600" dirty="0" smtClean="0"/>
              <a:t>   }</a:t>
            </a:r>
            <a:br>
              <a:rPr lang="en-US" sz="1600" dirty="0" smtClean="0"/>
            </a:b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544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6" name="Rectangle 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Concept: </a:t>
            </a:r>
            <a:r>
              <a:rPr lang="en-US" b="1" dirty="0" smtClean="0">
                <a:solidFill>
                  <a:srgbClr val="FF0000"/>
                </a:solidFill>
              </a:rPr>
              <a:t>DON’T BLOCK THREADS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</a:t>
            </a:r>
            <a:r>
              <a:rPr lang="en-US" dirty="0"/>
              <a:t>? Because, when you block threads</a:t>
            </a:r>
          </a:p>
          <a:p>
            <a:pPr lvl="1"/>
            <a:r>
              <a:rPr lang="en-US" dirty="0"/>
              <a:t>You waste resources (kernel object, TEB, user/kernel stacks, etc.)</a:t>
            </a:r>
          </a:p>
          <a:p>
            <a:pPr lvl="1"/>
            <a:r>
              <a:rPr lang="en-US" dirty="0"/>
              <a:t>You tend to create more threads (which wastes even more resources)</a:t>
            </a:r>
          </a:p>
          <a:p>
            <a:pPr lvl="1"/>
            <a:r>
              <a:rPr lang="en-US" dirty="0"/>
              <a:t>More threads &amp; deep stacks hurt GC &amp; debugging performance</a:t>
            </a:r>
          </a:p>
          <a:p>
            <a:r>
              <a:rPr lang="en-US" dirty="0" smtClean="0"/>
              <a:t>So, avoid blocking threads by performing</a:t>
            </a:r>
            <a:br>
              <a:rPr lang="en-US" dirty="0" smtClean="0"/>
            </a:br>
            <a:r>
              <a:rPr lang="en-US" dirty="0" smtClean="0"/>
              <a:t>asynchronous operations</a:t>
            </a:r>
          </a:p>
          <a:p>
            <a:r>
              <a:rPr lang="en-US" dirty="0" smtClean="0"/>
              <a:t>Two kinds of asynchronous operations</a:t>
            </a:r>
          </a:p>
          <a:p>
            <a:pPr lvl="1"/>
            <a:r>
              <a:rPr lang="en-US" dirty="0" smtClean="0"/>
              <a:t>Compute-bound: Requires a thread to do the work</a:t>
            </a:r>
          </a:p>
          <a:p>
            <a:pPr lvl="1"/>
            <a:r>
              <a:rPr lang="en-US" dirty="0" smtClean="0"/>
              <a:t>I/O-bound: Device driver has hardware do the work; no threads required!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CLR’s Thread Pool</a:t>
            </a:r>
            <a:endParaRPr lang="en-US" dirty="0"/>
          </a:p>
        </p:txBody>
      </p:sp>
      <p:sp>
        <p:nvSpPr>
          <p:cNvPr id="51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CLR </a:t>
            </a:r>
            <a:r>
              <a:rPr lang="en-US" dirty="0" err="1" smtClean="0"/>
              <a:t>ThreadPool</a:t>
            </a:r>
            <a:r>
              <a:rPr lang="en-US" dirty="0" smtClean="0"/>
              <a:t> manages thread creation for you</a:t>
            </a:r>
          </a:p>
          <a:p>
            <a:pPr lvl="1"/>
            <a:r>
              <a:rPr lang="en-US" dirty="0" smtClean="0"/>
              <a:t>The TP has threads for your application’s use (initially 0)</a:t>
            </a:r>
          </a:p>
          <a:p>
            <a:pPr lvl="1"/>
            <a:r>
              <a:rPr lang="en-US" dirty="0" smtClean="0"/>
              <a:t>There is one TP per process, shared by all </a:t>
            </a:r>
            <a:r>
              <a:rPr lang="en-US" dirty="0" err="1" smtClean="0"/>
              <a:t>AppDomains</a:t>
            </a:r>
            <a:endParaRPr lang="en-US" dirty="0" smtClean="0"/>
          </a:p>
          <a:p>
            <a:r>
              <a:rPr lang="en-US" dirty="0" smtClean="0"/>
              <a:t>TP has a queue of </a:t>
            </a:r>
            <a:r>
              <a:rPr lang="en-US" dirty="0" err="1" smtClean="0"/>
              <a:t>async</a:t>
            </a:r>
            <a:r>
              <a:rPr lang="en-US" dirty="0" smtClean="0"/>
              <a:t> op requests called </a:t>
            </a:r>
            <a:r>
              <a:rPr lang="en-US" i="1" dirty="0" smtClean="0"/>
              <a:t>work items</a:t>
            </a:r>
          </a:p>
          <a:p>
            <a:pPr lvl="1"/>
            <a:r>
              <a:rPr lang="en-US" dirty="0" smtClean="0"/>
              <a:t>A </a:t>
            </a:r>
            <a:r>
              <a:rPr lang="en-US" i="1" dirty="0" smtClean="0"/>
              <a:t>work item </a:t>
            </a:r>
            <a:r>
              <a:rPr lang="en-US" dirty="0" smtClean="0"/>
              <a:t>is a delegate referring to a callback method</a:t>
            </a:r>
          </a:p>
          <a:p>
            <a:r>
              <a:rPr lang="en-US" dirty="0" smtClean="0"/>
              <a:t>To start an </a:t>
            </a:r>
            <a:r>
              <a:rPr lang="en-US" dirty="0" err="1" smtClean="0"/>
              <a:t>async</a:t>
            </a:r>
            <a:r>
              <a:rPr lang="en-US" dirty="0" smtClean="0"/>
              <a:t> op, call a method that appends a</a:t>
            </a:r>
            <a:br>
              <a:rPr lang="en-US" dirty="0" smtClean="0"/>
            </a:br>
            <a:r>
              <a:rPr lang="en-US" dirty="0" smtClean="0"/>
              <a:t>delegate to the queue</a:t>
            </a:r>
          </a:p>
          <a:p>
            <a:r>
              <a:rPr lang="en-US" dirty="0" smtClean="0"/>
              <a:t>TP thread is created (if necessary), extracts the work item</a:t>
            </a:r>
            <a:br>
              <a:rPr lang="en-US" dirty="0" smtClean="0"/>
            </a:br>
            <a:r>
              <a:rPr lang="en-US" dirty="0" smtClean="0"/>
              <a:t>and executes the callback method</a:t>
            </a:r>
          </a:p>
          <a:p>
            <a:pPr lvl="1"/>
            <a:r>
              <a:rPr lang="en-US" dirty="0" smtClean="0"/>
              <a:t>Creating a thread causes a performance hit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CLR’s Thread Pool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method returns, the next work item is </a:t>
            </a:r>
            <a:r>
              <a:rPr lang="en-US" dirty="0" err="1" smtClean="0"/>
              <a:t>dequeued</a:t>
            </a:r>
            <a:endParaRPr lang="en-US" dirty="0" smtClean="0"/>
          </a:p>
          <a:p>
            <a:pPr lvl="1"/>
            <a:r>
              <a:rPr lang="en-US" dirty="0" smtClean="0"/>
              <a:t>The thread doesn’t die (improving performance)</a:t>
            </a:r>
          </a:p>
          <a:p>
            <a:r>
              <a:rPr lang="en-US" dirty="0" smtClean="0"/>
              <a:t>Queued work items are serviced by 1 thread (sequentially)</a:t>
            </a:r>
          </a:p>
          <a:p>
            <a:r>
              <a:rPr lang="en-US" dirty="0" smtClean="0"/>
              <a:t>If work items queue quickly, more threads are created</a:t>
            </a:r>
          </a:p>
          <a:p>
            <a:pPr lvl="1"/>
            <a:r>
              <a:rPr lang="en-US" dirty="0" smtClean="0"/>
              <a:t>Eventually, a small # of threads handle lots of work items</a:t>
            </a:r>
          </a:p>
          <a:p>
            <a:r>
              <a:rPr lang="en-US" dirty="0" smtClean="0"/>
              <a:t>If work items reduce, TP threads sit idle (doing nothing)</a:t>
            </a:r>
          </a:p>
          <a:p>
            <a:pPr lvl="1"/>
            <a:r>
              <a:rPr lang="en-US" dirty="0" smtClean="0"/>
              <a:t>This wastes resources</a:t>
            </a:r>
          </a:p>
          <a:p>
            <a:pPr lvl="1"/>
            <a:r>
              <a:rPr lang="en-US" dirty="0" smtClean="0"/>
              <a:t>But, after a few minutes, TP thread wakes and kills itself</a:t>
            </a:r>
          </a:p>
          <a:p>
            <a:pPr lvl="2"/>
            <a:r>
              <a:rPr lang="en-US" dirty="0" smtClean="0"/>
              <a:t>This is a performance hit but not a problem since app isn’t doing much anyway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Queuing a Work Item</a:t>
            </a:r>
            <a:endParaRPr lang="en-US" dirty="0"/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ThreadPool’s</a:t>
            </a:r>
            <a:r>
              <a:rPr lang="en-US" dirty="0" smtClean="0"/>
              <a:t> static methods to queue a work item</a:t>
            </a:r>
          </a:p>
          <a:p>
            <a:pPr lvl="1"/>
            <a:r>
              <a:rPr lang="en-US" dirty="0" smtClean="0"/>
              <a:t>Optionally pass some state data</a:t>
            </a:r>
          </a:p>
          <a:p>
            <a:pPr lvl="1"/>
            <a:r>
              <a:rPr lang="en-US" dirty="0" smtClean="0"/>
              <a:t>Methods return immediately or throws </a:t>
            </a:r>
            <a:r>
              <a:rPr lang="en-US" dirty="0" err="1" smtClean="0"/>
              <a:t>OutOfMemoryException</a:t>
            </a:r>
            <a:endParaRPr lang="en-US" dirty="0" smtClean="0"/>
          </a:p>
          <a:p>
            <a:r>
              <a:rPr lang="en-US" dirty="0" smtClean="0"/>
              <a:t>If callback method throws an unhandled exception,</a:t>
            </a:r>
            <a:br>
              <a:rPr lang="en-US" dirty="0" smtClean="0"/>
            </a:br>
            <a:r>
              <a:rPr lang="en-US" dirty="0" smtClean="0"/>
              <a:t>the CLR terminates the process</a:t>
            </a:r>
          </a:p>
          <a:p>
            <a:pPr lvl="1"/>
            <a:r>
              <a:rPr lang="en-US" dirty="0" smtClean="0"/>
              <a:t>Unless the host imposes its own policy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854346" y="4221088"/>
            <a:ext cx="5345946" cy="1296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1963">
              <a:spcBef>
                <a:spcPct val="30000"/>
              </a:spcBef>
              <a:buClr>
                <a:schemeClr val="tx2"/>
              </a:buClr>
              <a:buSzPct val="60000"/>
            </a:pPr>
            <a:r>
              <a:rPr lang="en-US" b="0" dirty="0">
                <a:latin typeface="Lucida Console" pitchFamily="49" charset="0"/>
                <a:cs typeface="Times New Roman" pitchFamily="18" charset="0"/>
              </a:rPr>
              <a:t>public static Boolean </a:t>
            </a:r>
            <a:r>
              <a:rPr lang="en-US" b="0" dirty="0" err="1" smtClean="0">
                <a:latin typeface="Lucida Console" pitchFamily="49" charset="0"/>
                <a:cs typeface="Times New Roman" pitchFamily="18" charset="0"/>
              </a:rPr>
              <a:t>QueueUserWorkItem</a:t>
            </a:r>
            <a:r>
              <a:rPr lang="en-US" b="0" dirty="0" smtClean="0">
                <a:latin typeface="Lucida Console" pitchFamily="49" charset="0"/>
                <a:cs typeface="Times New Roman" pitchFamily="18" charset="0"/>
              </a:rPr>
              <a:t>(</a:t>
            </a:r>
            <a:br>
              <a:rPr lang="en-US" b="0" dirty="0" smtClean="0">
                <a:latin typeface="Lucida Console" pitchFamily="49" charset="0"/>
                <a:cs typeface="Times New Roman" pitchFamily="18" charset="0"/>
              </a:rPr>
            </a:br>
            <a:r>
              <a:rPr lang="en-US" b="0" dirty="0" smtClean="0">
                <a:latin typeface="Lucida Console" pitchFamily="49" charset="0"/>
                <a:cs typeface="Times New Roman" pitchFamily="18" charset="0"/>
              </a:rPr>
              <a:t>   </a:t>
            </a:r>
            <a:r>
              <a:rPr lang="en-US" b="0" dirty="0" err="1" smtClean="0">
                <a:latin typeface="Lucida Console" pitchFamily="49" charset="0"/>
                <a:cs typeface="Times New Roman" pitchFamily="18" charset="0"/>
              </a:rPr>
              <a:t>WaitCallback</a:t>
            </a:r>
            <a:r>
              <a:rPr lang="en-US" b="0" dirty="0" smtClean="0">
                <a:latin typeface="Lucida Console" pitchFamily="49" charset="0"/>
                <a:cs typeface="Times New Roman" pitchFamily="18" charset="0"/>
              </a:rPr>
              <a:t> </a:t>
            </a:r>
            <a:r>
              <a:rPr lang="en-US" b="0" dirty="0" err="1">
                <a:latin typeface="Lucida Console" pitchFamily="49" charset="0"/>
                <a:cs typeface="Times New Roman" pitchFamily="18" charset="0"/>
              </a:rPr>
              <a:t>callBack</a:t>
            </a:r>
            <a:r>
              <a:rPr lang="en-US" b="0" dirty="0">
                <a:latin typeface="Lucida Console" pitchFamily="49" charset="0"/>
                <a:cs typeface="Times New Roman" pitchFamily="18" charset="0"/>
              </a:rPr>
              <a:t>, Object state</a:t>
            </a:r>
            <a:r>
              <a:rPr lang="en-US" b="0" dirty="0" smtClean="0">
                <a:latin typeface="Lucida Console" pitchFamily="49" charset="0"/>
                <a:cs typeface="Times New Roman" pitchFamily="18" charset="0"/>
              </a:rPr>
              <a:t>);</a:t>
            </a:r>
          </a:p>
          <a:p>
            <a:pPr defTabSz="461963">
              <a:spcBef>
                <a:spcPct val="30000"/>
              </a:spcBef>
              <a:buClr>
                <a:schemeClr val="tx2"/>
              </a:buClr>
              <a:buSzPct val="60000"/>
            </a:pPr>
            <a:endParaRPr lang="en-US" b="0" dirty="0">
              <a:latin typeface="Lucida Console" pitchFamily="49" charset="0"/>
              <a:cs typeface="Times New Roman" pitchFamily="18" charset="0"/>
            </a:endParaRPr>
          </a:p>
          <a:p>
            <a:pPr defTabSz="461963">
              <a:spcBef>
                <a:spcPct val="30000"/>
              </a:spcBef>
              <a:buClr>
                <a:schemeClr val="tx2"/>
              </a:buClr>
              <a:buSzPct val="60000"/>
            </a:pPr>
            <a:r>
              <a:rPr lang="en-US" b="0" dirty="0" smtClean="0">
                <a:latin typeface="Lucida Console" pitchFamily="49" charset="0"/>
              </a:rPr>
              <a:t>delegate </a:t>
            </a:r>
            <a:r>
              <a:rPr lang="en-US" b="0" dirty="0">
                <a:latin typeface="Lucida Console" pitchFamily="49" charset="0"/>
              </a:rPr>
              <a:t>void </a:t>
            </a:r>
            <a:r>
              <a:rPr lang="en-US" b="0" dirty="0" err="1">
                <a:latin typeface="Lucida Console" pitchFamily="49" charset="0"/>
              </a:rPr>
              <a:t>WaitCallback</a:t>
            </a:r>
            <a:r>
              <a:rPr lang="en-US" b="0" dirty="0">
                <a:latin typeface="Lucida Console" pitchFamily="49" charset="0"/>
              </a:rPr>
              <a:t>(Object state</a:t>
            </a:r>
            <a:r>
              <a:rPr lang="en-US" b="0" dirty="0" smtClean="0">
                <a:latin typeface="Lucida Console" pitchFamily="49" charset="0"/>
              </a:rPr>
              <a:t>);</a:t>
            </a:r>
            <a:endParaRPr lang="en-US" b="0" dirty="0">
              <a:latin typeface="Lucida Console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Seeing Thread Pool Behavior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Standard Cooperative</a:t>
            </a:r>
            <a:br>
              <a:rPr lang="en-US" smtClean="0"/>
            </a:br>
            <a:r>
              <a:rPr lang="en-US" smtClean="0"/>
              <a:t>Cancellation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CancellationTokenSource</a:t>
            </a:r>
            <a:r>
              <a:rPr lang="en-US" dirty="0" smtClean="0"/>
              <a:t> wraps a Boolean &amp; a Timer</a:t>
            </a:r>
          </a:p>
          <a:p>
            <a:r>
              <a:rPr lang="en-US" dirty="0" smtClean="0"/>
              <a:t>Pass </a:t>
            </a:r>
            <a:r>
              <a:rPr lang="en-US" dirty="0" err="1" smtClean="0"/>
              <a:t>CancellationToken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around</a:t>
            </a:r>
          </a:p>
          <a:p>
            <a:pPr lvl="1"/>
            <a:r>
              <a:rPr lang="en-US" dirty="0" smtClean="0"/>
              <a:t>Only field refers to the </a:t>
            </a:r>
            <a:r>
              <a:rPr lang="en-US" dirty="0" err="1" smtClean="0"/>
              <a:t>CancellationTokenSource</a:t>
            </a:r>
            <a:r>
              <a:rPr lang="en-US" dirty="0" smtClean="0"/>
              <a:t> object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26254" y="3000836"/>
            <a:ext cx="7002130" cy="1184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1963">
              <a:spcBef>
                <a:spcPct val="30000"/>
              </a:spcBef>
              <a:buClr>
                <a:schemeClr val="tx2"/>
              </a:buClr>
              <a:buSzPct val="60000"/>
            </a:pPr>
            <a:r>
              <a:rPr lang="en-US" sz="1500" b="0" dirty="0" err="1"/>
              <a:t>var</a:t>
            </a:r>
            <a:r>
              <a:rPr lang="en-US" sz="1500" b="0" dirty="0"/>
              <a:t> </a:t>
            </a:r>
            <a:r>
              <a:rPr lang="en-US" sz="1500" b="0" dirty="0" err="1"/>
              <a:t>cts</a:t>
            </a:r>
            <a:r>
              <a:rPr lang="en-US" sz="1500" b="0" dirty="0"/>
              <a:t> = new </a:t>
            </a:r>
            <a:r>
              <a:rPr lang="en-US" sz="1500" b="0" dirty="0" err="1" smtClean="0"/>
              <a:t>CancellationTokenSource</a:t>
            </a:r>
            <a:r>
              <a:rPr lang="en-US" sz="1500" b="0" dirty="0" smtClean="0"/>
              <a:t>(</a:t>
            </a:r>
            <a:r>
              <a:rPr lang="en-US" sz="1500" dirty="0" err="1" smtClean="0"/>
              <a:t>TimeSpan.FromSeconds</a:t>
            </a:r>
            <a:r>
              <a:rPr lang="en-US" sz="1500" dirty="0" smtClean="0"/>
              <a:t>(5)</a:t>
            </a:r>
            <a:r>
              <a:rPr lang="en-US" sz="1500" b="0" dirty="0" smtClean="0"/>
              <a:t>);</a:t>
            </a:r>
            <a:br>
              <a:rPr lang="en-US" sz="1500" b="0" dirty="0" smtClean="0"/>
            </a:br>
            <a:r>
              <a:rPr lang="en-US" sz="1500" b="0" dirty="0" err="1" smtClean="0"/>
              <a:t>ThreadPool.QueueUserWorkItem</a:t>
            </a:r>
            <a:r>
              <a:rPr lang="en-US" sz="1500" b="0" dirty="0" smtClean="0"/>
              <a:t>(Compute</a:t>
            </a:r>
            <a:r>
              <a:rPr lang="en-US" sz="1500" b="0" dirty="0"/>
              <a:t>, </a:t>
            </a:r>
            <a:r>
              <a:rPr lang="en-US" sz="1500" b="0" dirty="0" err="1"/>
              <a:t>cts.Token</a:t>
            </a:r>
            <a:r>
              <a:rPr lang="en-US" sz="1500" b="0" dirty="0"/>
              <a:t>);</a:t>
            </a:r>
          </a:p>
          <a:p>
            <a:pPr defTabSz="461963">
              <a:spcBef>
                <a:spcPct val="30000"/>
              </a:spcBef>
              <a:buClr>
                <a:schemeClr val="tx2"/>
              </a:buClr>
              <a:buSzPct val="60000"/>
            </a:pPr>
            <a:endParaRPr lang="en-US" sz="1500" b="0" dirty="0"/>
          </a:p>
          <a:p>
            <a:pPr defTabSz="461963">
              <a:spcBef>
                <a:spcPct val="30000"/>
              </a:spcBef>
              <a:buClr>
                <a:schemeClr val="tx2"/>
              </a:buClr>
              <a:buSzPct val="60000"/>
            </a:pPr>
            <a:r>
              <a:rPr lang="en-US" sz="1500" b="0" dirty="0" err="1"/>
              <a:t>cts.Cancel</a:t>
            </a:r>
            <a:r>
              <a:rPr lang="en-US" sz="1500" b="0" dirty="0"/>
              <a:t>();  // Sometime </a:t>
            </a:r>
            <a:r>
              <a:rPr lang="en-US" sz="1500" b="0" dirty="0" smtClean="0"/>
              <a:t>later or not needed if </a:t>
            </a:r>
            <a:r>
              <a:rPr lang="en-US" sz="1500" b="0" dirty="0" err="1" smtClean="0"/>
              <a:t>TimeSpan</a:t>
            </a:r>
            <a:r>
              <a:rPr lang="en-US" sz="1500" b="0" dirty="0" smtClean="0"/>
              <a:t> passed</a:t>
            </a:r>
            <a:endParaRPr lang="en-US" sz="1500" b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62358" y="4401108"/>
            <a:ext cx="5129922" cy="19082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/>
              <a:t>void Compute(Object o) </a:t>
            </a:r>
            <a:r>
              <a:rPr lang="en-US" sz="1500" b="0" dirty="0" smtClean="0"/>
              <a:t>{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 smtClean="0"/>
              <a:t>   </a:t>
            </a:r>
            <a:r>
              <a:rPr lang="en-US" sz="1500" b="0" dirty="0" err="1"/>
              <a:t>var</a:t>
            </a:r>
            <a:r>
              <a:rPr lang="en-US" sz="1500" b="0" dirty="0"/>
              <a:t> </a:t>
            </a:r>
            <a:r>
              <a:rPr lang="en-US" sz="1500" b="0" dirty="0" err="1"/>
              <a:t>ct</a:t>
            </a:r>
            <a:r>
              <a:rPr lang="en-US" sz="1500" b="0" dirty="0"/>
              <a:t> = (</a:t>
            </a:r>
            <a:r>
              <a:rPr lang="en-US" sz="1500" b="0" dirty="0" err="1"/>
              <a:t>CancellationToken</a:t>
            </a:r>
            <a:r>
              <a:rPr lang="en-US" sz="1500" b="0" dirty="0"/>
              <a:t>) o</a:t>
            </a:r>
            <a:r>
              <a:rPr lang="en-US" sz="1500" b="0" dirty="0" smtClean="0"/>
              <a:t>;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 smtClean="0"/>
              <a:t>   </a:t>
            </a:r>
            <a:r>
              <a:rPr lang="en-US" sz="1500" b="0" dirty="0"/>
              <a:t>Int64 stop = </a:t>
            </a:r>
            <a:r>
              <a:rPr lang="en-US" sz="1500" b="0" dirty="0" err="1"/>
              <a:t>Environment.TickCount</a:t>
            </a:r>
            <a:r>
              <a:rPr lang="en-US" sz="1500" b="0" dirty="0"/>
              <a:t> + 10000</a:t>
            </a:r>
            <a:r>
              <a:rPr lang="en-US" sz="1500" b="0" dirty="0" smtClean="0"/>
              <a:t>;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 smtClean="0"/>
              <a:t>   </a:t>
            </a:r>
            <a:r>
              <a:rPr lang="en-US" sz="1500" b="0" dirty="0"/>
              <a:t>while (</a:t>
            </a:r>
            <a:r>
              <a:rPr lang="en-US" sz="1500" b="0" dirty="0" err="1"/>
              <a:t>Environment.TickCount</a:t>
            </a:r>
            <a:r>
              <a:rPr lang="en-US" sz="1500" b="0" dirty="0"/>
              <a:t> &lt; stop) </a:t>
            </a:r>
            <a:r>
              <a:rPr lang="en-US" sz="1500" b="0" dirty="0" smtClean="0"/>
              <a:t>{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 smtClean="0"/>
              <a:t>      </a:t>
            </a:r>
            <a:r>
              <a:rPr lang="en-US" sz="1500" b="0" dirty="0"/>
              <a:t>if (</a:t>
            </a:r>
            <a:r>
              <a:rPr lang="en-US" sz="1500" dirty="0" err="1"/>
              <a:t>ct.IsCancellationRequested</a:t>
            </a:r>
            <a:r>
              <a:rPr lang="en-US" sz="1500" b="0" dirty="0"/>
              <a:t>) break</a:t>
            </a:r>
            <a:r>
              <a:rPr lang="en-US" sz="1500" b="0" dirty="0" smtClean="0"/>
              <a:t>;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 smtClean="0"/>
              <a:t>      </a:t>
            </a:r>
            <a:r>
              <a:rPr lang="en-US" sz="1500" b="0" dirty="0"/>
              <a:t>// Other work goes here</a:t>
            </a:r>
            <a:r>
              <a:rPr lang="en-US" sz="1500" b="0" dirty="0" smtClean="0"/>
              <a:t>...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 smtClean="0"/>
              <a:t>   }</a:t>
            </a:r>
          </a:p>
          <a:p>
            <a:pPr defTabSz="461963">
              <a:buClr>
                <a:schemeClr val="tx2"/>
              </a:buClr>
              <a:buSzPct val="60000"/>
            </a:pPr>
            <a:r>
              <a:rPr lang="en-US" sz="1500" b="0" dirty="0" smtClean="0"/>
              <a:t>}</a:t>
            </a:r>
            <a:endParaRPr lang="en-US" sz="1500" b="0" dirty="0"/>
          </a:p>
        </p:txBody>
      </p:sp>
      <p:sp>
        <p:nvSpPr>
          <p:cNvPr id="4" name="Line Callout 1 3"/>
          <p:cNvSpPr/>
          <p:nvPr/>
        </p:nvSpPr>
        <p:spPr>
          <a:xfrm>
            <a:off x="7344308" y="2327605"/>
            <a:ext cx="1224136" cy="540060"/>
          </a:xfrm>
          <a:prstGeom prst="borderCallout1">
            <a:avLst>
              <a:gd name="adj1" fmla="val 18750"/>
              <a:gd name="adj2" fmla="val -8333"/>
              <a:gd name="adj3" fmla="val 137831"/>
              <a:gd name="adj4" fmla="val -3892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.NET 4.5 or later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Getting a Task’s Result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04430" y="2420888"/>
            <a:ext cx="7131966" cy="352450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/>
              <a:t>// Create a Task (it does not start running now)</a:t>
            </a:r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/>
              <a:t>Task&lt;Int32&gt; t = new Task&lt;Int32&gt;(Compute, 5);</a:t>
            </a:r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endParaRPr lang="en-US" dirty="0"/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/>
              <a:t>// You can start the task sometime later</a:t>
            </a:r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 err="1"/>
              <a:t>t.Start</a:t>
            </a:r>
            <a:r>
              <a:rPr lang="en-US" dirty="0"/>
              <a:t>(); </a:t>
            </a:r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endParaRPr lang="en-US" dirty="0"/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/>
              <a:t>// Option: explicitly wait for task to complete</a:t>
            </a:r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 err="1"/>
              <a:t>t.Wait</a:t>
            </a:r>
            <a:r>
              <a:rPr lang="en-US" dirty="0"/>
              <a:t>(); // Overloads accept timeout/</a:t>
            </a:r>
            <a:r>
              <a:rPr lang="en-US" dirty="0" err="1"/>
              <a:t>CancellationToken</a:t>
            </a:r>
            <a:endParaRPr lang="en-US" dirty="0"/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endParaRPr lang="en-US" dirty="0"/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/>
              <a:t>// Get the result (Result internally calls Wait)</a:t>
            </a:r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 err="1"/>
              <a:t>Console.WriteLine</a:t>
            </a:r>
            <a:r>
              <a:rPr lang="en-US" dirty="0"/>
              <a:t>("The Sum is: " + </a:t>
            </a:r>
            <a:r>
              <a:rPr lang="en-US" dirty="0" err="1"/>
              <a:t>t.Result</a:t>
            </a:r>
            <a:r>
              <a:rPr lang="en-US" dirty="0"/>
              <a:t>);	// An Int32</a:t>
            </a:r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endParaRPr lang="en-US" dirty="0"/>
          </a:p>
          <a:p>
            <a:pPr defTabSz="461963">
              <a:lnSpc>
                <a:spcPct val="120000"/>
              </a:lnSpc>
              <a:spcBef>
                <a:spcPts val="0"/>
              </a:spcBef>
              <a:buClr>
                <a:schemeClr val="tx2"/>
              </a:buClr>
              <a:buSzPct val="60000"/>
            </a:pPr>
            <a:r>
              <a:rPr lang="en-US" dirty="0"/>
              <a:t>// NOTE: Task has static </a:t>
            </a:r>
            <a:r>
              <a:rPr lang="en-US" dirty="0" err="1"/>
              <a:t>WaitAll</a:t>
            </a:r>
            <a:r>
              <a:rPr lang="en-US" dirty="0"/>
              <a:t>/</a:t>
            </a:r>
            <a:r>
              <a:rPr lang="en-US" dirty="0" err="1"/>
              <a:t>WaitAny</a:t>
            </a:r>
            <a:r>
              <a:rPr lang="en-US" dirty="0"/>
              <a:t>(Task[], ...) too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42378" y="1376772"/>
            <a:ext cx="4769882" cy="8640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+mn-ea"/>
                <a:cs typeface="Segoe UI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1963">
              <a:spcBef>
                <a:spcPct val="30000"/>
              </a:spcBef>
              <a:buClr>
                <a:schemeClr val="tx2"/>
              </a:buClr>
              <a:buSzPct val="60000"/>
            </a:pPr>
            <a:r>
              <a:rPr lang="en-US" b="0" dirty="0"/>
              <a:t>// These two lines are equivalent:</a:t>
            </a:r>
            <a:br>
              <a:rPr lang="en-US" b="0" dirty="0"/>
            </a:br>
            <a:r>
              <a:rPr lang="en-US" b="0" dirty="0" err="1"/>
              <a:t>ThreadPool.QueueUserWorkItem</a:t>
            </a:r>
            <a:r>
              <a:rPr lang="en-US" b="0" dirty="0"/>
              <a:t>(Compute, 5);</a:t>
            </a:r>
            <a:br>
              <a:rPr lang="en-US" b="0" dirty="0"/>
            </a:br>
            <a:r>
              <a:rPr lang="en-US" b="0" dirty="0"/>
              <a:t>new Task(Compute, 5).Start();</a:t>
            </a:r>
          </a:p>
        </p:txBody>
      </p:sp>
    </p:spTree>
    <p:extLst>
      <p:ext uri="{BB962C8B-B14F-4D97-AF65-F5344CB8AC3E}">
        <p14:creationId xmlns:p14="http://schemas.microsoft.com/office/powerpoint/2010/main" val="355297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Automatically Starting a New Task</a:t>
            </a:r>
            <a:br>
              <a:rPr lang="en-US" smtClean="0"/>
            </a:br>
            <a:r>
              <a:rPr lang="en-US" smtClean="0"/>
              <a:t>when another Task Completes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Task&lt;Int32&gt; </a:t>
            </a:r>
            <a:r>
              <a:rPr lang="en-US" dirty="0" smtClean="0"/>
              <a:t>t1 </a:t>
            </a:r>
            <a:r>
              <a:rPr lang="en-US" dirty="0"/>
              <a:t>= new Task&lt;Int32&gt;(Compute, 5);</a:t>
            </a:r>
            <a:br>
              <a:rPr lang="en-US" dirty="0"/>
            </a:br>
            <a:r>
              <a:rPr lang="en-US" dirty="0" smtClean="0"/>
              <a:t>t1.Start</a:t>
            </a:r>
            <a:r>
              <a:rPr lang="en-US" dirty="0"/>
              <a:t>();  // You can start the task sometime later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// The following 2 lambda expressions could run in parallel: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 smtClean="0"/>
              <a:t>Task t2 = t1.ContinueWith(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Console.WriteLine</a:t>
            </a:r>
            <a:r>
              <a:rPr lang="en-US" b="1" dirty="0">
                <a:solidFill>
                  <a:srgbClr val="FF0000"/>
                </a:solidFill>
              </a:rPr>
              <a:t>("t1 complete: " + </a:t>
            </a:r>
            <a:r>
              <a:rPr lang="en-US" b="1" dirty="0" err="1">
                <a:solidFill>
                  <a:srgbClr val="FF0000"/>
                </a:solidFill>
              </a:rPr>
              <a:t>t.Result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t3 </a:t>
            </a:r>
            <a:r>
              <a:rPr lang="en-US" dirty="0"/>
              <a:t>= t1.ContinueWith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t </a:t>
            </a:r>
            <a:r>
              <a:rPr lang="en-US" b="1" dirty="0">
                <a:solidFill>
                  <a:srgbClr val="FF0000"/>
                </a:solidFill>
              </a:rPr>
              <a:t>=&gt; </a:t>
            </a:r>
            <a:r>
              <a:rPr lang="en-US" b="1" dirty="0" err="1">
                <a:solidFill>
                  <a:srgbClr val="FF0000"/>
                </a:solidFill>
              </a:rPr>
              <a:t>Console.WriteLine</a:t>
            </a:r>
            <a:r>
              <a:rPr lang="en-US" b="1" dirty="0">
                <a:solidFill>
                  <a:srgbClr val="FF0000"/>
                </a:solidFill>
              </a:rPr>
              <a:t>("t1 complete: " + </a:t>
            </a:r>
            <a:r>
              <a:rPr lang="en-US" b="1" dirty="0" err="1">
                <a:solidFill>
                  <a:srgbClr val="FF0000"/>
                </a:solidFill>
              </a:rPr>
              <a:t>t.Result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// This lambda expression runs after t2 completes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 t4 = t2.ContinueWith(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b="1" dirty="0" smtClean="0">
                <a:solidFill>
                  <a:srgbClr val="002060"/>
                </a:solidFill>
              </a:rPr>
              <a:t>t </a:t>
            </a:r>
            <a:r>
              <a:rPr lang="en-US" b="1" dirty="0">
                <a:solidFill>
                  <a:srgbClr val="002060"/>
                </a:solidFill>
              </a:rPr>
              <a:t>=&gt; </a:t>
            </a:r>
            <a:r>
              <a:rPr lang="en-US" b="1" dirty="0" err="1">
                <a:solidFill>
                  <a:srgbClr val="002060"/>
                </a:solidFill>
              </a:rPr>
              <a:t>Console.WriteLine</a:t>
            </a:r>
            <a:r>
              <a:rPr lang="en-US" b="1" dirty="0">
                <a:solidFill>
                  <a:srgbClr val="002060"/>
                </a:solidFill>
              </a:rPr>
              <a:t>("</a:t>
            </a:r>
            <a:r>
              <a:rPr lang="en-US" b="1" dirty="0" smtClean="0">
                <a:solidFill>
                  <a:srgbClr val="002060"/>
                </a:solidFill>
              </a:rPr>
              <a:t>t2 </a:t>
            </a:r>
            <a:r>
              <a:rPr lang="en-US" b="1" dirty="0">
                <a:solidFill>
                  <a:srgbClr val="002060"/>
                </a:solidFill>
              </a:rPr>
              <a:t>complete</a:t>
            </a:r>
            <a:r>
              <a:rPr lang="en-US" b="1" dirty="0" smtClean="0">
                <a:solidFill>
                  <a:srgbClr val="002060"/>
                </a:solidFill>
              </a:rPr>
              <a:t>")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intellect NOW Slide Template.potx" id="{BF377EE3-89D2-4CD5-8FD3-DFC34487FB8F}" vid="{95375DF9-984C-49CC-B7F4-50957338B01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2009-10-15T22:20:54Z</outs:dateTime>
      <outs:isPinned>true</outs:isPinned>
    </outs:relatedDate>
    <outs:relatedDate>
      <outs:type>2</outs:type>
      <outs:displayName>Created</outs:displayName>
      <outs:dateTime>1997-09-13T21:24:43Z</outs:dateTime>
      <outs:isPinned>true</outs:isPinned>
    </outs:relatedDate>
    <outs:relatedDate>
      <outs:type>4</outs:type>
      <outs:displayName>Last Printed</outs:displayName>
      <outs:dateTime>1998-07-02T06:53:25Z</outs:dateTime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Jeffrey Richter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Jeffrey Richter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00E6353A-C640-4E5A-98D8-8A36BF89C37A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Wintellect NOW Slide Template</Template>
  <TotalTime>54127</TotalTime>
  <Pages>47</Pages>
  <Words>893</Words>
  <Application>Microsoft Office PowerPoint</Application>
  <PresentationFormat>On-screen Show (4:3)</PresentationFormat>
  <Paragraphs>167</Paragraphs>
  <Slides>19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30" baseType="lpstr">
      <vt:lpstr>Arial</vt:lpstr>
      <vt:lpstr>Calibri</vt:lpstr>
      <vt:lpstr>Consolas</vt:lpstr>
      <vt:lpstr>Lucida Console</vt:lpstr>
      <vt:lpstr>News Gothic MT</vt:lpstr>
      <vt:lpstr>Segoe UI</vt:lpstr>
      <vt:lpstr>Segoe UI Light</vt:lpstr>
      <vt:lpstr>Times New Roman</vt:lpstr>
      <vt:lpstr>Wingdings 2</vt:lpstr>
      <vt:lpstr>Breeze</vt:lpstr>
      <vt:lpstr>PowerPoint Presentation</vt:lpstr>
      <vt:lpstr>Main Concept: DON’T BLOCK THREADS</vt:lpstr>
      <vt:lpstr>The CLR’s Thread Pool</vt:lpstr>
      <vt:lpstr>The CLR’s Thread Pool</vt:lpstr>
      <vt:lpstr>Queuing a Work Item</vt:lpstr>
      <vt:lpstr>Seeing Thread Pool Behavior</vt:lpstr>
      <vt:lpstr>The Standard Cooperative Cancellation Pattern</vt:lpstr>
      <vt:lpstr>Getting a Task’s Result</vt:lpstr>
      <vt:lpstr>Automatically Starting a New Task when another Task Completes</vt:lpstr>
      <vt:lpstr>Cancelling a Task</vt:lpstr>
      <vt:lpstr>A Task May Start Child Tasks (V1)</vt:lpstr>
      <vt:lpstr>A Task May Start Child Tasks (V2)</vt:lpstr>
      <vt:lpstr>A Task May Start Child Tasks (V3)</vt:lpstr>
      <vt:lpstr>Tasks and Dependencies</vt:lpstr>
      <vt:lpstr>System.Threading.Parallel’s Static For/ForEach/Invoke Methods</vt:lpstr>
      <vt:lpstr>Periodically Performing an Asynchronous Compute-Bound Operation</vt:lpstr>
      <vt:lpstr>Timer (Version 1: Reentrancy Problem)</vt:lpstr>
      <vt:lpstr>Timer (Version 2: Race Condition Problem)</vt:lpstr>
      <vt:lpstr>Timer (Version 3: the Good Version)</vt:lpstr>
      <vt:lpstr>3-Day</vt:lpstr>
    </vt:vector>
  </TitlesOfParts>
  <Company>Wintellect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Applications for the Microsoft.NET Frameworks</dc:title>
  <dc:creator>Jeffrey Richter</dc:creator>
  <cp:lastModifiedBy>Jeff Prosise</cp:lastModifiedBy>
  <cp:revision>559</cp:revision>
  <cp:lastPrinted>1998-07-02T06:53:25Z</cp:lastPrinted>
  <dcterms:created xsi:type="dcterms:W3CDTF">1997-09-13T21:24:43Z</dcterms:created>
  <dcterms:modified xsi:type="dcterms:W3CDTF">2016-08-14T22:11:32Z</dcterms:modified>
</cp:coreProperties>
</file>