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1B25-BE6F-405C-98AC-BC61075D428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CBB0-92F2-4427-883E-CAF47E3F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653F7-7378-4CC0-A422-59F237EEE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DB77-42E2-4E6A-83D2-111EB27B4E8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0560-3AF3-486D-A427-FA75C2D9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1033"/>
            <a:ext cx="9041769" cy="3643286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/>
            <a:r>
              <a:rPr lang="en-US" dirty="0" smtClean="0"/>
              <a:t>Simple/trivial </a:t>
            </a:r>
            <a:r>
              <a:rPr lang="en-US" dirty="0" smtClean="0"/>
              <a:t>(</a:t>
            </a:r>
            <a:r>
              <a:rPr lang="en-US" i="1" dirty="0" smtClean="0"/>
              <a:t>r+</a:t>
            </a:r>
            <a:r>
              <a:rPr lang="el-GR" i="1" dirty="0" smtClean="0"/>
              <a:t>ε</a:t>
            </a:r>
            <a:r>
              <a:rPr lang="en-US" dirty="0"/>
              <a:t>)</a:t>
            </a:r>
            <a:r>
              <a:rPr lang="en-US" dirty="0" smtClean="0"/>
              <a:t>-approximation   (</a:t>
            </a:r>
            <a:r>
              <a:rPr lang="en-US" i="1" dirty="0" smtClean="0"/>
              <a:t>r</a:t>
            </a:r>
            <a:r>
              <a:rPr lang="en-US" dirty="0" smtClean="0"/>
              <a:t>=speed ratio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drone</a:t>
            </a:r>
            <a:r>
              <a:rPr lang="en-US" dirty="0" smtClean="0"/>
              <a:t>/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truck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Just have </a:t>
            </a:r>
            <a:r>
              <a:rPr lang="en-US" dirty="0" err="1" smtClean="0"/>
              <a:t>truck+drone</a:t>
            </a:r>
            <a:r>
              <a:rPr lang="en-US" dirty="0" smtClean="0"/>
              <a:t> travel to each target together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PTAS (1+</a:t>
            </a:r>
            <a:r>
              <a:rPr lang="el-GR" dirty="0" smtClean="0"/>
              <a:t>ε</a:t>
            </a:r>
            <a:r>
              <a:rPr lang="en-US" dirty="0" smtClean="0"/>
              <a:t>)-</a:t>
            </a:r>
            <a:r>
              <a:rPr lang="en-US" dirty="0" err="1" smtClean="0"/>
              <a:t>approx</a:t>
            </a:r>
            <a:r>
              <a:rPr lang="en-US" dirty="0" smtClean="0"/>
              <a:t> for TSP of </a:t>
            </a:r>
            <a:r>
              <a:rPr lang="en-US" dirty="0" smtClean="0"/>
              <a:t>targets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For approximation purposes, to get O(1)-</a:t>
            </a:r>
            <a:r>
              <a:rPr lang="en-US" dirty="0" err="1"/>
              <a:t>approx</a:t>
            </a:r>
            <a:r>
              <a:rPr lang="en-US" dirty="0"/>
              <a:t> in Euclidean problem, it suffices to solve/approximate the L</a:t>
            </a:r>
            <a:r>
              <a:rPr lang="en-US" baseline="-25000" dirty="0"/>
              <a:t>1</a:t>
            </a:r>
            <a:r>
              <a:rPr lang="en-US" dirty="0"/>
              <a:t> metric version (give up factor </a:t>
            </a:r>
            <a:r>
              <a:rPr lang="en-US" dirty="0" err="1"/>
              <a:t>sqrt</a:t>
            </a:r>
            <a:r>
              <a:rPr lang="en-US" dirty="0"/>
              <a:t>(2</a:t>
            </a:r>
            <a:r>
              <a:rPr lang="en-US" dirty="0" smtClean="0"/>
              <a:t>))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53884" y="3007282"/>
            <a:ext cx="3220948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Thus, goal is to get </a:t>
            </a:r>
            <a:r>
              <a:rPr lang="en-US" sz="1350" i="1" dirty="0"/>
              <a:t>below</a:t>
            </a:r>
            <a:r>
              <a:rPr lang="en-US" sz="1350" dirty="0"/>
              <a:t> factor r, ideally a factor O(1) </a:t>
            </a:r>
            <a:r>
              <a:rPr lang="en-US" sz="1350" dirty="0" err="1"/>
              <a:t>indep</a:t>
            </a:r>
            <a:r>
              <a:rPr lang="en-US" sz="1350" dirty="0"/>
              <a:t> of r .   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9218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Horsefly, Fixed Truck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dirty="0" smtClean="0"/>
              <a:t>The truck route is given, and each target customer has their own drone that can be sent to rendezvous with the truck, to get the package.</a:t>
            </a:r>
          </a:p>
          <a:p>
            <a:pPr marL="342900" lvl="1" indent="0">
              <a:buNone/>
            </a:pPr>
            <a:r>
              <a:rPr lang="en-US" i="1" dirty="0" smtClean="0"/>
              <a:t>Easy “solution”: </a:t>
            </a:r>
            <a:r>
              <a:rPr lang="en-US" dirty="0" smtClean="0"/>
              <a:t>Each drone simply flies to the nearest point on the truck route, and back. Easy to compute (e.g., </a:t>
            </a:r>
            <a:r>
              <a:rPr lang="en-US" dirty="0" err="1" smtClean="0"/>
              <a:t>Voronoi</a:t>
            </a:r>
            <a:r>
              <a:rPr lang="en-US" dirty="0" smtClean="0"/>
              <a:t> diagram induced by truck route)</a:t>
            </a:r>
          </a:p>
          <a:p>
            <a:pPr marL="342900" lvl="1" indent="0">
              <a:buNone/>
            </a:pPr>
            <a:r>
              <a:rPr lang="en-US" b="1" dirty="0" smtClean="0"/>
              <a:t>Issue</a:t>
            </a:r>
            <a:r>
              <a:rPr lang="en-US" dirty="0" smtClean="0"/>
              <a:t>: This solution does not take into account that there is a minimum time window, </a:t>
            </a:r>
            <a:r>
              <a:rPr lang="en-US" i="1" dirty="0" smtClean="0"/>
              <a:t>w</a:t>
            </a:r>
            <a:r>
              <a:rPr lang="en-US" dirty="0" smtClean="0"/>
              <a:t>, necessary for a drone to dock, be loaded, and depart; the naïve solution may have thousands of drones try to arrive at once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Solution</a:t>
            </a:r>
            <a:r>
              <a:rPr lang="en-US" dirty="0" smtClean="0"/>
              <a:t>: Solve as a bipartite matching problem, matching target customers with time slots along the truck route, allowing multiplicity of slots (corresponds to the truck stopping). Bottleneck matching (for </a:t>
            </a:r>
            <a:r>
              <a:rPr lang="en-US" dirty="0" err="1" smtClean="0"/>
              <a:t>makespan</a:t>
            </a:r>
            <a:r>
              <a:rPr lang="en-US" dirty="0" smtClean="0"/>
              <a:t> optimization), or min-weight (min energy, total of all flights), or </a:t>
            </a:r>
            <a:r>
              <a:rPr lang="en-US" dirty="0" err="1" smtClean="0"/>
              <a:t>bicriteria</a:t>
            </a:r>
            <a:r>
              <a:rPr lang="en-US" dirty="0" smtClean="0"/>
              <a:t> version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9688" y="6295240"/>
            <a:ext cx="4245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Discretization of time slots – </a:t>
            </a:r>
            <a:r>
              <a:rPr lang="en-US" sz="1350" dirty="0" err="1"/>
              <a:t>approx</a:t>
            </a:r>
            <a:r>
              <a:rPr lang="en-US" sz="1350" dirty="0"/>
              <a:t> to continuous case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9127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86" y="1945213"/>
            <a:ext cx="8831626" cy="4699806"/>
          </a:xfrm>
        </p:spPr>
        <p:txBody>
          <a:bodyPr vert="horz" lIns="68580" tIns="34290" rIns="68580" bIns="34290" rtlCol="0" anchor="t">
            <a:noAutofit/>
          </a:bodyPr>
          <a:lstStyle/>
          <a:p>
            <a:pPr lvl="1"/>
            <a:r>
              <a:rPr lang="en-US" sz="2400" dirty="0"/>
              <a:t>A first </a:t>
            </a:r>
            <a:r>
              <a:rPr lang="en-US" sz="2400" dirty="0"/>
              <a:t>provable approximation </a:t>
            </a:r>
            <a:r>
              <a:rPr lang="en-US" sz="2400" dirty="0"/>
              <a:t>(</a:t>
            </a:r>
            <a:r>
              <a:rPr lang="en-US" sz="2400" dirty="0" err="1" smtClean="0"/>
              <a:t>polylog</a:t>
            </a:r>
            <a:r>
              <a:rPr lang="en-US" sz="2400" dirty="0" smtClean="0"/>
              <a:t>(n) </a:t>
            </a:r>
            <a:r>
              <a:rPr lang="en-US" sz="2400" dirty="0"/>
              <a:t>factor) algorithm </a:t>
            </a:r>
            <a:r>
              <a:rPr lang="en-US" sz="2400" dirty="0"/>
              <a:t>for general </a:t>
            </a:r>
            <a:r>
              <a:rPr lang="en-US" sz="2400" dirty="0" smtClean="0"/>
              <a:t>instances, </a:t>
            </a:r>
            <a:r>
              <a:rPr lang="en-US" sz="2400" dirty="0" err="1" smtClean="0"/>
              <a:t>indep</a:t>
            </a:r>
            <a:r>
              <a:rPr lang="en-US" sz="2400" dirty="0" smtClean="0"/>
              <a:t> of speed ratio: uses one-of-set-TSP</a:t>
            </a:r>
            <a:endParaRPr lang="en-US" sz="2400" dirty="0"/>
          </a:p>
          <a:p>
            <a:pPr lvl="1"/>
            <a:r>
              <a:rPr lang="en-US" dirty="0" smtClean="0"/>
              <a:t>Improvement: </a:t>
            </a:r>
            <a:r>
              <a:rPr lang="en-US" sz="2400" dirty="0" smtClean="0"/>
              <a:t>O(log </a:t>
            </a:r>
            <a:r>
              <a:rPr lang="en-US" sz="2400" dirty="0"/>
              <a:t>n)-approximation</a:t>
            </a:r>
          </a:p>
          <a:p>
            <a:pPr marL="457200" lvl="1" indent="0">
              <a:buNone/>
            </a:pPr>
            <a:r>
              <a:rPr lang="en-US" dirty="0" smtClean="0"/>
              <a:t>In the works</a:t>
            </a:r>
            <a:r>
              <a:rPr lang="en-US" sz="2400" dirty="0" smtClean="0"/>
              <a:t>: O(1</a:t>
            </a:r>
            <a:r>
              <a:rPr lang="en-US" sz="2400" dirty="0"/>
              <a:t>)-</a:t>
            </a:r>
            <a:r>
              <a:rPr lang="en-US" sz="2400" dirty="0" err="1" smtClean="0"/>
              <a:t>approx</a:t>
            </a:r>
            <a:r>
              <a:rPr lang="en-US" sz="2400" dirty="0" smtClean="0"/>
              <a:t> (complex, m-guillotine)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100" dirty="0" smtClean="0"/>
              <a:t>Natural </a:t>
            </a:r>
            <a:r>
              <a:rPr lang="en-US" sz="2100" i="1" dirty="0" smtClean="0"/>
              <a:t>simple </a:t>
            </a:r>
            <a:r>
              <a:rPr lang="en-US" sz="2100" dirty="0" smtClean="0"/>
              <a:t>candidate </a:t>
            </a:r>
            <a:r>
              <a:rPr lang="en-US" sz="2100" dirty="0"/>
              <a:t>heuristic: </a:t>
            </a:r>
            <a:r>
              <a:rPr lang="en-US" sz="2100" dirty="0" smtClean="0"/>
              <a:t>cheapest </a:t>
            </a:r>
            <a:r>
              <a:rPr lang="en-US" sz="2100" dirty="0"/>
              <a:t>insertion</a:t>
            </a:r>
          </a:p>
          <a:p>
            <a:pPr marL="685800" lvl="2" indent="0">
              <a:buNone/>
            </a:pPr>
            <a:r>
              <a:rPr lang="en-US" sz="2100" dirty="0"/>
              <a:t>	</a:t>
            </a:r>
            <a:r>
              <a:rPr lang="en-US" sz="2100" dirty="0"/>
              <a:t>For a solution tour (truck, drone) on </a:t>
            </a:r>
            <a:r>
              <a:rPr lang="en-US" sz="2100" i="1" dirty="0" err="1"/>
              <a:t>i</a:t>
            </a:r>
            <a:r>
              <a:rPr lang="en-US" sz="2100" i="1" dirty="0"/>
              <a:t> </a:t>
            </a:r>
            <a:r>
              <a:rPr lang="en-US" sz="2100" dirty="0"/>
              <a:t>targets, examine each of the remaining n-</a:t>
            </a:r>
            <a:r>
              <a:rPr lang="en-US" sz="2100" dirty="0" err="1"/>
              <a:t>i</a:t>
            </a:r>
            <a:r>
              <a:rPr lang="en-US" sz="2100" dirty="0"/>
              <a:t> targets and insert (cheapest local insertion) the one that lengthens the </a:t>
            </a:r>
            <a:r>
              <a:rPr lang="en-US" sz="2100" dirty="0" err="1"/>
              <a:t>makespan</a:t>
            </a:r>
            <a:r>
              <a:rPr lang="en-US" sz="2100" dirty="0"/>
              <a:t> the least.</a:t>
            </a:r>
          </a:p>
          <a:p>
            <a:pPr marL="685800" lvl="2" indent="0">
              <a:buNone/>
            </a:pPr>
            <a:endParaRPr lang="en-US" sz="2100" dirty="0"/>
          </a:p>
          <a:p>
            <a:pPr marL="685800" lvl="2" indent="0">
              <a:buNone/>
            </a:pPr>
            <a:r>
              <a:rPr lang="en-US" sz="2100" dirty="0"/>
              <a:t>Q: Is this a provable approximation? (for usual TSP, it is 2-approx)</a:t>
            </a: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5866927" y="3419060"/>
            <a:ext cx="176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Possible PTAS?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Polylog</a:t>
            </a:r>
            <a:r>
              <a:rPr lang="en-US" dirty="0" smtClean="0"/>
              <a:t> </a:t>
            </a:r>
            <a:r>
              <a:rPr lang="en-US" dirty="0" smtClean="0"/>
              <a:t>Approximation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33" y="1825624"/>
            <a:ext cx="8718037" cy="49386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Localization: Identify the </a:t>
            </a:r>
            <a:r>
              <a:rPr lang="en-US" dirty="0" err="1" smtClean="0"/>
              <a:t>approx</a:t>
            </a:r>
            <a:r>
              <a:rPr lang="en-US" dirty="0" smtClean="0"/>
              <a:t> bounding box, B, of an opt truck route</a:t>
            </a:r>
          </a:p>
          <a:p>
            <a:r>
              <a:rPr lang="en-US" dirty="0" smtClean="0"/>
              <a:t>Lay a n</a:t>
            </a:r>
            <a:r>
              <a:rPr lang="en-US" baseline="30000" dirty="0" smtClean="0"/>
              <a:t>2</a:t>
            </a:r>
            <a:r>
              <a:rPr lang="en-US" dirty="0" smtClean="0"/>
              <a:t>-by-n</a:t>
            </a:r>
            <a:r>
              <a:rPr lang="en-US" baseline="30000" dirty="0" smtClean="0"/>
              <a:t>2</a:t>
            </a:r>
            <a:r>
              <a:rPr lang="en-US" dirty="0" smtClean="0"/>
              <a:t> size grid, G, on B, to get grid cells that are fine enough: Snapping Opt to have truck have vertices on grid preserves optimality (</a:t>
            </a:r>
            <a:r>
              <a:rPr lang="en-US" dirty="0" err="1" smtClean="0"/>
              <a:t>approx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each target p</a:t>
            </a:r>
            <a:r>
              <a:rPr lang="en-US" baseline="-25000" dirty="0" smtClean="0"/>
              <a:t>i</a:t>
            </a:r>
            <a:r>
              <a:rPr lang="en-US" dirty="0" smtClean="0"/>
              <a:t>, consider the set P</a:t>
            </a:r>
            <a:r>
              <a:rPr lang="en-US" baseline="-25000" dirty="0" smtClean="0"/>
              <a:t>i</a:t>
            </a:r>
            <a:r>
              <a:rPr lang="en-US" dirty="0" smtClean="0"/>
              <a:t> of n</a:t>
            </a:r>
            <a:r>
              <a:rPr lang="en-US" baseline="30000" dirty="0" smtClean="0"/>
              <a:t>4</a:t>
            </a:r>
            <a:r>
              <a:rPr lang="en-US" dirty="0" smtClean="0"/>
              <a:t> pairs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,g</a:t>
            </a:r>
            <a:r>
              <a:rPr lang="en-US" dirty="0" smtClean="0"/>
              <a:t>), for each of n</a:t>
            </a:r>
            <a:r>
              <a:rPr lang="en-US" baseline="30000" dirty="0" smtClean="0"/>
              <a:t>4</a:t>
            </a:r>
            <a:r>
              <a:rPr lang="en-US" dirty="0" smtClean="0"/>
              <a:t> grid points g for the truck-drone rendezvous point.</a:t>
            </a:r>
          </a:p>
          <a:p>
            <a:r>
              <a:rPr lang="en-US" dirty="0" smtClean="0"/>
              <a:t>Distance from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,g</a:t>
            </a:r>
            <a:r>
              <a:rPr lang="en-US" dirty="0" smtClean="0"/>
              <a:t>) to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,g</a:t>
            </a:r>
            <a:r>
              <a:rPr lang="en-US" dirty="0" smtClean="0"/>
              <a:t>’) is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max{time for truck to go </a:t>
            </a:r>
            <a:r>
              <a:rPr lang="en-US" sz="1800" dirty="0"/>
              <a:t>from g </a:t>
            </a:r>
            <a:r>
              <a:rPr lang="en-US" sz="1800" dirty="0"/>
              <a:t>to </a:t>
            </a:r>
            <a:r>
              <a:rPr lang="en-US" sz="1800" dirty="0"/>
              <a:t>g', </a:t>
            </a:r>
            <a:r>
              <a:rPr lang="en-US" sz="1800" dirty="0"/>
              <a:t>time for drone to go from </a:t>
            </a:r>
            <a:r>
              <a:rPr lang="en-US" sz="1800" dirty="0"/>
              <a:t>g </a:t>
            </a:r>
            <a:r>
              <a:rPr lang="en-US" sz="1800" dirty="0"/>
              <a:t>to </a:t>
            </a:r>
            <a:r>
              <a:rPr lang="en-US" sz="1800" dirty="0" err="1"/>
              <a:t>p</a:t>
            </a:r>
            <a:r>
              <a:rPr lang="en-US" sz="1800" baseline="-25000" dirty="0" err="1"/>
              <a:t>j</a:t>
            </a:r>
            <a:r>
              <a:rPr lang="en-US" sz="1800" dirty="0"/>
              <a:t> </a:t>
            </a:r>
            <a:r>
              <a:rPr lang="en-US" sz="1800" dirty="0"/>
              <a:t>to </a:t>
            </a:r>
            <a:r>
              <a:rPr lang="en-US" sz="1800" dirty="0"/>
              <a:t>g'}</a:t>
            </a:r>
          </a:p>
          <a:p>
            <a:r>
              <a:rPr lang="en-US" dirty="0" smtClean="0"/>
              <a:t>Do one-of-a-set TSP on the sets P</a:t>
            </a:r>
            <a:r>
              <a:rPr lang="en-US" baseline="-25000" dirty="0" smtClean="0"/>
              <a:t>i</a:t>
            </a:r>
            <a:r>
              <a:rPr lang="en-US" dirty="0" smtClean="0"/>
              <a:t> :  </a:t>
            </a:r>
            <a:r>
              <a:rPr lang="en-US" dirty="0" err="1" smtClean="0"/>
              <a:t>polylog</a:t>
            </a:r>
            <a:r>
              <a:rPr lang="en-US" dirty="0" smtClean="0"/>
              <a:t> (roughly log</a:t>
            </a:r>
            <a:r>
              <a:rPr lang="en-US" baseline="30000" dirty="0" smtClean="0"/>
              <a:t>3</a:t>
            </a:r>
            <a:r>
              <a:rPr lang="en-US" dirty="0" smtClean="0"/>
              <a:t>) approximation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43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O(log </a:t>
            </a:r>
            <a:r>
              <a:rPr lang="en-US" dirty="0" smtClean="0"/>
              <a:t>n)-</a:t>
            </a:r>
            <a:r>
              <a:rPr lang="en-US" dirty="0" err="1" smtClean="0"/>
              <a:t>approx</a:t>
            </a:r>
            <a:r>
              <a:rPr lang="en-US" dirty="0" smtClean="0"/>
              <a:t>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9" y="2060939"/>
            <a:ext cx="8889888" cy="45954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Dynamic Program: </a:t>
            </a:r>
            <a:r>
              <a:rPr lang="en-US" dirty="0" err="1" smtClean="0"/>
              <a:t>Subproblem</a:t>
            </a:r>
            <a:r>
              <a:rPr lang="en-US" dirty="0" smtClean="0"/>
              <a:t> is a rectangle R, around which the truck travels the full perimeter.</a:t>
            </a:r>
          </a:p>
          <a:p>
            <a:pPr marL="342900" lvl="1" indent="0">
              <a:buNone/>
            </a:pPr>
            <a:r>
              <a:rPr lang="en-US" dirty="0" smtClean="0"/>
              <a:t>Optimize: Find cheapest “BSP” truck network, with “spokes” to all target sites, weighting the length of the truck network by r, the speed ratio (and spokes with weight 1</a:t>
            </a:r>
            <a:r>
              <a:rPr lang="en-US" dirty="0" smtClean="0"/>
              <a:t>)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Proof of </a:t>
            </a:r>
            <a:r>
              <a:rPr lang="en-US" dirty="0" err="1" smtClean="0"/>
              <a:t>approx</a:t>
            </a:r>
            <a:r>
              <a:rPr lang="en-US" dirty="0" smtClean="0"/>
              <a:t> factor:</a:t>
            </a:r>
          </a:p>
          <a:p>
            <a:r>
              <a:rPr lang="en-US" dirty="0"/>
              <a:t>Convert drone route to be a set of doubled “spokes</a:t>
            </a:r>
            <a:r>
              <a:rPr lang="en-US" dirty="0" smtClean="0"/>
              <a:t>” attached to truck route at pause points (truck waits) 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/>
              <a:t>Opt routes to be rectilinear (L</a:t>
            </a:r>
            <a:r>
              <a:rPr lang="en-US" baseline="-25000" dirty="0" smtClean="0"/>
              <a:t>1</a:t>
            </a:r>
            <a:r>
              <a:rPr lang="en-US" dirty="0" smtClean="0"/>
              <a:t>), on grid</a:t>
            </a:r>
          </a:p>
          <a:p>
            <a:r>
              <a:rPr lang="en-US" dirty="0" smtClean="0"/>
              <a:t>Augment </a:t>
            </a:r>
            <a:r>
              <a:rPr lang="en-US" dirty="0" smtClean="0"/>
              <a:t>truck route to be a BSP </a:t>
            </a:r>
            <a:r>
              <a:rPr lang="en-US" dirty="0" smtClean="0"/>
              <a:t>network; </a:t>
            </a:r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 smtClean="0"/>
              <a:t>that resulting solution is among those searched by DP</a:t>
            </a:r>
          </a:p>
          <a:p>
            <a:r>
              <a:rPr lang="en-US" dirty="0" smtClean="0"/>
              <a:t>Solution recovery: From DP solution, at O(1) factor can retrieve a valid solution to original problem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57351" y="3178913"/>
            <a:ext cx="1684424" cy="6780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489139" y="3188399"/>
            <a:ext cx="5116" cy="637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94255" y="3393596"/>
            <a:ext cx="1147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59531" y="3390818"/>
            <a:ext cx="0" cy="434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44753" y="3393596"/>
            <a:ext cx="0" cy="432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51332" y="3656663"/>
            <a:ext cx="542923" cy="36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20763" y="4315580"/>
            <a:ext cx="13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Pay factor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65721" y="4684912"/>
            <a:ext cx="18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Pay factor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(2)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23976" y="5060296"/>
            <a:ext cx="172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Pay factor log(n)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27194" y="1055439"/>
            <a:ext cx="3240854" cy="2078600"/>
            <a:chOff x="815940" y="937208"/>
            <a:chExt cx="5460286" cy="35020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96319" y="1896587"/>
              <a:ext cx="529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20292" y="1867330"/>
              <a:ext cx="179797" cy="6318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28326" y="1482103"/>
              <a:ext cx="816795" cy="3698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40" idx="2"/>
            </p:cNvCxnSpPr>
            <p:nvPr/>
          </p:nvCxnSpPr>
          <p:spPr>
            <a:xfrm flipV="1">
              <a:off x="1690099" y="1407559"/>
              <a:ext cx="3279168" cy="91953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6" idx="7"/>
            </p:cNvCxnSpPr>
            <p:nvPr/>
          </p:nvCxnSpPr>
          <p:spPr>
            <a:xfrm flipV="1">
              <a:off x="2675198" y="2552087"/>
              <a:ext cx="873667" cy="57840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34310" y="2573677"/>
              <a:ext cx="729465" cy="102227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2" idx="7"/>
            </p:cNvCxnSpPr>
            <p:nvPr/>
          </p:nvCxnSpPr>
          <p:spPr>
            <a:xfrm flipV="1">
              <a:off x="4315210" y="2162713"/>
              <a:ext cx="1042333" cy="136126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77483" y="1875034"/>
              <a:ext cx="570216" cy="30308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762072" y="1356189"/>
              <a:ext cx="287676" cy="544531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533239" y="1797978"/>
              <a:ext cx="431514" cy="7602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19046" y="3215812"/>
              <a:ext cx="559941" cy="2465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347645" y="3215812"/>
              <a:ext cx="256854" cy="6113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04499" y="3215812"/>
              <a:ext cx="549667" cy="11301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363074" y="1479480"/>
              <a:ext cx="171236" cy="10839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63110" y="1845497"/>
              <a:ext cx="698643" cy="3326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98" y="2193533"/>
              <a:ext cx="816795" cy="3698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47699" y="2167848"/>
              <a:ext cx="179797" cy="6318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674688" y="1491636"/>
              <a:ext cx="96749" cy="8097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119883" y="1962365"/>
              <a:ext cx="523983" cy="339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06694" y="2301412"/>
              <a:ext cx="747446" cy="590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79077" y="1962365"/>
              <a:ext cx="572356" cy="601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809804" y="999537"/>
              <a:ext cx="239944" cy="3801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049748" y="1054083"/>
              <a:ext cx="261991" cy="3714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49748" y="1429883"/>
              <a:ext cx="529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63775" y="3452117"/>
              <a:ext cx="785973" cy="1181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263775" y="3570270"/>
              <a:ext cx="171236" cy="4417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929436" y="3570270"/>
              <a:ext cx="334339" cy="7756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626741" y="1398312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609618" y="2208088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984606" y="1845497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815940" y="226716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3455541" y="2464942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855803" y="1670890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/>
            <p:cNvSpPr/>
            <p:nvPr/>
          </p:nvSpPr>
          <p:spPr>
            <a:xfrm>
              <a:off x="3277028" y="1398312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/>
            <p:cNvSpPr/>
            <p:nvPr/>
          </p:nvSpPr>
          <p:spPr>
            <a:xfrm>
              <a:off x="5218415" y="94210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/>
            <p:cNvSpPr/>
            <p:nvPr/>
          </p:nvSpPr>
          <p:spPr>
            <a:xfrm>
              <a:off x="2878048" y="186604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/>
            <p:cNvSpPr/>
            <p:nvPr/>
          </p:nvSpPr>
          <p:spPr>
            <a:xfrm>
              <a:off x="4969267" y="131423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/>
            <p:nvPr/>
          </p:nvSpPr>
          <p:spPr>
            <a:xfrm>
              <a:off x="4723543" y="937208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/>
            <p:cNvSpPr/>
            <p:nvPr/>
          </p:nvSpPr>
          <p:spPr>
            <a:xfrm>
              <a:off x="5480406" y="1322968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/>
            <p:cNvSpPr/>
            <p:nvPr/>
          </p:nvSpPr>
          <p:spPr>
            <a:xfrm>
              <a:off x="5963719" y="1767584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/>
            <p:cNvSpPr/>
            <p:nvPr/>
          </p:nvSpPr>
          <p:spPr>
            <a:xfrm>
              <a:off x="4728894" y="1784653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Oval 44"/>
            <p:cNvSpPr/>
            <p:nvPr/>
          </p:nvSpPr>
          <p:spPr>
            <a:xfrm>
              <a:off x="5268074" y="2090791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/>
            <p:cNvSpPr/>
            <p:nvPr/>
          </p:nvSpPr>
          <p:spPr>
            <a:xfrm>
              <a:off x="2515884" y="3103161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Oval 46"/>
            <p:cNvSpPr/>
            <p:nvPr/>
          </p:nvSpPr>
          <p:spPr>
            <a:xfrm>
              <a:off x="6089578" y="2480353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/>
            <p:cNvSpPr/>
            <p:nvPr/>
          </p:nvSpPr>
          <p:spPr>
            <a:xfrm>
              <a:off x="5395216" y="2690117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Oval 48"/>
            <p:cNvSpPr/>
            <p:nvPr/>
          </p:nvSpPr>
          <p:spPr>
            <a:xfrm>
              <a:off x="4871661" y="2388369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Oval 49"/>
            <p:cNvSpPr/>
            <p:nvPr/>
          </p:nvSpPr>
          <p:spPr>
            <a:xfrm>
              <a:off x="5259940" y="1770821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/>
            <p:cNvSpPr/>
            <p:nvPr/>
          </p:nvSpPr>
          <p:spPr>
            <a:xfrm>
              <a:off x="3929436" y="137807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/>
            <p:cNvSpPr/>
            <p:nvPr/>
          </p:nvSpPr>
          <p:spPr>
            <a:xfrm>
              <a:off x="4155896" y="3496639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/>
            <p:cNvSpPr/>
            <p:nvPr/>
          </p:nvSpPr>
          <p:spPr>
            <a:xfrm>
              <a:off x="4978685" y="3334820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/>
            <p:cNvSpPr/>
            <p:nvPr/>
          </p:nvSpPr>
          <p:spPr>
            <a:xfrm>
              <a:off x="4291171" y="386479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/>
            <p:cNvSpPr/>
            <p:nvPr/>
          </p:nvSpPr>
          <p:spPr>
            <a:xfrm>
              <a:off x="2240623" y="3717532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/>
            <p:cNvSpPr/>
            <p:nvPr/>
          </p:nvSpPr>
          <p:spPr>
            <a:xfrm>
              <a:off x="3046287" y="4252645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/>
            <p:cNvSpPr/>
            <p:nvPr/>
          </p:nvSpPr>
          <p:spPr>
            <a:xfrm>
              <a:off x="3871429" y="4194050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/>
            <p:cNvSpPr/>
            <p:nvPr/>
          </p:nvSpPr>
          <p:spPr>
            <a:xfrm>
              <a:off x="2005601" y="3330539"/>
              <a:ext cx="186648" cy="18664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>
              <a:stCxn id="46" idx="1"/>
              <a:endCxn id="32" idx="1"/>
            </p:cNvCxnSpPr>
            <p:nvPr/>
          </p:nvCxnSpPr>
          <p:spPr>
            <a:xfrm flipH="1" flipV="1">
              <a:off x="1636952" y="2235422"/>
              <a:ext cx="906266" cy="895073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24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045698" y="3962068"/>
            <a:ext cx="3968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63678" y="3940125"/>
            <a:ext cx="134848" cy="473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69704" y="3651205"/>
            <a:ext cx="612596" cy="2774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an O(1)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Lemma: An </a:t>
            </a:r>
            <a:r>
              <a:rPr lang="el-GR" dirty="0" smtClean="0"/>
              <a:t>α</a:t>
            </a:r>
            <a:r>
              <a:rPr lang="en-US" dirty="0" smtClean="0"/>
              <a:t>-approximation for the Weighted-Backbone-and-Spoke Spanning Tree (WBSST) problem implies an O(</a:t>
            </a:r>
            <a:r>
              <a:rPr lang="el-GR" dirty="0" smtClean="0"/>
              <a:t>α</a:t>
            </a:r>
            <a:r>
              <a:rPr lang="en-US" dirty="0" smtClean="0"/>
              <a:t>)-approximation for Horsefly.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16033" y="4284950"/>
            <a:ext cx="685800" cy="6858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36507" y="4481444"/>
            <a:ext cx="678095" cy="5047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99191" y="4469885"/>
            <a:ext cx="547099" cy="76670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14602" y="3965168"/>
            <a:ext cx="916969" cy="5047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31571" y="3945903"/>
            <a:ext cx="427662" cy="22731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20013" y="3556770"/>
            <a:ext cx="215757" cy="408398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98388" y="3888111"/>
            <a:ext cx="323636" cy="570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37743" y="4951487"/>
            <a:ext cx="419956" cy="184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09192" y="4951487"/>
            <a:ext cx="192641" cy="458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01833" y="4951487"/>
            <a:ext cx="412250" cy="847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970764" y="3649238"/>
            <a:ext cx="128427" cy="81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470792" y="3923751"/>
            <a:ext cx="523982" cy="2494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69508" y="4184777"/>
            <a:ext cx="612596" cy="2774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59233" y="4165514"/>
            <a:ext cx="134848" cy="473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04475" y="3658355"/>
            <a:ext cx="72562" cy="607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288371" y="4011402"/>
            <a:ext cx="392987" cy="2542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28479" y="4265687"/>
            <a:ext cx="560585" cy="44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82766" y="4011401"/>
            <a:ext cx="429267" cy="450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055812" y="3289280"/>
            <a:ext cx="179958" cy="285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235770" y="3330190"/>
            <a:ext cx="196493" cy="278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35770" y="3612040"/>
            <a:ext cx="3968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46290" y="5128716"/>
            <a:ext cx="589480" cy="88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46290" y="5217330"/>
            <a:ext cx="128427" cy="3313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95536" y="5217331"/>
            <a:ext cx="250754" cy="581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668514" y="3588362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Oval 56"/>
          <p:cNvSpPr/>
          <p:nvPr/>
        </p:nvSpPr>
        <p:spPr>
          <a:xfrm>
            <a:off x="3655672" y="419569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Oval 57"/>
          <p:cNvSpPr/>
          <p:nvPr/>
        </p:nvSpPr>
        <p:spPr>
          <a:xfrm>
            <a:off x="3186913" y="3923750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Oval 58"/>
          <p:cNvSpPr/>
          <p:nvPr/>
        </p:nvSpPr>
        <p:spPr>
          <a:xfrm>
            <a:off x="3060414" y="4240001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5040114" y="438833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5340311" y="379279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4906230" y="3588362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362270" y="324620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/>
          <p:cNvSpPr/>
          <p:nvPr/>
        </p:nvSpPr>
        <p:spPr>
          <a:xfrm>
            <a:off x="4606995" y="3939161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6175409" y="352530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/>
          <p:nvPr/>
        </p:nvSpPr>
        <p:spPr>
          <a:xfrm>
            <a:off x="5991116" y="324253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6558763" y="353185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/>
          <p:nvPr/>
        </p:nvSpPr>
        <p:spPr>
          <a:xfrm>
            <a:off x="6921248" y="386531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5995129" y="387811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6399514" y="4107721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4335372" y="4866998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Oval 71"/>
          <p:cNvSpPr/>
          <p:nvPr/>
        </p:nvSpPr>
        <p:spPr>
          <a:xfrm>
            <a:off x="7015642" y="4399892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/>
          <p:cNvSpPr/>
          <p:nvPr/>
        </p:nvSpPr>
        <p:spPr>
          <a:xfrm>
            <a:off x="6494871" y="455721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/>
          <p:cNvSpPr/>
          <p:nvPr/>
        </p:nvSpPr>
        <p:spPr>
          <a:xfrm>
            <a:off x="6102204" y="433090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/>
          <p:cNvSpPr/>
          <p:nvPr/>
        </p:nvSpPr>
        <p:spPr>
          <a:xfrm>
            <a:off x="6393414" y="3867743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>
          <a:xfrm>
            <a:off x="5395536" y="357318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/>
          <p:cNvSpPr/>
          <p:nvPr/>
        </p:nvSpPr>
        <p:spPr>
          <a:xfrm>
            <a:off x="5565381" y="516210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Oval 80"/>
          <p:cNvSpPr/>
          <p:nvPr/>
        </p:nvSpPr>
        <p:spPr>
          <a:xfrm>
            <a:off x="6182472" y="5040743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Oval 81"/>
          <p:cNvSpPr/>
          <p:nvPr/>
        </p:nvSpPr>
        <p:spPr>
          <a:xfrm>
            <a:off x="5666837" y="543822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Oval 82"/>
          <p:cNvSpPr/>
          <p:nvPr/>
        </p:nvSpPr>
        <p:spPr>
          <a:xfrm>
            <a:off x="4128926" y="532777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Oval 83"/>
          <p:cNvSpPr/>
          <p:nvPr/>
        </p:nvSpPr>
        <p:spPr>
          <a:xfrm>
            <a:off x="4733174" y="5729111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Oval 84"/>
          <p:cNvSpPr/>
          <p:nvPr/>
        </p:nvSpPr>
        <p:spPr>
          <a:xfrm>
            <a:off x="5352030" y="568516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Oval 87"/>
          <p:cNvSpPr/>
          <p:nvPr/>
        </p:nvSpPr>
        <p:spPr>
          <a:xfrm>
            <a:off x="3952659" y="5037532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TextBox 88"/>
          <p:cNvSpPr txBox="1"/>
          <p:nvPr/>
        </p:nvSpPr>
        <p:spPr>
          <a:xfrm>
            <a:off x="87092" y="4777224"/>
            <a:ext cx="3069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Cover sites with r-stars (weight 1 edges), linking the centers of r-stars via a spanning tree (blue) of edges weighted r.</a:t>
            </a:r>
          </a:p>
          <a:p>
            <a:endParaRPr lang="en-US" sz="1600" dirty="0"/>
          </a:p>
          <a:p>
            <a:r>
              <a:rPr lang="en-US" sz="1600" dirty="0"/>
              <a:t>WBSST: Compute a min-weight such spanning structure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633572" y="5105220"/>
            <a:ext cx="835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r=4</a:t>
            </a:r>
            <a:endParaRPr lang="en-US" sz="2100" dirty="0"/>
          </a:p>
        </p:txBody>
      </p:sp>
      <p:sp>
        <p:nvSpPr>
          <p:cNvPr id="91" name="TextBox 90"/>
          <p:cNvSpPr txBox="1"/>
          <p:nvPr/>
        </p:nvSpPr>
        <p:spPr>
          <a:xfrm>
            <a:off x="6198526" y="5497636"/>
            <a:ext cx="2661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Approach: O(1)-</a:t>
            </a:r>
            <a:r>
              <a:rPr lang="en-US" sz="1350" dirty="0" err="1"/>
              <a:t>approx</a:t>
            </a:r>
            <a:r>
              <a:rPr lang="en-US" sz="1350" dirty="0"/>
              <a:t> for WBSST via m-guillotine methods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263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4" y="23723"/>
            <a:ext cx="7886700" cy="1325563"/>
          </a:xfrm>
        </p:spPr>
        <p:txBody>
          <a:bodyPr/>
          <a:lstStyle/>
          <a:p>
            <a:r>
              <a:rPr lang="en-US" dirty="0" smtClean="0"/>
              <a:t>Other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29" y="1349286"/>
            <a:ext cx="8813062" cy="5306699"/>
          </a:xfrm>
        </p:spPr>
        <p:txBody>
          <a:bodyPr>
            <a:noAutofit/>
          </a:bodyPr>
          <a:lstStyle/>
          <a:p>
            <a:r>
              <a:rPr lang="en-US" sz="1800" dirty="0" smtClean="0"/>
              <a:t>Fixed truck route (“truck” might be a train)</a:t>
            </a:r>
          </a:p>
          <a:p>
            <a:r>
              <a:rPr lang="en-US" sz="1800" i="1" dirty="0" smtClean="0"/>
              <a:t>Reverse Horsefly</a:t>
            </a:r>
            <a:r>
              <a:rPr lang="en-US" sz="1800" dirty="0" smtClean="0"/>
              <a:t>: Each customer owns their own drone and dispatched it to rendezvous with the truck to retrieve package. Find optimal truck route (after which drone route is trivial – shortest segment to truck route)</a:t>
            </a:r>
          </a:p>
          <a:p>
            <a:r>
              <a:rPr lang="en-US" sz="1800" dirty="0" smtClean="0"/>
              <a:t>Truck travel on road network (vs 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metric)</a:t>
            </a:r>
          </a:p>
          <a:p>
            <a:r>
              <a:rPr lang="en-US" sz="1800" dirty="0" smtClean="0"/>
              <a:t>Obstacles also for drone flights (buildings, no-fly zones)</a:t>
            </a:r>
          </a:p>
          <a:p>
            <a:r>
              <a:rPr lang="en-US" sz="1800" dirty="0" smtClean="0"/>
              <a:t>Limited range drone flights</a:t>
            </a:r>
          </a:p>
          <a:p>
            <a:r>
              <a:rPr lang="en-US" sz="1800" dirty="0" smtClean="0"/>
              <a:t>Drone has package capacity C: can carry up to C packages and deliver them before return to truck</a:t>
            </a:r>
          </a:p>
          <a:p>
            <a:r>
              <a:rPr lang="en-US" sz="1800" dirty="0" smtClean="0"/>
              <a:t>Loading/unloading/</a:t>
            </a:r>
            <a:r>
              <a:rPr lang="en-US" sz="1800" dirty="0" err="1" smtClean="0"/>
              <a:t>chargin</a:t>
            </a:r>
            <a:r>
              <a:rPr lang="en-US" sz="1800" dirty="0" smtClean="0"/>
              <a:t> times for drones</a:t>
            </a:r>
          </a:p>
          <a:p>
            <a:r>
              <a:rPr lang="en-US" sz="1800" dirty="0" smtClean="0"/>
              <a:t>Multiple drones per truck</a:t>
            </a:r>
          </a:p>
          <a:p>
            <a:r>
              <a:rPr lang="en-US" sz="1800" dirty="0" smtClean="0"/>
              <a:t>Multiple trucks, </a:t>
            </a:r>
            <a:r>
              <a:rPr lang="en-US" sz="1800" dirty="0" err="1" smtClean="0"/>
              <a:t>possibnly</a:t>
            </a:r>
            <a:r>
              <a:rPr lang="en-US" sz="1800" dirty="0" smtClean="0"/>
              <a:t> with multiple depots</a:t>
            </a:r>
          </a:p>
          <a:p>
            <a:r>
              <a:rPr lang="en-US" sz="1800" dirty="0" smtClean="0"/>
              <a:t>Uncertain travel times (truck in traffic)</a:t>
            </a:r>
          </a:p>
          <a:p>
            <a:r>
              <a:rPr lang="en-US" sz="1800" dirty="0" smtClean="0"/>
              <a:t>Truck can deliver packages too (without drone)</a:t>
            </a:r>
          </a:p>
          <a:p>
            <a:r>
              <a:rPr lang="en-US" sz="1800" dirty="0" smtClean="0"/>
              <a:t>Customers are not points but are </a:t>
            </a:r>
            <a:r>
              <a:rPr lang="en-US" sz="1800" i="1" dirty="0" smtClean="0"/>
              <a:t>regions</a:t>
            </a:r>
            <a:r>
              <a:rPr lang="en-US" sz="1800" dirty="0" smtClean="0"/>
              <a:t> (TSPN)</a:t>
            </a:r>
          </a:p>
          <a:p>
            <a:r>
              <a:rPr lang="en-US" sz="1800" dirty="0" smtClean="0"/>
              <a:t>Online, dynamic variants</a:t>
            </a:r>
          </a:p>
        </p:txBody>
      </p:sp>
    </p:spTree>
    <p:extLst>
      <p:ext uri="{BB962C8B-B14F-4D97-AF65-F5344CB8AC3E}">
        <p14:creationId xmlns:p14="http://schemas.microsoft.com/office/powerpoint/2010/main" val="30200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7292865" y="4481458"/>
            <a:ext cx="140837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Truck Route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5083"/>
            <a:ext cx="7257787" cy="4437846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n-US" dirty="0" smtClean="0"/>
              <a:t>Truck </a:t>
            </a:r>
            <a:r>
              <a:rPr lang="en-US" dirty="0"/>
              <a:t>route is </a:t>
            </a:r>
            <a:r>
              <a:rPr lang="en-US" i="1" dirty="0"/>
              <a:t>given</a:t>
            </a:r>
            <a:r>
              <a:rPr lang="en-US" dirty="0"/>
              <a:t> and the goal is to schedule the </a:t>
            </a:r>
            <a:r>
              <a:rPr lang="en-US" dirty="0" smtClean="0"/>
              <a:t>speed </a:t>
            </a:r>
            <a:r>
              <a:rPr lang="en-US" dirty="0"/>
              <a:t>of the truck </a:t>
            </a:r>
            <a:r>
              <a:rPr lang="en-US" dirty="0" smtClean="0"/>
              <a:t>(which may stop/start) and </a:t>
            </a:r>
            <a:r>
              <a:rPr lang="en-US" dirty="0"/>
              <a:t>the </a:t>
            </a:r>
            <a:r>
              <a:rPr lang="en-US" dirty="0" smtClean="0"/>
              <a:t>drone routes </a:t>
            </a:r>
            <a:r>
              <a:rPr lang="en-US" dirty="0"/>
              <a:t>to min </a:t>
            </a:r>
            <a:r>
              <a:rPr lang="en-US" dirty="0" err="1"/>
              <a:t>makespan</a:t>
            </a:r>
            <a:r>
              <a:rPr lang="en-US" dirty="0" smtClean="0">
                <a:cs typeface="Calibri"/>
              </a:rPr>
              <a:t>.</a:t>
            </a:r>
          </a:p>
          <a:p>
            <a:pPr lvl="1"/>
            <a:r>
              <a:rPr lang="en-US" dirty="0" smtClean="0"/>
              <a:t>Weakly NP-hard (from PARTITION), in general, for route=cycle</a:t>
            </a:r>
          </a:p>
          <a:p>
            <a:pPr lvl="1"/>
            <a:r>
              <a:rPr lang="en-US" dirty="0" smtClean="0"/>
              <a:t>Special case: Single segment path </a:t>
            </a:r>
            <a:r>
              <a:rPr lang="en-US" i="1" dirty="0" err="1" smtClean="0"/>
              <a:t>st</a:t>
            </a:r>
            <a:r>
              <a:rPr lang="en-US" dirty="0" smtClean="0"/>
              <a:t> (not cycle) for truck.</a:t>
            </a:r>
          </a:p>
          <a:p>
            <a:pPr marL="342900" lvl="1" indent="0">
              <a:buNone/>
            </a:pPr>
            <a:r>
              <a:rPr lang="en-US" dirty="0" smtClean="0"/>
              <a:t>	Two subcases:</a:t>
            </a:r>
          </a:p>
          <a:p>
            <a:pPr marL="1028700" lvl="2" indent="-342900">
              <a:buAutoNum type="alphaLcParenBoth"/>
            </a:pPr>
            <a:r>
              <a:rPr lang="en-US" dirty="0" smtClean="0"/>
              <a:t>Completion when drone and truck both reach </a:t>
            </a:r>
            <a:r>
              <a:rPr lang="en-US" i="1" dirty="0" smtClean="0"/>
              <a:t>t</a:t>
            </a:r>
          </a:p>
          <a:p>
            <a:pPr marL="1371600" lvl="3" indent="-342900">
              <a:buAutoNum type="alphaLcParenBoth"/>
            </a:pPr>
            <a:r>
              <a:rPr lang="en-US" i="1" dirty="0" smtClean="0"/>
              <a:t>In L</a:t>
            </a:r>
            <a:r>
              <a:rPr lang="en-US" i="1" baseline="-25000" dirty="0" smtClean="0"/>
              <a:t>1</a:t>
            </a:r>
            <a:r>
              <a:rPr lang="en-US" i="1" dirty="0" smtClean="0"/>
              <a:t> metric, exactly solved:  Fact (exchange argument): Targets visited in x-order</a:t>
            </a:r>
          </a:p>
          <a:p>
            <a:pPr marL="1371600" lvl="3" indent="-342900">
              <a:buAutoNum type="alphaLcParenBoth"/>
            </a:pPr>
            <a:r>
              <a:rPr lang="en-US" i="1" dirty="0" smtClean="0"/>
              <a:t>In L</a:t>
            </a:r>
            <a:r>
              <a:rPr lang="en-US" i="1" baseline="-25000" dirty="0" smtClean="0"/>
              <a:t>2</a:t>
            </a:r>
            <a:r>
              <a:rPr lang="en-US" i="1" dirty="0" smtClean="0"/>
              <a:t> metric, complexity is open</a:t>
            </a:r>
            <a:endParaRPr lang="en-US" dirty="0"/>
          </a:p>
          <a:p>
            <a:pPr marL="685800" lvl="2" indent="0">
              <a:buNone/>
            </a:pPr>
            <a:r>
              <a:rPr lang="en-US" dirty="0" smtClean="0"/>
              <a:t>(b) Completion when drone returns to truck after last delivery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Issue: Even for L</a:t>
            </a:r>
            <a:r>
              <a:rPr lang="en-US" baseline="-25000" dirty="0" smtClean="0"/>
              <a:t>1</a:t>
            </a:r>
            <a:r>
              <a:rPr lang="en-US" dirty="0" smtClean="0"/>
              <a:t> metric, Opt may visit sites in order other than x-order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Open: Complexity of problem, for either L</a:t>
            </a:r>
            <a:r>
              <a:rPr lang="en-US" baseline="-25000" dirty="0" smtClean="0"/>
              <a:t>1</a:t>
            </a:r>
            <a:r>
              <a:rPr lang="en-US" dirty="0" smtClean="0"/>
              <a:t> or L</a:t>
            </a:r>
            <a:r>
              <a:rPr lang="en-US" baseline="-25000" dirty="0" smtClean="0"/>
              <a:t>2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436314" y="1076860"/>
            <a:ext cx="3348091" cy="997878"/>
          </a:xfrm>
          <a:custGeom>
            <a:avLst/>
            <a:gdLst>
              <a:gd name="connsiteX0" fmla="*/ 0 w 4464121"/>
              <a:gd name="connsiteY0" fmla="*/ 1330504 h 1330504"/>
              <a:gd name="connsiteX1" fmla="*/ 0 w 4464121"/>
              <a:gd name="connsiteY1" fmla="*/ 1330504 h 1330504"/>
              <a:gd name="connsiteX2" fmla="*/ 51371 w 4464121"/>
              <a:gd name="connsiteY2" fmla="*/ 1299681 h 1330504"/>
              <a:gd name="connsiteX3" fmla="*/ 71919 w 4464121"/>
              <a:gd name="connsiteY3" fmla="*/ 1279133 h 1330504"/>
              <a:gd name="connsiteX4" fmla="*/ 123290 w 4464121"/>
              <a:gd name="connsiteY4" fmla="*/ 1253448 h 1330504"/>
              <a:gd name="connsiteX5" fmla="*/ 1073649 w 4464121"/>
              <a:gd name="connsiteY5" fmla="*/ 714054 h 1330504"/>
              <a:gd name="connsiteX6" fmla="*/ 1705510 w 4464121"/>
              <a:gd name="connsiteY6" fmla="*/ 1212351 h 1330504"/>
              <a:gd name="connsiteX7" fmla="*/ 2640458 w 4464121"/>
              <a:gd name="connsiteY7" fmla="*/ 1309956 h 1330504"/>
              <a:gd name="connsiteX8" fmla="*/ 2702103 w 4464121"/>
              <a:gd name="connsiteY8" fmla="*/ 1294544 h 1330504"/>
              <a:gd name="connsiteX9" fmla="*/ 3452117 w 4464121"/>
              <a:gd name="connsiteY9" fmla="*/ 744877 h 1330504"/>
              <a:gd name="connsiteX10" fmla="*/ 3426431 w 4464121"/>
              <a:gd name="connsiteY10" fmla="*/ 107879 h 1330504"/>
              <a:gd name="connsiteX11" fmla="*/ 4335694 w 4464121"/>
              <a:gd name="connsiteY11" fmla="*/ 0 h 1330504"/>
              <a:gd name="connsiteX12" fmla="*/ 4464121 w 4464121"/>
              <a:gd name="connsiteY12" fmla="*/ 513708 h 133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64121" h="1330504">
                <a:moveTo>
                  <a:pt x="0" y="1330504"/>
                </a:moveTo>
                <a:lnTo>
                  <a:pt x="0" y="1330504"/>
                </a:lnTo>
                <a:cubicBezTo>
                  <a:pt x="17124" y="1320230"/>
                  <a:pt x="35121" y="1311288"/>
                  <a:pt x="51371" y="1299681"/>
                </a:cubicBezTo>
                <a:cubicBezTo>
                  <a:pt x="59253" y="1294051"/>
                  <a:pt x="63771" y="1284371"/>
                  <a:pt x="71919" y="1279133"/>
                </a:cubicBezTo>
                <a:cubicBezTo>
                  <a:pt x="88023" y="1268780"/>
                  <a:pt x="123290" y="1253448"/>
                  <a:pt x="123290" y="1253448"/>
                </a:cubicBezTo>
                <a:lnTo>
                  <a:pt x="1073649" y="714054"/>
                </a:lnTo>
                <a:lnTo>
                  <a:pt x="1705510" y="1212351"/>
                </a:lnTo>
                <a:lnTo>
                  <a:pt x="2640458" y="1309956"/>
                </a:lnTo>
                <a:lnTo>
                  <a:pt x="2702103" y="1294544"/>
                </a:lnTo>
                <a:lnTo>
                  <a:pt x="3452117" y="744877"/>
                </a:lnTo>
                <a:lnTo>
                  <a:pt x="3426431" y="107879"/>
                </a:lnTo>
                <a:lnTo>
                  <a:pt x="4335694" y="0"/>
                </a:lnTo>
                <a:lnTo>
                  <a:pt x="4464121" y="513708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5359257" y="1989005"/>
            <a:ext cx="154113" cy="154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6121367" y="1331982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6963221" y="1488782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8349979" y="1401765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6235667" y="1446282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5978842" y="1945497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6034350" y="1426890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7564886" y="1188144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7444165" y="1733958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8400948" y="2409488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834403" y="2745743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8515248" y="2523788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7989554" y="2402959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8313931" y="2504396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7683040" y="2702235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8697388" y="2313197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7608394" y="2995560"/>
            <a:ext cx="1441855" cy="1232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7497790" y="2903092"/>
            <a:ext cx="154113" cy="154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8010060" y="2606432"/>
            <a:ext cx="548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a</a:t>
            </a:r>
            <a:r>
              <a:rPr lang="en-US" sz="1350" baseline="-25000" dirty="0" err="1"/>
              <a:t>i</a:t>
            </a:r>
            <a:endParaRPr lang="en-US" sz="1350" dirty="0"/>
          </a:p>
        </p:txBody>
      </p:sp>
      <p:cxnSp>
        <p:nvCxnSpPr>
          <p:cNvPr id="26" name="Straight Connector 25"/>
          <p:cNvCxnSpPr>
            <a:stCxn id="18" idx="0"/>
          </p:cNvCxnSpPr>
          <p:nvPr/>
        </p:nvCxnSpPr>
        <p:spPr>
          <a:xfrm flipH="1">
            <a:off x="8033062" y="2402959"/>
            <a:ext cx="1" cy="5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1490" y="4534273"/>
            <a:ext cx="5004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s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7580" y="1733957"/>
            <a:ext cx="5004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s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11956" y="4404403"/>
            <a:ext cx="154113" cy="154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8558756" y="4532989"/>
            <a:ext cx="5004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" name="Oval 32"/>
          <p:cNvSpPr/>
          <p:nvPr/>
        </p:nvSpPr>
        <p:spPr>
          <a:xfrm>
            <a:off x="8619221" y="4403118"/>
            <a:ext cx="154113" cy="154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8099146" y="3841449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8532601" y="4177704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8213446" y="3955749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7687752" y="3834920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8012128" y="3936357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381238" y="4134196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8395585" y="3745158"/>
            <a:ext cx="87017" cy="87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068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“Reverse Horsefly”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16" y="2225599"/>
            <a:ext cx="7886700" cy="326350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42900" lvl="1" indent="0">
              <a:buNone/>
            </a:pPr>
            <a:r>
              <a:rPr lang="en-US" dirty="0" smtClean="0"/>
              <a:t>Plan </a:t>
            </a:r>
            <a:r>
              <a:rPr lang="en-US" dirty="0"/>
              <a:t>a route for the truck, but now there is a drone at each customer, which is sent to rendezvous with the truck to pick up the package. Goal is still to min </a:t>
            </a:r>
            <a:r>
              <a:rPr lang="en-US" dirty="0" err="1"/>
              <a:t>makespan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general, NP-hard (from TSP)</a:t>
            </a:r>
          </a:p>
          <a:p>
            <a:pPr lvl="1"/>
            <a:r>
              <a:rPr lang="en-US" dirty="0" smtClean="0"/>
              <a:t>Goal: Good approximations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97825" y="4555842"/>
            <a:ext cx="80267" cy="1456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3246" y="4967338"/>
            <a:ext cx="295753" cy="279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2" idx="5"/>
          </p:cNvCxnSpPr>
          <p:nvPr/>
        </p:nvCxnSpPr>
        <p:spPr>
          <a:xfrm>
            <a:off x="6527781" y="4069821"/>
            <a:ext cx="92739" cy="25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1" idx="2"/>
          </p:cNvCxnSpPr>
          <p:nvPr/>
        </p:nvCxnSpPr>
        <p:spPr>
          <a:xfrm flipV="1">
            <a:off x="4763466" y="4189726"/>
            <a:ext cx="2459376" cy="68965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7" idx="7"/>
          </p:cNvCxnSpPr>
          <p:nvPr/>
        </p:nvCxnSpPr>
        <p:spPr>
          <a:xfrm flipV="1">
            <a:off x="5497797" y="4982295"/>
            <a:ext cx="655250" cy="43380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34746" y="5063659"/>
            <a:ext cx="547099" cy="76670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3" idx="7"/>
          </p:cNvCxnSpPr>
          <p:nvPr/>
        </p:nvCxnSpPr>
        <p:spPr>
          <a:xfrm flipV="1">
            <a:off x="6735832" y="4751584"/>
            <a:ext cx="781750" cy="102094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67126" y="4539677"/>
            <a:ext cx="427662" cy="22731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55568" y="4150544"/>
            <a:ext cx="215757" cy="408398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367172" y="4401125"/>
            <a:ext cx="94123" cy="3578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9" idx="7"/>
          </p:cNvCxnSpPr>
          <p:nvPr/>
        </p:nvCxnSpPr>
        <p:spPr>
          <a:xfrm flipH="1">
            <a:off x="5107700" y="5446854"/>
            <a:ext cx="234972" cy="204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244747" y="5545261"/>
            <a:ext cx="192641" cy="458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37388" y="5545261"/>
            <a:ext cx="412250" cy="847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006319" y="4243013"/>
            <a:ext cx="65175" cy="280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506347" y="4517525"/>
            <a:ext cx="523982" cy="2494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5063" y="4778551"/>
            <a:ext cx="612596" cy="2774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5558" y="5025452"/>
            <a:ext cx="264078" cy="207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812592" y="4252129"/>
            <a:ext cx="113762" cy="526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323926" y="4605176"/>
            <a:ext cx="392987" cy="2542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4034" y="4859461"/>
            <a:ext cx="560585" cy="44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139055" y="4758994"/>
            <a:ext cx="8534" cy="296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2" idx="5"/>
          </p:cNvCxnSpPr>
          <p:nvPr/>
        </p:nvCxnSpPr>
        <p:spPr>
          <a:xfrm flipV="1">
            <a:off x="7271325" y="3863371"/>
            <a:ext cx="6252" cy="304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71325" y="3923964"/>
            <a:ext cx="196493" cy="278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71325" y="4205814"/>
            <a:ext cx="3968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4688" y="5489034"/>
            <a:ext cx="326637" cy="233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81845" y="5811104"/>
            <a:ext cx="128427" cy="3313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431091" y="5811105"/>
            <a:ext cx="250754" cy="581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42597" y="418213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4691227" y="4789468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4222468" y="4517524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4095969" y="483377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075669" y="4982108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6387585" y="4669242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5941785" y="418213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397825" y="3839980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6068257" y="467760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22842" y="4119733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7158091" y="374388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7594318" y="4125628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7956803" y="4459090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/>
          <p:cNvSpPr/>
          <p:nvPr/>
        </p:nvSpPr>
        <p:spPr>
          <a:xfrm>
            <a:off x="7030684" y="4471891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7435069" y="4701495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Oval 46"/>
          <p:cNvSpPr/>
          <p:nvPr/>
        </p:nvSpPr>
        <p:spPr>
          <a:xfrm>
            <a:off x="5378311" y="5395600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Oval 47"/>
          <p:cNvSpPr/>
          <p:nvPr/>
        </p:nvSpPr>
        <p:spPr>
          <a:xfrm>
            <a:off x="8051197" y="499366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7530426" y="5150989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6797106" y="491344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7428969" y="446151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6408295" y="395033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6616347" y="5752028"/>
            <a:ext cx="139986" cy="13998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Oval 53"/>
          <p:cNvSpPr/>
          <p:nvPr/>
        </p:nvSpPr>
        <p:spPr>
          <a:xfrm>
            <a:off x="7218027" y="5634517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/>
          <p:cNvSpPr/>
          <p:nvPr/>
        </p:nvSpPr>
        <p:spPr>
          <a:xfrm>
            <a:off x="6702392" y="6031998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/>
          <p:cNvSpPr/>
          <p:nvPr/>
        </p:nvSpPr>
        <p:spPr>
          <a:xfrm>
            <a:off x="5164481" y="5921551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Oval 56"/>
          <p:cNvSpPr/>
          <p:nvPr/>
        </p:nvSpPr>
        <p:spPr>
          <a:xfrm>
            <a:off x="5768729" y="6322885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Oval 57"/>
          <p:cNvSpPr/>
          <p:nvPr/>
        </p:nvSpPr>
        <p:spPr>
          <a:xfrm>
            <a:off x="6387585" y="6278939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Oval 58"/>
          <p:cNvSpPr/>
          <p:nvPr/>
        </p:nvSpPr>
        <p:spPr>
          <a:xfrm>
            <a:off x="4988214" y="5631306"/>
            <a:ext cx="139986" cy="139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0" name="Straight Connector 59"/>
          <p:cNvCxnSpPr>
            <a:stCxn id="47" idx="1"/>
            <a:endCxn id="33" idx="1"/>
          </p:cNvCxnSpPr>
          <p:nvPr/>
        </p:nvCxnSpPr>
        <p:spPr>
          <a:xfrm flipH="1" flipV="1">
            <a:off x="4711728" y="4809968"/>
            <a:ext cx="687084" cy="60613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6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863</Words>
  <Application>Microsoft Office PowerPoint</Application>
  <PresentationFormat>On-screen Show (4:3)</PresentationFormat>
  <Paragraphs>84</Paragraphs>
  <Slides>10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Approximation</vt:lpstr>
      <vt:lpstr>Approximation Algorithms</vt:lpstr>
      <vt:lpstr>Polylog Approximation (sketch)</vt:lpstr>
      <vt:lpstr>O(log n)-approx (sketch)</vt:lpstr>
      <vt:lpstr>PowerPoint Presentation</vt:lpstr>
      <vt:lpstr>Towards an O(1) Approximation</vt:lpstr>
      <vt:lpstr>Other Variants</vt:lpstr>
      <vt:lpstr>Fixed Truck Route Variant</vt:lpstr>
      <vt:lpstr>“Reverse Horsefly” Variant</vt:lpstr>
      <vt:lpstr>Reverse Horsefly, Fixed Truck Route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</dc:title>
  <dc:creator>Joseph Mitchell</dc:creator>
  <cp:lastModifiedBy>Joseph Mitchell</cp:lastModifiedBy>
  <cp:revision>2</cp:revision>
  <dcterms:created xsi:type="dcterms:W3CDTF">2018-10-27T02:44:02Z</dcterms:created>
  <dcterms:modified xsi:type="dcterms:W3CDTF">2018-10-27T02:50:49Z</dcterms:modified>
</cp:coreProperties>
</file>