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93" r:id="rId3"/>
    <p:sldId id="310" r:id="rId4"/>
    <p:sldId id="257" r:id="rId5"/>
    <p:sldId id="291" r:id="rId6"/>
    <p:sldId id="292" r:id="rId7"/>
    <p:sldId id="276" r:id="rId8"/>
    <p:sldId id="309" r:id="rId9"/>
    <p:sldId id="311" r:id="rId10"/>
    <p:sldId id="287" r:id="rId11"/>
    <p:sldId id="288" r:id="rId12"/>
    <p:sldId id="289" r:id="rId13"/>
    <p:sldId id="294" r:id="rId14"/>
    <p:sldId id="295" r:id="rId15"/>
    <p:sldId id="263" r:id="rId16"/>
    <p:sldId id="266" r:id="rId17"/>
    <p:sldId id="271" r:id="rId18"/>
    <p:sldId id="274" r:id="rId19"/>
    <p:sldId id="269" r:id="rId20"/>
    <p:sldId id="299" r:id="rId21"/>
    <p:sldId id="300" r:id="rId22"/>
    <p:sldId id="301" r:id="rId23"/>
    <p:sldId id="302" r:id="rId24"/>
    <p:sldId id="306" r:id="rId25"/>
    <p:sldId id="296" r:id="rId26"/>
    <p:sldId id="298" r:id="rId27"/>
    <p:sldId id="285" r:id="rId28"/>
    <p:sldId id="297" r:id="rId29"/>
    <p:sldId id="307" r:id="rId30"/>
    <p:sldId id="308" r:id="rId31"/>
    <p:sldId id="312" r:id="rId32"/>
    <p:sldId id="314" r:id="rId33"/>
    <p:sldId id="313" r:id="rId34"/>
    <p:sldId id="315" r:id="rId35"/>
    <p:sldId id="272" r:id="rId36"/>
    <p:sldId id="316" r:id="rId37"/>
    <p:sldId id="317" r:id="rId38"/>
    <p:sldId id="318" r:id="rId39"/>
    <p:sldId id="321" r:id="rId40"/>
    <p:sldId id="319" r:id="rId41"/>
    <p:sldId id="320" r:id="rId42"/>
    <p:sldId id="277" r:id="rId43"/>
    <p:sldId id="286" r:id="rId4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2BFFD6-5BF9-4395-975D-5A2028FB74A9}" type="datetimeFigureOut">
              <a:rPr lang="it-IT" smtClean="0"/>
              <a:t>23/12/2018</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1CED7-80FB-487B-B105-FBD1A01077FA}" type="slidenum">
              <a:rPr lang="it-IT" smtClean="0"/>
              <a:t>‹N›</a:t>
            </a:fld>
            <a:endParaRPr lang="it-IT"/>
          </a:p>
        </p:txBody>
      </p:sp>
    </p:spTree>
    <p:extLst>
      <p:ext uri="{BB962C8B-B14F-4D97-AF65-F5344CB8AC3E}">
        <p14:creationId xmlns:p14="http://schemas.microsoft.com/office/powerpoint/2010/main" val="2180058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7A64705-E2E5-4F49-926F-0096936D31B4}" type="datetime1">
              <a:rPr lang="it-IT" smtClean="0"/>
              <a:t>23/12/2018</a:t>
            </a:fld>
            <a:endParaRPr lang="it-IT"/>
          </a:p>
        </p:txBody>
      </p:sp>
      <p:sp>
        <p:nvSpPr>
          <p:cNvPr id="5" name="Footer Placeholder 4"/>
          <p:cNvSpPr>
            <a:spLocks noGrp="1"/>
          </p:cNvSpPr>
          <p:nvPr>
            <p:ph type="ftr" sz="quarter" idx="11"/>
          </p:nvPr>
        </p:nvSpPr>
        <p:spPr/>
        <p:txBody>
          <a:bodyPr/>
          <a:lstStyle/>
          <a:p>
            <a:endParaRPr lang="it-IT"/>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5F247824-FE67-42DA-A3DE-6EB4F812802A}" type="slidenum">
              <a:rPr lang="it-IT" smtClean="0"/>
              <a:t>‹N›</a:t>
            </a:fld>
            <a:endParaRPr lang="it-IT"/>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it-IT" smtClean="0"/>
              <a:t>Fare clic per modificare lo stile del titolo</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Date Placeholder 3"/>
          <p:cNvSpPr>
            <a:spLocks noGrp="1"/>
          </p:cNvSpPr>
          <p:nvPr>
            <p:ph type="dt" sz="half" idx="10"/>
          </p:nvPr>
        </p:nvSpPr>
        <p:spPr/>
        <p:txBody>
          <a:bodyPr/>
          <a:lstStyle/>
          <a:p>
            <a:fld id="{A061E977-6C95-45D8-86FB-932015B0958D}" type="datetime1">
              <a:rPr lang="it-IT" smtClean="0"/>
              <a:t>23/12/2018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F247824-FE67-42DA-A3DE-6EB4F812802A}"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6D413271-0C74-4B03-9743-F831B5835AE2}" type="datetime1">
              <a:rPr lang="it-IT" smtClean="0"/>
              <a:t>23/12/2018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F247824-FE67-42DA-A3DE-6EB4F812802A}"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Date Placeholder 3"/>
          <p:cNvSpPr>
            <a:spLocks noGrp="1"/>
          </p:cNvSpPr>
          <p:nvPr>
            <p:ph type="dt" sz="half" idx="10"/>
          </p:nvPr>
        </p:nvSpPr>
        <p:spPr/>
        <p:txBody>
          <a:bodyPr/>
          <a:lstStyle/>
          <a:p>
            <a:fld id="{9B6D4F1C-4D6E-4995-9770-43BAB4BC473A}" type="datetime1">
              <a:rPr lang="it-IT" smtClean="0"/>
              <a:t>23/12/2018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F247824-FE67-42DA-A3DE-6EB4F812802A}"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3A7CF8F-7CEF-4DC2-9363-CF57615D0C78}" type="datetime1">
              <a:rPr lang="it-IT" smtClean="0"/>
              <a:t>23/12/2018</a:t>
            </a:fld>
            <a:endParaRPr lang="it-IT"/>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F247824-FE67-42DA-A3DE-6EB4F812802A}" type="slidenum">
              <a:rPr lang="it-IT" smtClean="0"/>
              <a:t>‹N›</a:t>
            </a:fld>
            <a:endParaRPr lang="it-IT"/>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it-IT" smtClean="0"/>
              <a:t>Fare clic per modificare lo stile del titolo</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it-IT" smtClean="0"/>
              <a:t>Fare clic per modificare lo stile del titolo</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4A915F08-EE84-455E-96AD-0BD42DC4866F}" type="datetime1">
              <a:rPr lang="it-IT" smtClean="0"/>
              <a:t>23/12/2018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F247824-FE67-42DA-A3DE-6EB4F812802A}"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it-IT" smtClean="0"/>
              <a:t>Fare clic per modificare lo stile del titolo</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FA4E25E9-6E8C-4A66-A594-C86571A563CC}" type="datetime1">
              <a:rPr lang="it-IT" smtClean="0"/>
              <a:t>23/12/2018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5F247824-FE67-42DA-A3DE-6EB4F812802A}"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Date Placeholder 2"/>
          <p:cNvSpPr>
            <a:spLocks noGrp="1"/>
          </p:cNvSpPr>
          <p:nvPr>
            <p:ph type="dt" sz="half" idx="10"/>
          </p:nvPr>
        </p:nvSpPr>
        <p:spPr/>
        <p:txBody>
          <a:bodyPr/>
          <a:lstStyle/>
          <a:p>
            <a:fld id="{1ABC0486-538D-429B-931F-24BF30D75DD7}" type="datetime1">
              <a:rPr lang="it-IT" smtClean="0"/>
              <a:t>23/12/2018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5F247824-FE67-42DA-A3DE-6EB4F812802A}"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7811FB3B-40A4-410D-9607-5AE25F5A6C40}" type="datetime1">
              <a:rPr lang="it-IT" smtClean="0"/>
              <a:t>23/12/2018</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5F247824-FE67-42DA-A3DE-6EB4F812802A}"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07C43C1F-AA64-46A0-887F-BC2C03E7B265}" type="datetime1">
              <a:rPr lang="it-IT" smtClean="0"/>
              <a:t>23/12/2018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F247824-FE67-42DA-A3DE-6EB4F812802A}" type="slidenum">
              <a:rPr lang="it-IT" smtClean="0"/>
              <a:t>‹N›</a:t>
            </a:fld>
            <a:endParaRPr lang="it-IT"/>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it-IT" smtClean="0"/>
              <a:t>Fare clic per modificare lo stile del titolo</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5" name="Date Placeholder 4"/>
          <p:cNvSpPr>
            <a:spLocks noGrp="1"/>
          </p:cNvSpPr>
          <p:nvPr>
            <p:ph type="dt" sz="half" idx="10"/>
          </p:nvPr>
        </p:nvSpPr>
        <p:spPr/>
        <p:txBody>
          <a:bodyPr/>
          <a:lstStyle/>
          <a:p>
            <a:fld id="{299FD305-51FF-4C15-B8D9-19939F1B2159}" type="datetime1">
              <a:rPr lang="it-IT" smtClean="0"/>
              <a:t>23/12/2018</a:t>
            </a:fld>
            <a:endParaRPr lang="it-IT"/>
          </a:p>
        </p:txBody>
      </p:sp>
      <p:sp>
        <p:nvSpPr>
          <p:cNvPr id="7" name="Slide Number Placeholder 6"/>
          <p:cNvSpPr>
            <a:spLocks noGrp="1"/>
          </p:cNvSpPr>
          <p:nvPr>
            <p:ph type="sldNum" sz="quarter" idx="12"/>
          </p:nvPr>
        </p:nvSpPr>
        <p:spPr/>
        <p:txBody>
          <a:bodyPr/>
          <a:lstStyle/>
          <a:p>
            <a:fld id="{5F247824-FE67-42DA-A3DE-6EB4F812802A}" type="slidenum">
              <a:rPr lang="it-IT" smtClean="0"/>
              <a:t>‹N›</a:t>
            </a:fld>
            <a:endParaRPr lang="it-IT"/>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it-IT"/>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it-IT" smtClean="0"/>
              <a:t>Fare clic per modificare lo stile del titolo</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D1587BEB-6A14-4B8A-ADB4-8F7EE00FF4E1}" type="datetime1">
              <a:rPr lang="it-IT" smtClean="0"/>
              <a:t>23/12/2018</a:t>
            </a:fld>
            <a:endParaRPr lang="it-I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it-I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5F247824-FE67-42DA-A3DE-6EB4F812802A}" type="slidenum">
              <a:rPr lang="it-IT" smtClean="0"/>
              <a:t>‹N›</a:t>
            </a:fld>
            <a:endParaRPr lang="it-IT"/>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55000" lnSpcReduction="20000"/>
          </a:bodyPr>
          <a:lstStyle/>
          <a:p>
            <a:r>
              <a:rPr lang="it-IT" dirty="0" smtClean="0"/>
              <a:t>Criteri interpretativi dell'Articolo 42 del D. </a:t>
            </a:r>
            <a:r>
              <a:rPr lang="it-IT" dirty="0" err="1" smtClean="0"/>
              <a:t>Lgs</a:t>
            </a:r>
            <a:r>
              <a:rPr lang="it-IT" dirty="0" smtClean="0"/>
              <a:t>. 28/2011 in materia di sanzioni e controlli, in attesa del decreto attuativo.</a:t>
            </a:r>
            <a:endParaRPr lang="it-IT" dirty="0"/>
          </a:p>
        </p:txBody>
      </p:sp>
      <p:sp>
        <p:nvSpPr>
          <p:cNvPr id="2" name="Titolo 1"/>
          <p:cNvSpPr>
            <a:spLocks noGrp="1"/>
          </p:cNvSpPr>
          <p:nvPr>
            <p:ph type="ctrTitle"/>
          </p:nvPr>
        </p:nvSpPr>
        <p:spPr/>
        <p:txBody>
          <a:bodyPr>
            <a:noAutofit/>
          </a:bodyPr>
          <a:lstStyle/>
          <a:p>
            <a:r>
              <a:rPr lang="it-IT" sz="2800" dirty="0" smtClean="0"/>
              <a:t>I controlli </a:t>
            </a:r>
            <a:r>
              <a:rPr lang="it-IT" sz="2800" dirty="0" err="1" smtClean="0"/>
              <a:t>gse</a:t>
            </a:r>
            <a:r>
              <a:rPr lang="it-IT" sz="2800" smtClean="0"/>
              <a:t> e Le </a:t>
            </a:r>
            <a:r>
              <a:rPr lang="it-IT" sz="2800" dirty="0" smtClean="0"/>
              <a:t>nuova discipline  di sanatoria per le violazioni  rilevanti</a:t>
            </a:r>
            <a:endParaRPr lang="it-IT" sz="2800" dirty="0"/>
          </a:p>
        </p:txBody>
      </p:sp>
      <p:sp>
        <p:nvSpPr>
          <p:cNvPr id="4" name="Segnaposto piè di pagina 3"/>
          <p:cNvSpPr>
            <a:spLocks noGrp="1"/>
          </p:cNvSpPr>
          <p:nvPr>
            <p:ph type="ftr" sz="quarter" idx="11"/>
          </p:nvPr>
        </p:nvSpPr>
        <p:spPr>
          <a:xfrm>
            <a:off x="2915816" y="6165304"/>
            <a:ext cx="3312368" cy="556171"/>
          </a:xfrm>
        </p:spPr>
        <p:txBody>
          <a:bodyPr/>
          <a:lstStyle/>
          <a:p>
            <a:r>
              <a:rPr lang="it-IT" b="1" u="sng" dirty="0" smtClean="0">
                <a:solidFill>
                  <a:schemeClr val="tx1"/>
                </a:solidFill>
              </a:rPr>
              <a:t>Avvocato </a:t>
            </a:r>
            <a:r>
              <a:rPr lang="it-IT" b="1" u="sng" smtClean="0">
                <a:solidFill>
                  <a:schemeClr val="tx1"/>
                </a:solidFill>
              </a:rPr>
              <a:t>Emilio Sani</a:t>
            </a:r>
            <a:endParaRPr lang="it-IT" b="1" u="sng" dirty="0" smtClean="0">
              <a:solidFill>
                <a:schemeClr val="tx1"/>
              </a:solidFill>
            </a:endParaRPr>
          </a:p>
          <a:p>
            <a:r>
              <a:rPr lang="it-IT" b="1" u="sng" dirty="0" smtClean="0">
                <a:solidFill>
                  <a:schemeClr val="tx1"/>
                </a:solidFill>
              </a:rPr>
              <a:t>Telefono: 3775556440</a:t>
            </a:r>
            <a:endParaRPr lang="it-IT" b="1" u="sng" dirty="0">
              <a:solidFill>
                <a:schemeClr val="tx1"/>
              </a:solidFill>
            </a:endParaRPr>
          </a:p>
        </p:txBody>
      </p:sp>
      <p:sp>
        <p:nvSpPr>
          <p:cNvPr id="6" name="Segnaposto numero diapositiva 5"/>
          <p:cNvSpPr>
            <a:spLocks noGrp="1"/>
          </p:cNvSpPr>
          <p:nvPr>
            <p:ph type="sldNum" sz="quarter" idx="12"/>
          </p:nvPr>
        </p:nvSpPr>
        <p:spPr>
          <a:xfrm>
            <a:off x="7786826" y="6309320"/>
            <a:ext cx="762000" cy="457200"/>
          </a:xfrm>
        </p:spPr>
        <p:txBody>
          <a:bodyPr/>
          <a:lstStyle/>
          <a:p>
            <a:fld id="{5F247824-FE67-42DA-A3DE-6EB4F812802A}" type="slidenum">
              <a:rPr lang="it-IT" sz="1200" smtClean="0"/>
              <a:t>1</a:t>
            </a:fld>
            <a:endParaRPr lang="it-IT" sz="1200" dirty="0"/>
          </a:p>
        </p:txBody>
      </p:sp>
    </p:spTree>
    <p:extLst>
      <p:ext uri="{BB962C8B-B14F-4D97-AF65-F5344CB8AC3E}">
        <p14:creationId xmlns:p14="http://schemas.microsoft.com/office/powerpoint/2010/main" val="53300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Le violazioni rilevanti ai sensi del dm 31 gennaio 2014 </a:t>
            </a:r>
            <a:endParaRPr lang="it-IT" b="1" dirty="0"/>
          </a:p>
        </p:txBody>
      </p:sp>
      <p:sp>
        <p:nvSpPr>
          <p:cNvPr id="3" name="Segnaposto contenuto 2"/>
          <p:cNvSpPr>
            <a:spLocks noGrp="1"/>
          </p:cNvSpPr>
          <p:nvPr>
            <p:ph idx="1"/>
          </p:nvPr>
        </p:nvSpPr>
        <p:spPr>
          <a:xfrm>
            <a:off x="683568" y="1752601"/>
            <a:ext cx="7632848" cy="4268687"/>
          </a:xfrm>
        </p:spPr>
        <p:txBody>
          <a:bodyPr>
            <a:normAutofit fontScale="70000" lnSpcReduction="20000"/>
          </a:bodyPr>
          <a:lstStyle/>
          <a:p>
            <a:pPr algn="just"/>
            <a:endParaRPr lang="it-IT" sz="2600" b="1" u="sng" dirty="0" smtClean="0"/>
          </a:p>
          <a:p>
            <a:pPr marL="628650" indent="-514350" algn="just">
              <a:buFont typeface="+mj-lt"/>
              <a:buAutoNum type="alphaLcParenR"/>
            </a:pPr>
            <a:r>
              <a:rPr lang="it-IT" sz="2600" b="1" u="sng" dirty="0" smtClean="0"/>
              <a:t>Presentazione </a:t>
            </a:r>
            <a:r>
              <a:rPr lang="it-IT" sz="2600" b="1" u="sng" dirty="0"/>
              <a:t>al GSE di dati non veritieri </a:t>
            </a:r>
            <a:r>
              <a:rPr lang="it-IT" sz="2600" b="1" u="sng" dirty="0" smtClean="0"/>
              <a:t>o di documenti falsi</a:t>
            </a:r>
            <a:r>
              <a:rPr lang="it-IT" sz="2600" b="1" u="sng" dirty="0"/>
              <a:t>,  mendaci </a:t>
            </a:r>
            <a:r>
              <a:rPr lang="it-IT" sz="2600" b="1" u="sng" dirty="0" smtClean="0"/>
              <a:t>o contraffatti</a:t>
            </a:r>
            <a:r>
              <a:rPr lang="it-IT" sz="2600" b="1" u="sng" dirty="0"/>
              <a:t>, </a:t>
            </a:r>
            <a:r>
              <a:rPr lang="it-IT" sz="2600" b="1" u="sng" dirty="0" smtClean="0"/>
              <a:t>in relazione alla richiesta di incentivi</a:t>
            </a:r>
            <a:r>
              <a:rPr lang="it-IT" sz="2600" b="1" u="sng" dirty="0"/>
              <a:t>, ovvero mancata presentazione di </a:t>
            </a:r>
            <a:r>
              <a:rPr lang="it-IT" sz="2600" b="1" u="sng" dirty="0" smtClean="0"/>
              <a:t>documenti indispensabili ai </a:t>
            </a:r>
            <a:r>
              <a:rPr lang="it-IT" sz="2600" b="1" u="sng" dirty="0"/>
              <a:t>fini della verifica della </a:t>
            </a:r>
            <a:r>
              <a:rPr lang="it-IT" sz="2600" b="1" u="sng" dirty="0" err="1"/>
              <a:t>ammissibilita'</a:t>
            </a:r>
            <a:r>
              <a:rPr lang="it-IT" sz="2600" b="1" u="sng" dirty="0"/>
              <a:t> agli </a:t>
            </a:r>
            <a:r>
              <a:rPr lang="it-IT" sz="2600" b="1" u="sng" dirty="0" smtClean="0"/>
              <a:t>incentivi</a:t>
            </a:r>
          </a:p>
          <a:p>
            <a:pPr marL="114300" indent="0" algn="just">
              <a:buNone/>
            </a:pPr>
            <a:endParaRPr lang="it-IT" sz="2600" b="1" u="sng" dirty="0" smtClean="0"/>
          </a:p>
          <a:p>
            <a:pPr marL="628650" indent="-514350" algn="just">
              <a:buFont typeface="+mj-lt"/>
              <a:buAutoNum type="alphaLcParenR" startAt="2"/>
            </a:pPr>
            <a:r>
              <a:rPr lang="it-IT" sz="2600" dirty="0" smtClean="0"/>
              <a:t>Violazione </a:t>
            </a:r>
            <a:r>
              <a:rPr lang="it-IT" sz="2600" dirty="0"/>
              <a:t>del termine per la presentazione dell'istanza </a:t>
            </a:r>
            <a:r>
              <a:rPr lang="it-IT" sz="2600" dirty="0" smtClean="0"/>
              <a:t>di incentivazione  </a:t>
            </a:r>
            <a:r>
              <a:rPr lang="it-IT" sz="2600" dirty="0"/>
              <a:t>e,  nel  caso  in  cui  sia  determinante  </a:t>
            </a:r>
            <a:r>
              <a:rPr lang="it-IT" sz="2600" dirty="0" smtClean="0"/>
              <a:t>ai  fini dell'accesso </a:t>
            </a:r>
            <a:r>
              <a:rPr lang="it-IT" sz="2600" dirty="0"/>
              <a:t>degli incentivi, la violazione del termine per </a:t>
            </a:r>
            <a:r>
              <a:rPr lang="it-IT" sz="2600" dirty="0" smtClean="0"/>
              <a:t>l'entrata in esercizio </a:t>
            </a:r>
          </a:p>
          <a:p>
            <a:pPr marL="114300" indent="0" algn="just">
              <a:buNone/>
            </a:pPr>
            <a:endParaRPr lang="it-IT" sz="2600" dirty="0" smtClean="0"/>
          </a:p>
          <a:p>
            <a:pPr marL="628650" indent="-514350" algn="just">
              <a:buFont typeface="+mj-lt"/>
              <a:buAutoNum type="alphaLcParenR" startAt="3"/>
            </a:pPr>
            <a:r>
              <a:rPr lang="it-IT" sz="2600" dirty="0" smtClean="0"/>
              <a:t>In osservanza </a:t>
            </a:r>
            <a:r>
              <a:rPr lang="it-IT" sz="2600" dirty="0"/>
              <a:t>delle prescrizioni contenute nel  </a:t>
            </a:r>
            <a:r>
              <a:rPr lang="it-IT" sz="2600" dirty="0" smtClean="0"/>
              <a:t>provvedimento del </a:t>
            </a:r>
            <a:r>
              <a:rPr lang="it-IT" sz="2600" dirty="0"/>
              <a:t>GSE relativo all'esito </a:t>
            </a:r>
            <a:r>
              <a:rPr lang="it-IT" sz="2600" dirty="0" err="1"/>
              <a:t>dell'attivita'</a:t>
            </a:r>
            <a:r>
              <a:rPr lang="it-IT" sz="2600" dirty="0"/>
              <a:t> di </a:t>
            </a:r>
            <a:r>
              <a:rPr lang="it-IT" sz="2600" dirty="0" smtClean="0"/>
              <a:t>controllo </a:t>
            </a:r>
          </a:p>
          <a:p>
            <a:pPr marL="114300" indent="0" algn="just">
              <a:buNone/>
            </a:pPr>
            <a:endParaRPr lang="it-IT" sz="2600" dirty="0"/>
          </a:p>
          <a:p>
            <a:pPr marL="628650" indent="-514350" algn="just">
              <a:buFont typeface="+mj-lt"/>
              <a:buAutoNum type="alphaLcParenR" startAt="4"/>
            </a:pPr>
            <a:r>
              <a:rPr lang="it-IT" sz="2600" dirty="0" err="1" smtClean="0"/>
              <a:t>Indisponibilita</a:t>
            </a:r>
            <a:r>
              <a:rPr lang="it-IT" sz="2600" dirty="0" err="1"/>
              <a:t>'</a:t>
            </a:r>
            <a:r>
              <a:rPr lang="it-IT" sz="2600" dirty="0"/>
              <a:t> </a:t>
            </a:r>
            <a:r>
              <a:rPr lang="it-IT" sz="2600" dirty="0" smtClean="0"/>
              <a:t>della documentazione da tenere presso l'impianto, </a:t>
            </a:r>
            <a:r>
              <a:rPr lang="it-IT" sz="2600" dirty="0"/>
              <a:t>nel caso in cui se </a:t>
            </a:r>
            <a:r>
              <a:rPr lang="it-IT" sz="2600" dirty="0" smtClean="0"/>
              <a:t>ne sia </a:t>
            </a:r>
            <a:r>
              <a:rPr lang="it-IT" sz="2600" dirty="0" err="1" smtClean="0"/>
              <a:t>gia</a:t>
            </a:r>
            <a:r>
              <a:rPr lang="it-IT" sz="2600" dirty="0" err="1"/>
              <a:t>'</a:t>
            </a:r>
            <a:r>
              <a:rPr lang="it-IT" sz="2600" dirty="0"/>
              <a:t> accertata l'assenza nell'ambito di una precedente </a:t>
            </a:r>
            <a:r>
              <a:rPr lang="it-IT" sz="2600" dirty="0" err="1" smtClean="0"/>
              <a:t>attivita</a:t>
            </a:r>
            <a:r>
              <a:rPr lang="it-IT" sz="2600" dirty="0" err="1"/>
              <a:t>'</a:t>
            </a:r>
            <a:r>
              <a:rPr lang="it-IT" sz="2600" dirty="0"/>
              <a:t> </a:t>
            </a:r>
            <a:r>
              <a:rPr lang="it-IT" sz="2600" dirty="0" smtClean="0"/>
              <a:t>di controllo</a:t>
            </a:r>
            <a:endParaRPr lang="it-IT" sz="2600" dirty="0"/>
          </a:p>
          <a:p>
            <a:endParaRPr lang="it-IT" dirty="0" smtClean="0"/>
          </a:p>
          <a:p>
            <a:endParaRPr lang="it-IT"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10</a:t>
            </a:fld>
            <a:endParaRPr lang="it-IT"/>
          </a:p>
        </p:txBody>
      </p:sp>
    </p:spTree>
    <p:extLst>
      <p:ext uri="{BB962C8B-B14F-4D97-AF65-F5344CB8AC3E}">
        <p14:creationId xmlns:p14="http://schemas.microsoft.com/office/powerpoint/2010/main" val="325661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3528" y="332656"/>
            <a:ext cx="8496944" cy="1039427"/>
          </a:xfrm>
        </p:spPr>
        <p:txBody>
          <a:bodyPr>
            <a:normAutofit fontScale="90000"/>
          </a:bodyPr>
          <a:lstStyle/>
          <a:p>
            <a:r>
              <a:rPr lang="it-IT" b="1" dirty="0" smtClean="0"/>
              <a:t>Ancora sulle violazioni rilevanti</a:t>
            </a:r>
            <a:endParaRPr lang="it-IT" b="1" dirty="0"/>
          </a:p>
        </p:txBody>
      </p:sp>
      <p:sp>
        <p:nvSpPr>
          <p:cNvPr id="3" name="Segnaposto contenuto 2"/>
          <p:cNvSpPr>
            <a:spLocks noGrp="1"/>
          </p:cNvSpPr>
          <p:nvPr>
            <p:ph idx="1"/>
          </p:nvPr>
        </p:nvSpPr>
        <p:spPr>
          <a:xfrm>
            <a:off x="457200" y="1536576"/>
            <a:ext cx="8229600" cy="5060776"/>
          </a:xfrm>
        </p:spPr>
        <p:txBody>
          <a:bodyPr>
            <a:noAutofit/>
          </a:bodyPr>
          <a:lstStyle/>
          <a:p>
            <a:pPr marL="457200" indent="-342900" algn="just">
              <a:buFont typeface="+mj-lt"/>
              <a:buAutoNum type="alphaLcParenR" startAt="5"/>
            </a:pPr>
            <a:r>
              <a:rPr lang="it-IT" sz="1800" dirty="0" smtClean="0"/>
              <a:t>Comportamento ostativo od omissivo tenuto dal titolare dell'impianto </a:t>
            </a:r>
            <a:r>
              <a:rPr lang="it-IT" sz="1800" dirty="0"/>
              <a:t>nei confronti del preposto al controllo o  del  </a:t>
            </a:r>
            <a:r>
              <a:rPr lang="it-IT" sz="1800" dirty="0" smtClean="0"/>
              <a:t>gestore di </a:t>
            </a:r>
            <a:r>
              <a:rPr lang="it-IT" sz="1800" dirty="0"/>
              <a:t>rete, consistente anche nel diniego di accesso all'impianto </a:t>
            </a:r>
            <a:r>
              <a:rPr lang="it-IT" sz="1800" dirty="0" smtClean="0"/>
              <a:t>stesso ovvero </a:t>
            </a:r>
            <a:r>
              <a:rPr lang="it-IT" sz="1800" dirty="0"/>
              <a:t>alla </a:t>
            </a:r>
            <a:r>
              <a:rPr lang="it-IT" sz="1800" dirty="0" smtClean="0"/>
              <a:t>documentazione</a:t>
            </a:r>
          </a:p>
          <a:p>
            <a:pPr marL="114300" indent="0" algn="just">
              <a:buNone/>
            </a:pPr>
            <a:r>
              <a:rPr lang="it-IT" sz="1800" dirty="0" smtClean="0"/>
              <a:t> </a:t>
            </a:r>
            <a:endParaRPr lang="it-IT" sz="1800" dirty="0"/>
          </a:p>
          <a:p>
            <a:pPr marL="457200" indent="-342900" algn="just">
              <a:buFont typeface="+mj-lt"/>
              <a:buAutoNum type="alphaLcParenR" startAt="6"/>
            </a:pPr>
            <a:r>
              <a:rPr lang="it-IT" sz="1800" b="1" u="sng" dirty="0" smtClean="0"/>
              <a:t>Manomissione degli strumenti  di misura dell'energia incentivata</a:t>
            </a:r>
          </a:p>
          <a:p>
            <a:pPr marL="114300" indent="0" algn="just">
              <a:buNone/>
            </a:pPr>
            <a:r>
              <a:rPr lang="it-IT" sz="1800" b="1" u="sng" dirty="0" smtClean="0"/>
              <a:t> </a:t>
            </a:r>
            <a:endParaRPr lang="it-IT" sz="1800" b="1" u="sng" dirty="0"/>
          </a:p>
          <a:p>
            <a:pPr marL="457200" indent="-342900" algn="just">
              <a:buFont typeface="+mj-lt"/>
              <a:buAutoNum type="alphaLcParenR" startAt="7"/>
            </a:pPr>
            <a:r>
              <a:rPr lang="it-IT" sz="1800" b="1" u="sng" dirty="0" smtClean="0"/>
              <a:t>Alterazione della configurazione impiantistica</a:t>
            </a:r>
            <a:r>
              <a:rPr lang="it-IT" sz="1800" b="1" u="sng" dirty="0"/>
              <a:t>, </a:t>
            </a:r>
            <a:r>
              <a:rPr lang="it-IT" sz="1800" b="1" u="sng" dirty="0" smtClean="0"/>
              <a:t>non comunicata</a:t>
            </a:r>
          </a:p>
          <a:p>
            <a:pPr marL="354013" indent="0" algn="just">
              <a:buNone/>
            </a:pPr>
            <a:r>
              <a:rPr lang="it-IT" sz="1800" b="1" u="sng" dirty="0" smtClean="0"/>
              <a:t>al </a:t>
            </a:r>
            <a:r>
              <a:rPr lang="it-IT" sz="1800" b="1" u="sng" dirty="0"/>
              <a:t>GSE, finalizzata ad ottenere un incremento </a:t>
            </a:r>
            <a:r>
              <a:rPr lang="it-IT" sz="1800" b="1" u="sng" dirty="0" smtClean="0"/>
              <a:t>dell'energia incentivata</a:t>
            </a:r>
          </a:p>
          <a:p>
            <a:pPr marL="114300" indent="0" algn="just">
              <a:buNone/>
            </a:pPr>
            <a:r>
              <a:rPr lang="it-IT" sz="1800" dirty="0" smtClean="0"/>
              <a:t> </a:t>
            </a:r>
            <a:endParaRPr lang="it-IT" sz="1800" dirty="0"/>
          </a:p>
          <a:p>
            <a:pPr marL="457200" indent="-342900" algn="just">
              <a:buFont typeface="+mj-lt"/>
              <a:buAutoNum type="alphaLcParenR" startAt="8"/>
            </a:pPr>
            <a:r>
              <a:rPr lang="it-IT" sz="1800" dirty="0" smtClean="0"/>
              <a:t>Interventi </a:t>
            </a:r>
            <a:r>
              <a:rPr lang="it-IT" sz="1800" dirty="0"/>
              <a:t>di </a:t>
            </a:r>
            <a:r>
              <a:rPr lang="it-IT" sz="1800" dirty="0" smtClean="0"/>
              <a:t>rifacimento e potenziamento realizzati in </a:t>
            </a:r>
            <a:r>
              <a:rPr lang="it-IT" sz="1800" dirty="0" err="1" smtClean="0"/>
              <a:t>difformita</a:t>
            </a:r>
            <a:r>
              <a:rPr lang="it-IT" sz="1800" dirty="0" err="1"/>
              <a:t>'</a:t>
            </a:r>
            <a:r>
              <a:rPr lang="it-IT" sz="1800" dirty="0"/>
              <a:t> dalle norme di riferimento ovvero da quanto dichiarato </a:t>
            </a:r>
            <a:r>
              <a:rPr lang="it-IT" sz="1800" dirty="0" smtClean="0"/>
              <a:t>in fase </a:t>
            </a:r>
            <a:r>
              <a:rPr lang="it-IT" sz="1800" dirty="0"/>
              <a:t>di qualifica o di richiesta </a:t>
            </a:r>
            <a:r>
              <a:rPr lang="it-IT" sz="1800" dirty="0" smtClean="0"/>
              <a:t>dell'incentivo</a:t>
            </a:r>
          </a:p>
          <a:p>
            <a:pPr marL="114300" indent="0" algn="just">
              <a:buNone/>
            </a:pPr>
            <a:endParaRPr lang="it-IT" sz="2000" dirty="0"/>
          </a:p>
          <a:p>
            <a:pPr marL="571500" indent="-457200" algn="just">
              <a:buFont typeface="+mj-lt"/>
              <a:buAutoNum type="alphaLcParenR" startAt="9"/>
            </a:pPr>
            <a:r>
              <a:rPr lang="it-IT" sz="2000" b="1" u="sng" dirty="0" smtClean="0"/>
              <a:t>Inefficacia </a:t>
            </a:r>
            <a:r>
              <a:rPr lang="it-IT" sz="2000" b="1" u="sng" dirty="0"/>
              <a:t>del titolo autorizzativo per la  costruzione  </a:t>
            </a:r>
            <a:r>
              <a:rPr lang="it-IT" sz="2000" b="1" u="sng" dirty="0" smtClean="0"/>
              <a:t>ed esercizio dell'impianto </a:t>
            </a:r>
            <a:endParaRPr lang="it-IT" sz="2000" b="1" u="sng" dirty="0"/>
          </a:p>
          <a:p>
            <a:pPr marL="114300" indent="0" algn="just">
              <a:buNone/>
            </a:pPr>
            <a:r>
              <a:rPr lang="it-IT" sz="2000" dirty="0"/>
              <a:t>     </a:t>
            </a:r>
          </a:p>
        </p:txBody>
      </p:sp>
      <p:sp>
        <p:nvSpPr>
          <p:cNvPr id="4" name="Segnaposto piè di pagina 3"/>
          <p:cNvSpPr>
            <a:spLocks noGrp="1"/>
          </p:cNvSpPr>
          <p:nvPr>
            <p:ph type="ftr" sz="quarter" idx="11"/>
          </p:nvPr>
        </p:nvSpPr>
        <p:spPr>
          <a:xfrm>
            <a:off x="3059832" y="6309320"/>
            <a:ext cx="2959968" cy="412155"/>
          </a:xfrm>
        </p:spPr>
        <p:txBody>
          <a:bodyPr/>
          <a:lstStyle/>
          <a:p>
            <a:endParaRPr lang="it-IT" dirty="0"/>
          </a:p>
        </p:txBody>
      </p:sp>
      <p:sp>
        <p:nvSpPr>
          <p:cNvPr id="5" name="Segnaposto numero diapositiva 4"/>
          <p:cNvSpPr>
            <a:spLocks noGrp="1"/>
          </p:cNvSpPr>
          <p:nvPr>
            <p:ph type="sldNum" sz="quarter" idx="12"/>
          </p:nvPr>
        </p:nvSpPr>
        <p:spPr/>
        <p:txBody>
          <a:bodyPr/>
          <a:lstStyle/>
          <a:p>
            <a:fld id="{5F247824-FE67-42DA-A3DE-6EB4F812802A}" type="slidenum">
              <a:rPr lang="it-IT" smtClean="0"/>
              <a:t>11</a:t>
            </a:fld>
            <a:endParaRPr lang="it-IT" dirty="0"/>
          </a:p>
        </p:txBody>
      </p:sp>
    </p:spTree>
    <p:extLst>
      <p:ext uri="{BB962C8B-B14F-4D97-AF65-F5344CB8AC3E}">
        <p14:creationId xmlns:p14="http://schemas.microsoft.com/office/powerpoint/2010/main" val="271817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b="1" dirty="0" smtClean="0"/>
              <a:t>Le violazioni rilevanti</a:t>
            </a:r>
            <a:endParaRPr lang="it-IT" sz="3200" b="1" dirty="0"/>
          </a:p>
        </p:txBody>
      </p:sp>
      <p:sp>
        <p:nvSpPr>
          <p:cNvPr id="3" name="Segnaposto contenuto 2"/>
          <p:cNvSpPr>
            <a:spLocks noGrp="1"/>
          </p:cNvSpPr>
          <p:nvPr>
            <p:ph idx="1"/>
          </p:nvPr>
        </p:nvSpPr>
        <p:spPr>
          <a:xfrm>
            <a:off x="611560" y="1916832"/>
            <a:ext cx="7920880" cy="4157539"/>
          </a:xfrm>
        </p:spPr>
        <p:txBody>
          <a:bodyPr>
            <a:normAutofit fontScale="92500" lnSpcReduction="20000"/>
          </a:bodyPr>
          <a:lstStyle/>
          <a:p>
            <a:pPr marL="457200" indent="-342900" algn="just">
              <a:buFont typeface="+mj-lt"/>
              <a:buAutoNum type="alphaLcParenR" startAt="10"/>
            </a:pPr>
            <a:r>
              <a:rPr lang="it-IT" sz="1900" b="1" u="sng" dirty="0" smtClean="0"/>
              <a:t>Insussistenza  dei requisiti per la qualificazione dell'impianto, per </a:t>
            </a:r>
            <a:r>
              <a:rPr lang="it-IT" sz="1900" b="1" u="sng" dirty="0"/>
              <a:t>l'accesso agli incentivi ovvero </a:t>
            </a:r>
            <a:r>
              <a:rPr lang="it-IT" sz="1900" b="1" u="sng" dirty="0" smtClean="0"/>
              <a:t>autorizzativi</a:t>
            </a:r>
          </a:p>
          <a:p>
            <a:pPr marL="114300" indent="0" algn="just">
              <a:buNone/>
            </a:pPr>
            <a:endParaRPr lang="it-IT" sz="1900" dirty="0"/>
          </a:p>
          <a:p>
            <a:pPr marL="457200" indent="-342900" algn="just">
              <a:buFont typeface="+mj-lt"/>
              <a:buAutoNum type="alphaLcParenR" startAt="11"/>
            </a:pPr>
            <a:r>
              <a:rPr lang="it-IT" sz="1900" dirty="0" smtClean="0"/>
              <a:t>Utilizzo </a:t>
            </a:r>
            <a:r>
              <a:rPr lang="it-IT" sz="1900" dirty="0"/>
              <a:t>di combustibili fossili di </a:t>
            </a:r>
            <a:r>
              <a:rPr lang="it-IT" sz="1900" dirty="0" smtClean="0"/>
              <a:t>due punti percentuali oltre </a:t>
            </a:r>
            <a:r>
              <a:rPr lang="it-IT" sz="1900" dirty="0"/>
              <a:t>la soglia consentita, non previamente comunicato al </a:t>
            </a:r>
            <a:r>
              <a:rPr lang="it-IT" sz="1900" dirty="0" smtClean="0"/>
              <a:t>GSE</a:t>
            </a:r>
          </a:p>
          <a:p>
            <a:pPr marL="114300" indent="0" algn="just">
              <a:buNone/>
            </a:pPr>
            <a:endParaRPr lang="it-IT" sz="1900" dirty="0"/>
          </a:p>
          <a:p>
            <a:pPr marL="457200" indent="-342900" algn="just">
              <a:buFont typeface="+mj-lt"/>
              <a:buAutoNum type="alphaLcParenR" startAt="12"/>
            </a:pPr>
            <a:r>
              <a:rPr lang="it-IT" sz="1900" dirty="0" smtClean="0"/>
              <a:t>Utilizzo di combustibili rinnovabili in </a:t>
            </a:r>
            <a:r>
              <a:rPr lang="it-IT" sz="1900" dirty="0" err="1" smtClean="0"/>
              <a:t>difformita</a:t>
            </a:r>
            <a:r>
              <a:rPr lang="it-IT" sz="1900" dirty="0" err="1"/>
              <a:t>'</a:t>
            </a:r>
            <a:r>
              <a:rPr lang="it-IT" sz="1900" dirty="0"/>
              <a:t> </a:t>
            </a:r>
            <a:r>
              <a:rPr lang="it-IT" sz="1900" dirty="0" smtClean="0"/>
              <a:t>dal titolo autorizzativo </a:t>
            </a:r>
            <a:r>
              <a:rPr lang="it-IT" sz="1900" dirty="0"/>
              <a:t>o dalla documentazione  presentata  in  sede  </a:t>
            </a:r>
            <a:r>
              <a:rPr lang="it-IT" sz="1900" dirty="0" smtClean="0"/>
              <a:t>di qualifica </a:t>
            </a:r>
            <a:r>
              <a:rPr lang="it-IT" sz="1900" dirty="0"/>
              <a:t>ovvero di istanza di </a:t>
            </a:r>
            <a:r>
              <a:rPr lang="it-IT" sz="1900" dirty="0" smtClean="0"/>
              <a:t>incentivazione</a:t>
            </a:r>
          </a:p>
          <a:p>
            <a:pPr marL="114300" indent="0" algn="just">
              <a:buNone/>
            </a:pPr>
            <a:endParaRPr lang="it-IT" sz="1900" dirty="0" smtClean="0"/>
          </a:p>
          <a:p>
            <a:pPr marL="457200" indent="-342900" algn="just">
              <a:buFont typeface="+mj-lt"/>
              <a:buAutoNum type="alphaLcParenR" startAt="13"/>
            </a:pPr>
            <a:r>
              <a:rPr lang="it-IT" sz="1900" b="1" u="sng" dirty="0" smtClean="0"/>
              <a:t>Mancata </a:t>
            </a:r>
            <a:r>
              <a:rPr lang="it-IT" sz="1900" b="1" u="sng" dirty="0"/>
              <a:t>trasmissione al GSE </a:t>
            </a:r>
            <a:r>
              <a:rPr lang="it-IT" sz="1900" b="1" u="sng" dirty="0" smtClean="0"/>
              <a:t>della certificazione di fine lavori  </a:t>
            </a:r>
            <a:r>
              <a:rPr lang="it-IT" sz="1900" b="1" u="sng" dirty="0"/>
              <a:t>dell'impianto </a:t>
            </a:r>
            <a:r>
              <a:rPr lang="it-IT" sz="1900" b="1" u="sng" dirty="0" smtClean="0"/>
              <a:t>nei termini previsti dalla normativa di incentivazione, nel </a:t>
            </a:r>
            <a:r>
              <a:rPr lang="it-IT" sz="1900" b="1" u="sng" dirty="0"/>
              <a:t>caso in cui sia determinante ai fini </a:t>
            </a:r>
            <a:r>
              <a:rPr lang="it-IT" sz="1900" b="1" u="sng" dirty="0" smtClean="0"/>
              <a:t>dell'accesso o </a:t>
            </a:r>
            <a:r>
              <a:rPr lang="it-IT" sz="1900" b="1" u="sng" dirty="0"/>
              <a:t>della determinazione agli </a:t>
            </a:r>
            <a:r>
              <a:rPr lang="it-IT" sz="1900" b="1" u="sng" dirty="0" smtClean="0"/>
              <a:t>incentivi</a:t>
            </a:r>
          </a:p>
          <a:p>
            <a:pPr algn="just"/>
            <a:endParaRPr lang="it-IT" sz="1900" b="1" u="sng" dirty="0"/>
          </a:p>
          <a:p>
            <a:pPr marL="457200" indent="-342900" algn="just">
              <a:buFont typeface="+mj-lt"/>
              <a:buAutoNum type="alphaLcParenR" startAt="14"/>
            </a:pPr>
            <a:r>
              <a:rPr lang="it-IT" sz="1900" b="1" u="sng" dirty="0" smtClean="0"/>
              <a:t>Utilizzo </a:t>
            </a:r>
            <a:r>
              <a:rPr lang="it-IT" sz="1900" b="1" u="sng" dirty="0"/>
              <a:t>di componenti contraffatti ovvero </a:t>
            </a:r>
            <a:r>
              <a:rPr lang="it-IT" sz="1900" b="1" u="sng" dirty="0" smtClean="0"/>
              <a:t>rubati</a:t>
            </a:r>
            <a:endParaRPr lang="it-IT" sz="1900" b="1" u="sng" dirty="0"/>
          </a:p>
          <a:p>
            <a:endParaRPr lang="it-IT"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12</a:t>
            </a:fld>
            <a:endParaRPr lang="it-IT"/>
          </a:p>
        </p:txBody>
      </p:sp>
    </p:spTree>
    <p:extLst>
      <p:ext uri="{BB962C8B-B14F-4D97-AF65-F5344CB8AC3E}">
        <p14:creationId xmlns:p14="http://schemas.microsoft.com/office/powerpoint/2010/main" val="1755718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26128" y="476672"/>
            <a:ext cx="8260672" cy="1039427"/>
          </a:xfrm>
        </p:spPr>
        <p:txBody>
          <a:bodyPr>
            <a:normAutofit fontScale="90000"/>
          </a:bodyPr>
          <a:lstStyle/>
          <a:p>
            <a:r>
              <a:rPr lang="it-IT" sz="3300" b="1" dirty="0" smtClean="0"/>
              <a:t/>
            </a:r>
            <a:br>
              <a:rPr lang="it-IT" sz="3300" b="1" dirty="0" smtClean="0"/>
            </a:br>
            <a:r>
              <a:rPr lang="it-IT" sz="3600" dirty="0"/>
              <a:t/>
            </a:r>
            <a:br>
              <a:rPr lang="it-IT" sz="3600" dirty="0"/>
            </a:br>
            <a:endParaRPr lang="it-IT" dirty="0"/>
          </a:p>
        </p:txBody>
      </p:sp>
      <p:sp>
        <p:nvSpPr>
          <p:cNvPr id="3" name="Segnaposto contenuto 2"/>
          <p:cNvSpPr>
            <a:spLocks noGrp="1"/>
          </p:cNvSpPr>
          <p:nvPr>
            <p:ph idx="1"/>
          </p:nvPr>
        </p:nvSpPr>
        <p:spPr/>
        <p:txBody>
          <a:bodyPr>
            <a:normAutofit/>
          </a:bodyPr>
          <a:lstStyle/>
          <a:p>
            <a:pPr marL="114300" indent="0" algn="just">
              <a:buNone/>
            </a:pPr>
            <a:endParaRPr lang="it-IT" sz="3200" dirty="0" smtClean="0"/>
          </a:p>
          <a:p>
            <a:pPr marL="114300" indent="0" algn="just">
              <a:buNone/>
            </a:pPr>
            <a:endParaRPr lang="it-IT" sz="3200" dirty="0"/>
          </a:p>
          <a:p>
            <a:pPr marL="114300" indent="0" algn="just">
              <a:buNone/>
            </a:pPr>
            <a:r>
              <a:rPr lang="it-IT" sz="3000" dirty="0" smtClean="0"/>
              <a:t>LA </a:t>
            </a:r>
            <a:r>
              <a:rPr lang="it-IT" sz="3000" dirty="0"/>
              <a:t>QUALIFICAZIONE DELLA DECADENZA NELLA GIURISPRUDENZA</a:t>
            </a:r>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13</a:t>
            </a:fld>
            <a:endParaRPr lang="it-IT"/>
          </a:p>
        </p:txBody>
      </p:sp>
    </p:spTree>
    <p:extLst>
      <p:ext uri="{BB962C8B-B14F-4D97-AF65-F5344CB8AC3E}">
        <p14:creationId xmlns:p14="http://schemas.microsoft.com/office/powerpoint/2010/main" val="4181568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1520" y="332656"/>
            <a:ext cx="8496944" cy="1152128"/>
          </a:xfrm>
        </p:spPr>
        <p:txBody>
          <a:bodyPr>
            <a:noAutofit/>
          </a:bodyPr>
          <a:lstStyle/>
          <a:p>
            <a:r>
              <a:rPr lang="it-IT" sz="3200" b="1" dirty="0" smtClean="0"/>
              <a:t>LA NATURA DI NORMA SPECIALE DELL’ARTICOLO 42</a:t>
            </a:r>
            <a:br>
              <a:rPr lang="it-IT" sz="3200" b="1" dirty="0" smtClean="0"/>
            </a:br>
            <a:r>
              <a:rPr lang="it-IT" sz="2200" b="1" dirty="0" smtClean="0"/>
              <a:t>(TAR LAZIO 8846/2018)</a:t>
            </a:r>
            <a:endParaRPr lang="it-IT" sz="2200" b="1" dirty="0"/>
          </a:p>
        </p:txBody>
      </p:sp>
      <p:sp>
        <p:nvSpPr>
          <p:cNvPr id="3" name="Segnaposto contenuto 2"/>
          <p:cNvSpPr>
            <a:spLocks noGrp="1"/>
          </p:cNvSpPr>
          <p:nvPr>
            <p:ph idx="1"/>
          </p:nvPr>
        </p:nvSpPr>
        <p:spPr>
          <a:xfrm>
            <a:off x="755576" y="1863749"/>
            <a:ext cx="7560840" cy="4229547"/>
          </a:xfrm>
        </p:spPr>
        <p:txBody>
          <a:bodyPr>
            <a:normAutofit fontScale="92500" lnSpcReduction="20000"/>
          </a:bodyPr>
          <a:lstStyle/>
          <a:p>
            <a:pPr algn="just"/>
            <a:r>
              <a:rPr lang="it-IT" sz="2800" b="1" u="sng" dirty="0" smtClean="0"/>
              <a:t>La </a:t>
            </a:r>
            <a:r>
              <a:rPr lang="it-IT" sz="2800" b="1" u="sng" dirty="0"/>
              <a:t>potestà di controllo che la legge attribuisce al GSE è autonomamente regolata </a:t>
            </a:r>
            <a:r>
              <a:rPr lang="it-IT" sz="2800" b="1" u="sng" dirty="0" smtClean="0"/>
              <a:t>dall’Art</a:t>
            </a:r>
            <a:r>
              <a:rPr lang="it-IT" sz="2800" b="1" u="sng" dirty="0"/>
              <a:t>. 42 del d.lgs. n. 28 del </a:t>
            </a:r>
            <a:r>
              <a:rPr lang="it-IT" sz="2800" b="1" u="sng" dirty="0" smtClean="0"/>
              <a:t>2011:</a:t>
            </a:r>
          </a:p>
          <a:p>
            <a:pPr algn="just"/>
            <a:r>
              <a:rPr lang="it-IT" sz="2800" dirty="0" smtClean="0"/>
              <a:t>L’Art</a:t>
            </a:r>
            <a:r>
              <a:rPr lang="it-IT" sz="2800" dirty="0"/>
              <a:t>. 42 del d.lgs. n. 28 del </a:t>
            </a:r>
            <a:r>
              <a:rPr lang="it-IT" sz="2800" dirty="0" smtClean="0"/>
              <a:t>2011 </a:t>
            </a:r>
            <a:r>
              <a:rPr lang="it-IT" sz="2800" b="1" dirty="0" smtClean="0"/>
              <a:t>n</a:t>
            </a:r>
            <a:r>
              <a:rPr lang="it-IT" sz="2800" b="1" u="sng" dirty="0" smtClean="0"/>
              <a:t>on </a:t>
            </a:r>
            <a:r>
              <a:rPr lang="it-IT" sz="2800" b="1" u="sng" dirty="0"/>
              <a:t>richiama</a:t>
            </a:r>
            <a:r>
              <a:rPr lang="it-IT" sz="2800" dirty="0"/>
              <a:t>, ai fini dell’esercizio del potere di “decadenza”, ivi citato</a:t>
            </a:r>
            <a:r>
              <a:rPr lang="it-IT" sz="2800" dirty="0" smtClean="0"/>
              <a:t>,</a:t>
            </a:r>
            <a:r>
              <a:rPr lang="it-IT" sz="2800" b="1" dirty="0" smtClean="0"/>
              <a:t> </a:t>
            </a:r>
            <a:r>
              <a:rPr lang="it-IT" sz="2800" b="1" u="sng" dirty="0" smtClean="0"/>
              <a:t>i </a:t>
            </a:r>
            <a:r>
              <a:rPr lang="it-IT" sz="2800" b="1" u="sng" dirty="0"/>
              <a:t>presupposti sostanziali (interesse pubblico attuale e valutazione dell’affidamento) e temporali (termine ragionevole comunque non superiore a 18 mesi)</a:t>
            </a:r>
            <a:r>
              <a:rPr lang="it-IT" sz="2800" dirty="0"/>
              <a:t> </a:t>
            </a:r>
            <a:r>
              <a:rPr lang="it-IT" sz="2800" dirty="0" smtClean="0"/>
              <a:t>di  </a:t>
            </a:r>
            <a:r>
              <a:rPr lang="it-IT" sz="2800" dirty="0"/>
              <a:t>legittimità del potere di </a:t>
            </a:r>
            <a:r>
              <a:rPr lang="it-IT" sz="2800" dirty="0" smtClean="0"/>
              <a:t>autotutela</a:t>
            </a:r>
            <a:endParaRPr lang="it-IT" sz="2800" dirty="0"/>
          </a:p>
          <a:p>
            <a:endParaRPr lang="it-IT" dirty="0"/>
          </a:p>
        </p:txBody>
      </p:sp>
      <p:sp>
        <p:nvSpPr>
          <p:cNvPr id="4" name="Segnaposto piè di pagina 3"/>
          <p:cNvSpPr>
            <a:spLocks noGrp="1"/>
          </p:cNvSpPr>
          <p:nvPr>
            <p:ph type="ftr" sz="quarter" idx="11"/>
          </p:nvPr>
        </p:nvSpPr>
        <p:spPr/>
        <p:txBody>
          <a:bodyPr/>
          <a:lstStyle/>
          <a:p>
            <a:endParaRPr lang="it-IT">
              <a:solidFill>
                <a:srgbClr val="564B3C"/>
              </a:solidFill>
            </a:endParaRPr>
          </a:p>
        </p:txBody>
      </p:sp>
      <p:sp>
        <p:nvSpPr>
          <p:cNvPr id="5" name="Segnaposto numero diapositiva 4"/>
          <p:cNvSpPr>
            <a:spLocks noGrp="1"/>
          </p:cNvSpPr>
          <p:nvPr>
            <p:ph type="sldNum" sz="quarter" idx="12"/>
          </p:nvPr>
        </p:nvSpPr>
        <p:spPr/>
        <p:txBody>
          <a:bodyPr/>
          <a:lstStyle/>
          <a:p>
            <a:fld id="{5F247824-FE67-42DA-A3DE-6EB4F812802A}" type="slidenum">
              <a:rPr lang="it-IT" smtClean="0"/>
              <a:t>14</a:t>
            </a:fld>
            <a:endParaRPr lang="it-IT"/>
          </a:p>
        </p:txBody>
      </p:sp>
    </p:spTree>
    <p:extLst>
      <p:ext uri="{BB962C8B-B14F-4D97-AF65-F5344CB8AC3E}">
        <p14:creationId xmlns:p14="http://schemas.microsoft.com/office/powerpoint/2010/main" val="2281519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26128" y="445357"/>
            <a:ext cx="8260672" cy="1111435"/>
          </a:xfrm>
        </p:spPr>
        <p:txBody>
          <a:bodyPr>
            <a:normAutofit fontScale="90000"/>
          </a:bodyPr>
          <a:lstStyle/>
          <a:p>
            <a:r>
              <a:rPr lang="it-IT" sz="2400" dirty="0" smtClean="0"/>
              <a:t> </a:t>
            </a:r>
            <a:r>
              <a:rPr lang="it-IT" sz="3100" b="1" dirty="0" smtClean="0"/>
              <a:t>decadenza COME PROVVEDIMENTO NON SANZIONATORIO e vincolato</a:t>
            </a:r>
            <a:r>
              <a:rPr lang="it-IT" sz="2400" b="1" dirty="0" smtClean="0"/>
              <a:t/>
            </a:r>
            <a:br>
              <a:rPr lang="it-IT" sz="2400" b="1" dirty="0" smtClean="0"/>
            </a:br>
            <a:r>
              <a:rPr lang="it-IT" sz="2700" b="1" dirty="0" smtClean="0"/>
              <a:t>(consiglio di stato 50/2017)</a:t>
            </a:r>
            <a:endParaRPr lang="it-IT" sz="2700" b="1" dirty="0"/>
          </a:p>
        </p:txBody>
      </p:sp>
      <p:sp>
        <p:nvSpPr>
          <p:cNvPr id="3" name="Segnaposto contenuto 2"/>
          <p:cNvSpPr>
            <a:spLocks noGrp="1"/>
          </p:cNvSpPr>
          <p:nvPr>
            <p:ph idx="1"/>
          </p:nvPr>
        </p:nvSpPr>
        <p:spPr>
          <a:xfrm>
            <a:off x="1043608" y="1896617"/>
            <a:ext cx="6984776" cy="4196679"/>
          </a:xfrm>
        </p:spPr>
        <p:txBody>
          <a:bodyPr>
            <a:normAutofit/>
          </a:bodyPr>
          <a:lstStyle/>
          <a:p>
            <a:endParaRPr lang="it-IT" dirty="0" smtClean="0"/>
          </a:p>
          <a:p>
            <a:pPr algn="just"/>
            <a:r>
              <a:rPr lang="it-IT" sz="2600" dirty="0" smtClean="0"/>
              <a:t>La decadenza </a:t>
            </a:r>
            <a:r>
              <a:rPr lang="it-IT" sz="2600" b="1" u="sng" dirty="0" smtClean="0"/>
              <a:t>non </a:t>
            </a:r>
            <a:r>
              <a:rPr lang="it-IT" sz="2600" b="1" u="sng" dirty="0"/>
              <a:t>ha natura sanzionatoria, non presuppone quindi il dolo o la colpa del destinatario</a:t>
            </a:r>
            <a:r>
              <a:rPr lang="it-IT" sz="2600" dirty="0"/>
              <a:t>; esso, al contrario, è un </a:t>
            </a:r>
            <a:r>
              <a:rPr lang="it-IT" sz="2600" b="1" u="sng" dirty="0"/>
              <a:t>atto vincolato di decadenza accertativa dell’assodata mancanza dei requisiti oggettivi condizionanti </a:t>
            </a:r>
            <a:r>
              <a:rPr lang="it-IT" sz="2600" b="1" i="1" u="sng" dirty="0"/>
              <a:t>ab origine </a:t>
            </a:r>
            <a:r>
              <a:rPr lang="it-IT" sz="2600" b="1" u="sng" dirty="0"/>
              <a:t>l’ammissione al finanziamento </a:t>
            </a:r>
            <a:r>
              <a:rPr lang="it-IT" sz="2600" b="1" u="sng" dirty="0" smtClean="0"/>
              <a:t>pubblico</a:t>
            </a:r>
            <a:endParaRPr lang="it-IT" sz="2600" dirty="0"/>
          </a:p>
          <a:p>
            <a:endParaRPr lang="it-IT"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15</a:t>
            </a:fld>
            <a:endParaRPr lang="it-IT"/>
          </a:p>
        </p:txBody>
      </p:sp>
    </p:spTree>
    <p:extLst>
      <p:ext uri="{BB962C8B-B14F-4D97-AF65-F5344CB8AC3E}">
        <p14:creationId xmlns:p14="http://schemas.microsoft.com/office/powerpoint/2010/main" val="2645009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3528" y="408372"/>
            <a:ext cx="8363272" cy="1039427"/>
          </a:xfrm>
        </p:spPr>
        <p:txBody>
          <a:bodyPr>
            <a:normAutofit fontScale="90000"/>
          </a:bodyPr>
          <a:lstStyle/>
          <a:p>
            <a:r>
              <a:rPr lang="it-IT" sz="2700" b="1" dirty="0" err="1" smtClean="0"/>
              <a:t>Automaticita’</a:t>
            </a:r>
            <a:r>
              <a:rPr lang="it-IT" sz="2700" b="1" dirty="0" smtClean="0"/>
              <a:t> della decadenza esclude applicazione principi in materia autotutela    </a:t>
            </a:r>
            <a:r>
              <a:rPr lang="it-IT" sz="2400" b="1" dirty="0" smtClean="0"/>
              <a:t>(CONSIGLIO DI STATO 5799/2015 )</a:t>
            </a:r>
            <a:endParaRPr lang="it-IT" sz="2400" b="1" dirty="0"/>
          </a:p>
        </p:txBody>
      </p:sp>
      <p:sp>
        <p:nvSpPr>
          <p:cNvPr id="3" name="Segnaposto contenuto 2"/>
          <p:cNvSpPr>
            <a:spLocks noGrp="1"/>
          </p:cNvSpPr>
          <p:nvPr>
            <p:ph idx="1"/>
          </p:nvPr>
        </p:nvSpPr>
        <p:spPr>
          <a:xfrm>
            <a:off x="827584" y="2295797"/>
            <a:ext cx="7488832" cy="3077419"/>
          </a:xfrm>
        </p:spPr>
        <p:txBody>
          <a:bodyPr>
            <a:normAutofit/>
          </a:bodyPr>
          <a:lstStyle/>
          <a:p>
            <a:pPr algn="just"/>
            <a:r>
              <a:rPr lang="it-IT" sz="2600" dirty="0"/>
              <a:t>Una volta inquadrato </a:t>
            </a:r>
            <a:r>
              <a:rPr lang="it-IT" sz="2600" dirty="0" smtClean="0"/>
              <a:t>il </a:t>
            </a:r>
            <a:r>
              <a:rPr lang="it-IT" sz="2600" dirty="0"/>
              <a:t>provvedimento oggetto di impugnativa nell’ambito del potere </a:t>
            </a:r>
            <a:r>
              <a:rPr lang="it-IT" sz="2600" dirty="0" err="1"/>
              <a:t>decadenziale</a:t>
            </a:r>
            <a:r>
              <a:rPr lang="it-IT" sz="2600" dirty="0"/>
              <a:t> </a:t>
            </a:r>
            <a:r>
              <a:rPr lang="it-IT" sz="2600" dirty="0" smtClean="0"/>
              <a:t>che </a:t>
            </a:r>
            <a:r>
              <a:rPr lang="it-IT" sz="2600" b="1" u="sng" dirty="0"/>
              <a:t>connota la stessa in termini di automaticità</a:t>
            </a:r>
            <a:r>
              <a:rPr lang="it-IT" sz="2600" dirty="0"/>
              <a:t>, </a:t>
            </a:r>
            <a:r>
              <a:rPr lang="it-IT" sz="2600" b="1" u="sng" dirty="0" smtClean="0"/>
              <a:t>non </a:t>
            </a:r>
            <a:r>
              <a:rPr lang="it-IT" sz="2600" b="1" u="sng" dirty="0"/>
              <a:t>sono applicabili al caso di specie i presupposti di operatività di cui </a:t>
            </a:r>
            <a:r>
              <a:rPr lang="it-IT" sz="2600" b="1" u="sng" dirty="0" smtClean="0"/>
              <a:t>all’Articolo </a:t>
            </a:r>
            <a:r>
              <a:rPr lang="it-IT" sz="2600" b="1" u="sng" dirty="0"/>
              <a:t>21 </a:t>
            </a:r>
            <a:r>
              <a:rPr lang="it-IT" sz="2600" b="1" i="1" u="sng" dirty="0" err="1"/>
              <a:t>nonies</a:t>
            </a:r>
            <a:r>
              <a:rPr lang="it-IT" sz="2600" b="1" u="sng" dirty="0"/>
              <a:t> della legge n. </a:t>
            </a:r>
            <a:r>
              <a:rPr lang="it-IT" sz="2600" b="1" u="sng" dirty="0" smtClean="0"/>
              <a:t>241/1990</a:t>
            </a:r>
            <a:endParaRPr lang="it-IT" sz="2600" dirty="0" smtClean="0"/>
          </a:p>
          <a:p>
            <a:endParaRPr lang="it-IT" dirty="0"/>
          </a:p>
          <a:p>
            <a:endParaRPr lang="it-IT"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16</a:t>
            </a:fld>
            <a:endParaRPr lang="it-IT"/>
          </a:p>
        </p:txBody>
      </p:sp>
    </p:spTree>
    <p:extLst>
      <p:ext uri="{BB962C8B-B14F-4D97-AF65-F5344CB8AC3E}">
        <p14:creationId xmlns:p14="http://schemas.microsoft.com/office/powerpoint/2010/main" val="2731999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3528" y="404664"/>
            <a:ext cx="8568952" cy="1152127"/>
          </a:xfrm>
        </p:spPr>
        <p:txBody>
          <a:bodyPr>
            <a:normAutofit fontScale="90000"/>
          </a:bodyPr>
          <a:lstStyle/>
          <a:p>
            <a:r>
              <a:rPr lang="it-IT" sz="3100" b="1" dirty="0" smtClean="0"/>
              <a:t>DIVERSITA’ FRA AUTOTUTELA E DECADENZA</a:t>
            </a:r>
            <a:br>
              <a:rPr lang="it-IT" sz="3100" b="1" dirty="0" smtClean="0"/>
            </a:br>
            <a:r>
              <a:rPr lang="it-IT" sz="2700" b="1" dirty="0" smtClean="0"/>
              <a:t> (tar Lazio 7219/2018)</a:t>
            </a:r>
            <a:endParaRPr lang="it-IT" sz="2700" b="1" dirty="0"/>
          </a:p>
        </p:txBody>
      </p:sp>
      <p:sp>
        <p:nvSpPr>
          <p:cNvPr id="3" name="Segnaposto contenuto 2"/>
          <p:cNvSpPr>
            <a:spLocks noGrp="1"/>
          </p:cNvSpPr>
          <p:nvPr>
            <p:ph idx="1"/>
          </p:nvPr>
        </p:nvSpPr>
        <p:spPr>
          <a:xfrm>
            <a:off x="457200" y="1935757"/>
            <a:ext cx="8229600" cy="4373563"/>
          </a:xfrm>
        </p:spPr>
        <p:txBody>
          <a:bodyPr>
            <a:normAutofit fontScale="92500" lnSpcReduction="20000"/>
          </a:bodyPr>
          <a:lstStyle/>
          <a:p>
            <a:pPr algn="just"/>
            <a:r>
              <a:rPr lang="it-IT" b="1" u="sng" dirty="0" smtClean="0"/>
              <a:t>Non </a:t>
            </a:r>
            <a:r>
              <a:rPr lang="it-IT" b="1" u="sng" dirty="0"/>
              <a:t>sempre è </a:t>
            </a:r>
            <a:r>
              <a:rPr lang="it-IT" b="1" u="sng" dirty="0" smtClean="0"/>
              <a:t>presente l’originaria </a:t>
            </a:r>
            <a:r>
              <a:rPr lang="it-IT" b="1" u="sng" dirty="0"/>
              <a:t>illegittimità dell’atto</a:t>
            </a:r>
            <a:r>
              <a:rPr lang="it-IT" dirty="0"/>
              <a:t>: può ben darsi l’ipotesi </a:t>
            </a:r>
            <a:r>
              <a:rPr lang="it-IT" dirty="0" smtClean="0"/>
              <a:t>che </a:t>
            </a:r>
            <a:r>
              <a:rPr lang="it-IT" dirty="0"/>
              <a:t>poi emerga (proprio in sede di controllo) la </a:t>
            </a:r>
            <a:r>
              <a:rPr lang="it-IT" dirty="0" smtClean="0"/>
              <a:t>mancanza dei presupposti</a:t>
            </a:r>
          </a:p>
          <a:p>
            <a:pPr algn="just"/>
            <a:endParaRPr lang="it-IT" dirty="0" smtClean="0"/>
          </a:p>
          <a:p>
            <a:pPr algn="just"/>
            <a:r>
              <a:rPr lang="it-IT" dirty="0" smtClean="0"/>
              <a:t>Vi è valutazione </a:t>
            </a:r>
            <a:r>
              <a:rPr lang="it-IT" dirty="0"/>
              <a:t>della “rilevanza” </a:t>
            </a:r>
            <a:r>
              <a:rPr lang="it-IT" dirty="0" smtClean="0"/>
              <a:t>che costituisce </a:t>
            </a:r>
            <a:r>
              <a:rPr lang="it-IT" dirty="0"/>
              <a:t>il contraltare della valutazione delle “ragioni di interesse pubblico” e del bilanciamento con gli interessi privati, ossia degli elementi che (come noto) </a:t>
            </a:r>
            <a:r>
              <a:rPr lang="it-IT" b="1" u="sng" dirty="0" smtClean="0"/>
              <a:t>valutazione </a:t>
            </a:r>
            <a:r>
              <a:rPr lang="it-IT" b="1" u="sng" dirty="0"/>
              <a:t>sulla “rilevanza” si differenzia da quella sulle ragioni di pubblico interesse e sul connesso loro bilanciamento con le aspettative dei privati, in quanto essa, per essere normativamente delimitata (secondo quanto stabilito dal già richiamato </a:t>
            </a:r>
            <a:r>
              <a:rPr lang="it-IT" b="1" u="sng" dirty="0" err="1"/>
              <a:t>d.m.</a:t>
            </a:r>
            <a:r>
              <a:rPr lang="it-IT" b="1" u="sng" dirty="0"/>
              <a:t> 31 gennaio 2014), consente margini di apprezzamento ben più </a:t>
            </a:r>
            <a:r>
              <a:rPr lang="it-IT" b="1" u="sng" dirty="0" smtClean="0"/>
              <a:t>limitati</a:t>
            </a:r>
            <a:endParaRPr lang="it-IT" dirty="0"/>
          </a:p>
          <a:p>
            <a:endParaRPr lang="it-IT"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17</a:t>
            </a:fld>
            <a:endParaRPr lang="it-IT"/>
          </a:p>
        </p:txBody>
      </p:sp>
    </p:spTree>
    <p:extLst>
      <p:ext uri="{BB962C8B-B14F-4D97-AF65-F5344CB8AC3E}">
        <p14:creationId xmlns:p14="http://schemas.microsoft.com/office/powerpoint/2010/main" val="1605678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1520" y="408372"/>
            <a:ext cx="8640960" cy="1148420"/>
          </a:xfrm>
        </p:spPr>
        <p:txBody>
          <a:bodyPr>
            <a:normAutofit fontScale="90000"/>
          </a:bodyPr>
          <a:lstStyle/>
          <a:p>
            <a:r>
              <a:rPr lang="it-IT" sz="3100" b="1" dirty="0" smtClean="0"/>
              <a:t>SEMPRE SULLA DIVERSITA’ RISPETTO ALL’AUTOTUTELA</a:t>
            </a:r>
            <a:r>
              <a:rPr lang="it-IT" sz="3300" b="1" dirty="0" smtClean="0"/>
              <a:t/>
            </a:r>
            <a:br>
              <a:rPr lang="it-IT" sz="3300" b="1" dirty="0" smtClean="0"/>
            </a:br>
            <a:r>
              <a:rPr lang="it-IT" sz="2400" b="1" dirty="0" smtClean="0"/>
              <a:t>(TAR LAZIO 2971/2018)</a:t>
            </a:r>
            <a:endParaRPr lang="it-IT" sz="2400" b="1" dirty="0"/>
          </a:p>
        </p:txBody>
      </p:sp>
      <p:sp>
        <p:nvSpPr>
          <p:cNvPr id="3" name="Segnaposto contenuto 2"/>
          <p:cNvSpPr>
            <a:spLocks noGrp="1"/>
          </p:cNvSpPr>
          <p:nvPr>
            <p:ph idx="1"/>
          </p:nvPr>
        </p:nvSpPr>
        <p:spPr>
          <a:xfrm>
            <a:off x="827584" y="1935757"/>
            <a:ext cx="7488832" cy="4229547"/>
          </a:xfrm>
        </p:spPr>
        <p:txBody>
          <a:bodyPr>
            <a:normAutofit lnSpcReduction="10000"/>
          </a:bodyPr>
          <a:lstStyle/>
          <a:p>
            <a:pPr algn="just"/>
            <a:r>
              <a:rPr lang="it-IT" sz="2200" b="1" u="sng" dirty="0"/>
              <a:t>L’attività di verifica svolta dal GSE ai sensi </a:t>
            </a:r>
            <a:r>
              <a:rPr lang="it-IT" sz="2200" b="1" u="sng" dirty="0" smtClean="0"/>
              <a:t>dell’Art</a:t>
            </a:r>
            <a:r>
              <a:rPr lang="it-IT" sz="2200" b="1" u="sng" dirty="0"/>
              <a:t>. 42 </a:t>
            </a:r>
            <a:r>
              <a:rPr lang="it-IT" sz="2200" b="1" u="sng" dirty="0" err="1"/>
              <a:t>D.Lgs.</a:t>
            </a:r>
            <a:r>
              <a:rPr lang="it-IT" sz="2200" b="1" u="sng" dirty="0"/>
              <a:t> 28/2011 non costituisce una forma di autotutela amministrativa</a:t>
            </a:r>
            <a:r>
              <a:rPr lang="it-IT" sz="2200" dirty="0"/>
              <a:t> </a:t>
            </a:r>
            <a:r>
              <a:rPr lang="it-IT" sz="2200" dirty="0" smtClean="0"/>
              <a:t>ma</a:t>
            </a:r>
          </a:p>
          <a:p>
            <a:pPr marL="114300" indent="0" algn="just">
              <a:buNone/>
            </a:pPr>
            <a:endParaRPr lang="it-IT" sz="2200" dirty="0" smtClean="0"/>
          </a:p>
          <a:p>
            <a:pPr algn="just"/>
            <a:r>
              <a:rPr lang="it-IT" sz="2200" b="1" u="sng" dirty="0" smtClean="0"/>
              <a:t>Una </a:t>
            </a:r>
            <a:r>
              <a:rPr lang="it-IT" sz="2200" b="1" u="sng" dirty="0"/>
              <a:t>fase ordinariamente possibile del complesso procedimento amministrativo finalizzato al riconoscimento degli </a:t>
            </a:r>
            <a:r>
              <a:rPr lang="it-IT" sz="2200" b="1" u="sng" dirty="0" smtClean="0"/>
              <a:t>incentivi</a:t>
            </a:r>
            <a:endParaRPr lang="it-IT" sz="2200" dirty="0"/>
          </a:p>
          <a:p>
            <a:pPr marL="114300" indent="0" algn="just">
              <a:buNone/>
            </a:pPr>
            <a:endParaRPr lang="it-IT" sz="2200" dirty="0" smtClean="0"/>
          </a:p>
          <a:p>
            <a:pPr algn="just"/>
            <a:r>
              <a:rPr lang="it-IT" sz="2200" dirty="0" smtClean="0"/>
              <a:t> Detto </a:t>
            </a:r>
            <a:r>
              <a:rPr lang="it-IT" sz="2200" dirty="0"/>
              <a:t>segmento procedimentale di verifica </a:t>
            </a:r>
            <a:r>
              <a:rPr lang="it-IT" sz="2200" b="1" u="sng" dirty="0"/>
              <a:t>non è autonomo e non è né di revisione né di riesame, perciò non può essere qualificato come di esercizio di poteri di </a:t>
            </a:r>
            <a:r>
              <a:rPr lang="it-IT" sz="2200" b="1" u="sng" dirty="0" smtClean="0"/>
              <a:t>autotutela</a:t>
            </a:r>
            <a:endParaRPr lang="it-IT" sz="2200" b="1" u="sng" dirty="0"/>
          </a:p>
          <a:p>
            <a:endParaRPr lang="it-IT"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18</a:t>
            </a:fld>
            <a:endParaRPr lang="it-IT"/>
          </a:p>
        </p:txBody>
      </p:sp>
    </p:spTree>
    <p:extLst>
      <p:ext uri="{BB962C8B-B14F-4D97-AF65-F5344CB8AC3E}">
        <p14:creationId xmlns:p14="http://schemas.microsoft.com/office/powerpoint/2010/main" val="3005945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3528" y="332656"/>
            <a:ext cx="8424936" cy="1296144"/>
          </a:xfrm>
        </p:spPr>
        <p:txBody>
          <a:bodyPr>
            <a:normAutofit fontScale="90000"/>
          </a:bodyPr>
          <a:lstStyle/>
          <a:p>
            <a:r>
              <a:rPr lang="it-IT" sz="2400" dirty="0" smtClean="0"/>
              <a:t/>
            </a:r>
            <a:br>
              <a:rPr lang="it-IT" sz="2400" dirty="0" smtClean="0"/>
            </a:br>
            <a:r>
              <a:rPr lang="it-IT" sz="3300" b="1" dirty="0" smtClean="0"/>
              <a:t>LA NATURA NON prescrittibile dei poteri di controllo</a:t>
            </a:r>
            <a:br>
              <a:rPr lang="it-IT" sz="3300" b="1" dirty="0" smtClean="0"/>
            </a:br>
            <a:r>
              <a:rPr lang="it-IT" sz="2700" b="1" dirty="0" smtClean="0"/>
              <a:t>(TAR LAZIO 8845/2018)</a:t>
            </a:r>
            <a:r>
              <a:rPr lang="it-IT" sz="2200" b="1" dirty="0" smtClean="0"/>
              <a:t/>
            </a:r>
            <a:br>
              <a:rPr lang="it-IT" sz="2200" b="1" dirty="0" smtClean="0"/>
            </a:br>
            <a:endParaRPr lang="it-IT" sz="2200" b="1" dirty="0"/>
          </a:p>
        </p:txBody>
      </p:sp>
      <p:sp>
        <p:nvSpPr>
          <p:cNvPr id="3" name="Segnaposto contenuto 2"/>
          <p:cNvSpPr>
            <a:spLocks noGrp="1"/>
          </p:cNvSpPr>
          <p:nvPr>
            <p:ph idx="1"/>
          </p:nvPr>
        </p:nvSpPr>
        <p:spPr>
          <a:xfrm>
            <a:off x="971600" y="1844825"/>
            <a:ext cx="7272808" cy="4104455"/>
          </a:xfrm>
        </p:spPr>
        <p:txBody>
          <a:bodyPr>
            <a:normAutofit fontScale="92500"/>
          </a:bodyPr>
          <a:lstStyle/>
          <a:p>
            <a:pPr algn="just"/>
            <a:r>
              <a:rPr lang="it-IT" sz="2200" dirty="0" smtClean="0"/>
              <a:t>Si tratta  di </a:t>
            </a:r>
            <a:r>
              <a:rPr lang="it-IT" sz="2200" dirty="0"/>
              <a:t>un atto vincolato di decadenza accertativa dell’assodata mancanza dei requisiti oggettivi condizionanti </a:t>
            </a:r>
            <a:r>
              <a:rPr lang="it-IT" sz="2200" dirty="0" smtClean="0"/>
              <a:t>l’ammissione </a:t>
            </a:r>
            <a:r>
              <a:rPr lang="it-IT" sz="2200" dirty="0"/>
              <a:t>al finanziamento </a:t>
            </a:r>
            <a:r>
              <a:rPr lang="it-IT" sz="2200" dirty="0" smtClean="0"/>
              <a:t>pubblico</a:t>
            </a:r>
          </a:p>
          <a:p>
            <a:pPr marL="114300" indent="0" algn="just">
              <a:buNone/>
            </a:pPr>
            <a:endParaRPr lang="it-IT" sz="2200" dirty="0" smtClean="0"/>
          </a:p>
          <a:p>
            <a:pPr algn="just"/>
            <a:r>
              <a:rPr lang="it-IT" sz="2200" dirty="0" smtClean="0"/>
              <a:t>Il beneficiario degli incentivi non può perciò acquisire</a:t>
            </a:r>
            <a:r>
              <a:rPr lang="it-IT" sz="2200" dirty="0"/>
              <a:t>, grazie all’infruttuoso decorso del </a:t>
            </a:r>
            <a:r>
              <a:rPr lang="it-IT" sz="2200" dirty="0" smtClean="0"/>
              <a:t>termine </a:t>
            </a:r>
            <a:r>
              <a:rPr lang="it-IT" sz="2200" dirty="0"/>
              <a:t>entro il quale concludere una verifica, una posizione tale da precludere </a:t>
            </a:r>
            <a:r>
              <a:rPr lang="it-IT" sz="2200" dirty="0" smtClean="0"/>
              <a:t>il potere di decadenza</a:t>
            </a:r>
          </a:p>
          <a:p>
            <a:pPr marL="114300" indent="0" algn="just">
              <a:buNone/>
            </a:pPr>
            <a:endParaRPr lang="it-IT" sz="2200" dirty="0" smtClean="0"/>
          </a:p>
          <a:p>
            <a:pPr algn="just"/>
            <a:r>
              <a:rPr lang="it-IT" sz="2200" b="1" u="sng" dirty="0" smtClean="0"/>
              <a:t>Non si applicano perciò i termini estintivi di prescrizione previsti per i provvedimenti sanzionatori</a:t>
            </a:r>
            <a:endParaRPr lang="it-IT" sz="2200" b="1" u="sng" dirty="0"/>
          </a:p>
          <a:p>
            <a:endParaRPr lang="it-IT"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19</a:t>
            </a:fld>
            <a:endParaRPr lang="it-IT"/>
          </a:p>
        </p:txBody>
      </p:sp>
    </p:spTree>
    <p:extLst>
      <p:ext uri="{BB962C8B-B14F-4D97-AF65-F5344CB8AC3E}">
        <p14:creationId xmlns:p14="http://schemas.microsoft.com/office/powerpoint/2010/main" val="4161581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408372"/>
            <a:ext cx="8147248" cy="4820828"/>
          </a:xfrm>
        </p:spPr>
        <p:txBody>
          <a:bodyPr>
            <a:normAutofit/>
          </a:bodyPr>
          <a:lstStyle/>
          <a:p>
            <a:r>
              <a:rPr lang="it-IT" dirty="0" smtClean="0"/>
              <a:t/>
            </a:r>
            <a:br>
              <a:rPr lang="it-IT" dirty="0" smtClean="0"/>
            </a:br>
            <a:r>
              <a:rPr lang="it-IT" dirty="0" smtClean="0"/>
              <a:t>La disciplina generale dell’articolo 42 d. </a:t>
            </a:r>
            <a:r>
              <a:rPr lang="it-IT" dirty="0" err="1" smtClean="0"/>
              <a:t>lgs</a:t>
            </a:r>
            <a:r>
              <a:rPr lang="it-IT" dirty="0" smtClean="0"/>
              <a:t>. 28/2011</a:t>
            </a:r>
            <a:endParaRPr lang="it-IT" dirty="0"/>
          </a:p>
        </p:txBody>
      </p:sp>
      <p:sp>
        <p:nvSpPr>
          <p:cNvPr id="3" name="Segnaposto contenuto 2"/>
          <p:cNvSpPr>
            <a:spLocks noGrp="1"/>
          </p:cNvSpPr>
          <p:nvPr>
            <p:ph idx="1"/>
          </p:nvPr>
        </p:nvSpPr>
        <p:spPr>
          <a:xfrm>
            <a:off x="457200" y="2007765"/>
            <a:ext cx="8229600" cy="4373563"/>
          </a:xfrm>
        </p:spPr>
        <p:txBody>
          <a:bodyPr/>
          <a:lstStyle/>
          <a:p>
            <a:endParaRPr lang="it-IT" dirty="0" smtClean="0"/>
          </a:p>
          <a:p>
            <a:pPr marL="114300" indent="0">
              <a:buNone/>
            </a:pPr>
            <a:endParaRPr lang="it-IT" dirty="0" smtClean="0"/>
          </a:p>
          <a:p>
            <a:pPr marL="114300" indent="0">
              <a:buNone/>
            </a:pPr>
            <a:endParaRPr lang="it-IT" dirty="0"/>
          </a:p>
          <a:p>
            <a:pPr marL="114300" indent="0">
              <a:buNone/>
            </a:pPr>
            <a:endParaRPr lang="it-IT"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2</a:t>
            </a:fld>
            <a:endParaRPr lang="it-IT"/>
          </a:p>
        </p:txBody>
      </p:sp>
    </p:spTree>
    <p:extLst>
      <p:ext uri="{BB962C8B-B14F-4D97-AF65-F5344CB8AC3E}">
        <p14:creationId xmlns:p14="http://schemas.microsoft.com/office/powerpoint/2010/main" val="1373180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2700" b="1" dirty="0" smtClean="0"/>
              <a:t>INAPPLICABILITA’ (o meglio inefficacia)  DELLE NORME IN MATERIA DI silenzio assenso</a:t>
            </a:r>
            <a:br>
              <a:rPr lang="it-IT" sz="2700" b="1" dirty="0" smtClean="0"/>
            </a:br>
            <a:r>
              <a:rPr lang="it-IT" sz="2400" b="1" dirty="0" smtClean="0"/>
              <a:t>(consiglio di stato 5869/2017)</a:t>
            </a:r>
            <a:endParaRPr lang="it-IT" sz="2400" b="1" dirty="0"/>
          </a:p>
        </p:txBody>
      </p:sp>
      <p:sp>
        <p:nvSpPr>
          <p:cNvPr id="3" name="Segnaposto contenuto 2"/>
          <p:cNvSpPr>
            <a:spLocks noGrp="1"/>
          </p:cNvSpPr>
          <p:nvPr>
            <p:ph idx="1"/>
          </p:nvPr>
        </p:nvSpPr>
        <p:spPr>
          <a:xfrm>
            <a:off x="457200" y="1863749"/>
            <a:ext cx="8229600" cy="4373563"/>
          </a:xfrm>
        </p:spPr>
        <p:txBody>
          <a:bodyPr>
            <a:normAutofit fontScale="85000" lnSpcReduction="20000"/>
          </a:bodyPr>
          <a:lstStyle/>
          <a:p>
            <a:pPr algn="just"/>
            <a:r>
              <a:rPr lang="it-IT" dirty="0" smtClean="0"/>
              <a:t>L’Articolo 21 l. 241/1990 stabilisce che se vi sono dichiarazioni mendaci, false attestazioni circa l’esistenza dei presupposti di legge l’accertamento di dichiarazioni mendaci o false attestazioni impedisce ogni conformazione dell’attività e dei suoi effetti a legge</a:t>
            </a:r>
          </a:p>
          <a:p>
            <a:pPr algn="just"/>
            <a:endParaRPr lang="it-IT" dirty="0" smtClean="0"/>
          </a:p>
          <a:p>
            <a:pPr algn="just"/>
            <a:r>
              <a:rPr lang="it-IT" dirty="0" smtClean="0"/>
              <a:t>Come si è visto poi il potere di controllo di decadenza e di richiedere restituzione incentivi esiste sempre, anche dopo il riconoscimento della tariffa </a:t>
            </a:r>
          </a:p>
          <a:p>
            <a:pPr algn="just"/>
            <a:endParaRPr lang="it-IT" dirty="0" smtClean="0"/>
          </a:p>
          <a:p>
            <a:pPr algn="just"/>
            <a:r>
              <a:rPr lang="it-IT" b="1" u="sng" dirty="0" smtClean="0"/>
              <a:t>Se anche vi fosse silenzio assenso quindi comunque GSE ravvisate le ragioni ostative non potrebbe pagare l’incentivo. Ciò rende non necessario il potere di autotutela che risulta invece necessario nei casi in cui non servono provvedimenti attuativi (come il pagamento)</a:t>
            </a:r>
            <a:endParaRPr lang="it-IT" dirty="0"/>
          </a:p>
        </p:txBody>
      </p:sp>
      <p:sp>
        <p:nvSpPr>
          <p:cNvPr id="4" name="Segnaposto piè di pagina 3"/>
          <p:cNvSpPr>
            <a:spLocks noGrp="1"/>
          </p:cNvSpPr>
          <p:nvPr>
            <p:ph type="ftr" sz="quarter" idx="11"/>
          </p:nvPr>
        </p:nvSpPr>
        <p:spPr/>
        <p:txBody>
          <a:bodyPr/>
          <a:lstStyle/>
          <a:p>
            <a:endParaRPr lang="it-IT">
              <a:solidFill>
                <a:srgbClr val="564B3C"/>
              </a:solidFill>
            </a:endParaRPr>
          </a:p>
        </p:txBody>
      </p:sp>
      <p:sp>
        <p:nvSpPr>
          <p:cNvPr id="5" name="Segnaposto numero diapositiva 4"/>
          <p:cNvSpPr>
            <a:spLocks noGrp="1"/>
          </p:cNvSpPr>
          <p:nvPr>
            <p:ph type="sldNum" sz="quarter" idx="12"/>
          </p:nvPr>
        </p:nvSpPr>
        <p:spPr/>
        <p:txBody>
          <a:bodyPr/>
          <a:lstStyle/>
          <a:p>
            <a:fld id="{5F247824-FE67-42DA-A3DE-6EB4F812802A}" type="slidenum">
              <a:rPr lang="it-IT" smtClean="0"/>
              <a:t>20</a:t>
            </a:fld>
            <a:endParaRPr lang="it-IT"/>
          </a:p>
        </p:txBody>
      </p:sp>
    </p:spTree>
    <p:extLst>
      <p:ext uri="{BB962C8B-B14F-4D97-AF65-F5344CB8AC3E}">
        <p14:creationId xmlns:p14="http://schemas.microsoft.com/office/powerpoint/2010/main" val="2908823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3528" y="408372"/>
            <a:ext cx="8496944" cy="1148420"/>
          </a:xfrm>
        </p:spPr>
        <p:txBody>
          <a:bodyPr>
            <a:noAutofit/>
          </a:bodyPr>
          <a:lstStyle/>
          <a:p>
            <a:r>
              <a:rPr lang="it-IT" sz="2000" b="1" dirty="0" smtClean="0"/>
              <a:t/>
            </a:r>
            <a:br>
              <a:rPr lang="it-IT" sz="2000" b="1" dirty="0" smtClean="0"/>
            </a:br>
            <a:endParaRPr lang="it-IT" sz="2000" b="1" dirty="0"/>
          </a:p>
        </p:txBody>
      </p:sp>
      <p:sp>
        <p:nvSpPr>
          <p:cNvPr id="3" name="Segnaposto contenuto 2"/>
          <p:cNvSpPr>
            <a:spLocks noGrp="1"/>
          </p:cNvSpPr>
          <p:nvPr>
            <p:ph idx="1"/>
          </p:nvPr>
        </p:nvSpPr>
        <p:spPr>
          <a:xfrm>
            <a:off x="1043608" y="1700809"/>
            <a:ext cx="6984776" cy="3240359"/>
          </a:xfrm>
        </p:spPr>
        <p:txBody>
          <a:bodyPr>
            <a:normAutofit lnSpcReduction="10000"/>
          </a:bodyPr>
          <a:lstStyle/>
          <a:p>
            <a:pPr marL="114300" indent="0">
              <a:buNone/>
            </a:pPr>
            <a:endParaRPr lang="it-IT" sz="3000" dirty="0" smtClean="0"/>
          </a:p>
          <a:p>
            <a:pPr marL="114300" indent="0" algn="just">
              <a:buNone/>
            </a:pPr>
            <a:endParaRPr lang="it-IT" sz="3000" dirty="0" smtClean="0"/>
          </a:p>
          <a:p>
            <a:pPr marL="114300" indent="0" algn="just">
              <a:buNone/>
            </a:pPr>
            <a:r>
              <a:rPr lang="it-IT" sz="3000" dirty="0" smtClean="0"/>
              <a:t>LA </a:t>
            </a:r>
            <a:r>
              <a:rPr lang="it-IT" sz="3000" dirty="0"/>
              <a:t>RESTRITTIVA INTERPRETAZIONE </a:t>
            </a:r>
            <a:r>
              <a:rPr lang="it-IT" sz="3000" dirty="0" smtClean="0"/>
              <a:t>GIURISPRUDENZIALE IN MATERIA DI DIFFORMITA’ DOCUMENTALE NEI CONTROLLI E </a:t>
            </a:r>
            <a:r>
              <a:rPr lang="it-IT" sz="3000" dirty="0"/>
              <a:t>AUTORESPONSABILITA’</a:t>
            </a:r>
            <a:br>
              <a:rPr lang="it-IT" sz="3000" dirty="0"/>
            </a:br>
            <a:endParaRPr lang="it-IT" sz="3000"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21</a:t>
            </a:fld>
            <a:endParaRPr lang="it-IT"/>
          </a:p>
        </p:txBody>
      </p:sp>
    </p:spTree>
    <p:extLst>
      <p:ext uri="{BB962C8B-B14F-4D97-AF65-F5344CB8AC3E}">
        <p14:creationId xmlns:p14="http://schemas.microsoft.com/office/powerpoint/2010/main" val="2250346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b="1" dirty="0" smtClean="0"/>
              <a:t>Il soccorso istruttorio</a:t>
            </a:r>
            <a:br>
              <a:rPr lang="it-IT" sz="3200" b="1" dirty="0" smtClean="0"/>
            </a:br>
            <a:r>
              <a:rPr lang="it-IT" sz="2400" b="1" dirty="0" smtClean="0"/>
              <a:t>(consiglio di stato 50/2017)</a:t>
            </a:r>
            <a:endParaRPr lang="it-IT" sz="2400" b="1" dirty="0"/>
          </a:p>
        </p:txBody>
      </p:sp>
      <p:sp>
        <p:nvSpPr>
          <p:cNvPr id="3" name="Segnaposto contenuto 2"/>
          <p:cNvSpPr>
            <a:spLocks noGrp="1"/>
          </p:cNvSpPr>
          <p:nvPr>
            <p:ph idx="1"/>
          </p:nvPr>
        </p:nvSpPr>
        <p:spPr>
          <a:xfrm>
            <a:off x="457200" y="1935757"/>
            <a:ext cx="8229600" cy="4373563"/>
          </a:xfrm>
        </p:spPr>
        <p:txBody>
          <a:bodyPr>
            <a:normAutofit fontScale="70000" lnSpcReduction="20000"/>
          </a:bodyPr>
          <a:lstStyle/>
          <a:p>
            <a:pPr algn="just"/>
            <a:r>
              <a:rPr lang="it-IT" dirty="0" smtClean="0"/>
              <a:t>Il </a:t>
            </a:r>
            <a:r>
              <a:rPr lang="it-IT" dirty="0"/>
              <a:t>potere di soccorso istruttorio ex </a:t>
            </a:r>
            <a:r>
              <a:rPr lang="it-IT" dirty="0" smtClean="0"/>
              <a:t>Art</a:t>
            </a:r>
            <a:r>
              <a:rPr lang="it-IT" dirty="0"/>
              <a:t>. 6, co. 1, </a:t>
            </a:r>
            <a:r>
              <a:rPr lang="it-IT" dirty="0" err="1"/>
              <a:t>lett</a:t>
            </a:r>
            <a:r>
              <a:rPr lang="it-IT" dirty="0"/>
              <a:t>. b) della l. 241/1990 (per cui </a:t>
            </a:r>
            <a:r>
              <a:rPr lang="it-IT" dirty="0" smtClean="0"/>
              <a:t>« ... il </a:t>
            </a:r>
            <a:r>
              <a:rPr lang="it-IT" dirty="0"/>
              <a:t>responsabile del </a:t>
            </a:r>
            <a:r>
              <a:rPr lang="it-IT" dirty="0" smtClean="0"/>
              <a:t>procedimento … </a:t>
            </a:r>
            <a:r>
              <a:rPr lang="it-IT" dirty="0"/>
              <a:t>può </a:t>
            </a:r>
            <a:r>
              <a:rPr lang="it-IT" dirty="0" smtClean="0"/>
              <a:t>chiedere … </a:t>
            </a:r>
            <a:r>
              <a:rPr lang="it-IT" dirty="0"/>
              <a:t>la rettifica di dichiarazioni o istanze erronee o </a:t>
            </a:r>
            <a:r>
              <a:rPr lang="it-IT" dirty="0" smtClean="0"/>
              <a:t>incomplete ... </a:t>
            </a:r>
            <a:r>
              <a:rPr lang="it-IT" dirty="0"/>
              <a:t>e ordinare esibizioni </a:t>
            </a:r>
            <a:r>
              <a:rPr lang="it-IT" dirty="0" smtClean="0"/>
              <a:t>documentali … ») </a:t>
            </a:r>
            <a:r>
              <a:rPr lang="it-IT" b="1" u="sng" dirty="0" smtClean="0"/>
              <a:t>va  temperato </a:t>
            </a:r>
            <a:r>
              <a:rPr lang="it-IT" b="1" u="sng" dirty="0"/>
              <a:t>da varie altre considerazioni </a:t>
            </a:r>
            <a:r>
              <a:rPr lang="it-IT" b="1" u="sng" dirty="0" smtClean="0"/>
              <a:t>in </a:t>
            </a:r>
            <a:r>
              <a:rPr lang="it-IT" b="1" u="sng" dirty="0"/>
              <a:t>relazione alle procedure comparative e di massa o che pongono oneri specifici a chi vuol ottenere le scarse e non facilmente riproducibili risorse finanziarie pubbliche d’incentivo alle fonti d’energia </a:t>
            </a:r>
            <a:r>
              <a:rPr lang="it-IT" b="1" u="sng" dirty="0" smtClean="0"/>
              <a:t>rinnovabili</a:t>
            </a:r>
          </a:p>
          <a:p>
            <a:pPr marL="114300" indent="0" algn="just">
              <a:buNone/>
            </a:pPr>
            <a:endParaRPr lang="it-IT" dirty="0" smtClean="0"/>
          </a:p>
          <a:p>
            <a:pPr algn="just"/>
            <a:r>
              <a:rPr lang="it-IT" dirty="0" smtClean="0"/>
              <a:t>Obblighi </a:t>
            </a:r>
            <a:r>
              <a:rPr lang="it-IT" dirty="0"/>
              <a:t>di correttezza, specificati con il richiamo alla clausola generale della buona fede, della solidarietà e </a:t>
            </a:r>
            <a:r>
              <a:rPr lang="it-IT" dirty="0" smtClean="0"/>
              <a:t>dell'</a:t>
            </a:r>
            <a:r>
              <a:rPr lang="it-IT" dirty="0" err="1" smtClean="0"/>
              <a:t>autoresponsabilità</a:t>
            </a:r>
            <a:r>
              <a:rPr lang="it-IT" dirty="0" smtClean="0"/>
              <a:t> rinvengono </a:t>
            </a:r>
            <a:r>
              <a:rPr lang="it-IT" dirty="0"/>
              <a:t>il loro fondamento sostanziale negli </a:t>
            </a:r>
            <a:r>
              <a:rPr lang="it-IT" dirty="0" smtClean="0"/>
              <a:t>Artt</a:t>
            </a:r>
            <a:r>
              <a:rPr lang="it-IT" dirty="0"/>
              <a:t>. 2 e 97 </a:t>
            </a:r>
            <a:r>
              <a:rPr lang="it-IT" dirty="0" err="1"/>
              <a:t>Cost</a:t>
            </a:r>
            <a:r>
              <a:rPr lang="it-IT" dirty="0"/>
              <a:t>. </a:t>
            </a:r>
            <a:r>
              <a:rPr lang="it-IT" dirty="0" smtClean="0"/>
              <a:t>e </a:t>
            </a:r>
            <a:r>
              <a:rPr lang="it-IT" dirty="0"/>
              <a:t>impongono </a:t>
            </a:r>
            <a:r>
              <a:rPr lang="it-IT" dirty="0" smtClean="0"/>
              <a:t>ai beneficiari degli incentivi di assolvere </a:t>
            </a:r>
            <a:r>
              <a:rPr lang="it-IT" dirty="0"/>
              <a:t>oneri di cooperazione, quale appunto è il dovere di fornire informazioni non reticenti e complete, di compilare moduli, di presentare la prescritta </a:t>
            </a:r>
            <a:r>
              <a:rPr lang="it-IT" dirty="0" smtClean="0"/>
              <a:t>documentazione</a:t>
            </a:r>
          </a:p>
          <a:p>
            <a:pPr marL="114300" indent="0" algn="just">
              <a:buNone/>
            </a:pPr>
            <a:endParaRPr lang="it-IT" dirty="0"/>
          </a:p>
          <a:p>
            <a:pPr algn="just"/>
            <a:r>
              <a:rPr lang="it-IT" b="1" u="sng" dirty="0" smtClean="0"/>
              <a:t>La </a:t>
            </a:r>
            <a:r>
              <a:rPr lang="it-IT" b="1" u="sng" dirty="0"/>
              <a:t>produzione postuma di un documento o, parimenti, di un documento richiesto in una determinata forma, non può avere l'effetto di sanare retroattivamente la causa di </a:t>
            </a:r>
            <a:r>
              <a:rPr lang="it-IT" b="1" u="sng" dirty="0" smtClean="0"/>
              <a:t>esclusione né può impedire la decadenza</a:t>
            </a:r>
            <a:endParaRPr lang="it-IT" b="1" u="sng" dirty="0"/>
          </a:p>
          <a:p>
            <a:pPr algn="just"/>
            <a:endParaRPr lang="it-IT" dirty="0"/>
          </a:p>
        </p:txBody>
      </p:sp>
      <p:sp>
        <p:nvSpPr>
          <p:cNvPr id="4" name="Segnaposto piè di pagina 3"/>
          <p:cNvSpPr>
            <a:spLocks noGrp="1"/>
          </p:cNvSpPr>
          <p:nvPr>
            <p:ph type="ftr" sz="quarter" idx="11"/>
          </p:nvPr>
        </p:nvSpPr>
        <p:spPr/>
        <p:txBody>
          <a:bodyPr/>
          <a:lstStyle/>
          <a:p>
            <a:endParaRPr lang="it-IT">
              <a:solidFill>
                <a:srgbClr val="564B3C"/>
              </a:solidFill>
            </a:endParaRPr>
          </a:p>
        </p:txBody>
      </p:sp>
      <p:sp>
        <p:nvSpPr>
          <p:cNvPr id="5" name="Segnaposto numero diapositiva 4"/>
          <p:cNvSpPr>
            <a:spLocks noGrp="1"/>
          </p:cNvSpPr>
          <p:nvPr>
            <p:ph type="sldNum" sz="quarter" idx="12"/>
          </p:nvPr>
        </p:nvSpPr>
        <p:spPr/>
        <p:txBody>
          <a:bodyPr/>
          <a:lstStyle/>
          <a:p>
            <a:fld id="{5F247824-FE67-42DA-A3DE-6EB4F812802A}" type="slidenum">
              <a:rPr lang="it-IT" smtClean="0"/>
              <a:t>22</a:t>
            </a:fld>
            <a:endParaRPr lang="it-IT"/>
          </a:p>
        </p:txBody>
      </p:sp>
    </p:spTree>
    <p:extLst>
      <p:ext uri="{BB962C8B-B14F-4D97-AF65-F5344CB8AC3E}">
        <p14:creationId xmlns:p14="http://schemas.microsoft.com/office/powerpoint/2010/main" val="743271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3528" y="408372"/>
            <a:ext cx="8496944" cy="1039427"/>
          </a:xfrm>
        </p:spPr>
        <p:txBody>
          <a:bodyPr>
            <a:normAutofit fontScale="90000"/>
          </a:bodyPr>
          <a:lstStyle/>
          <a:p>
            <a:r>
              <a:rPr lang="it-IT" sz="3300" b="1" dirty="0" err="1" smtClean="0"/>
              <a:t>Inapplicabilita’</a:t>
            </a:r>
            <a:r>
              <a:rPr lang="it-IT" sz="3300" b="1" dirty="0" smtClean="0"/>
              <a:t> del </a:t>
            </a:r>
            <a:r>
              <a:rPr lang="it-IT" sz="3300" b="1" dirty="0"/>
              <a:t>falso </a:t>
            </a:r>
            <a:r>
              <a:rPr lang="it-IT" sz="3300" b="1" dirty="0" smtClean="0"/>
              <a:t>innocuo </a:t>
            </a:r>
            <a:r>
              <a:rPr lang="it-IT" sz="2700" b="1" dirty="0" smtClean="0"/>
              <a:t>(</a:t>
            </a:r>
            <a:r>
              <a:rPr lang="it-IT" sz="2700" b="1" dirty="0"/>
              <a:t>consiglio di stato 5869/2017)</a:t>
            </a:r>
          </a:p>
        </p:txBody>
      </p:sp>
      <p:sp>
        <p:nvSpPr>
          <p:cNvPr id="3" name="Segnaposto contenuto 2"/>
          <p:cNvSpPr>
            <a:spLocks noGrp="1"/>
          </p:cNvSpPr>
          <p:nvPr>
            <p:ph idx="1"/>
          </p:nvPr>
        </p:nvSpPr>
        <p:spPr>
          <a:xfrm>
            <a:off x="755576" y="1791741"/>
            <a:ext cx="7776864" cy="4229547"/>
          </a:xfrm>
        </p:spPr>
        <p:txBody>
          <a:bodyPr>
            <a:normAutofit lnSpcReduction="10000"/>
          </a:bodyPr>
          <a:lstStyle/>
          <a:p>
            <a:pPr algn="just"/>
            <a:r>
              <a:rPr lang="it-IT" b="1" u="sng" dirty="0" smtClean="0"/>
              <a:t>Il </a:t>
            </a:r>
            <a:r>
              <a:rPr lang="it-IT" b="1" u="sng" dirty="0"/>
              <a:t>c.d. falso innocuo è istituto insussistente atteso che, nelle procedure di evidenza pubblica, la completezza delle dichiarazioni è già di per sé un valore da </a:t>
            </a:r>
            <a:r>
              <a:rPr lang="it-IT" b="1" u="sng" dirty="0" smtClean="0"/>
              <a:t>perseguire</a:t>
            </a:r>
          </a:p>
          <a:p>
            <a:pPr marL="114300" indent="0" algn="just">
              <a:buNone/>
            </a:pPr>
            <a:endParaRPr lang="it-IT" b="1" u="sng" dirty="0" smtClean="0"/>
          </a:p>
          <a:p>
            <a:pPr algn="just"/>
            <a:r>
              <a:rPr lang="it-IT" dirty="0" smtClean="0"/>
              <a:t>Diversamente </a:t>
            </a:r>
            <a:r>
              <a:rPr lang="it-IT" dirty="0"/>
              <a:t>opinando, l’</a:t>
            </a:r>
            <a:r>
              <a:rPr lang="it-IT" b="1" u="sng" dirty="0"/>
              <a:t>amministrazione sarebbe tenuta</a:t>
            </a:r>
            <a:r>
              <a:rPr lang="it-IT" dirty="0"/>
              <a:t>, pur a fronte di dati non veritieri perché non rispondenti ai requisiti, a procedere a un’</a:t>
            </a:r>
            <a:r>
              <a:rPr lang="it-IT" b="1" u="sng" dirty="0"/>
              <a:t>autonoma verifica, caso per caso</a:t>
            </a:r>
            <a:r>
              <a:rPr lang="it-IT" dirty="0"/>
              <a:t>, dei requisiti sostanziali per l’ammissione al beneficio. Il che, ancora una volta, </a:t>
            </a:r>
            <a:r>
              <a:rPr lang="it-IT" b="1" u="sng" dirty="0" smtClean="0"/>
              <a:t>vanificando </a:t>
            </a:r>
            <a:r>
              <a:rPr lang="it-IT" b="1" u="sng" dirty="0"/>
              <a:t>la logica stessa dell’</a:t>
            </a:r>
            <a:r>
              <a:rPr lang="it-IT" b="1" u="sng" dirty="0" err="1"/>
              <a:t>autoresponsabilità</a:t>
            </a:r>
            <a:endParaRPr lang="it-IT" b="1" u="sng" dirty="0"/>
          </a:p>
          <a:p>
            <a:endParaRPr lang="it-IT" dirty="0"/>
          </a:p>
          <a:p>
            <a:endParaRPr lang="it-IT" dirty="0"/>
          </a:p>
        </p:txBody>
      </p:sp>
      <p:sp>
        <p:nvSpPr>
          <p:cNvPr id="4" name="Segnaposto piè di pagina 3"/>
          <p:cNvSpPr>
            <a:spLocks noGrp="1"/>
          </p:cNvSpPr>
          <p:nvPr>
            <p:ph type="ftr" sz="quarter" idx="11"/>
          </p:nvPr>
        </p:nvSpPr>
        <p:spPr/>
        <p:txBody>
          <a:bodyPr/>
          <a:lstStyle/>
          <a:p>
            <a:endParaRPr lang="it-IT">
              <a:solidFill>
                <a:srgbClr val="564B3C"/>
              </a:solidFill>
            </a:endParaRPr>
          </a:p>
        </p:txBody>
      </p:sp>
      <p:sp>
        <p:nvSpPr>
          <p:cNvPr id="5" name="Segnaposto numero diapositiva 4"/>
          <p:cNvSpPr>
            <a:spLocks noGrp="1"/>
          </p:cNvSpPr>
          <p:nvPr>
            <p:ph type="sldNum" sz="quarter" idx="12"/>
          </p:nvPr>
        </p:nvSpPr>
        <p:spPr/>
        <p:txBody>
          <a:bodyPr/>
          <a:lstStyle/>
          <a:p>
            <a:fld id="{5F247824-FE67-42DA-A3DE-6EB4F812802A}" type="slidenum">
              <a:rPr lang="it-IT" smtClean="0"/>
              <a:t>23</a:t>
            </a:fld>
            <a:endParaRPr lang="it-IT"/>
          </a:p>
        </p:txBody>
      </p:sp>
    </p:spTree>
    <p:extLst>
      <p:ext uri="{BB962C8B-B14F-4D97-AF65-F5344CB8AC3E}">
        <p14:creationId xmlns:p14="http://schemas.microsoft.com/office/powerpoint/2010/main" val="4061827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404664"/>
            <a:ext cx="8260672" cy="1152128"/>
          </a:xfrm>
        </p:spPr>
        <p:txBody>
          <a:bodyPr>
            <a:normAutofit fontScale="90000"/>
          </a:bodyPr>
          <a:lstStyle/>
          <a:p>
            <a:r>
              <a:rPr lang="it-IT" sz="2000" b="1" dirty="0" smtClean="0"/>
              <a:t>VENIRE MENO DEL DOVERE DI PRENDERE IN ESAME DOMANDE DI ACCESSO AL CONTO ENERGIA (TAR LAZIO 2353/2018) E ASSENZA DI OBBLIGO DI PRENDERE IN CONSIDERAZIONE ACCESSO A CONTO ENERGIA SUCCESSIVO  </a:t>
            </a:r>
            <a:r>
              <a:rPr lang="it-IT" sz="1800" b="1" dirty="0" smtClean="0"/>
              <a:t>( tar </a:t>
            </a:r>
            <a:r>
              <a:rPr lang="it-IT" sz="1800" b="1" dirty="0" err="1" smtClean="0"/>
              <a:t>lazio</a:t>
            </a:r>
            <a:r>
              <a:rPr lang="it-IT" sz="1800" b="1" dirty="0" smtClean="0"/>
              <a:t> 7509/2017)</a:t>
            </a:r>
            <a:endParaRPr lang="it-IT" sz="1800" b="1" dirty="0"/>
          </a:p>
        </p:txBody>
      </p:sp>
      <p:sp>
        <p:nvSpPr>
          <p:cNvPr id="3" name="Segnaposto contenuto 2"/>
          <p:cNvSpPr>
            <a:spLocks noGrp="1"/>
          </p:cNvSpPr>
          <p:nvPr>
            <p:ph idx="1"/>
          </p:nvPr>
        </p:nvSpPr>
        <p:spPr>
          <a:xfrm>
            <a:off x="457200" y="1752601"/>
            <a:ext cx="8075240" cy="4340696"/>
          </a:xfrm>
        </p:spPr>
        <p:txBody>
          <a:bodyPr>
            <a:normAutofit fontScale="85000" lnSpcReduction="20000"/>
          </a:bodyPr>
          <a:lstStyle/>
          <a:p>
            <a:pPr algn="just"/>
            <a:r>
              <a:rPr lang="it-IT" sz="2100" dirty="0" smtClean="0"/>
              <a:t>Dal </a:t>
            </a:r>
            <a:r>
              <a:rPr lang="it-IT" sz="2100" dirty="0"/>
              <a:t>6 luglio </a:t>
            </a:r>
            <a:r>
              <a:rPr lang="it-IT" sz="2100" dirty="0" smtClean="0"/>
              <a:t>2013 il </a:t>
            </a:r>
            <a:r>
              <a:rPr lang="it-IT" sz="2100" dirty="0"/>
              <a:t>Gestore ha perso qualunque potere di prendere in considerazione domande di accesso al sistema incentivante del Conto </a:t>
            </a:r>
            <a:r>
              <a:rPr lang="it-IT" sz="2100" dirty="0" smtClean="0"/>
              <a:t>Energia (Tar Lazio 2353/2018) </a:t>
            </a:r>
          </a:p>
          <a:p>
            <a:pPr marL="114300" indent="0" algn="just">
              <a:buNone/>
            </a:pPr>
            <a:endParaRPr lang="it-IT" sz="2100" dirty="0" smtClean="0"/>
          </a:p>
          <a:p>
            <a:pPr algn="just"/>
            <a:r>
              <a:rPr lang="it-IT" sz="2100" dirty="0" smtClean="0"/>
              <a:t>“Slittamento</a:t>
            </a:r>
            <a:r>
              <a:rPr lang="it-IT" sz="2100" dirty="0"/>
              <a:t>” dal primo al secondo conto energia </a:t>
            </a:r>
            <a:r>
              <a:rPr lang="it-IT" sz="2100" dirty="0" smtClean="0"/>
              <a:t>per impianti che risultavano non autorizzati al tempo del primo conto energia non è                                                                                                                                                                                                                                                                                                                                                                                                                                                                                                                                                                                                                                                                                                                                                                      </a:t>
            </a:r>
            <a:r>
              <a:rPr lang="it-IT" sz="2100" dirty="0"/>
              <a:t>previsto da alcuna norma e, in particolare, </a:t>
            </a:r>
            <a:r>
              <a:rPr lang="it-IT" sz="2100" dirty="0" smtClean="0"/>
              <a:t>dall’Art</a:t>
            </a:r>
            <a:r>
              <a:rPr lang="it-IT" sz="2100" dirty="0"/>
              <a:t>. 11 del </a:t>
            </a:r>
            <a:r>
              <a:rPr lang="it-IT" sz="2100" dirty="0" err="1"/>
              <a:t>d.m.</a:t>
            </a:r>
            <a:r>
              <a:rPr lang="it-IT" sz="2100" dirty="0"/>
              <a:t> 31 gennaio </a:t>
            </a:r>
            <a:r>
              <a:rPr lang="it-IT" sz="2100" dirty="0" smtClean="0"/>
              <a:t>2014 (tar </a:t>
            </a:r>
            <a:r>
              <a:rPr lang="it-IT" sz="2100" dirty="0" err="1" smtClean="0"/>
              <a:t>lazio</a:t>
            </a:r>
            <a:r>
              <a:rPr lang="it-IT" sz="2100" dirty="0" smtClean="0"/>
              <a:t> 7509/2017)</a:t>
            </a:r>
          </a:p>
          <a:p>
            <a:pPr marL="114300" indent="0" algn="just">
              <a:buNone/>
            </a:pPr>
            <a:endParaRPr lang="it-IT" sz="2100" dirty="0" smtClean="0"/>
          </a:p>
          <a:p>
            <a:pPr algn="just"/>
            <a:r>
              <a:rPr lang="it-IT" sz="2100" dirty="0" smtClean="0"/>
              <a:t>Vi sono però pronunce (</a:t>
            </a:r>
            <a:r>
              <a:rPr lang="it-IT" sz="2100" dirty="0"/>
              <a:t>Tar Lazio </a:t>
            </a:r>
            <a:r>
              <a:rPr lang="it-IT" sz="2100" dirty="0" smtClean="0"/>
              <a:t>4315/2018</a:t>
            </a:r>
            <a:r>
              <a:rPr lang="it-IT" sz="2100" dirty="0"/>
              <a:t> </a:t>
            </a:r>
            <a:r>
              <a:rPr lang="it-IT" sz="2100" dirty="0" smtClean="0"/>
              <a:t>e 1264/2017) che sembrano avallare comportamento GSE che ha garantito conto energia successivo o partenza differita incentivo quando vi è stata regolarizzazione</a:t>
            </a:r>
          </a:p>
          <a:p>
            <a:pPr marL="114300" indent="0" algn="just">
              <a:buNone/>
            </a:pPr>
            <a:endParaRPr lang="it-IT" sz="2100" dirty="0" smtClean="0"/>
          </a:p>
          <a:p>
            <a:pPr algn="just"/>
            <a:r>
              <a:rPr lang="it-IT" sz="2100" dirty="0" smtClean="0"/>
              <a:t>Per mancata produzione documenti fine lavori al 31 dicembre 2010 vi è prassi invalsa di passaggio dal secondo al terzo conto </a:t>
            </a:r>
            <a:endParaRPr lang="it-IT" sz="2100" dirty="0"/>
          </a:p>
          <a:p>
            <a:endParaRPr lang="it-IT" dirty="0"/>
          </a:p>
          <a:p>
            <a:endParaRPr lang="it-IT" dirty="0"/>
          </a:p>
        </p:txBody>
      </p:sp>
      <p:sp>
        <p:nvSpPr>
          <p:cNvPr id="4" name="Segnaposto piè di pagina 3"/>
          <p:cNvSpPr>
            <a:spLocks noGrp="1"/>
          </p:cNvSpPr>
          <p:nvPr>
            <p:ph type="ftr" sz="quarter" idx="11"/>
          </p:nvPr>
        </p:nvSpPr>
        <p:spPr/>
        <p:txBody>
          <a:bodyPr/>
          <a:lstStyle/>
          <a:p>
            <a:endParaRPr lang="it-IT" dirty="0">
              <a:solidFill>
                <a:srgbClr val="564B3C"/>
              </a:solidFill>
            </a:endParaRPr>
          </a:p>
        </p:txBody>
      </p:sp>
      <p:sp>
        <p:nvSpPr>
          <p:cNvPr id="5" name="Segnaposto numero diapositiva 4"/>
          <p:cNvSpPr>
            <a:spLocks noGrp="1"/>
          </p:cNvSpPr>
          <p:nvPr>
            <p:ph type="sldNum" sz="quarter" idx="12"/>
          </p:nvPr>
        </p:nvSpPr>
        <p:spPr/>
        <p:txBody>
          <a:bodyPr/>
          <a:lstStyle/>
          <a:p>
            <a:fld id="{5F247824-FE67-42DA-A3DE-6EB4F812802A}" type="slidenum">
              <a:rPr lang="it-IT" smtClean="0"/>
              <a:t>24</a:t>
            </a:fld>
            <a:endParaRPr lang="it-IT"/>
          </a:p>
        </p:txBody>
      </p:sp>
    </p:spTree>
    <p:extLst>
      <p:ext uri="{BB962C8B-B14F-4D97-AF65-F5344CB8AC3E}">
        <p14:creationId xmlns:p14="http://schemas.microsoft.com/office/powerpoint/2010/main" val="3654358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26128" y="332656"/>
            <a:ext cx="8260672" cy="1296144"/>
          </a:xfrm>
        </p:spPr>
        <p:txBody>
          <a:bodyPr>
            <a:normAutofit/>
          </a:bodyPr>
          <a:lstStyle/>
          <a:p>
            <a:r>
              <a:rPr lang="it-IT" sz="2700" dirty="0" smtClean="0"/>
              <a:t/>
            </a:r>
            <a:br>
              <a:rPr lang="it-IT" sz="2700" dirty="0" smtClean="0"/>
            </a:br>
            <a:endParaRPr lang="it-IT" dirty="0"/>
          </a:p>
        </p:txBody>
      </p:sp>
      <p:sp>
        <p:nvSpPr>
          <p:cNvPr id="3" name="Segnaposto contenuto 2"/>
          <p:cNvSpPr>
            <a:spLocks noGrp="1"/>
          </p:cNvSpPr>
          <p:nvPr>
            <p:ph idx="1"/>
          </p:nvPr>
        </p:nvSpPr>
        <p:spPr>
          <a:xfrm>
            <a:off x="1187624" y="2256657"/>
            <a:ext cx="6624736" cy="3548607"/>
          </a:xfrm>
        </p:spPr>
        <p:txBody>
          <a:bodyPr>
            <a:normAutofit/>
          </a:bodyPr>
          <a:lstStyle/>
          <a:p>
            <a:pPr algn="just"/>
            <a:endParaRPr lang="it-IT" sz="3200" dirty="0" smtClean="0"/>
          </a:p>
          <a:p>
            <a:pPr marL="114300" indent="0" algn="just">
              <a:buNone/>
            </a:pPr>
            <a:r>
              <a:rPr lang="it-IT" sz="3000" dirty="0" smtClean="0"/>
              <a:t>I </a:t>
            </a:r>
            <a:r>
              <a:rPr lang="it-IT" sz="3000" dirty="0"/>
              <a:t>LIMITI CHE LA GIURISPRUDENZA STA INDIVIDUANDO AL POTERE</a:t>
            </a:r>
            <a:br>
              <a:rPr lang="it-IT" sz="3000" dirty="0"/>
            </a:br>
            <a:r>
              <a:rPr lang="it-IT" sz="3000" dirty="0"/>
              <a:t>DI CONTROLLO E DECADENZA </a:t>
            </a:r>
            <a:r>
              <a:rPr lang="it-IT" sz="4000" dirty="0"/>
              <a:t/>
            </a:r>
            <a:br>
              <a:rPr lang="it-IT" sz="4000" dirty="0"/>
            </a:br>
            <a:endParaRPr lang="it-IT" sz="4000"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25</a:t>
            </a:fld>
            <a:endParaRPr lang="it-IT"/>
          </a:p>
        </p:txBody>
      </p:sp>
    </p:spTree>
    <p:extLst>
      <p:ext uri="{BB962C8B-B14F-4D97-AF65-F5344CB8AC3E}">
        <p14:creationId xmlns:p14="http://schemas.microsoft.com/office/powerpoint/2010/main" val="1444914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3528" y="404664"/>
            <a:ext cx="8424936" cy="1039427"/>
          </a:xfrm>
        </p:spPr>
        <p:txBody>
          <a:bodyPr>
            <a:noAutofit/>
          </a:bodyPr>
          <a:lstStyle/>
          <a:p>
            <a:r>
              <a:rPr lang="it-IT" sz="2400" b="1" dirty="0" smtClean="0"/>
              <a:t>corte costituzionale 51/2017 e la </a:t>
            </a:r>
            <a:r>
              <a:rPr lang="it-IT" sz="2400" b="1" dirty="0" err="1" smtClean="0"/>
              <a:t>illegittimita’</a:t>
            </a:r>
            <a:r>
              <a:rPr lang="it-IT" sz="2400" b="1" dirty="0" smtClean="0"/>
              <a:t> di sanzioni</a:t>
            </a:r>
            <a:br>
              <a:rPr lang="it-IT" sz="2400" b="1" dirty="0" smtClean="0"/>
            </a:br>
            <a:r>
              <a:rPr lang="it-IT" sz="2400" b="1" dirty="0" smtClean="0"/>
              <a:t>automatiche aggiuntive </a:t>
            </a:r>
            <a:endParaRPr lang="it-IT" sz="2400" b="1" dirty="0"/>
          </a:p>
        </p:txBody>
      </p:sp>
      <p:sp>
        <p:nvSpPr>
          <p:cNvPr id="3" name="Segnaposto contenuto 2"/>
          <p:cNvSpPr>
            <a:spLocks noGrp="1"/>
          </p:cNvSpPr>
          <p:nvPr>
            <p:ph idx="1"/>
          </p:nvPr>
        </p:nvSpPr>
        <p:spPr>
          <a:xfrm>
            <a:off x="457200" y="1752601"/>
            <a:ext cx="8075240" cy="4340696"/>
          </a:xfrm>
        </p:spPr>
        <p:txBody>
          <a:bodyPr>
            <a:normAutofit fontScale="70000" lnSpcReduction="20000"/>
          </a:bodyPr>
          <a:lstStyle/>
          <a:p>
            <a:pPr algn="just"/>
            <a:r>
              <a:rPr lang="it-IT" sz="2600" b="1" u="sng" dirty="0" smtClean="0"/>
              <a:t>L’Articolo 23 e l’Articolo 43 del D. </a:t>
            </a:r>
            <a:r>
              <a:rPr lang="it-IT" sz="2600" b="1" u="sng" dirty="0" err="1" smtClean="0"/>
              <a:t>Lgs</a:t>
            </a:r>
            <a:r>
              <a:rPr lang="it-IT" sz="2600" b="1" u="sng" dirty="0" smtClean="0"/>
              <a:t>. 28/2011 stabilivano la interdizione decennale dagli incentivi per chi rendesse false dichiarazioni</a:t>
            </a:r>
          </a:p>
          <a:p>
            <a:pPr marL="114300" indent="0" algn="just">
              <a:buNone/>
            </a:pPr>
            <a:endParaRPr lang="it-IT" sz="2600" b="1" u="sng" dirty="0" smtClean="0"/>
          </a:p>
          <a:p>
            <a:pPr algn="just"/>
            <a:r>
              <a:rPr lang="it-IT" sz="2600" b="1" u="sng" dirty="0" smtClean="0"/>
              <a:t>La Corte Costituzionale ha ritenuto illegittime tali sanzioni  in quanto:</a:t>
            </a:r>
          </a:p>
          <a:p>
            <a:pPr marL="628650" indent="-273050" algn="just">
              <a:buFont typeface="+mj-lt"/>
              <a:buAutoNum type="alphaLcParenR"/>
            </a:pPr>
            <a:r>
              <a:rPr lang="it-IT" sz="2600" dirty="0" smtClean="0"/>
              <a:t>La legge delega (Articolo 2 lettera c) l. 96 </a:t>
            </a:r>
            <a:r>
              <a:rPr lang="it-IT" sz="2600" dirty="0"/>
              <a:t>del </a:t>
            </a:r>
            <a:r>
              <a:rPr lang="it-IT" sz="2600" dirty="0" smtClean="0"/>
              <a:t>2010) prevedeva solo sanzioni pecuniarie </a:t>
            </a:r>
          </a:p>
          <a:p>
            <a:pPr marL="628650" indent="-273050" algn="just">
              <a:buFont typeface="+mj-lt"/>
              <a:buAutoNum type="alphaLcParenR"/>
            </a:pPr>
            <a:r>
              <a:rPr lang="it-IT" sz="2600" b="1" u="sng" dirty="0" smtClean="0"/>
              <a:t>Tale </a:t>
            </a:r>
            <a:r>
              <a:rPr lang="it-IT" sz="2600" b="1" u="sng" dirty="0"/>
              <a:t>misura </a:t>
            </a:r>
            <a:r>
              <a:rPr lang="it-IT" sz="2600" b="1" u="sng" dirty="0" err="1"/>
              <a:t>interdittiva</a:t>
            </a:r>
            <a:r>
              <a:rPr lang="it-IT" sz="2600" dirty="0"/>
              <a:t> – incidendo sull’esercizio della libertà di iniziativa economica privata imprenditoriale (in un settore di attività particolarmente legato al sostegno di incentivi), nei confronti di un’ampia platea di soggetti e per un periodo di tempo particolarmente rilevante, in termini di rigido automatismo e di non graduabilità in rapporto al pur variabile contenuto lesivo delle violazioni cui la misura stessa consegue – </a:t>
            </a:r>
            <a:r>
              <a:rPr lang="it-IT" sz="2600" b="1" u="sng" dirty="0"/>
              <a:t>contraddice manifestamente i principi di proporzionalità ed adeguatezza ai quali il legislatore delegante voleva, viceversa, conformata la risposta alle infrazioni alle disposizioni dei decreti attuativi commesse dagli operatori del </a:t>
            </a:r>
            <a:r>
              <a:rPr lang="it-IT" sz="2600" b="1" u="sng" dirty="0" smtClean="0"/>
              <a:t>settore</a:t>
            </a:r>
            <a:endParaRPr lang="it-IT" sz="2600" dirty="0"/>
          </a:p>
          <a:p>
            <a:endParaRPr lang="it-IT" dirty="0"/>
          </a:p>
          <a:p>
            <a:endParaRPr lang="it-IT" dirty="0" smtClean="0"/>
          </a:p>
          <a:p>
            <a:endParaRPr lang="it-IT" dirty="0"/>
          </a:p>
        </p:txBody>
      </p:sp>
      <p:sp>
        <p:nvSpPr>
          <p:cNvPr id="4" name="Segnaposto piè di pagina 3"/>
          <p:cNvSpPr>
            <a:spLocks noGrp="1"/>
          </p:cNvSpPr>
          <p:nvPr>
            <p:ph type="ftr" sz="quarter" idx="11"/>
          </p:nvPr>
        </p:nvSpPr>
        <p:spPr/>
        <p:txBody>
          <a:bodyPr/>
          <a:lstStyle/>
          <a:p>
            <a:endParaRPr lang="it-IT">
              <a:solidFill>
                <a:srgbClr val="564B3C"/>
              </a:solidFill>
            </a:endParaRPr>
          </a:p>
        </p:txBody>
      </p:sp>
      <p:sp>
        <p:nvSpPr>
          <p:cNvPr id="5" name="Segnaposto numero diapositiva 4"/>
          <p:cNvSpPr>
            <a:spLocks noGrp="1"/>
          </p:cNvSpPr>
          <p:nvPr>
            <p:ph type="sldNum" sz="quarter" idx="12"/>
          </p:nvPr>
        </p:nvSpPr>
        <p:spPr/>
        <p:txBody>
          <a:bodyPr/>
          <a:lstStyle/>
          <a:p>
            <a:fld id="{5F247824-FE67-42DA-A3DE-6EB4F812802A}" type="slidenum">
              <a:rPr lang="it-IT" smtClean="0"/>
              <a:t>26</a:t>
            </a:fld>
            <a:endParaRPr lang="it-IT"/>
          </a:p>
        </p:txBody>
      </p:sp>
    </p:spTree>
    <p:extLst>
      <p:ext uri="{BB962C8B-B14F-4D97-AF65-F5344CB8AC3E}">
        <p14:creationId xmlns:p14="http://schemas.microsoft.com/office/powerpoint/2010/main" val="1406312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9512" y="332656"/>
            <a:ext cx="8784976" cy="1080120"/>
          </a:xfrm>
        </p:spPr>
        <p:txBody>
          <a:bodyPr>
            <a:noAutofit/>
          </a:bodyPr>
          <a:lstStyle/>
          <a:p>
            <a:r>
              <a:rPr lang="it-IT" sz="2100" b="1" dirty="0" smtClean="0"/>
              <a:t>IL GSE NON HA POTERE DI CONTROLLARE LA CONFORMITA’ ALLE AUTORIZZAZIONI O ALLE LEGGE IN GENERALE</a:t>
            </a:r>
            <a:br>
              <a:rPr lang="it-IT" sz="2100" b="1" dirty="0" smtClean="0"/>
            </a:br>
            <a:r>
              <a:rPr lang="it-IT" sz="1800" b="1" dirty="0" smtClean="0"/>
              <a:t>(CONSIGLIO DI STATO 2859/2018)</a:t>
            </a:r>
            <a:endParaRPr lang="it-IT" sz="1800" b="1" dirty="0"/>
          </a:p>
        </p:txBody>
      </p:sp>
      <p:sp>
        <p:nvSpPr>
          <p:cNvPr id="3" name="Segnaposto contenuto 2"/>
          <p:cNvSpPr>
            <a:spLocks noGrp="1"/>
          </p:cNvSpPr>
          <p:nvPr>
            <p:ph idx="1"/>
          </p:nvPr>
        </p:nvSpPr>
        <p:spPr/>
        <p:txBody>
          <a:bodyPr>
            <a:normAutofit fontScale="92500" lnSpcReduction="10000"/>
          </a:bodyPr>
          <a:lstStyle/>
          <a:p>
            <a:pPr algn="just"/>
            <a:r>
              <a:rPr lang="it-IT" sz="2100" dirty="0" smtClean="0"/>
              <a:t>Per atti altre </a:t>
            </a:r>
            <a:r>
              <a:rPr lang="it-IT" sz="2100" dirty="0"/>
              <a:t>Amministrazioni ovvero dagli enti locali o, in generale in relazione a procedimenti che devono essere gestiti dai detti enti, </a:t>
            </a:r>
            <a:r>
              <a:rPr lang="it-IT" sz="2100" b="1" u="sng" dirty="0"/>
              <a:t>il controllo operato dal GSE ha </a:t>
            </a:r>
            <a:r>
              <a:rPr lang="it-IT" sz="2100" b="1" u="sng" dirty="0" smtClean="0"/>
              <a:t>carattere di  </a:t>
            </a:r>
            <a:r>
              <a:rPr lang="it-IT" sz="2100" b="1" u="sng" dirty="0"/>
              <a:t>verifica della sussistenza del titolo, non potendosi spingere sino alla verifica della </a:t>
            </a:r>
            <a:r>
              <a:rPr lang="it-IT" sz="2100" b="1" u="sng" dirty="0" smtClean="0"/>
              <a:t>legittimità e efficacia </a:t>
            </a:r>
          </a:p>
          <a:p>
            <a:pPr marL="114300" indent="0" algn="just">
              <a:buNone/>
            </a:pPr>
            <a:endParaRPr lang="it-IT" sz="2100" b="1" u="sng" dirty="0" smtClean="0"/>
          </a:p>
          <a:p>
            <a:pPr algn="just"/>
            <a:r>
              <a:rPr lang="it-IT" sz="2100" dirty="0" smtClean="0"/>
              <a:t>Altrimenti il </a:t>
            </a:r>
            <a:r>
              <a:rPr lang="it-IT" sz="2100" dirty="0"/>
              <a:t>GSE </a:t>
            </a:r>
            <a:r>
              <a:rPr lang="it-IT" sz="2100" dirty="0" smtClean="0"/>
              <a:t>opererebbe quale </a:t>
            </a:r>
            <a:r>
              <a:rPr lang="it-IT" sz="2100" dirty="0"/>
              <a:t>Amministrazione sovraordinata rispetto a quelle che concorrono a rilasciare i titoli necessari per l’ammissione alle tariffe </a:t>
            </a:r>
            <a:r>
              <a:rPr lang="it-IT" sz="2100" dirty="0" smtClean="0"/>
              <a:t>incentivanti</a:t>
            </a:r>
            <a:r>
              <a:rPr lang="it-IT" sz="2100" dirty="0"/>
              <a:t> </a:t>
            </a:r>
            <a:r>
              <a:rPr lang="it-IT" sz="2100" dirty="0" smtClean="0"/>
              <a:t>e vi sarebbe contrasto </a:t>
            </a:r>
            <a:r>
              <a:rPr lang="it-IT" sz="2100" dirty="0"/>
              <a:t>con i valori e i principi presidiati dagli </a:t>
            </a:r>
            <a:r>
              <a:rPr lang="it-IT" sz="2100" dirty="0" smtClean="0"/>
              <a:t>Artt</a:t>
            </a:r>
            <a:r>
              <a:rPr lang="it-IT" sz="2100" dirty="0"/>
              <a:t>. 5 e 118 </a:t>
            </a:r>
            <a:r>
              <a:rPr lang="it-IT" sz="2100" dirty="0" err="1" smtClean="0"/>
              <a:t>Cost</a:t>
            </a:r>
            <a:endParaRPr lang="it-IT" sz="2100" dirty="0" smtClean="0"/>
          </a:p>
          <a:p>
            <a:pPr marL="114300" indent="0" algn="just">
              <a:buNone/>
            </a:pPr>
            <a:endParaRPr lang="it-IT" sz="2100" dirty="0" smtClean="0"/>
          </a:p>
          <a:p>
            <a:pPr algn="just"/>
            <a:r>
              <a:rPr lang="it-IT" sz="2100" b="1" u="sng" dirty="0" smtClean="0"/>
              <a:t>Se il </a:t>
            </a:r>
            <a:r>
              <a:rPr lang="it-IT" sz="2100" b="1" u="sng" dirty="0"/>
              <a:t>GSE dubiti della legittimità di un atto rilasciato da altra amministrazione deve interloquire con quest’ultima, invitandola ad esercitare i propri poteri di controllo e a trasmettere tempestivamente l’esito degli accertamenti </a:t>
            </a:r>
            <a:r>
              <a:rPr lang="it-IT" sz="2100" b="1" u="sng" dirty="0" smtClean="0"/>
              <a:t>effettuati </a:t>
            </a:r>
            <a:endParaRPr lang="it-IT" sz="2100" b="1" u="sng" dirty="0"/>
          </a:p>
          <a:p>
            <a:endParaRPr lang="it-IT"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27</a:t>
            </a:fld>
            <a:endParaRPr lang="it-IT"/>
          </a:p>
        </p:txBody>
      </p:sp>
    </p:spTree>
    <p:extLst>
      <p:ext uri="{BB962C8B-B14F-4D97-AF65-F5344CB8AC3E}">
        <p14:creationId xmlns:p14="http://schemas.microsoft.com/office/powerpoint/2010/main" val="1490094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3528" y="408372"/>
            <a:ext cx="8568952" cy="1039427"/>
          </a:xfrm>
        </p:spPr>
        <p:txBody>
          <a:bodyPr>
            <a:noAutofit/>
          </a:bodyPr>
          <a:lstStyle/>
          <a:p>
            <a:r>
              <a:rPr lang="it-IT" sz="2400" b="1" dirty="0" smtClean="0"/>
              <a:t>Il principio della importanza</a:t>
            </a:r>
            <a:br>
              <a:rPr lang="it-IT" sz="2400" b="1" dirty="0" smtClean="0"/>
            </a:br>
            <a:r>
              <a:rPr lang="it-IT" sz="2400" b="1" dirty="0" smtClean="0"/>
              <a:t>delle violazioni</a:t>
            </a:r>
            <a:br>
              <a:rPr lang="it-IT" sz="2400" b="1" dirty="0" smtClean="0"/>
            </a:br>
            <a:r>
              <a:rPr lang="it-IT" sz="2000" b="1" dirty="0" smtClean="0"/>
              <a:t>(consiglio di stato 985/2018 e consiglio di stato 2006/2016)</a:t>
            </a:r>
            <a:endParaRPr lang="it-IT" sz="2000" b="1" dirty="0"/>
          </a:p>
        </p:txBody>
      </p:sp>
      <p:sp>
        <p:nvSpPr>
          <p:cNvPr id="3" name="Segnaposto contenuto 2"/>
          <p:cNvSpPr>
            <a:spLocks noGrp="1"/>
          </p:cNvSpPr>
          <p:nvPr>
            <p:ph idx="1"/>
          </p:nvPr>
        </p:nvSpPr>
        <p:spPr>
          <a:xfrm>
            <a:off x="395536" y="1700808"/>
            <a:ext cx="7931224" cy="4268688"/>
          </a:xfrm>
        </p:spPr>
        <p:txBody>
          <a:bodyPr>
            <a:normAutofit lnSpcReduction="10000"/>
          </a:bodyPr>
          <a:lstStyle/>
          <a:p>
            <a:pPr algn="just"/>
            <a:r>
              <a:rPr lang="it-IT" sz="1800" dirty="0" smtClean="0"/>
              <a:t>Non vi è automatismo assoluto fra presentazione documenti non veritieri e decadenza </a:t>
            </a:r>
          </a:p>
          <a:p>
            <a:pPr marL="114300" indent="0" algn="just">
              <a:buNone/>
            </a:pPr>
            <a:endParaRPr lang="it-IT" sz="1800" dirty="0" smtClean="0"/>
          </a:p>
          <a:p>
            <a:pPr algn="just"/>
            <a:r>
              <a:rPr lang="it-IT" sz="1800" dirty="0" smtClean="0"/>
              <a:t>Dalla lettura dell’Articolo 42 d.lgs. 28/2011, appare evidente come i</a:t>
            </a:r>
            <a:r>
              <a:rPr lang="it-IT" sz="1800" b="1" u="sng" dirty="0"/>
              <a:t>l GSE, al fine di procedere alla emanazione di un provvedimento di decadenza, non possa fondare tale atto su qualunque e/o mera violazione riscontrata in sede di controllo, ma debba procedere ad una valutazione della rilevanza </a:t>
            </a:r>
            <a:r>
              <a:rPr lang="it-IT" sz="1800" dirty="0" smtClean="0"/>
              <a:t>delle violazioni medesime, condotta secondo </a:t>
            </a:r>
            <a:r>
              <a:rPr lang="it-IT" sz="1800" b="1" u="sng" dirty="0"/>
              <a:t>parametri di ragionevolezza ed adeguatamente motivata, </a:t>
            </a:r>
            <a:r>
              <a:rPr lang="it-IT" sz="1800" dirty="0" smtClean="0"/>
              <a:t>tale da costituire elemento ostativo alla concessione delle predette agevolazioni</a:t>
            </a:r>
          </a:p>
          <a:p>
            <a:pPr marL="114300" indent="0" algn="just">
              <a:buNone/>
            </a:pPr>
            <a:endParaRPr lang="it-IT" sz="1800" dirty="0" smtClean="0"/>
          </a:p>
          <a:p>
            <a:pPr algn="just"/>
            <a:r>
              <a:rPr lang="it-IT" sz="1800" b="1" u="sng" dirty="0" smtClean="0"/>
              <a:t>Non  </a:t>
            </a:r>
            <a:r>
              <a:rPr lang="it-IT" sz="1800" b="1" u="sng" dirty="0"/>
              <a:t>ogni difformità </a:t>
            </a:r>
            <a:r>
              <a:rPr lang="it-IT" sz="1800" dirty="0"/>
              <a:t>contrastante con un “profilo tecnico oggetto di una specifica previsione” costituisce difformità rilevante,  </a:t>
            </a:r>
            <a:r>
              <a:rPr lang="it-IT" sz="1800" b="1" u="sng" dirty="0" smtClean="0"/>
              <a:t>vi sarebbe altrimenti contrasto </a:t>
            </a:r>
            <a:r>
              <a:rPr lang="it-IT" sz="1800" b="1" u="sng" dirty="0"/>
              <a:t>con lo specifico dettato normativo e con il principio di proporzionalità, cui </a:t>
            </a:r>
            <a:r>
              <a:rPr lang="it-IT" sz="1800" b="1" u="sng" dirty="0" smtClean="0"/>
              <a:t>occorre sempre ispirarsi</a:t>
            </a:r>
            <a:endParaRPr lang="it-IT" sz="1800" b="1" u="sng" dirty="0"/>
          </a:p>
          <a:p>
            <a:endParaRPr lang="it-IT" dirty="0"/>
          </a:p>
          <a:p>
            <a:endParaRPr lang="it-IT" dirty="0"/>
          </a:p>
        </p:txBody>
      </p:sp>
      <p:sp>
        <p:nvSpPr>
          <p:cNvPr id="4" name="Segnaposto piè di pagina 3"/>
          <p:cNvSpPr>
            <a:spLocks noGrp="1"/>
          </p:cNvSpPr>
          <p:nvPr>
            <p:ph type="ftr" sz="quarter" idx="11"/>
          </p:nvPr>
        </p:nvSpPr>
        <p:spPr/>
        <p:txBody>
          <a:bodyPr/>
          <a:lstStyle/>
          <a:p>
            <a:endParaRPr lang="it-IT">
              <a:solidFill>
                <a:srgbClr val="564B3C"/>
              </a:solidFill>
            </a:endParaRPr>
          </a:p>
        </p:txBody>
      </p:sp>
      <p:sp>
        <p:nvSpPr>
          <p:cNvPr id="5" name="Segnaposto numero diapositiva 4"/>
          <p:cNvSpPr>
            <a:spLocks noGrp="1"/>
          </p:cNvSpPr>
          <p:nvPr>
            <p:ph type="sldNum" sz="quarter" idx="12"/>
          </p:nvPr>
        </p:nvSpPr>
        <p:spPr/>
        <p:txBody>
          <a:bodyPr/>
          <a:lstStyle/>
          <a:p>
            <a:fld id="{5F247824-FE67-42DA-A3DE-6EB4F812802A}" type="slidenum">
              <a:rPr lang="it-IT" smtClean="0"/>
              <a:t>28</a:t>
            </a:fld>
            <a:endParaRPr lang="it-IT"/>
          </a:p>
        </p:txBody>
      </p:sp>
    </p:spTree>
    <p:extLst>
      <p:ext uri="{BB962C8B-B14F-4D97-AF65-F5344CB8AC3E}">
        <p14:creationId xmlns:p14="http://schemas.microsoft.com/office/powerpoint/2010/main" val="3119176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endParaRPr lang="it-IT" dirty="0"/>
          </a:p>
        </p:txBody>
      </p:sp>
      <p:sp>
        <p:nvSpPr>
          <p:cNvPr id="3" name="Segnaposto contenuto 2"/>
          <p:cNvSpPr>
            <a:spLocks noGrp="1"/>
          </p:cNvSpPr>
          <p:nvPr>
            <p:ph idx="1"/>
          </p:nvPr>
        </p:nvSpPr>
        <p:spPr>
          <a:xfrm>
            <a:off x="1115616" y="1752601"/>
            <a:ext cx="6912768" cy="3764631"/>
          </a:xfrm>
        </p:spPr>
        <p:txBody>
          <a:bodyPr>
            <a:normAutofit/>
          </a:bodyPr>
          <a:lstStyle/>
          <a:p>
            <a:pPr marL="114300" indent="0" algn="just">
              <a:buNone/>
            </a:pPr>
            <a:endParaRPr lang="it-IT" sz="3200" dirty="0" smtClean="0"/>
          </a:p>
          <a:p>
            <a:pPr marL="114300" indent="0" algn="just">
              <a:buNone/>
            </a:pPr>
            <a:endParaRPr lang="it-IT" sz="3200" dirty="0"/>
          </a:p>
          <a:p>
            <a:pPr marL="114300" indent="0" algn="just">
              <a:buNone/>
            </a:pPr>
            <a:r>
              <a:rPr lang="it-IT" sz="3000" dirty="0" smtClean="0"/>
              <a:t>LA SANATORIA DEL 2017</a:t>
            </a:r>
            <a:endParaRPr lang="it-IT" sz="3000"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29</a:t>
            </a:fld>
            <a:endParaRPr lang="it-IT"/>
          </a:p>
        </p:txBody>
      </p:sp>
    </p:spTree>
    <p:extLst>
      <p:ext uri="{BB962C8B-B14F-4D97-AF65-F5344CB8AC3E}">
        <p14:creationId xmlns:p14="http://schemas.microsoft.com/office/powerpoint/2010/main" val="2446654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3200" b="1" dirty="0" smtClean="0"/>
              <a:t>I PRINCIPI DELLA DISCIPLINA </a:t>
            </a:r>
            <a:r>
              <a:rPr lang="it-IT" sz="2400" b="1" dirty="0" smtClean="0"/>
              <a:t>(ARTICOLO 23 D. LGS. 28/2011)</a:t>
            </a:r>
            <a:endParaRPr lang="it-IT" sz="2400" b="1" dirty="0"/>
          </a:p>
        </p:txBody>
      </p:sp>
      <p:sp>
        <p:nvSpPr>
          <p:cNvPr id="3" name="Segnaposto contenuto 2"/>
          <p:cNvSpPr>
            <a:spLocks noGrp="1"/>
          </p:cNvSpPr>
          <p:nvPr>
            <p:ph idx="1"/>
          </p:nvPr>
        </p:nvSpPr>
        <p:spPr>
          <a:xfrm>
            <a:off x="457200" y="2079773"/>
            <a:ext cx="8229600" cy="4373563"/>
          </a:xfrm>
        </p:spPr>
        <p:txBody>
          <a:bodyPr>
            <a:normAutofit/>
          </a:bodyPr>
          <a:lstStyle/>
          <a:p>
            <a:pPr algn="just"/>
            <a:r>
              <a:rPr lang="it-IT" dirty="0" smtClean="0"/>
              <a:t>Quadro </a:t>
            </a:r>
            <a:r>
              <a:rPr lang="it-IT" dirty="0"/>
              <a:t>generale volto alla </a:t>
            </a:r>
            <a:r>
              <a:rPr lang="it-IT" b="1" u="sng" dirty="0"/>
              <a:t>promozione della produzione di energia da fonti rinnovabili e dell'efficienza energetica in misura adeguata al raggiungimento degli </a:t>
            </a:r>
            <a:r>
              <a:rPr lang="it-IT" b="1" u="sng" dirty="0" smtClean="0"/>
              <a:t>obiettivi</a:t>
            </a:r>
          </a:p>
          <a:p>
            <a:pPr algn="just"/>
            <a:endParaRPr lang="it-IT" b="1" u="sng" dirty="0" smtClean="0"/>
          </a:p>
          <a:p>
            <a:pPr algn="just"/>
            <a:r>
              <a:rPr lang="it-IT" dirty="0" smtClean="0"/>
              <a:t>Criteri </a:t>
            </a:r>
            <a:r>
              <a:rPr lang="it-IT" dirty="0"/>
              <a:t>e strumenti che promuovano </a:t>
            </a:r>
            <a:r>
              <a:rPr lang="it-IT" b="1" u="sng" dirty="0"/>
              <a:t>l'efficacia</a:t>
            </a:r>
            <a:r>
              <a:rPr lang="it-IT" dirty="0"/>
              <a:t>, l'efficienza, </a:t>
            </a:r>
            <a:r>
              <a:rPr lang="it-IT" b="1" u="sng" dirty="0"/>
              <a:t>la semplificazione</a:t>
            </a:r>
            <a:r>
              <a:rPr lang="it-IT" dirty="0"/>
              <a:t> e la stabilità nel tempo dei sistemi di </a:t>
            </a:r>
            <a:r>
              <a:rPr lang="it-IT" dirty="0" smtClean="0"/>
              <a:t>incentivazione</a:t>
            </a:r>
            <a:endParaRPr lang="it-IT" dirty="0"/>
          </a:p>
          <a:p>
            <a:endParaRPr lang="it-IT" dirty="0"/>
          </a:p>
          <a:p>
            <a:endParaRPr lang="it-IT" dirty="0"/>
          </a:p>
          <a:p>
            <a:endParaRPr lang="it-IT"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3</a:t>
            </a:fld>
            <a:endParaRPr lang="it-IT"/>
          </a:p>
        </p:txBody>
      </p:sp>
    </p:spTree>
    <p:extLst>
      <p:ext uri="{BB962C8B-B14F-4D97-AF65-F5344CB8AC3E}">
        <p14:creationId xmlns:p14="http://schemas.microsoft.com/office/powerpoint/2010/main" val="3794318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b="1" dirty="0" smtClean="0"/>
              <a:t>La novella della finanziaria</a:t>
            </a:r>
            <a:endParaRPr lang="it-IT" sz="3200" b="1" dirty="0"/>
          </a:p>
        </p:txBody>
      </p:sp>
      <p:sp>
        <p:nvSpPr>
          <p:cNvPr id="3" name="Segnaposto contenuto 2"/>
          <p:cNvSpPr>
            <a:spLocks noGrp="1"/>
          </p:cNvSpPr>
          <p:nvPr>
            <p:ph idx="1"/>
          </p:nvPr>
        </p:nvSpPr>
        <p:spPr/>
        <p:txBody>
          <a:bodyPr>
            <a:normAutofit fontScale="77500" lnSpcReduction="20000"/>
          </a:bodyPr>
          <a:lstStyle/>
          <a:p>
            <a:pPr marL="114300" indent="0" algn="just">
              <a:buNone/>
            </a:pPr>
            <a:r>
              <a:rPr lang="it-IT" sz="2300" dirty="0" smtClean="0"/>
              <a:t>L’Articolo 1 comma 960 della l. 205/2017 ha stabilito  che:</a:t>
            </a:r>
          </a:p>
          <a:p>
            <a:pPr marL="114300" indent="0" algn="just">
              <a:buNone/>
            </a:pPr>
            <a:r>
              <a:rPr lang="it-IT" sz="2300" dirty="0" smtClean="0"/>
              <a:t>All‘Articolo </a:t>
            </a:r>
            <a:r>
              <a:rPr lang="it-IT" sz="2300" dirty="0"/>
              <a:t>42 del decreto legislativo 3 marzo 2011, n. 28, sono apportate le seguenti modificazioni: </a:t>
            </a:r>
            <a:endParaRPr lang="it-IT" sz="2300" dirty="0" smtClean="0"/>
          </a:p>
          <a:p>
            <a:pPr marL="114300" indent="0" algn="just">
              <a:buNone/>
            </a:pPr>
            <a:endParaRPr lang="it-IT" sz="2300" dirty="0" smtClean="0"/>
          </a:p>
          <a:p>
            <a:pPr marL="571500" indent="-457200" algn="just">
              <a:buAutoNum type="alphaLcParenR"/>
            </a:pPr>
            <a:r>
              <a:rPr lang="it-IT" sz="2300" dirty="0" smtClean="0"/>
              <a:t>Al </a:t>
            </a:r>
            <a:r>
              <a:rPr lang="it-IT" sz="2300" dirty="0"/>
              <a:t>comma 3 sono aggiunti, in fine, i seguenti periodi: « In deroga al periodo precedente, al fine di salvaguardare la produzione di energia da fonti rinnovabili degli impianti che al momento dell'accertamento della violazione percepiscono incentivi, il GSE dispone la decurtazione dell'incentivo in misura ricompresa fra il 20 e l'80 per cento in ragione </a:t>
            </a:r>
            <a:r>
              <a:rPr lang="it-IT" sz="2300" dirty="0" err="1"/>
              <a:t>dell'entita'</a:t>
            </a:r>
            <a:r>
              <a:rPr lang="it-IT" sz="2300" dirty="0"/>
              <a:t> della violazione. Nel caso in cui le violazioni siano spontaneamente denunciate dal soggetto responsabile al di fuori di un procedimento di verifica e controllo le decurtazioni sono ulteriormente ridotte di un terzo </a:t>
            </a:r>
            <a:r>
              <a:rPr lang="it-IT" sz="2300" dirty="0" smtClean="0"/>
              <a:t>» </a:t>
            </a:r>
          </a:p>
          <a:p>
            <a:pPr marL="571500" indent="-457200" algn="just">
              <a:buAutoNum type="alphaLcParenR"/>
            </a:pPr>
            <a:endParaRPr lang="it-IT" sz="2300" dirty="0" smtClean="0"/>
          </a:p>
          <a:p>
            <a:pPr marL="571500" indent="-457200" algn="just">
              <a:buAutoNum type="alphaLcParenR"/>
            </a:pPr>
            <a:r>
              <a:rPr lang="it-IT" sz="2300" dirty="0" smtClean="0"/>
              <a:t>Al </a:t>
            </a:r>
            <a:r>
              <a:rPr lang="it-IT" sz="2300" dirty="0"/>
              <a:t>comma 5, </a:t>
            </a:r>
            <a:r>
              <a:rPr lang="it-IT" sz="2300" dirty="0" smtClean="0"/>
              <a:t>che stabilisce i contenuti del decreto ministeriale da predisporsi sui controlli dopo </a:t>
            </a:r>
            <a:r>
              <a:rPr lang="it-IT" sz="2300" dirty="0"/>
              <a:t>la lettera c) </a:t>
            </a:r>
            <a:r>
              <a:rPr lang="it-IT" sz="2300" dirty="0" smtClean="0"/>
              <a:t>è </a:t>
            </a:r>
            <a:r>
              <a:rPr lang="it-IT" sz="2300" dirty="0"/>
              <a:t>inserita la seguente: </a:t>
            </a:r>
            <a:r>
              <a:rPr lang="it-IT" sz="2300" dirty="0" smtClean="0"/>
              <a:t>«c-bis</a:t>
            </a:r>
            <a:r>
              <a:rPr lang="it-IT" sz="2300" dirty="0"/>
              <a:t>) le violazioni che danno luogo a decurtazione dell'incentivo ai sensi dell'ultimo periodo del comma </a:t>
            </a:r>
            <a:r>
              <a:rPr lang="it-IT" sz="2300" dirty="0" smtClean="0"/>
              <a:t>3»</a:t>
            </a:r>
            <a:endParaRPr lang="it-IT"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30</a:t>
            </a:fld>
            <a:endParaRPr lang="it-IT"/>
          </a:p>
        </p:txBody>
      </p:sp>
    </p:spTree>
    <p:extLst>
      <p:ext uri="{BB962C8B-B14F-4D97-AF65-F5344CB8AC3E}">
        <p14:creationId xmlns:p14="http://schemas.microsoft.com/office/powerpoint/2010/main" val="406819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b="1" dirty="0" smtClean="0"/>
              <a:t>In sintesi</a:t>
            </a:r>
            <a:endParaRPr lang="it-IT" sz="3200" b="1" dirty="0"/>
          </a:p>
        </p:txBody>
      </p:sp>
      <p:sp>
        <p:nvSpPr>
          <p:cNvPr id="3" name="Segnaposto contenuto 2"/>
          <p:cNvSpPr>
            <a:spLocks noGrp="1"/>
          </p:cNvSpPr>
          <p:nvPr>
            <p:ph idx="1"/>
          </p:nvPr>
        </p:nvSpPr>
        <p:spPr>
          <a:xfrm>
            <a:off x="457200" y="1752600"/>
            <a:ext cx="8229600" cy="4556720"/>
          </a:xfrm>
        </p:spPr>
        <p:txBody>
          <a:bodyPr>
            <a:normAutofit fontScale="77500" lnSpcReduction="20000"/>
          </a:bodyPr>
          <a:lstStyle/>
          <a:p>
            <a:pPr algn="just"/>
            <a:r>
              <a:rPr lang="it-IT" dirty="0" smtClean="0"/>
              <a:t>Nel decreto controlli dovranno inserirsi due categorie di violazioni rilevanti:</a:t>
            </a:r>
          </a:p>
          <a:p>
            <a:pPr marL="900113" indent="-544513" algn="just">
              <a:buFont typeface="+mj-lt"/>
              <a:buAutoNum type="alphaLcParenR"/>
            </a:pPr>
            <a:r>
              <a:rPr lang="it-IT" b="1" u="sng" dirty="0" smtClean="0"/>
              <a:t>Le violazioni rilevanti che danno luogo a decadenza</a:t>
            </a:r>
          </a:p>
          <a:p>
            <a:pPr marL="900113" indent="-544513" algn="just">
              <a:buFont typeface="+mj-lt"/>
              <a:buAutoNum type="alphaLcParenR"/>
            </a:pPr>
            <a:r>
              <a:rPr lang="it-IT" b="1" u="sng" dirty="0" smtClean="0"/>
              <a:t>Le violazioni rilevanti che danno luogo a decurtazione (decadenza parziale)</a:t>
            </a:r>
            <a:endParaRPr lang="it-IT" dirty="0" smtClean="0"/>
          </a:p>
          <a:p>
            <a:pPr marL="114300" indent="0" algn="just">
              <a:buNone/>
            </a:pPr>
            <a:endParaRPr lang="it-IT" dirty="0" smtClean="0"/>
          </a:p>
          <a:p>
            <a:pPr algn="just"/>
            <a:r>
              <a:rPr lang="it-IT" dirty="0" smtClean="0"/>
              <a:t>Il provvedimento dovrebbe mantenere la qualifica di provvedimento di decadenza anche se parziale e non va a modificare quindi i canoni interpretativi (Cfr. </a:t>
            </a:r>
            <a:r>
              <a:rPr lang="it-IT" dirty="0"/>
              <a:t>TAR Lazio </a:t>
            </a:r>
            <a:r>
              <a:rPr lang="it-IT" dirty="0" smtClean="0"/>
              <a:t>6935/2018, </a:t>
            </a:r>
            <a:r>
              <a:rPr lang="it-IT" dirty="0"/>
              <a:t>per </a:t>
            </a:r>
            <a:r>
              <a:rPr lang="it-IT" dirty="0" smtClean="0"/>
              <a:t>cui: «Dalla </a:t>
            </a:r>
            <a:r>
              <a:rPr lang="it-IT" dirty="0"/>
              <a:t>nuova previsione non si può evincere l’esistenza di un indirizzo interpretativo utile </a:t>
            </a:r>
            <a:r>
              <a:rPr lang="it-IT" dirty="0" smtClean="0"/>
              <a:t>… </a:t>
            </a:r>
            <a:r>
              <a:rPr lang="it-IT" dirty="0"/>
              <a:t>avuto riguardo alla delimitazione della fattispecie astratta, chiaramente derogatoria della disciplina generale dettata </a:t>
            </a:r>
            <a:r>
              <a:rPr lang="it-IT" dirty="0" smtClean="0"/>
              <a:t>dall’Art</a:t>
            </a:r>
            <a:r>
              <a:rPr lang="it-IT" dirty="0"/>
              <a:t>. 42 </a:t>
            </a:r>
            <a:r>
              <a:rPr lang="it-IT" dirty="0" err="1" smtClean="0"/>
              <a:t>cit</a:t>
            </a:r>
            <a:r>
              <a:rPr lang="it-IT" dirty="0" smtClean="0"/>
              <a:t>)</a:t>
            </a:r>
          </a:p>
          <a:p>
            <a:pPr marL="114300" indent="0" algn="just">
              <a:buNone/>
            </a:pPr>
            <a:endParaRPr lang="it-IT" dirty="0" smtClean="0"/>
          </a:p>
          <a:p>
            <a:pPr algn="just"/>
            <a:r>
              <a:rPr lang="it-IT" dirty="0" smtClean="0"/>
              <a:t>Ampia discrezionalità al Ministero su proposta del GSE per stabilire quali siano le violazioni e quali i margini di decadenza</a:t>
            </a:r>
          </a:p>
          <a:p>
            <a:pPr marL="114300" indent="0">
              <a:buNone/>
            </a:pPr>
            <a:endParaRPr lang="it-IT"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31</a:t>
            </a:fld>
            <a:endParaRPr lang="it-IT"/>
          </a:p>
        </p:txBody>
      </p:sp>
    </p:spTree>
    <p:extLst>
      <p:ext uri="{BB962C8B-B14F-4D97-AF65-F5344CB8AC3E}">
        <p14:creationId xmlns:p14="http://schemas.microsoft.com/office/powerpoint/2010/main" val="3639360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26128" y="408372"/>
            <a:ext cx="8394344" cy="1039427"/>
          </a:xfrm>
        </p:spPr>
        <p:txBody>
          <a:bodyPr>
            <a:noAutofit/>
          </a:bodyPr>
          <a:lstStyle/>
          <a:p>
            <a:r>
              <a:rPr lang="it-IT" sz="2800" b="1" dirty="0" smtClean="0"/>
              <a:t>I LIMITI DELLA NUOVA NORMATIVA nella interpretazione giurisprudenziale </a:t>
            </a:r>
            <a:endParaRPr lang="it-IT" sz="2800" b="1" dirty="0"/>
          </a:p>
        </p:txBody>
      </p:sp>
      <p:sp>
        <p:nvSpPr>
          <p:cNvPr id="3" name="Segnaposto contenuto 2"/>
          <p:cNvSpPr>
            <a:spLocks noGrp="1"/>
          </p:cNvSpPr>
          <p:nvPr>
            <p:ph idx="1"/>
          </p:nvPr>
        </p:nvSpPr>
        <p:spPr>
          <a:xfrm>
            <a:off x="457200" y="1700808"/>
            <a:ext cx="8229600" cy="4752528"/>
          </a:xfrm>
        </p:spPr>
        <p:txBody>
          <a:bodyPr>
            <a:noAutofit/>
          </a:bodyPr>
          <a:lstStyle/>
          <a:p>
            <a:pPr algn="just"/>
            <a:r>
              <a:rPr lang="it-IT" sz="1900" dirty="0" smtClean="0"/>
              <a:t>Viene interpretata come </a:t>
            </a:r>
            <a:r>
              <a:rPr lang="it-IT" sz="1900" b="1" u="sng" dirty="0" smtClean="0"/>
              <a:t>applicabile solo alle verifiche in corso dall’entrata in vigore</a:t>
            </a:r>
            <a:r>
              <a:rPr lang="it-IT" sz="1900" dirty="0" smtClean="0"/>
              <a:t> (</a:t>
            </a:r>
            <a:r>
              <a:rPr lang="it-IT" sz="1900" dirty="0" err="1" smtClean="0"/>
              <a:t>Cfr</a:t>
            </a:r>
            <a:r>
              <a:rPr lang="it-IT" sz="1900" dirty="0" smtClean="0"/>
              <a:t> Sentenza 2859/2018 e Ordinanza 1749/2018 del Consiglio di Stato, TAR Lazio 7662/2018). Tale interpretazione pone problemi ai sensi Articolo 3 Costituzione</a:t>
            </a:r>
          </a:p>
          <a:p>
            <a:pPr marL="114300" indent="0" algn="just">
              <a:buNone/>
            </a:pPr>
            <a:endParaRPr lang="it-IT" sz="1900" dirty="0" smtClean="0"/>
          </a:p>
          <a:p>
            <a:pPr algn="just"/>
            <a:r>
              <a:rPr lang="it-IT" sz="1900" b="1" u="sng" dirty="0" smtClean="0"/>
              <a:t>Non può applicarsi a cogenerazione e efficienza energetica perché si applica solo a produzione di fonti rinnovabili</a:t>
            </a:r>
            <a:r>
              <a:rPr lang="it-IT" sz="1900" dirty="0" smtClean="0"/>
              <a:t> (TAR Lazio 3087/2018)</a:t>
            </a:r>
          </a:p>
          <a:p>
            <a:pPr algn="just"/>
            <a:endParaRPr lang="it-IT" sz="1900" dirty="0" smtClean="0"/>
          </a:p>
          <a:p>
            <a:pPr algn="just"/>
            <a:r>
              <a:rPr lang="it-IT" sz="1900" dirty="0" smtClean="0"/>
              <a:t>Viene prevista una soglia minima di decurtazione pari al 20%, che è pari alla parte non finanziata dell’investimento, e quindi all’intera quota di investimento dell’imprenditore la norma potrebbe non garantire dunque lo scopo per la quale è stata elaborata la decurtazione pare operare </a:t>
            </a:r>
            <a:r>
              <a:rPr lang="it-IT" sz="1900" i="1" dirty="0" smtClean="0"/>
              <a:t>ab </a:t>
            </a:r>
            <a:r>
              <a:rPr lang="it-IT" sz="1900" i="1" dirty="0" err="1" smtClean="0"/>
              <a:t>initio</a:t>
            </a:r>
            <a:endParaRPr lang="it-IT" sz="1900"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32</a:t>
            </a:fld>
            <a:endParaRPr lang="it-IT"/>
          </a:p>
        </p:txBody>
      </p:sp>
    </p:spTree>
    <p:extLst>
      <p:ext uri="{BB962C8B-B14F-4D97-AF65-F5344CB8AC3E}">
        <p14:creationId xmlns:p14="http://schemas.microsoft.com/office/powerpoint/2010/main" val="2809076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b="1" dirty="0" smtClean="0"/>
              <a:t>La mancata attuazione</a:t>
            </a:r>
            <a:endParaRPr lang="it-IT" sz="3200" b="1" dirty="0"/>
          </a:p>
        </p:txBody>
      </p:sp>
      <p:sp>
        <p:nvSpPr>
          <p:cNvPr id="3" name="Segnaposto contenuto 2"/>
          <p:cNvSpPr>
            <a:spLocks noGrp="1"/>
          </p:cNvSpPr>
          <p:nvPr>
            <p:ph idx="1"/>
          </p:nvPr>
        </p:nvSpPr>
        <p:spPr>
          <a:xfrm>
            <a:off x="899592" y="1752601"/>
            <a:ext cx="7344816" cy="4124671"/>
          </a:xfrm>
        </p:spPr>
        <p:txBody>
          <a:bodyPr/>
          <a:lstStyle/>
          <a:p>
            <a:endParaRPr lang="it-IT" dirty="0" smtClean="0"/>
          </a:p>
          <a:p>
            <a:endParaRPr lang="it-IT" dirty="0"/>
          </a:p>
          <a:p>
            <a:pPr algn="just"/>
            <a:r>
              <a:rPr lang="it-IT" sz="2800" dirty="0" smtClean="0"/>
              <a:t>Ad oggi il </a:t>
            </a:r>
            <a:r>
              <a:rPr lang="it-IT" sz="2800" b="1" u="sng" dirty="0" smtClean="0"/>
              <a:t>nuovo decreto non è stato ancora predisposto</a:t>
            </a:r>
            <a:r>
              <a:rPr lang="it-IT" sz="2800" dirty="0" smtClean="0"/>
              <a:t> e questo sta causando una sostanziale sospensione nella definizione di moltissimi controlli</a:t>
            </a:r>
            <a:endParaRPr lang="it-IT" sz="2800"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33</a:t>
            </a:fld>
            <a:endParaRPr lang="it-IT"/>
          </a:p>
        </p:txBody>
      </p:sp>
    </p:spTree>
    <p:extLst>
      <p:ext uri="{BB962C8B-B14F-4D97-AF65-F5344CB8AC3E}">
        <p14:creationId xmlns:p14="http://schemas.microsoft.com/office/powerpoint/2010/main" val="86270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1520" y="408372"/>
            <a:ext cx="8568952" cy="1039427"/>
          </a:xfrm>
        </p:spPr>
        <p:txBody>
          <a:bodyPr>
            <a:noAutofit/>
          </a:bodyPr>
          <a:lstStyle/>
          <a:p>
            <a:r>
              <a:rPr lang="it-IT" sz="2200" b="1" dirty="0" smtClean="0"/>
              <a:t>ALCUNI PRINCIPI CHE SI RITIENE SAREBBE OPPORTUNO PRENDERE IN CONSIDERAZIONE PER IL DECRETO</a:t>
            </a:r>
            <a:endParaRPr lang="it-IT" sz="2200" b="1" dirty="0"/>
          </a:p>
        </p:txBody>
      </p:sp>
      <p:sp>
        <p:nvSpPr>
          <p:cNvPr id="3" name="Segnaposto contenuto 2"/>
          <p:cNvSpPr>
            <a:spLocks noGrp="1"/>
          </p:cNvSpPr>
          <p:nvPr>
            <p:ph idx="1"/>
          </p:nvPr>
        </p:nvSpPr>
        <p:spPr>
          <a:xfrm>
            <a:off x="755576" y="1896617"/>
            <a:ext cx="7776864" cy="4196679"/>
          </a:xfrm>
        </p:spPr>
        <p:txBody>
          <a:bodyPr>
            <a:normAutofit fontScale="77500" lnSpcReduction="20000"/>
          </a:bodyPr>
          <a:lstStyle/>
          <a:p>
            <a:pPr algn="just"/>
            <a:r>
              <a:rPr lang="it-IT" dirty="0" smtClean="0"/>
              <a:t>Bisognerebbe pesare le violazioni anche all’interno delle singole categorie, sulla base dei principi di ragionevolezza e proporzionalità, violazioni che ricadono in una categoria rilevante, ma sono di scarsa gravità dovrebbero non subire alcuna decurtazione</a:t>
            </a:r>
          </a:p>
          <a:p>
            <a:pPr marL="114300" indent="0" algn="just">
              <a:buNone/>
            </a:pPr>
            <a:endParaRPr lang="it-IT" dirty="0" smtClean="0"/>
          </a:p>
          <a:p>
            <a:pPr algn="just"/>
            <a:r>
              <a:rPr lang="it-IT" dirty="0" smtClean="0"/>
              <a:t>La decurtazione del 20% comporta l’intera perdita dell’investimento per l’imprenditore, quindi sanzioni sopra il 20 % dovrebbero avere natura eccezionale</a:t>
            </a:r>
          </a:p>
          <a:p>
            <a:pPr marL="114300" indent="0" algn="just">
              <a:buNone/>
            </a:pPr>
            <a:endParaRPr lang="it-IT" dirty="0" smtClean="0"/>
          </a:p>
          <a:p>
            <a:pPr algn="just"/>
            <a:r>
              <a:rPr lang="it-IT" dirty="0"/>
              <a:t>S</a:t>
            </a:r>
            <a:r>
              <a:rPr lang="it-IT" dirty="0" smtClean="0"/>
              <a:t>e si vuole dare effettiva attuazione alla norma, che mira a tutelare la continuazione della produzione per gli impianti che rispettano lo scopo di produrre energia rinnovabile la decadenza totale dovrebbe essere limitata alle situazioni in cui l’impianto non può essere esercito o risulta diverso rispetto alla tipologia di impianto per cui è richiesto l’incentivo</a:t>
            </a:r>
          </a:p>
          <a:p>
            <a:endParaRPr lang="it-IT"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34</a:t>
            </a:fld>
            <a:endParaRPr lang="it-IT"/>
          </a:p>
        </p:txBody>
      </p:sp>
    </p:spTree>
    <p:extLst>
      <p:ext uri="{BB962C8B-B14F-4D97-AF65-F5344CB8AC3E}">
        <p14:creationId xmlns:p14="http://schemas.microsoft.com/office/powerpoint/2010/main" val="2997446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endParaRPr lang="it-IT" dirty="0"/>
          </a:p>
        </p:txBody>
      </p:sp>
      <p:sp>
        <p:nvSpPr>
          <p:cNvPr id="3" name="Segnaposto contenuto 2"/>
          <p:cNvSpPr>
            <a:spLocks noGrp="1"/>
          </p:cNvSpPr>
          <p:nvPr>
            <p:ph idx="1"/>
          </p:nvPr>
        </p:nvSpPr>
        <p:spPr/>
        <p:txBody>
          <a:bodyPr>
            <a:normAutofit/>
          </a:bodyPr>
          <a:lstStyle/>
          <a:p>
            <a:pPr marL="114300" indent="0" algn="just">
              <a:buNone/>
            </a:pPr>
            <a:endParaRPr lang="it-IT" sz="3000" dirty="0" smtClean="0"/>
          </a:p>
          <a:p>
            <a:pPr marL="114300" indent="0" algn="just">
              <a:buNone/>
            </a:pPr>
            <a:endParaRPr lang="it-IT" sz="3000" dirty="0"/>
          </a:p>
          <a:p>
            <a:pPr marL="114300" indent="0" algn="just">
              <a:buNone/>
            </a:pPr>
            <a:r>
              <a:rPr lang="it-IT" sz="3000" dirty="0" smtClean="0"/>
              <a:t>LA DISCIPLINA SPECIALE PER I MODULI CONTRAFFATTI </a:t>
            </a:r>
            <a:r>
              <a:rPr lang="it-IT" sz="3000" dirty="0"/>
              <a:t>E</a:t>
            </a:r>
            <a:r>
              <a:rPr lang="it-IT" sz="3000" dirty="0" smtClean="0"/>
              <a:t> PER GLI IMPIANTI EOLICI A REGISTRO</a:t>
            </a:r>
            <a:endParaRPr lang="it-IT" sz="3000"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35</a:t>
            </a:fld>
            <a:endParaRPr lang="it-IT"/>
          </a:p>
        </p:txBody>
      </p:sp>
    </p:spTree>
    <p:extLst>
      <p:ext uri="{BB962C8B-B14F-4D97-AF65-F5344CB8AC3E}">
        <p14:creationId xmlns:p14="http://schemas.microsoft.com/office/powerpoint/2010/main" val="845139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3528" y="260648"/>
            <a:ext cx="8476696" cy="1152128"/>
          </a:xfrm>
        </p:spPr>
        <p:txBody>
          <a:bodyPr>
            <a:noAutofit/>
          </a:bodyPr>
          <a:lstStyle/>
          <a:p>
            <a:r>
              <a:rPr lang="it-IT" sz="2800" b="1" dirty="0" smtClean="0"/>
              <a:t>LA SANATORIA PER I PICCOLI IMPIANTI NON CERTIFICATI</a:t>
            </a:r>
            <a:br>
              <a:rPr lang="it-IT" sz="2800" b="1" dirty="0" smtClean="0"/>
            </a:br>
            <a:r>
              <a:rPr lang="it-IT" sz="2200" b="1" dirty="0" smtClean="0"/>
              <a:t>(articolo 1 comma 89 l. 124/2017)</a:t>
            </a:r>
            <a:endParaRPr lang="it-IT" sz="2200" b="1" dirty="0"/>
          </a:p>
        </p:txBody>
      </p:sp>
      <p:sp>
        <p:nvSpPr>
          <p:cNvPr id="3" name="Segnaposto contenuto 2"/>
          <p:cNvSpPr>
            <a:spLocks noGrp="1"/>
          </p:cNvSpPr>
          <p:nvPr>
            <p:ph idx="1"/>
          </p:nvPr>
        </p:nvSpPr>
        <p:spPr>
          <a:xfrm>
            <a:off x="457200" y="1896616"/>
            <a:ext cx="8229600" cy="4556720"/>
          </a:xfrm>
        </p:spPr>
        <p:txBody>
          <a:bodyPr>
            <a:normAutofit fontScale="85000" lnSpcReduction="20000"/>
          </a:bodyPr>
          <a:lstStyle/>
          <a:p>
            <a:pPr marL="114300" indent="0" algn="just">
              <a:buNone/>
            </a:pPr>
            <a:r>
              <a:rPr lang="it-IT" b="1" dirty="0" smtClean="0"/>
              <a:t>MOTIVAZIONI</a:t>
            </a:r>
            <a:endParaRPr lang="it-IT" b="1" dirty="0"/>
          </a:p>
          <a:p>
            <a:pPr algn="just"/>
            <a:r>
              <a:rPr lang="it-IT" dirty="0" smtClean="0"/>
              <a:t>Salvaguardare </a:t>
            </a:r>
            <a:r>
              <a:rPr lang="it-IT" dirty="0"/>
              <a:t>le iniziative di realizzazione di impianti fotovoltaici di piccola taglia, salvaguardando la buona fede di coloro che </a:t>
            </a:r>
            <a:r>
              <a:rPr lang="it-IT" dirty="0" smtClean="0"/>
              <a:t>hanno realizzato l’investimento</a:t>
            </a:r>
          </a:p>
          <a:p>
            <a:pPr marL="114300" indent="0" algn="just">
              <a:buNone/>
            </a:pPr>
            <a:r>
              <a:rPr lang="it-IT" b="1" dirty="0" smtClean="0"/>
              <a:t>OGGETTO</a:t>
            </a:r>
          </a:p>
          <a:p>
            <a:pPr algn="just"/>
            <a:r>
              <a:rPr lang="it-IT" dirty="0" smtClean="0"/>
              <a:t>Gli </a:t>
            </a:r>
            <a:r>
              <a:rPr lang="it-IT" dirty="0"/>
              <a:t>impianti di potenza compresa </a:t>
            </a:r>
            <a:r>
              <a:rPr lang="it-IT" b="1" u="sng" dirty="0"/>
              <a:t>tra 1 e 3 kW</a:t>
            </a:r>
            <a:r>
              <a:rPr lang="it-IT" dirty="0"/>
              <a:t> nei quali, a seguito di verifica, risultino installati </a:t>
            </a:r>
            <a:r>
              <a:rPr lang="it-IT" b="1" u="sng" dirty="0"/>
              <a:t>moduli non certificati o con certificazioni non rispondenti alla normativa di </a:t>
            </a:r>
            <a:r>
              <a:rPr lang="it-IT" b="1" u="sng" dirty="0" smtClean="0"/>
              <a:t>riferimento</a:t>
            </a:r>
            <a:endParaRPr lang="it-IT" dirty="0" smtClean="0"/>
          </a:p>
          <a:p>
            <a:pPr marL="114300" indent="0" algn="just">
              <a:buNone/>
            </a:pPr>
            <a:r>
              <a:rPr lang="it-IT" b="1" dirty="0" smtClean="0"/>
              <a:t>DECURTAZIONE</a:t>
            </a:r>
            <a:endParaRPr lang="it-IT" b="1" dirty="0"/>
          </a:p>
          <a:p>
            <a:pPr algn="just"/>
            <a:r>
              <a:rPr lang="it-IT" dirty="0" smtClean="0"/>
              <a:t>Si </a:t>
            </a:r>
            <a:r>
              <a:rPr lang="it-IT" dirty="0"/>
              <a:t>applica una </a:t>
            </a:r>
            <a:r>
              <a:rPr lang="it-IT" b="1" u="sng" dirty="0"/>
              <a:t>decurtazione del 30 per cento della tariffa incentivante sin dalla data di decorrenza della convenzione</a:t>
            </a:r>
            <a:r>
              <a:rPr lang="it-IT" dirty="0"/>
              <a:t>, fermo restando, ove ne ricorra il caso, l’annullamento </a:t>
            </a:r>
            <a:r>
              <a:rPr lang="it-IT" dirty="0" smtClean="0"/>
              <a:t>delle maggiorazioni per l’origine europea dei moduli</a:t>
            </a:r>
          </a:p>
          <a:p>
            <a:pPr marL="114300" indent="0" algn="just">
              <a:buNone/>
            </a:pPr>
            <a:r>
              <a:rPr lang="it-IT" b="1" dirty="0" smtClean="0"/>
              <a:t>SALVEZZA DEL DIRITTO DI RIVALSA</a:t>
            </a:r>
            <a:endParaRPr lang="it-IT" b="1" dirty="0"/>
          </a:p>
          <a:p>
            <a:pPr algn="just"/>
            <a:r>
              <a:rPr lang="it-IT" dirty="0" smtClean="0"/>
              <a:t> Resta fermo il </a:t>
            </a:r>
            <a:r>
              <a:rPr lang="it-IT" dirty="0"/>
              <a:t>diritto di rivalsa del beneficiario nei confronti dei soggetti responsabili della non conformità dei moduli </a:t>
            </a:r>
            <a:r>
              <a:rPr lang="it-IT" dirty="0" smtClean="0"/>
              <a:t>installati</a:t>
            </a:r>
            <a:endParaRPr lang="it-IT" dirty="0"/>
          </a:p>
          <a:p>
            <a:endParaRPr lang="it-IT" dirty="0"/>
          </a:p>
          <a:p>
            <a:endParaRPr lang="it-IT" dirty="0"/>
          </a:p>
        </p:txBody>
      </p:sp>
      <p:sp>
        <p:nvSpPr>
          <p:cNvPr id="4" name="Segnaposto piè di pagina 3"/>
          <p:cNvSpPr>
            <a:spLocks noGrp="1"/>
          </p:cNvSpPr>
          <p:nvPr>
            <p:ph type="ftr" sz="quarter" idx="11"/>
          </p:nvPr>
        </p:nvSpPr>
        <p:spPr/>
        <p:txBody>
          <a:bodyPr/>
          <a:lstStyle/>
          <a:p>
            <a:endParaRPr lang="it-IT">
              <a:solidFill>
                <a:srgbClr val="564B3C"/>
              </a:solidFill>
            </a:endParaRPr>
          </a:p>
        </p:txBody>
      </p:sp>
      <p:sp>
        <p:nvSpPr>
          <p:cNvPr id="5" name="Segnaposto numero diapositiva 4"/>
          <p:cNvSpPr>
            <a:spLocks noGrp="1"/>
          </p:cNvSpPr>
          <p:nvPr>
            <p:ph type="sldNum" sz="quarter" idx="12"/>
          </p:nvPr>
        </p:nvSpPr>
        <p:spPr/>
        <p:txBody>
          <a:bodyPr/>
          <a:lstStyle/>
          <a:p>
            <a:fld id="{5F247824-FE67-42DA-A3DE-6EB4F812802A}" type="slidenum">
              <a:rPr lang="it-IT" smtClean="0"/>
              <a:t>36</a:t>
            </a:fld>
            <a:endParaRPr lang="it-IT"/>
          </a:p>
        </p:txBody>
      </p:sp>
    </p:spTree>
    <p:extLst>
      <p:ext uri="{BB962C8B-B14F-4D97-AF65-F5344CB8AC3E}">
        <p14:creationId xmlns:p14="http://schemas.microsoft.com/office/powerpoint/2010/main" val="2580052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9512" y="408372"/>
            <a:ext cx="8784976" cy="1148420"/>
          </a:xfrm>
        </p:spPr>
        <p:txBody>
          <a:bodyPr>
            <a:normAutofit fontScale="90000"/>
          </a:bodyPr>
          <a:lstStyle/>
          <a:p>
            <a:r>
              <a:rPr lang="it-IT" sz="3100" b="1" dirty="0" smtClean="0"/>
              <a:t>LA SANATORIA PER GLI ALTRI IMPIANTI</a:t>
            </a:r>
            <a:br>
              <a:rPr lang="it-IT" sz="3100" b="1" dirty="0" smtClean="0"/>
            </a:br>
            <a:r>
              <a:rPr lang="it-IT" sz="3100" b="1" dirty="0" smtClean="0"/>
              <a:t>NON CERTIFICATI</a:t>
            </a:r>
            <a:br>
              <a:rPr lang="it-IT" sz="3100" b="1" dirty="0" smtClean="0"/>
            </a:br>
            <a:r>
              <a:rPr lang="it-IT" sz="2200" b="1" dirty="0" smtClean="0"/>
              <a:t>(art. 57 quater dl 50/2017)</a:t>
            </a:r>
            <a:endParaRPr lang="it-IT" sz="2200" b="1" dirty="0"/>
          </a:p>
        </p:txBody>
      </p:sp>
      <p:sp>
        <p:nvSpPr>
          <p:cNvPr id="3" name="Segnaposto contenuto 2"/>
          <p:cNvSpPr>
            <a:spLocks noGrp="1"/>
          </p:cNvSpPr>
          <p:nvPr>
            <p:ph idx="1"/>
          </p:nvPr>
        </p:nvSpPr>
        <p:spPr>
          <a:xfrm>
            <a:off x="457200" y="1628800"/>
            <a:ext cx="8229600" cy="4896544"/>
          </a:xfrm>
        </p:spPr>
        <p:txBody>
          <a:bodyPr>
            <a:noAutofit/>
          </a:bodyPr>
          <a:lstStyle/>
          <a:p>
            <a:pPr marL="114300" indent="0" algn="just">
              <a:buNone/>
            </a:pPr>
            <a:r>
              <a:rPr lang="it-IT" sz="1400" b="1" dirty="0" smtClean="0"/>
              <a:t>MOTIVAZIONI</a:t>
            </a:r>
          </a:p>
          <a:p>
            <a:pPr algn="just"/>
            <a:r>
              <a:rPr lang="it-IT" sz="1400" dirty="0" smtClean="0"/>
              <a:t>Salvaguardare </a:t>
            </a:r>
            <a:r>
              <a:rPr lang="it-IT" sz="1400" dirty="0"/>
              <a:t>la produzione di energia elettrica derivante da impianti </a:t>
            </a:r>
            <a:r>
              <a:rPr lang="it-IT" sz="1400" dirty="0" smtClean="0"/>
              <a:t>fotovoltaici</a:t>
            </a:r>
          </a:p>
          <a:p>
            <a:pPr marL="114300" indent="0" algn="just">
              <a:buNone/>
            </a:pPr>
            <a:r>
              <a:rPr lang="it-IT" sz="1400" b="1" dirty="0" smtClean="0"/>
              <a:t>OGGETTO</a:t>
            </a:r>
            <a:endParaRPr lang="it-IT" sz="1400" b="1" dirty="0"/>
          </a:p>
          <a:p>
            <a:pPr algn="just"/>
            <a:r>
              <a:rPr lang="it-IT" sz="1400" dirty="0" smtClean="0"/>
              <a:t>Gli </a:t>
            </a:r>
            <a:r>
              <a:rPr lang="it-IT" sz="1400" dirty="0"/>
              <a:t>impianti di potenza </a:t>
            </a:r>
            <a:r>
              <a:rPr lang="it-IT" sz="1400" b="1" u="sng" dirty="0"/>
              <a:t>superiore a 3 kW </a:t>
            </a:r>
            <a:r>
              <a:rPr lang="it-IT" sz="1400" dirty="0"/>
              <a:t>nei quali, a seguito di verifiche o controlli, risultano installati </a:t>
            </a:r>
            <a:r>
              <a:rPr lang="it-IT" sz="1400" b="1" u="sng" dirty="0"/>
              <a:t>moduli non certificati o con certificazioni non rispondenti alla normativa di riferimento</a:t>
            </a:r>
            <a:r>
              <a:rPr lang="it-IT" sz="1400" dirty="0"/>
              <a:t> </a:t>
            </a:r>
            <a:endParaRPr lang="it-IT" sz="1400" dirty="0" smtClean="0"/>
          </a:p>
          <a:p>
            <a:pPr marL="114300" indent="0" algn="just">
              <a:buNone/>
            </a:pPr>
            <a:r>
              <a:rPr lang="it-IT" sz="1400" b="1" dirty="0" smtClean="0"/>
              <a:t>CONDIZIONI DI APPLICAZIONE DELLA SANATORIA</a:t>
            </a:r>
            <a:r>
              <a:rPr lang="it-IT" sz="1400" dirty="0" smtClean="0"/>
              <a:t> </a:t>
            </a:r>
            <a:endParaRPr lang="it-IT" sz="1400" dirty="0"/>
          </a:p>
          <a:p>
            <a:pPr algn="just"/>
            <a:r>
              <a:rPr lang="it-IT" sz="1400" dirty="0" smtClean="0"/>
              <a:t>Il </a:t>
            </a:r>
            <a:r>
              <a:rPr lang="it-IT" sz="1400" dirty="0"/>
              <a:t>soggetto beneficiario della tariffa incentivante abbia </a:t>
            </a:r>
            <a:r>
              <a:rPr lang="it-IT" sz="1400" b="1" u="sng" dirty="0"/>
              <a:t>intrapreso le azioni consentite</a:t>
            </a:r>
            <a:r>
              <a:rPr lang="it-IT" sz="1400" dirty="0"/>
              <a:t> dalla legge nei confronti dei soggetti responsabili della non </a:t>
            </a:r>
            <a:r>
              <a:rPr lang="it-IT" sz="1400" dirty="0" smtClean="0"/>
              <a:t>conformità dei moduli</a:t>
            </a:r>
          </a:p>
          <a:p>
            <a:pPr algn="just"/>
            <a:r>
              <a:rPr lang="it-IT" sz="1400" dirty="0" smtClean="0"/>
              <a:t>Sostanziale </a:t>
            </a:r>
            <a:r>
              <a:rPr lang="it-IT" sz="1400" dirty="0"/>
              <a:t>ed effettiva </a:t>
            </a:r>
            <a:r>
              <a:rPr lang="it-IT" sz="1400" b="1" u="sng" dirty="0"/>
              <a:t>rispondenza dei moduli installati ai requisiti tecnici e la loro perfetta </a:t>
            </a:r>
            <a:r>
              <a:rPr lang="it-IT" sz="1400" b="1" u="sng" dirty="0" err="1"/>
              <a:t>funzionalita'</a:t>
            </a:r>
            <a:r>
              <a:rPr lang="it-IT" sz="1400" b="1" u="sng" dirty="0"/>
              <a:t> e </a:t>
            </a:r>
            <a:r>
              <a:rPr lang="it-IT" sz="1400" b="1" u="sng" dirty="0" smtClean="0"/>
              <a:t>sicurezza</a:t>
            </a:r>
            <a:endParaRPr lang="it-IT" sz="1400" dirty="0" smtClean="0"/>
          </a:p>
          <a:p>
            <a:pPr marL="114300" indent="0" algn="just">
              <a:buNone/>
            </a:pPr>
            <a:r>
              <a:rPr lang="it-IT" sz="1400" b="1" dirty="0" smtClean="0"/>
              <a:t>DECURTAZIONE</a:t>
            </a:r>
          </a:p>
          <a:p>
            <a:pPr algn="just"/>
            <a:r>
              <a:rPr lang="it-IT" sz="1400" b="1" u="sng" dirty="0" smtClean="0"/>
              <a:t>Decurtazione </a:t>
            </a:r>
            <a:r>
              <a:rPr lang="it-IT" sz="1400" b="1" u="sng" dirty="0"/>
              <a:t>del 20 per cento della tariffa incentivante base</a:t>
            </a:r>
            <a:r>
              <a:rPr lang="it-IT" sz="1400" dirty="0"/>
              <a:t> per l'energia prodotta dalla data di decorrenza della convenzione con il GSE. Non si applicano comunque le maggiorazioni </a:t>
            </a:r>
            <a:r>
              <a:rPr lang="it-IT" sz="1400" dirty="0" smtClean="0"/>
              <a:t>per l’origine europea dei moduli</a:t>
            </a:r>
          </a:p>
          <a:p>
            <a:pPr algn="just"/>
            <a:r>
              <a:rPr lang="it-IT" sz="1400" dirty="0" smtClean="0"/>
              <a:t>La </a:t>
            </a:r>
            <a:r>
              <a:rPr lang="it-IT" sz="1400" dirty="0"/>
              <a:t>misura della </a:t>
            </a:r>
            <a:r>
              <a:rPr lang="it-IT" sz="1400" dirty="0" smtClean="0"/>
              <a:t>decurtazione è </a:t>
            </a:r>
            <a:r>
              <a:rPr lang="it-IT" sz="1400" dirty="0"/>
              <a:t>dimezzata qualora la mancanza di certificazione o la mancata rispondenza della certificazione alla normativa di riferimento sia dichiarata dal soggetto beneficiario, al di fuori di un procedimento di verifica o </a:t>
            </a:r>
            <a:r>
              <a:rPr lang="it-IT" sz="1400" dirty="0" smtClean="0"/>
              <a:t>controllo </a:t>
            </a:r>
          </a:p>
          <a:p>
            <a:pPr marL="114300" indent="0" algn="just">
              <a:buNone/>
            </a:pPr>
            <a:r>
              <a:rPr lang="it-IT" sz="1400" b="1" dirty="0" smtClean="0"/>
              <a:t>CLAUSOLA DI SALVEZZA</a:t>
            </a:r>
          </a:p>
          <a:p>
            <a:pPr algn="just"/>
            <a:r>
              <a:rPr lang="it-IT" sz="1400" dirty="0" smtClean="0"/>
              <a:t>È fatto salvo il diritto di rivalsa e sono salve le responsabilità penali e amministrative</a:t>
            </a:r>
          </a:p>
        </p:txBody>
      </p:sp>
      <p:sp>
        <p:nvSpPr>
          <p:cNvPr id="4" name="Segnaposto piè di pagina 3"/>
          <p:cNvSpPr>
            <a:spLocks noGrp="1"/>
          </p:cNvSpPr>
          <p:nvPr>
            <p:ph type="ftr" sz="quarter" idx="11"/>
          </p:nvPr>
        </p:nvSpPr>
        <p:spPr/>
        <p:txBody>
          <a:bodyPr/>
          <a:lstStyle/>
          <a:p>
            <a:endParaRPr lang="it-IT">
              <a:solidFill>
                <a:srgbClr val="564B3C"/>
              </a:solidFill>
            </a:endParaRPr>
          </a:p>
        </p:txBody>
      </p:sp>
      <p:sp>
        <p:nvSpPr>
          <p:cNvPr id="5" name="Segnaposto numero diapositiva 4"/>
          <p:cNvSpPr>
            <a:spLocks noGrp="1"/>
          </p:cNvSpPr>
          <p:nvPr>
            <p:ph type="sldNum" sz="quarter" idx="12"/>
          </p:nvPr>
        </p:nvSpPr>
        <p:spPr/>
        <p:txBody>
          <a:bodyPr/>
          <a:lstStyle/>
          <a:p>
            <a:fld id="{5F247824-FE67-42DA-A3DE-6EB4F812802A}" type="slidenum">
              <a:rPr lang="it-IT" smtClean="0"/>
              <a:t>37</a:t>
            </a:fld>
            <a:endParaRPr lang="it-IT"/>
          </a:p>
        </p:txBody>
      </p:sp>
    </p:spTree>
    <p:extLst>
      <p:ext uri="{BB962C8B-B14F-4D97-AF65-F5344CB8AC3E}">
        <p14:creationId xmlns:p14="http://schemas.microsoft.com/office/powerpoint/2010/main" val="1338038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9512" y="408372"/>
            <a:ext cx="8712968" cy="1148420"/>
          </a:xfrm>
        </p:spPr>
        <p:txBody>
          <a:bodyPr>
            <a:normAutofit fontScale="90000"/>
          </a:bodyPr>
          <a:lstStyle/>
          <a:p>
            <a:r>
              <a:rPr lang="it-IT" sz="2900" b="1" dirty="0" smtClean="0"/>
              <a:t>LA mini SANATORIA PER GLI impianti eolici</a:t>
            </a:r>
            <a:br>
              <a:rPr lang="it-IT" sz="2900" b="1" dirty="0" smtClean="0"/>
            </a:br>
            <a:r>
              <a:rPr lang="it-IT" sz="2900" b="1" dirty="0" smtClean="0"/>
              <a:t>di registro 2012</a:t>
            </a:r>
            <a:br>
              <a:rPr lang="it-IT" sz="2900" b="1" dirty="0" smtClean="0"/>
            </a:br>
            <a:r>
              <a:rPr lang="it-IT" sz="2400" b="1" dirty="0" smtClean="0"/>
              <a:t>(articolo 57 quater dl. 50/2017)</a:t>
            </a:r>
            <a:endParaRPr lang="it-IT" sz="2400" b="1" dirty="0"/>
          </a:p>
        </p:txBody>
      </p:sp>
      <p:sp>
        <p:nvSpPr>
          <p:cNvPr id="3" name="Segnaposto contenuto 2"/>
          <p:cNvSpPr>
            <a:spLocks noGrp="1"/>
          </p:cNvSpPr>
          <p:nvPr>
            <p:ph idx="1"/>
          </p:nvPr>
        </p:nvSpPr>
        <p:spPr>
          <a:xfrm>
            <a:off x="457200" y="1628800"/>
            <a:ext cx="8229600" cy="5040560"/>
          </a:xfrm>
        </p:spPr>
        <p:txBody>
          <a:bodyPr>
            <a:noAutofit/>
          </a:bodyPr>
          <a:lstStyle/>
          <a:p>
            <a:pPr marL="114300" indent="0" algn="just">
              <a:buNone/>
            </a:pPr>
            <a:r>
              <a:rPr lang="it-IT" sz="1900" b="1" dirty="0" smtClean="0"/>
              <a:t>MOTIVAZIONI</a:t>
            </a:r>
          </a:p>
          <a:p>
            <a:pPr algn="just"/>
            <a:r>
              <a:rPr lang="it-IT" sz="1900" dirty="0" smtClean="0"/>
              <a:t>Al </a:t>
            </a:r>
            <a:r>
              <a:rPr lang="it-IT" sz="1900" dirty="0"/>
              <a:t>fine di salvaguardare la produzione di energia elettrica derivante da impianti </a:t>
            </a:r>
            <a:r>
              <a:rPr lang="it-IT" sz="1900" dirty="0" smtClean="0"/>
              <a:t>eolici </a:t>
            </a:r>
          </a:p>
          <a:p>
            <a:pPr marL="114300" indent="0" algn="just">
              <a:buNone/>
            </a:pPr>
            <a:r>
              <a:rPr lang="it-IT" sz="1900" b="1" dirty="0" smtClean="0"/>
              <a:t>OGGETTO</a:t>
            </a:r>
            <a:endParaRPr lang="it-IT" sz="1900" b="1" dirty="0"/>
          </a:p>
          <a:p>
            <a:pPr algn="just"/>
            <a:r>
              <a:rPr lang="it-IT" sz="1900" dirty="0" smtClean="0"/>
              <a:t>Gli </a:t>
            </a:r>
            <a:r>
              <a:rPr lang="it-IT" sz="1900" dirty="0"/>
              <a:t>impianti </a:t>
            </a:r>
            <a:r>
              <a:rPr lang="it-IT" sz="1900" dirty="0" smtClean="0"/>
              <a:t>eolici iscritti al </a:t>
            </a:r>
            <a:r>
              <a:rPr lang="it-IT" sz="1900" dirty="0"/>
              <a:t>registro RG2012 </a:t>
            </a:r>
            <a:r>
              <a:rPr lang="it-IT" sz="1900" dirty="0" smtClean="0"/>
              <a:t>cui è </a:t>
            </a:r>
            <a:r>
              <a:rPr lang="it-IT" sz="1900" dirty="0"/>
              <a:t>stato negato l'accesso  agli  incentivi </a:t>
            </a:r>
            <a:r>
              <a:rPr lang="it-IT" sz="1900" dirty="0" smtClean="0"/>
              <a:t> a  </a:t>
            </a:r>
            <a:r>
              <a:rPr lang="it-IT" sz="1900" dirty="0"/>
              <a:t>causa  della  errata  indicazione  della  data  del  </a:t>
            </a:r>
            <a:r>
              <a:rPr lang="it-IT" sz="1900" dirty="0" smtClean="0"/>
              <a:t>titolo autorizzativo </a:t>
            </a:r>
            <a:endParaRPr lang="it-IT" sz="1900" dirty="0"/>
          </a:p>
          <a:p>
            <a:pPr marL="114300" indent="0" algn="just">
              <a:buNone/>
            </a:pPr>
            <a:r>
              <a:rPr lang="it-IT" sz="1900" b="1" dirty="0" smtClean="0"/>
              <a:t>CONDIZIONI DI APPLICAZIONE DELLA SANATORIA </a:t>
            </a:r>
            <a:endParaRPr lang="it-IT" sz="1900" b="1" dirty="0"/>
          </a:p>
          <a:p>
            <a:pPr algn="just"/>
            <a:r>
              <a:rPr lang="it-IT" sz="1900" dirty="0"/>
              <a:t>La riammissione avviene a condizione che </a:t>
            </a:r>
            <a:r>
              <a:rPr lang="it-IT" sz="1900" dirty="0" smtClean="0"/>
              <a:t>l'errata indicazione  </a:t>
            </a:r>
            <a:r>
              <a:rPr lang="it-IT" sz="1900" dirty="0"/>
              <a:t>della  data </a:t>
            </a:r>
            <a:r>
              <a:rPr lang="it-IT" sz="1900" dirty="0" smtClean="0"/>
              <a:t>del titolo autorizzativo non abbia effettivamente </a:t>
            </a:r>
            <a:r>
              <a:rPr lang="it-IT" sz="1900" dirty="0"/>
              <a:t>portato all'impianto un vantaggio </a:t>
            </a:r>
            <a:r>
              <a:rPr lang="it-IT" sz="1900" dirty="0" smtClean="0"/>
              <a:t>in relazione alla sua </a:t>
            </a:r>
            <a:r>
              <a:rPr lang="it-IT" sz="1900" dirty="0"/>
              <a:t>posizione in </a:t>
            </a:r>
            <a:r>
              <a:rPr lang="it-IT" sz="1900" dirty="0" smtClean="0"/>
              <a:t>graduatoria</a:t>
            </a:r>
          </a:p>
          <a:p>
            <a:pPr marL="114300" indent="0" algn="just">
              <a:buNone/>
            </a:pPr>
            <a:r>
              <a:rPr lang="it-IT" sz="1900" b="1" dirty="0" smtClean="0"/>
              <a:t>SANATORIA</a:t>
            </a:r>
          </a:p>
          <a:p>
            <a:pPr algn="just"/>
            <a:r>
              <a:rPr lang="it-IT" sz="1900" dirty="0"/>
              <a:t>Tali impianti sono riammessi agli incentivi previsti  dalla  normativa</a:t>
            </a:r>
          </a:p>
          <a:p>
            <a:pPr marL="354013" indent="0" algn="just">
              <a:buNone/>
            </a:pPr>
            <a:r>
              <a:rPr lang="it-IT" sz="1900" dirty="0"/>
              <a:t>per tale registro</a:t>
            </a:r>
            <a:endParaRPr lang="it-IT" sz="1900" dirty="0" smtClean="0"/>
          </a:p>
        </p:txBody>
      </p:sp>
      <p:sp>
        <p:nvSpPr>
          <p:cNvPr id="4" name="Segnaposto piè di pagina 3"/>
          <p:cNvSpPr>
            <a:spLocks noGrp="1"/>
          </p:cNvSpPr>
          <p:nvPr>
            <p:ph type="ftr" sz="quarter" idx="11"/>
          </p:nvPr>
        </p:nvSpPr>
        <p:spPr/>
        <p:txBody>
          <a:bodyPr/>
          <a:lstStyle/>
          <a:p>
            <a:endParaRPr lang="it-IT" dirty="0">
              <a:solidFill>
                <a:srgbClr val="564B3C"/>
              </a:solidFill>
            </a:endParaRPr>
          </a:p>
        </p:txBody>
      </p:sp>
      <p:sp>
        <p:nvSpPr>
          <p:cNvPr id="5" name="Segnaposto numero diapositiva 4"/>
          <p:cNvSpPr>
            <a:spLocks noGrp="1"/>
          </p:cNvSpPr>
          <p:nvPr>
            <p:ph type="sldNum" sz="quarter" idx="12"/>
          </p:nvPr>
        </p:nvSpPr>
        <p:spPr/>
        <p:txBody>
          <a:bodyPr/>
          <a:lstStyle/>
          <a:p>
            <a:fld id="{5F247824-FE67-42DA-A3DE-6EB4F812802A}" type="slidenum">
              <a:rPr lang="it-IT" smtClean="0"/>
              <a:t>38</a:t>
            </a:fld>
            <a:endParaRPr lang="it-IT"/>
          </a:p>
        </p:txBody>
      </p:sp>
    </p:spTree>
    <p:extLst>
      <p:ext uri="{BB962C8B-B14F-4D97-AF65-F5344CB8AC3E}">
        <p14:creationId xmlns:p14="http://schemas.microsoft.com/office/powerpoint/2010/main" val="1546340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dirty="0"/>
          </a:p>
        </p:txBody>
      </p:sp>
      <p:sp>
        <p:nvSpPr>
          <p:cNvPr id="3" name="Segnaposto contenuto 2"/>
          <p:cNvSpPr>
            <a:spLocks noGrp="1"/>
          </p:cNvSpPr>
          <p:nvPr>
            <p:ph idx="1"/>
          </p:nvPr>
        </p:nvSpPr>
        <p:spPr>
          <a:xfrm>
            <a:off x="683568" y="1752601"/>
            <a:ext cx="7560840" cy="4268687"/>
          </a:xfrm>
        </p:spPr>
        <p:txBody>
          <a:bodyPr>
            <a:normAutofit/>
          </a:bodyPr>
          <a:lstStyle/>
          <a:p>
            <a:pPr marL="114300" indent="0">
              <a:buNone/>
            </a:pPr>
            <a:endParaRPr lang="it-IT" sz="3600" dirty="0" smtClean="0"/>
          </a:p>
          <a:p>
            <a:pPr marL="114300" indent="0">
              <a:buNone/>
            </a:pPr>
            <a:endParaRPr lang="it-IT" sz="3600" dirty="0"/>
          </a:p>
          <a:p>
            <a:pPr marL="114300" indent="0" algn="just">
              <a:buNone/>
            </a:pPr>
            <a:r>
              <a:rPr lang="it-IT" sz="3000" dirty="0" smtClean="0"/>
              <a:t>LA DISCIPLINA DEI CONTROLLI IN MATERIA DI EFFICIENZA ENERGETICA E COGENERAZIONE</a:t>
            </a:r>
            <a:endParaRPr lang="it-IT" sz="3000"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39</a:t>
            </a:fld>
            <a:endParaRPr lang="it-IT"/>
          </a:p>
        </p:txBody>
      </p:sp>
    </p:spTree>
    <p:extLst>
      <p:ext uri="{BB962C8B-B14F-4D97-AF65-F5344CB8AC3E}">
        <p14:creationId xmlns:p14="http://schemas.microsoft.com/office/powerpoint/2010/main" val="2136024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9512" y="404664"/>
            <a:ext cx="8784976" cy="1296144"/>
          </a:xfrm>
        </p:spPr>
        <p:txBody>
          <a:bodyPr>
            <a:noAutofit/>
          </a:bodyPr>
          <a:lstStyle/>
          <a:p>
            <a:r>
              <a:rPr lang="it-IT" sz="3000" b="1" dirty="0" smtClean="0"/>
              <a:t>La competenza del </a:t>
            </a:r>
            <a:r>
              <a:rPr lang="it-IT" sz="3000" b="1" dirty="0" err="1" smtClean="0"/>
              <a:t>gse</a:t>
            </a:r>
            <a:r>
              <a:rPr lang="it-IT" sz="3000" b="1" dirty="0" smtClean="0"/>
              <a:t> sui controlli</a:t>
            </a:r>
            <a:br>
              <a:rPr lang="it-IT" sz="3000" b="1" dirty="0" smtClean="0"/>
            </a:br>
            <a:r>
              <a:rPr lang="it-IT" sz="2400" b="1" dirty="0" smtClean="0"/>
              <a:t>(articolo 42 D. LGS. 28/2011)</a:t>
            </a:r>
            <a:endParaRPr lang="it-IT" sz="2400" b="1" dirty="0"/>
          </a:p>
        </p:txBody>
      </p:sp>
      <p:sp>
        <p:nvSpPr>
          <p:cNvPr id="3" name="Segnaposto contenuto 2"/>
          <p:cNvSpPr>
            <a:spLocks noGrp="1"/>
          </p:cNvSpPr>
          <p:nvPr>
            <p:ph idx="1"/>
          </p:nvPr>
        </p:nvSpPr>
        <p:spPr>
          <a:xfrm>
            <a:off x="755576" y="2295797"/>
            <a:ext cx="7704856" cy="3725491"/>
          </a:xfrm>
        </p:spPr>
        <p:txBody>
          <a:bodyPr>
            <a:normAutofit/>
          </a:bodyPr>
          <a:lstStyle/>
          <a:p>
            <a:pPr algn="just"/>
            <a:r>
              <a:rPr lang="it-IT" dirty="0" smtClean="0"/>
              <a:t>L'erogazione </a:t>
            </a:r>
            <a:r>
              <a:rPr lang="it-IT" dirty="0"/>
              <a:t>di incentivi nel </a:t>
            </a:r>
            <a:r>
              <a:rPr lang="it-IT" dirty="0" smtClean="0"/>
              <a:t>settore elettrico e termico è </a:t>
            </a:r>
            <a:r>
              <a:rPr lang="it-IT" b="1" u="sng" dirty="0" smtClean="0"/>
              <a:t>di </a:t>
            </a:r>
            <a:r>
              <a:rPr lang="it-IT" b="1" u="sng" dirty="0"/>
              <a:t>competenza del </a:t>
            </a:r>
            <a:r>
              <a:rPr lang="it-IT" b="1" u="sng" dirty="0" smtClean="0"/>
              <a:t>GSE</a:t>
            </a:r>
          </a:p>
          <a:p>
            <a:pPr algn="just"/>
            <a:endParaRPr lang="it-IT" b="1" u="sng" dirty="0" smtClean="0"/>
          </a:p>
          <a:p>
            <a:pPr algn="just"/>
            <a:r>
              <a:rPr lang="it-IT" dirty="0" smtClean="0"/>
              <a:t>Restano </a:t>
            </a:r>
            <a:r>
              <a:rPr lang="it-IT" dirty="0"/>
              <a:t>ferme le competenze in tema di controlli e verifiche spettanti alle amministrazioni statali, regionali, agli enti locali nonché ai gestori di rete. </a:t>
            </a:r>
          </a:p>
          <a:p>
            <a:pPr marL="114300" indent="0" algn="just">
              <a:buNone/>
            </a:pPr>
            <a:endParaRPr lang="it-IT" dirty="0"/>
          </a:p>
        </p:txBody>
      </p:sp>
      <p:sp>
        <p:nvSpPr>
          <p:cNvPr id="4" name="Segnaposto piè di pagina 3"/>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F247824-FE67-42DA-A3DE-6EB4F812802A}" type="slidenum">
              <a:rPr lang="it-IT" smtClean="0"/>
              <a:t>4</a:t>
            </a:fld>
            <a:endParaRPr lang="it-IT"/>
          </a:p>
        </p:txBody>
      </p:sp>
    </p:spTree>
    <p:extLst>
      <p:ext uri="{BB962C8B-B14F-4D97-AF65-F5344CB8AC3E}">
        <p14:creationId xmlns:p14="http://schemas.microsoft.com/office/powerpoint/2010/main" val="3152440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1520" y="408372"/>
            <a:ext cx="8640960" cy="1039427"/>
          </a:xfrm>
        </p:spPr>
        <p:txBody>
          <a:bodyPr>
            <a:noAutofit/>
          </a:bodyPr>
          <a:lstStyle/>
          <a:p>
            <a:r>
              <a:rPr lang="it-IT" sz="2100" b="1" dirty="0" smtClean="0"/>
              <a:t>LA NON APPLICABILITA’  DEL DM 31 GENNAIO 2014 per impianti di cogenerazione e interventi di efficienza </a:t>
            </a:r>
            <a:r>
              <a:rPr lang="it-IT" sz="1800" b="1" dirty="0" smtClean="0"/>
              <a:t>(TAR 11954/2017)</a:t>
            </a:r>
            <a:endParaRPr lang="it-IT" sz="1800" b="1" dirty="0"/>
          </a:p>
        </p:txBody>
      </p:sp>
      <p:sp>
        <p:nvSpPr>
          <p:cNvPr id="3" name="Segnaposto contenuto 2"/>
          <p:cNvSpPr>
            <a:spLocks noGrp="1"/>
          </p:cNvSpPr>
          <p:nvPr>
            <p:ph idx="1"/>
          </p:nvPr>
        </p:nvSpPr>
        <p:spPr>
          <a:xfrm>
            <a:off x="755576" y="1752601"/>
            <a:ext cx="7488832" cy="4124671"/>
          </a:xfrm>
        </p:spPr>
        <p:txBody>
          <a:bodyPr>
            <a:normAutofit fontScale="92500" lnSpcReduction="10000"/>
          </a:bodyPr>
          <a:lstStyle/>
          <a:p>
            <a:pPr algn="just"/>
            <a:r>
              <a:rPr lang="it-IT" dirty="0" smtClean="0"/>
              <a:t>Il </a:t>
            </a:r>
            <a:r>
              <a:rPr lang="it-IT" dirty="0"/>
              <a:t>Decreto Controlli (DM 31.01.2014) non è </a:t>
            </a:r>
            <a:r>
              <a:rPr lang="it-IT" dirty="0" smtClean="0"/>
              <a:t>applicabile. L‘Art</a:t>
            </a:r>
            <a:r>
              <a:rPr lang="it-IT" dirty="0"/>
              <a:t>. 1 del Decreto 31 gennaio </a:t>
            </a:r>
            <a:r>
              <a:rPr lang="it-IT" dirty="0" smtClean="0"/>
              <a:t>2014, sotto </a:t>
            </a:r>
            <a:r>
              <a:rPr lang="it-IT" dirty="0"/>
              <a:t>la rubrica "Ambito di applicazione</a:t>
            </a:r>
            <a:r>
              <a:rPr lang="it-IT" dirty="0" smtClean="0"/>
              <a:t>" </a:t>
            </a:r>
            <a:r>
              <a:rPr lang="it-IT" dirty="0"/>
              <a:t>specifica </a:t>
            </a:r>
            <a:r>
              <a:rPr lang="it-IT" dirty="0" smtClean="0"/>
              <a:t>che: </a:t>
            </a:r>
            <a:r>
              <a:rPr lang="it-IT" dirty="0"/>
              <a:t>"Il presente decreto, in conformità ai principi di efficienza, efficacia, proporzionalità e ragionevolezza, disciplina le attività inerenti i controlli </a:t>
            </a:r>
            <a:r>
              <a:rPr lang="it-IT" b="1" u="sng" dirty="0"/>
              <a:t>sulla documentazione e sugli impianti di produzione di energia elettrica da fonti </a:t>
            </a:r>
            <a:r>
              <a:rPr lang="it-IT" b="1" u="sng" dirty="0" smtClean="0"/>
              <a:t>rinnovabili</a:t>
            </a:r>
            <a:r>
              <a:rPr lang="it-IT" dirty="0" smtClean="0"/>
              <a:t>"</a:t>
            </a:r>
          </a:p>
          <a:p>
            <a:pPr marL="114300" indent="0" algn="just">
              <a:buNone/>
            </a:pPr>
            <a:endParaRPr lang="it-IT" dirty="0" smtClean="0"/>
          </a:p>
          <a:p>
            <a:pPr algn="just"/>
            <a:r>
              <a:rPr lang="it-IT" dirty="0" smtClean="0"/>
              <a:t>Si applicano disposizioni delle linee guida del 2011 di ARERA, ovvero DM 5 settembre 2011 per la cogenerazione</a:t>
            </a:r>
            <a:endParaRPr lang="it-IT"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40</a:t>
            </a:fld>
            <a:endParaRPr lang="it-IT"/>
          </a:p>
        </p:txBody>
      </p:sp>
    </p:spTree>
    <p:extLst>
      <p:ext uri="{BB962C8B-B14F-4D97-AF65-F5344CB8AC3E}">
        <p14:creationId xmlns:p14="http://schemas.microsoft.com/office/powerpoint/2010/main" val="2191849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2400" b="1" dirty="0" smtClean="0"/>
              <a:t>LA INTEGRAZIONE normativa IN MATERIA DI CONTROLLI SUI TITOLI DI EFFICIENZA ENERGETICA</a:t>
            </a:r>
            <a:br>
              <a:rPr lang="it-IT" sz="2400" b="1" dirty="0" smtClean="0"/>
            </a:br>
            <a:r>
              <a:rPr lang="it-IT" sz="2000" b="1" dirty="0" smtClean="0"/>
              <a:t>(Articolo 42 commi 3 bis e 3 ter d.lgs. 28/2011)</a:t>
            </a:r>
            <a:endParaRPr lang="it-IT" sz="2000" b="1" dirty="0"/>
          </a:p>
        </p:txBody>
      </p:sp>
      <p:sp>
        <p:nvSpPr>
          <p:cNvPr id="3" name="Segnaposto contenuto 2"/>
          <p:cNvSpPr>
            <a:spLocks noGrp="1"/>
          </p:cNvSpPr>
          <p:nvPr>
            <p:ph idx="1"/>
          </p:nvPr>
        </p:nvSpPr>
        <p:spPr>
          <a:xfrm>
            <a:off x="457200" y="1863749"/>
            <a:ext cx="8229600" cy="4373563"/>
          </a:xfrm>
        </p:spPr>
        <p:txBody>
          <a:bodyPr>
            <a:normAutofit fontScale="62500" lnSpcReduction="20000"/>
          </a:bodyPr>
          <a:lstStyle/>
          <a:p>
            <a:pPr marL="114300" indent="0" algn="just">
              <a:buNone/>
            </a:pPr>
            <a:r>
              <a:rPr lang="it-IT" b="1" dirty="0" smtClean="0"/>
              <a:t>OGGETTO</a:t>
            </a:r>
            <a:endParaRPr lang="it-IT" b="1" dirty="0"/>
          </a:p>
          <a:p>
            <a:pPr algn="just"/>
            <a:r>
              <a:rPr lang="it-IT" dirty="0" smtClean="0"/>
              <a:t>Istruttorie </a:t>
            </a:r>
            <a:r>
              <a:rPr lang="it-IT" b="1" u="sng" dirty="0" smtClean="0"/>
              <a:t>RVC (rendicontazioni annuali) o attività </a:t>
            </a:r>
            <a:r>
              <a:rPr lang="it-IT" b="1" u="sng" dirty="0"/>
              <a:t>di verifica,</a:t>
            </a:r>
            <a:r>
              <a:rPr lang="it-IT" dirty="0"/>
              <a:t> </a:t>
            </a:r>
            <a:r>
              <a:rPr lang="it-IT" dirty="0" smtClean="0"/>
              <a:t>dei progetti per i quali vi è una verifica di rispondenza alla normativa vigente (cd PPMM)</a:t>
            </a:r>
          </a:p>
          <a:p>
            <a:pPr marL="114300" indent="0" algn="just">
              <a:buNone/>
            </a:pPr>
            <a:r>
              <a:rPr lang="it-IT" b="1" dirty="0" smtClean="0"/>
              <a:t>TIPOLOGIA DI DIFFORMITA’</a:t>
            </a:r>
            <a:endParaRPr lang="it-IT" b="1" dirty="0"/>
          </a:p>
          <a:p>
            <a:pPr algn="just"/>
            <a:r>
              <a:rPr lang="it-IT" b="1" u="sng" dirty="0" smtClean="0"/>
              <a:t>Non </a:t>
            </a:r>
            <a:r>
              <a:rPr lang="it-IT" b="1" u="sng" dirty="0"/>
              <a:t>rispondenza del progetto proposto e approvato alla normativa vigente</a:t>
            </a:r>
            <a:r>
              <a:rPr lang="it-IT" dirty="0"/>
              <a:t> alla data di presentazione del progetto </a:t>
            </a:r>
            <a:endParaRPr lang="it-IT" dirty="0" smtClean="0"/>
          </a:p>
          <a:p>
            <a:pPr marL="114300" indent="0" algn="just">
              <a:buNone/>
            </a:pPr>
            <a:r>
              <a:rPr lang="it-IT" b="1" dirty="0" smtClean="0"/>
              <a:t>CONDIZIONI </a:t>
            </a:r>
            <a:endParaRPr lang="it-IT" b="1" dirty="0"/>
          </a:p>
          <a:p>
            <a:pPr algn="just"/>
            <a:r>
              <a:rPr lang="it-IT" dirty="0" smtClean="0"/>
              <a:t>Difformità </a:t>
            </a:r>
            <a:r>
              <a:rPr lang="it-IT" dirty="0"/>
              <a:t>non derivino da discordanze tra quanto trasmesso dal proponente e la situazione reale dell’intervento ovvero da documenti non veritieri ovvero da dichiarazioni false o mendaci rese dal </a:t>
            </a:r>
            <a:r>
              <a:rPr lang="it-IT" dirty="0" smtClean="0"/>
              <a:t>proponente</a:t>
            </a:r>
          </a:p>
          <a:p>
            <a:pPr marL="114300" indent="0" algn="just">
              <a:buNone/>
            </a:pPr>
            <a:r>
              <a:rPr lang="it-IT" b="1" dirty="0" smtClean="0"/>
              <a:t>CONSEGUENZE </a:t>
            </a:r>
            <a:endParaRPr lang="it-IT" b="1" dirty="0"/>
          </a:p>
          <a:p>
            <a:pPr algn="just"/>
            <a:r>
              <a:rPr lang="it-IT" dirty="0" smtClean="0"/>
              <a:t>Gli </a:t>
            </a:r>
            <a:r>
              <a:rPr lang="it-IT" dirty="0"/>
              <a:t>effetti del rigetto dell’istanza di rendicontazione, disposto a seguito dell’istruttoria, decorrono dall’inizio del periodo di rendicontazione oggetto della richiesta di verifica e certificazione dei </a:t>
            </a:r>
            <a:r>
              <a:rPr lang="it-IT" dirty="0" smtClean="0"/>
              <a:t>risparmi </a:t>
            </a:r>
          </a:p>
          <a:p>
            <a:pPr algn="just"/>
            <a:r>
              <a:rPr lang="it-IT" b="1" u="sng" dirty="0" smtClean="0"/>
              <a:t>Gli </a:t>
            </a:r>
            <a:r>
              <a:rPr lang="it-IT" b="1" u="sng" dirty="0"/>
              <a:t>effetti dell’annullamento del provvedimento, disposto a seguito di verifica, decorrono dall’adozione del provvedimento di esito dell’attività di </a:t>
            </a:r>
            <a:r>
              <a:rPr lang="it-IT" b="1" u="sng" dirty="0" smtClean="0"/>
              <a:t>verifica </a:t>
            </a:r>
            <a:endParaRPr lang="it-IT" b="1" u="sng" dirty="0"/>
          </a:p>
          <a:p>
            <a:pPr algn="just"/>
            <a:r>
              <a:rPr lang="it-IT" b="1" u="sng" dirty="0" smtClean="0"/>
              <a:t>Sono </a:t>
            </a:r>
            <a:r>
              <a:rPr lang="it-IT" b="1" u="sng" dirty="0"/>
              <a:t>fatte salve le rendicontazioni già approvate relative ai progetti </a:t>
            </a:r>
            <a:r>
              <a:rPr lang="it-IT" b="1" u="sng" dirty="0" smtClean="0"/>
              <a:t>medesimi </a:t>
            </a:r>
          </a:p>
          <a:p>
            <a:pPr algn="just"/>
            <a:r>
              <a:rPr lang="it-IT" b="1" u="sng" dirty="0" smtClean="0"/>
              <a:t>Le </a:t>
            </a:r>
            <a:r>
              <a:rPr lang="it-IT" b="1" u="sng" dirty="0"/>
              <a:t>modalità di cui al primo periodo si applicano anche alle verifiche e alle istruttorie relative alle richieste di verifica e certificazione dei risparmi già </a:t>
            </a:r>
            <a:r>
              <a:rPr lang="it-IT" b="1" u="sng" dirty="0" smtClean="0"/>
              <a:t>concluse </a:t>
            </a:r>
            <a:r>
              <a:rPr lang="it-IT" dirty="0" smtClean="0"/>
              <a:t>Quindi il divieto di retroattività si applica anche per il pregresso </a:t>
            </a:r>
            <a:endParaRPr lang="it-IT" dirty="0"/>
          </a:p>
          <a:p>
            <a:endParaRPr lang="it-IT" dirty="0"/>
          </a:p>
          <a:p>
            <a:endParaRPr lang="it-IT" dirty="0"/>
          </a:p>
        </p:txBody>
      </p:sp>
      <p:sp>
        <p:nvSpPr>
          <p:cNvPr id="4" name="Segnaposto piè di pagina 3"/>
          <p:cNvSpPr>
            <a:spLocks noGrp="1"/>
          </p:cNvSpPr>
          <p:nvPr>
            <p:ph type="ftr" sz="quarter" idx="11"/>
          </p:nvPr>
        </p:nvSpPr>
        <p:spPr/>
        <p:txBody>
          <a:bodyPr/>
          <a:lstStyle/>
          <a:p>
            <a:endParaRPr lang="it-IT">
              <a:solidFill>
                <a:srgbClr val="564B3C"/>
              </a:solidFill>
            </a:endParaRPr>
          </a:p>
        </p:txBody>
      </p:sp>
      <p:sp>
        <p:nvSpPr>
          <p:cNvPr id="5" name="Segnaposto numero diapositiva 4"/>
          <p:cNvSpPr>
            <a:spLocks noGrp="1"/>
          </p:cNvSpPr>
          <p:nvPr>
            <p:ph type="sldNum" sz="quarter" idx="12"/>
          </p:nvPr>
        </p:nvSpPr>
        <p:spPr/>
        <p:txBody>
          <a:bodyPr/>
          <a:lstStyle/>
          <a:p>
            <a:fld id="{5F247824-FE67-42DA-A3DE-6EB4F812802A}" type="slidenum">
              <a:rPr lang="it-IT" smtClean="0"/>
              <a:t>41</a:t>
            </a:fld>
            <a:endParaRPr lang="it-IT"/>
          </a:p>
        </p:txBody>
      </p:sp>
    </p:spTree>
    <p:extLst>
      <p:ext uri="{BB962C8B-B14F-4D97-AF65-F5344CB8AC3E}">
        <p14:creationId xmlns:p14="http://schemas.microsoft.com/office/powerpoint/2010/main" val="4167604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26128" y="408372"/>
            <a:ext cx="8260672" cy="1148420"/>
          </a:xfrm>
        </p:spPr>
        <p:txBody>
          <a:bodyPr>
            <a:noAutofit/>
          </a:bodyPr>
          <a:lstStyle/>
          <a:p>
            <a:r>
              <a:rPr lang="it-IT" sz="2800" b="1" dirty="0" smtClean="0"/>
              <a:t>PER EFFICIENZA ENERGETICA CONTROLLI ANCHE DOPO FINE INCENTIVI</a:t>
            </a:r>
            <a:br>
              <a:rPr lang="it-IT" sz="2800" b="1" dirty="0" smtClean="0"/>
            </a:br>
            <a:r>
              <a:rPr lang="it-IT" sz="2200" b="1" dirty="0" smtClean="0"/>
              <a:t> (TAR LAZIO 11009/2018)</a:t>
            </a:r>
            <a:endParaRPr lang="it-IT" sz="2200" b="1" dirty="0"/>
          </a:p>
        </p:txBody>
      </p:sp>
      <p:sp>
        <p:nvSpPr>
          <p:cNvPr id="3" name="Segnaposto contenuto 2"/>
          <p:cNvSpPr>
            <a:spLocks noGrp="1"/>
          </p:cNvSpPr>
          <p:nvPr>
            <p:ph idx="1"/>
          </p:nvPr>
        </p:nvSpPr>
        <p:spPr>
          <a:xfrm>
            <a:off x="683568" y="1863749"/>
            <a:ext cx="7776864" cy="4085531"/>
          </a:xfrm>
        </p:spPr>
        <p:txBody>
          <a:bodyPr>
            <a:normAutofit fontScale="85000" lnSpcReduction="10000"/>
          </a:bodyPr>
          <a:lstStyle/>
          <a:p>
            <a:pPr algn="just"/>
            <a:r>
              <a:rPr lang="it-IT" sz="2500" dirty="0" smtClean="0"/>
              <a:t>Controlli </a:t>
            </a:r>
            <a:r>
              <a:rPr lang="it-IT" sz="2500" dirty="0"/>
              <a:t>che il GSE </a:t>
            </a:r>
            <a:r>
              <a:rPr lang="it-IT" sz="2500" dirty="0" smtClean="0"/>
              <a:t>svolge </a:t>
            </a:r>
            <a:r>
              <a:rPr lang="it-IT" sz="2500" dirty="0"/>
              <a:t>possono essere materialmente e concretamente espletati anche in altri momenti; le norme di riferimento, infatti, </a:t>
            </a:r>
            <a:r>
              <a:rPr lang="it-IT" sz="2500" b="1" u="sng" dirty="0"/>
              <a:t>non contengono prescrizioni che circoscrivono il tempo di svolgimento dei </a:t>
            </a:r>
            <a:r>
              <a:rPr lang="it-IT" sz="2500" b="1" u="sng" dirty="0" smtClean="0"/>
              <a:t>controll</a:t>
            </a:r>
            <a:r>
              <a:rPr lang="it-IT" sz="2500" b="1" dirty="0" smtClean="0"/>
              <a:t>i</a:t>
            </a:r>
          </a:p>
          <a:p>
            <a:pPr marL="114300" indent="0" algn="just">
              <a:buNone/>
            </a:pPr>
            <a:endParaRPr lang="it-IT" sz="2500" dirty="0" smtClean="0"/>
          </a:p>
          <a:p>
            <a:pPr algn="just"/>
            <a:r>
              <a:rPr lang="it-IT" sz="2500" dirty="0" smtClean="0"/>
              <a:t>Il </a:t>
            </a:r>
            <a:r>
              <a:rPr lang="it-IT" sz="2500" dirty="0"/>
              <a:t>soggetto titolare del progetto è tenuto a conservare, per un numero di anni pari a quelli di vita tecnica delle tipologie di intervento incluse nel progetto medesimo, la documentazione idonea a consentire il riscontro di quanto dichiarato nelle schede di rendicontazione e nella documentazione inviata al soggetto responsabile delle attività di verifica e di certificazione dei </a:t>
            </a:r>
            <a:r>
              <a:rPr lang="it-IT" sz="2500" dirty="0" smtClean="0"/>
              <a:t>risparmi</a:t>
            </a:r>
            <a:endParaRPr lang="it-IT" sz="2500" dirty="0"/>
          </a:p>
          <a:p>
            <a:endParaRPr lang="it-IT"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42</a:t>
            </a:fld>
            <a:endParaRPr lang="it-IT"/>
          </a:p>
        </p:txBody>
      </p:sp>
    </p:spTree>
    <p:extLst>
      <p:ext uri="{BB962C8B-B14F-4D97-AF65-F5344CB8AC3E}">
        <p14:creationId xmlns:p14="http://schemas.microsoft.com/office/powerpoint/2010/main" val="3879707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dirty="0"/>
          </a:p>
        </p:txBody>
      </p:sp>
      <p:sp>
        <p:nvSpPr>
          <p:cNvPr id="3" name="Segnaposto contenuto 2"/>
          <p:cNvSpPr>
            <a:spLocks noGrp="1"/>
          </p:cNvSpPr>
          <p:nvPr>
            <p:ph idx="1"/>
          </p:nvPr>
        </p:nvSpPr>
        <p:spPr/>
        <p:txBody>
          <a:bodyPr>
            <a:normAutofit/>
          </a:bodyPr>
          <a:lstStyle/>
          <a:p>
            <a:pPr marL="114300" indent="0" algn="ctr">
              <a:buNone/>
            </a:pPr>
            <a:endParaRPr lang="it-IT" sz="2800" dirty="0" smtClean="0"/>
          </a:p>
          <a:p>
            <a:pPr marL="114300" indent="0" algn="ctr">
              <a:buNone/>
            </a:pPr>
            <a:endParaRPr lang="it-IT" sz="2800" dirty="0"/>
          </a:p>
          <a:p>
            <a:pPr marL="114300" indent="0" algn="ctr">
              <a:buNone/>
            </a:pPr>
            <a:r>
              <a:rPr lang="it-IT" sz="2800" b="1" i="1" dirty="0" smtClean="0"/>
              <a:t>Grazie per l’attenzione</a:t>
            </a:r>
          </a:p>
          <a:p>
            <a:pPr algn="ctr"/>
            <a:endParaRPr lang="it-IT" sz="2800" dirty="0"/>
          </a:p>
          <a:p>
            <a:pPr marL="114300" indent="0" algn="ctr">
              <a:buNone/>
            </a:pPr>
            <a:r>
              <a:rPr lang="it-IT" sz="2800" dirty="0" smtClean="0"/>
              <a:t>Avvocato Emilio Sani</a:t>
            </a:r>
          </a:p>
          <a:p>
            <a:pPr marL="114300" indent="0" algn="ctr">
              <a:buNone/>
            </a:pPr>
            <a:r>
              <a:rPr lang="it-IT" sz="2800" dirty="0" smtClean="0"/>
              <a:t>Telefono 3775556440</a:t>
            </a:r>
          </a:p>
          <a:p>
            <a:pPr marL="114300" indent="0" algn="ctr">
              <a:buNone/>
            </a:pPr>
            <a:r>
              <a:rPr lang="it-IT" sz="2800" dirty="0" smtClean="0"/>
              <a:t>Email: e.sani@sazalex.com</a:t>
            </a:r>
            <a:endParaRPr lang="it-IT" sz="2800"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43</a:t>
            </a:fld>
            <a:endParaRPr lang="it-IT"/>
          </a:p>
        </p:txBody>
      </p:sp>
    </p:spTree>
    <p:extLst>
      <p:ext uri="{BB962C8B-B14F-4D97-AF65-F5344CB8AC3E}">
        <p14:creationId xmlns:p14="http://schemas.microsoft.com/office/powerpoint/2010/main" val="3575296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b="1" dirty="0" smtClean="0"/>
              <a:t>CONSEGUENZE DEI CONTROLLI </a:t>
            </a:r>
            <a:r>
              <a:rPr lang="it-IT" sz="2400" b="1" dirty="0" smtClean="0"/>
              <a:t>(articolo 42 D. LGS. 28/2011)</a:t>
            </a:r>
            <a:endParaRPr lang="it-IT" sz="2400" b="1" dirty="0"/>
          </a:p>
        </p:txBody>
      </p:sp>
      <p:sp>
        <p:nvSpPr>
          <p:cNvPr id="3" name="Segnaposto contenuto 2"/>
          <p:cNvSpPr>
            <a:spLocks noGrp="1"/>
          </p:cNvSpPr>
          <p:nvPr>
            <p:ph idx="1"/>
          </p:nvPr>
        </p:nvSpPr>
        <p:spPr>
          <a:xfrm>
            <a:off x="457200" y="2295797"/>
            <a:ext cx="8229600" cy="4013523"/>
          </a:xfrm>
        </p:spPr>
        <p:txBody>
          <a:bodyPr>
            <a:normAutofit/>
          </a:bodyPr>
          <a:lstStyle/>
          <a:p>
            <a:pPr marL="114300" indent="0" algn="just">
              <a:buNone/>
            </a:pPr>
            <a:r>
              <a:rPr lang="it-IT" dirty="0" smtClean="0"/>
              <a:t>Nel </a:t>
            </a:r>
            <a:r>
              <a:rPr lang="it-IT" dirty="0"/>
              <a:t>caso in cui le violazioni riscontrate nell'ambito dei controlli </a:t>
            </a:r>
            <a:r>
              <a:rPr lang="it-IT" b="1" u="sng" dirty="0" smtClean="0"/>
              <a:t>siano </a:t>
            </a:r>
            <a:r>
              <a:rPr lang="it-IT" b="1" u="sng" dirty="0"/>
              <a:t>rilevanti</a:t>
            </a:r>
            <a:r>
              <a:rPr lang="it-IT" dirty="0"/>
              <a:t> ai fini dell'erogazione degli incentivi, il </a:t>
            </a:r>
            <a:r>
              <a:rPr lang="it-IT" dirty="0" smtClean="0"/>
              <a:t>GSE:</a:t>
            </a:r>
          </a:p>
          <a:p>
            <a:pPr marL="0" indent="0" algn="just">
              <a:buNone/>
            </a:pPr>
            <a:endParaRPr lang="it-IT" dirty="0"/>
          </a:p>
          <a:p>
            <a:pPr marL="457200" indent="-279400" algn="just">
              <a:buFont typeface="+mj-lt"/>
              <a:buAutoNum type="alphaLcParenR"/>
            </a:pPr>
            <a:r>
              <a:rPr lang="it-IT" dirty="0" smtClean="0"/>
              <a:t>	Dispone </a:t>
            </a:r>
            <a:r>
              <a:rPr lang="it-IT" dirty="0"/>
              <a:t>il rigetto </a:t>
            </a:r>
            <a:r>
              <a:rPr lang="it-IT" dirty="0" smtClean="0"/>
              <a:t>dell'istanza; </a:t>
            </a:r>
            <a:r>
              <a:rPr lang="it-IT" dirty="0"/>
              <a:t>ovvero </a:t>
            </a:r>
            <a:endParaRPr lang="it-IT" dirty="0" smtClean="0"/>
          </a:p>
          <a:p>
            <a:pPr marL="571500" indent="-393700" algn="just">
              <a:buFont typeface="+mj-lt"/>
              <a:buAutoNum type="alphaLcParenR"/>
            </a:pPr>
            <a:r>
              <a:rPr lang="it-IT" dirty="0" smtClean="0"/>
              <a:t>	La </a:t>
            </a:r>
            <a:r>
              <a:rPr lang="it-IT" b="1" u="sng" dirty="0"/>
              <a:t>decadenza </a:t>
            </a:r>
            <a:r>
              <a:rPr lang="it-IT" dirty="0"/>
              <a:t>dagli </a:t>
            </a:r>
            <a:r>
              <a:rPr lang="it-IT" dirty="0" smtClean="0"/>
              <a:t>incentivi; </a:t>
            </a:r>
            <a:r>
              <a:rPr lang="it-IT" dirty="0"/>
              <a:t>nonché </a:t>
            </a:r>
            <a:endParaRPr lang="it-IT" dirty="0" smtClean="0"/>
          </a:p>
          <a:p>
            <a:pPr marL="571500" indent="-393700" algn="just">
              <a:buFont typeface="+mj-lt"/>
              <a:buAutoNum type="alphaLcParenR"/>
            </a:pPr>
            <a:r>
              <a:rPr lang="it-IT" dirty="0" smtClean="0"/>
              <a:t>	</a:t>
            </a:r>
            <a:r>
              <a:rPr lang="it-IT" b="1" u="sng" dirty="0" smtClean="0"/>
              <a:t>Il </a:t>
            </a:r>
            <a:r>
              <a:rPr lang="it-IT" b="1" u="sng" dirty="0"/>
              <a:t>recupero delle somme già </a:t>
            </a:r>
            <a:r>
              <a:rPr lang="it-IT" b="1" u="sng" dirty="0" smtClean="0"/>
              <a:t>erogate</a:t>
            </a:r>
          </a:p>
          <a:p>
            <a:endParaRPr lang="it-IT" dirty="0"/>
          </a:p>
          <a:p>
            <a:endParaRPr lang="it-IT" dirty="0"/>
          </a:p>
        </p:txBody>
      </p:sp>
      <p:sp>
        <p:nvSpPr>
          <p:cNvPr id="4" name="Segnaposto piè di pagina 3"/>
          <p:cNvSpPr>
            <a:spLocks noGrp="1"/>
          </p:cNvSpPr>
          <p:nvPr>
            <p:ph type="ftr" sz="quarter" idx="11"/>
          </p:nvPr>
        </p:nvSpPr>
        <p:spPr/>
        <p:txBody>
          <a:bodyPr/>
          <a:lstStyle/>
          <a:p>
            <a:endParaRPr lang="it-IT">
              <a:solidFill>
                <a:srgbClr val="564B3C"/>
              </a:solidFill>
            </a:endParaRPr>
          </a:p>
        </p:txBody>
      </p:sp>
      <p:sp>
        <p:nvSpPr>
          <p:cNvPr id="5" name="Segnaposto numero diapositiva 4"/>
          <p:cNvSpPr>
            <a:spLocks noGrp="1"/>
          </p:cNvSpPr>
          <p:nvPr>
            <p:ph type="sldNum" sz="quarter" idx="12"/>
          </p:nvPr>
        </p:nvSpPr>
        <p:spPr/>
        <p:txBody>
          <a:bodyPr/>
          <a:lstStyle/>
          <a:p>
            <a:fld id="{5F247824-FE67-42DA-A3DE-6EB4F812802A}" type="slidenum">
              <a:rPr lang="it-IT" smtClean="0"/>
              <a:t>5</a:t>
            </a:fld>
            <a:endParaRPr lang="it-IT"/>
          </a:p>
        </p:txBody>
      </p:sp>
    </p:spTree>
    <p:extLst>
      <p:ext uri="{BB962C8B-B14F-4D97-AF65-F5344CB8AC3E}">
        <p14:creationId xmlns:p14="http://schemas.microsoft.com/office/powerpoint/2010/main" val="3906963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3528" y="332656"/>
            <a:ext cx="8496944" cy="1152128"/>
          </a:xfrm>
        </p:spPr>
        <p:txBody>
          <a:bodyPr>
            <a:noAutofit/>
          </a:bodyPr>
          <a:lstStyle/>
          <a:p>
            <a:r>
              <a:rPr lang="it-IT" sz="3200" b="1" dirty="0" smtClean="0"/>
              <a:t>LA POSSIBILITA’ DI SANARE</a:t>
            </a:r>
            <a:br>
              <a:rPr lang="it-IT" sz="3200" b="1" dirty="0" smtClean="0"/>
            </a:br>
            <a:r>
              <a:rPr lang="it-IT" sz="3200" b="1" dirty="0" smtClean="0"/>
              <a:t>LE VIOLAZIONI RILEVANTI</a:t>
            </a:r>
            <a:r>
              <a:rPr lang="it-IT" sz="3000" b="1" dirty="0" smtClean="0"/>
              <a:t/>
            </a:r>
            <a:br>
              <a:rPr lang="it-IT" sz="3000" b="1" dirty="0" smtClean="0"/>
            </a:br>
            <a:r>
              <a:rPr lang="it-IT" sz="2000" b="1" dirty="0" smtClean="0"/>
              <a:t>(ARTICOLO 42 D. LGS. 28/2011)</a:t>
            </a:r>
            <a:endParaRPr lang="it-IT" sz="2000" b="1" dirty="0"/>
          </a:p>
        </p:txBody>
      </p:sp>
      <p:sp>
        <p:nvSpPr>
          <p:cNvPr id="3" name="Segnaposto contenuto 2"/>
          <p:cNvSpPr>
            <a:spLocks noGrp="1"/>
          </p:cNvSpPr>
          <p:nvPr>
            <p:ph idx="1"/>
          </p:nvPr>
        </p:nvSpPr>
        <p:spPr>
          <a:xfrm>
            <a:off x="457200" y="1700808"/>
            <a:ext cx="8229600" cy="4752528"/>
          </a:xfrm>
        </p:spPr>
        <p:txBody>
          <a:bodyPr>
            <a:normAutofit fontScale="92500"/>
          </a:bodyPr>
          <a:lstStyle/>
          <a:p>
            <a:pPr algn="just"/>
            <a:r>
              <a:rPr lang="it-IT" dirty="0" smtClean="0"/>
              <a:t>In deroga alla decadenza il </a:t>
            </a:r>
            <a:r>
              <a:rPr lang="it-IT" dirty="0"/>
              <a:t>GSE dispone la </a:t>
            </a:r>
            <a:r>
              <a:rPr lang="it-IT" b="1" u="sng" dirty="0"/>
              <a:t>decurtazione dell'incentivo in misura ricompresa fra il 20 e l'80 per cento</a:t>
            </a:r>
            <a:r>
              <a:rPr lang="it-IT" dirty="0"/>
              <a:t> in ragione </a:t>
            </a:r>
            <a:r>
              <a:rPr lang="it-IT" dirty="0" err="1"/>
              <a:t>dell'entita'</a:t>
            </a:r>
            <a:r>
              <a:rPr lang="it-IT" dirty="0"/>
              <a:t> della </a:t>
            </a:r>
            <a:r>
              <a:rPr lang="it-IT" dirty="0" smtClean="0"/>
              <a:t>violazione</a:t>
            </a:r>
          </a:p>
          <a:p>
            <a:pPr algn="just"/>
            <a:r>
              <a:rPr lang="it-IT" dirty="0" smtClean="0"/>
              <a:t>Nel </a:t>
            </a:r>
            <a:r>
              <a:rPr lang="it-IT" dirty="0"/>
              <a:t>caso in cui le violazioni siano </a:t>
            </a:r>
            <a:r>
              <a:rPr lang="it-IT" b="1" u="sng" dirty="0"/>
              <a:t>spontaneamente denunciate</a:t>
            </a:r>
            <a:r>
              <a:rPr lang="it-IT" dirty="0"/>
              <a:t> dal soggetto responsabile al di fuori di un procedimento di verifica e </a:t>
            </a:r>
            <a:r>
              <a:rPr lang="it-IT" dirty="0" smtClean="0"/>
              <a:t>controllo, </a:t>
            </a:r>
            <a:r>
              <a:rPr lang="it-IT" dirty="0"/>
              <a:t>le decurtazioni sono </a:t>
            </a:r>
            <a:r>
              <a:rPr lang="it-IT" b="1" u="sng" dirty="0"/>
              <a:t>ulteriormente ridotte di un </a:t>
            </a:r>
            <a:r>
              <a:rPr lang="it-IT" b="1" u="sng" dirty="0" smtClean="0"/>
              <a:t>terzo</a:t>
            </a:r>
          </a:p>
          <a:p>
            <a:pPr algn="just"/>
            <a:r>
              <a:rPr lang="it-IT" dirty="0" smtClean="0"/>
              <a:t>Questa disposizione è al </a:t>
            </a:r>
            <a:r>
              <a:rPr lang="it-IT" dirty="0"/>
              <a:t>fine di </a:t>
            </a:r>
            <a:r>
              <a:rPr lang="it-IT" b="1" u="sng" dirty="0"/>
              <a:t>salvaguardare la produzione </a:t>
            </a:r>
            <a:r>
              <a:rPr lang="it-IT" dirty="0"/>
              <a:t>di energia da fonti rinnovabili degli </a:t>
            </a:r>
            <a:r>
              <a:rPr lang="it-IT" b="1" u="sng" dirty="0"/>
              <a:t>impianti che al momento dell'accertamento della violazione percepiscono </a:t>
            </a:r>
            <a:r>
              <a:rPr lang="it-IT" b="1" u="sng" dirty="0" smtClean="0"/>
              <a:t>incentivi</a:t>
            </a:r>
          </a:p>
          <a:p>
            <a:pPr algn="just"/>
            <a:r>
              <a:rPr lang="it-IT" dirty="0" smtClean="0"/>
              <a:t>È prevista la adozione di decreto ministeriale per individuare i casi in cui la deroga si applica </a:t>
            </a:r>
            <a:endParaRPr lang="it-IT" dirty="0"/>
          </a:p>
          <a:p>
            <a:endParaRPr lang="it-IT"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6</a:t>
            </a:fld>
            <a:endParaRPr lang="it-IT"/>
          </a:p>
        </p:txBody>
      </p:sp>
    </p:spTree>
    <p:extLst>
      <p:ext uri="{BB962C8B-B14F-4D97-AF65-F5344CB8AC3E}">
        <p14:creationId xmlns:p14="http://schemas.microsoft.com/office/powerpoint/2010/main" val="220474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3528" y="408372"/>
            <a:ext cx="8424936" cy="1039427"/>
          </a:xfrm>
        </p:spPr>
        <p:txBody>
          <a:bodyPr>
            <a:normAutofit fontScale="90000"/>
          </a:bodyPr>
          <a:lstStyle/>
          <a:p>
            <a:r>
              <a:rPr lang="it-IT" b="1" dirty="0" smtClean="0"/>
              <a:t>L’ARTICOLO 43 COMMA 5 D.LGS. 28/2011</a:t>
            </a:r>
            <a:endParaRPr lang="it-IT" b="1" dirty="0"/>
          </a:p>
        </p:txBody>
      </p:sp>
      <p:sp>
        <p:nvSpPr>
          <p:cNvPr id="3" name="Segnaposto contenuto 2"/>
          <p:cNvSpPr>
            <a:spLocks noGrp="1"/>
          </p:cNvSpPr>
          <p:nvPr>
            <p:ph idx="1"/>
          </p:nvPr>
        </p:nvSpPr>
        <p:spPr>
          <a:xfrm>
            <a:off x="457200" y="1863749"/>
            <a:ext cx="8229600" cy="4373563"/>
          </a:xfrm>
        </p:spPr>
        <p:txBody>
          <a:bodyPr>
            <a:normAutofit fontScale="62500" lnSpcReduction="20000"/>
          </a:bodyPr>
          <a:lstStyle/>
          <a:p>
            <a:pPr marL="114300" indent="0" algn="just">
              <a:buNone/>
            </a:pPr>
            <a:r>
              <a:rPr lang="it-IT" sz="2600" dirty="0" smtClean="0"/>
              <a:t>Il </a:t>
            </a:r>
            <a:r>
              <a:rPr lang="it-IT" sz="2600" dirty="0"/>
              <a:t>GSE fornisce al Ministero dello </a:t>
            </a:r>
            <a:r>
              <a:rPr lang="it-IT" sz="2600" dirty="0" smtClean="0"/>
              <a:t>Sviluppo Economico </a:t>
            </a:r>
            <a:r>
              <a:rPr lang="it-IT" sz="2600" dirty="0"/>
              <a:t>gli elementi per la definizione di una </a:t>
            </a:r>
            <a:r>
              <a:rPr lang="it-IT" sz="2600" b="1" u="sng" dirty="0"/>
              <a:t>disciplina organica dei controlli</a:t>
            </a:r>
            <a:r>
              <a:rPr lang="it-IT" sz="2600" dirty="0"/>
              <a:t> che, in conformità ai principi di </a:t>
            </a:r>
            <a:r>
              <a:rPr lang="it-IT" sz="2600" b="1" u="sng" dirty="0"/>
              <a:t>efficienza, efficacia e proporzionalità</a:t>
            </a:r>
            <a:r>
              <a:rPr lang="it-IT" sz="2600" dirty="0"/>
              <a:t>, stabilisca</a:t>
            </a:r>
            <a:r>
              <a:rPr lang="it-IT" sz="2600" dirty="0" smtClean="0"/>
              <a:t>:</a:t>
            </a:r>
          </a:p>
          <a:p>
            <a:pPr marL="114300" indent="0" algn="just">
              <a:buNone/>
            </a:pPr>
            <a:endParaRPr lang="it-IT" sz="2600" dirty="0" smtClean="0"/>
          </a:p>
          <a:p>
            <a:pPr marL="685800" indent="-571500" algn="just">
              <a:buFont typeface="+mj-lt"/>
              <a:buAutoNum type="alphaLcParenR"/>
            </a:pPr>
            <a:r>
              <a:rPr lang="it-IT" sz="2600" dirty="0" smtClean="0"/>
              <a:t>Le </a:t>
            </a:r>
            <a:r>
              <a:rPr lang="it-IT" sz="2600" dirty="0"/>
              <a:t>modalità con le quali i gestori di rete forniscono supporto operativo al GSE per la verifica degli impianti di produzione di energia elettrica e per la certificazione delle misure elettriche necessarie al rilascio degli </a:t>
            </a:r>
            <a:r>
              <a:rPr lang="it-IT" sz="2600" dirty="0" smtClean="0"/>
              <a:t>incentivi</a:t>
            </a:r>
            <a:endParaRPr lang="it-IT" sz="2600" dirty="0"/>
          </a:p>
          <a:p>
            <a:pPr marL="685800" indent="-571500" algn="just">
              <a:buFont typeface="+mj-lt"/>
              <a:buAutoNum type="alphaLcParenR"/>
            </a:pPr>
            <a:r>
              <a:rPr lang="it-IT" sz="2600" dirty="0" smtClean="0"/>
              <a:t>Le </a:t>
            </a:r>
            <a:r>
              <a:rPr lang="it-IT" sz="2600" dirty="0"/>
              <a:t>procedure per lo svolgimento dei controlli sugli impianti di competenza del </a:t>
            </a:r>
            <a:r>
              <a:rPr lang="it-IT" sz="2600" dirty="0" smtClean="0"/>
              <a:t>GSE </a:t>
            </a:r>
            <a:endParaRPr lang="it-IT" sz="2600" dirty="0"/>
          </a:p>
          <a:p>
            <a:pPr marL="685800" indent="-571500" algn="just">
              <a:buFont typeface="+mj-lt"/>
              <a:buAutoNum type="alphaLcParenR"/>
            </a:pPr>
            <a:r>
              <a:rPr lang="it-IT" sz="2600" b="1" u="sng" dirty="0" smtClean="0"/>
              <a:t>Le </a:t>
            </a:r>
            <a:r>
              <a:rPr lang="it-IT" sz="2600" b="1" u="sng" dirty="0"/>
              <a:t>violazioni rilevanti ai fini dell'erogazione degli incentivi in relazione a ciascuna fonte, tipologia di impianto e potenza </a:t>
            </a:r>
            <a:r>
              <a:rPr lang="it-IT" sz="2600" b="1" u="sng" dirty="0" smtClean="0"/>
              <a:t>nominale</a:t>
            </a:r>
          </a:p>
          <a:p>
            <a:pPr marL="355600" indent="-266700" algn="just">
              <a:buFont typeface="+mj-lt"/>
              <a:buAutoNum type="alphaLcParenR" startAt="3"/>
            </a:pPr>
            <a:r>
              <a:rPr lang="it-IT" sz="2600" dirty="0" smtClean="0"/>
              <a:t>bis </a:t>
            </a:r>
            <a:r>
              <a:rPr lang="it-IT" sz="2600" b="1" u="sng" dirty="0" smtClean="0"/>
              <a:t>Le </a:t>
            </a:r>
            <a:r>
              <a:rPr lang="it-IT" sz="2600" b="1" u="sng" dirty="0"/>
              <a:t>violazioni che danno luogo a decurtazione </a:t>
            </a:r>
            <a:r>
              <a:rPr lang="it-IT" sz="2600" b="1" u="sng" dirty="0" smtClean="0"/>
              <a:t>dell'incentivo</a:t>
            </a:r>
            <a:endParaRPr lang="it-IT" sz="2600" dirty="0"/>
          </a:p>
          <a:p>
            <a:pPr marL="717550" indent="-628650" algn="just">
              <a:buFont typeface="+mj-lt"/>
              <a:buAutoNum type="alphaLcParenR" startAt="4"/>
            </a:pPr>
            <a:r>
              <a:rPr lang="it-IT" sz="2600" dirty="0" smtClean="0"/>
              <a:t>Le </a:t>
            </a:r>
            <a:r>
              <a:rPr lang="it-IT" sz="2600" dirty="0"/>
              <a:t>modalità con cui sono messe a disposizione delle autorità pubbliche competenti all'erogazione di incentivi le informazioni relative ai soggetti esclusi ai sensi </a:t>
            </a:r>
            <a:r>
              <a:rPr lang="it-IT" sz="2600" dirty="0" smtClean="0"/>
              <a:t>dell‘Articolo </a:t>
            </a:r>
            <a:r>
              <a:rPr lang="it-IT" sz="2600" dirty="0"/>
              <a:t>23, comma </a:t>
            </a:r>
            <a:r>
              <a:rPr lang="it-IT" sz="2600" dirty="0" smtClean="0"/>
              <a:t>3</a:t>
            </a:r>
            <a:endParaRPr lang="it-IT" sz="2600" dirty="0"/>
          </a:p>
          <a:p>
            <a:pPr marL="719138" indent="-630238" algn="just">
              <a:buFont typeface="+mj-lt"/>
              <a:buAutoNum type="alphaLcParenR" startAt="5"/>
            </a:pPr>
            <a:r>
              <a:rPr lang="it-IT" sz="2600" dirty="0" smtClean="0"/>
              <a:t>Le </a:t>
            </a:r>
            <a:r>
              <a:rPr lang="it-IT" sz="2600" dirty="0"/>
              <a:t>modalità con cui il GSE trasmette all'Autorità per l'energia elettrica e il gas gli esiti delle istruttorie ai fini dell'applicazione delle </a:t>
            </a:r>
            <a:r>
              <a:rPr lang="it-IT" sz="2600" dirty="0" smtClean="0"/>
              <a:t>sanzioni</a:t>
            </a:r>
            <a:endParaRPr lang="it-IT" dirty="0"/>
          </a:p>
          <a:p>
            <a:endParaRPr lang="it-IT" dirty="0"/>
          </a:p>
          <a:p>
            <a:endParaRPr lang="it-IT" dirty="0"/>
          </a:p>
          <a:p>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5F247824-FE67-42DA-A3DE-6EB4F812802A}" type="slidenum">
              <a:rPr lang="it-IT" smtClean="0"/>
              <a:t>7</a:t>
            </a:fld>
            <a:endParaRPr lang="it-IT"/>
          </a:p>
        </p:txBody>
      </p:sp>
    </p:spTree>
    <p:extLst>
      <p:ext uri="{BB962C8B-B14F-4D97-AF65-F5344CB8AC3E}">
        <p14:creationId xmlns:p14="http://schemas.microsoft.com/office/powerpoint/2010/main" val="607220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b="1" dirty="0" smtClean="0"/>
              <a:t>IL DM 31 GENNAIO 2014</a:t>
            </a:r>
            <a:endParaRPr lang="it-IT" sz="3200" b="1" dirty="0"/>
          </a:p>
        </p:txBody>
      </p:sp>
      <p:sp>
        <p:nvSpPr>
          <p:cNvPr id="3" name="Segnaposto contenuto 2"/>
          <p:cNvSpPr>
            <a:spLocks noGrp="1"/>
          </p:cNvSpPr>
          <p:nvPr>
            <p:ph idx="1"/>
          </p:nvPr>
        </p:nvSpPr>
        <p:spPr/>
        <p:txBody>
          <a:bodyPr/>
          <a:lstStyle/>
          <a:p>
            <a:pPr marL="114300" indent="0" algn="just">
              <a:buNone/>
            </a:pPr>
            <a:r>
              <a:rPr lang="it-IT" dirty="0" smtClean="0"/>
              <a:t>Con DM 31 gennaio 2014 sono state stabilite:</a:t>
            </a:r>
          </a:p>
          <a:p>
            <a:pPr marL="114300" indent="0" algn="just">
              <a:buNone/>
            </a:pPr>
            <a:endParaRPr lang="it-IT" dirty="0" smtClean="0"/>
          </a:p>
          <a:p>
            <a:pPr marL="355600" indent="-177800" algn="just"/>
            <a:r>
              <a:rPr lang="it-IT" dirty="0" smtClean="0"/>
              <a:t>Le modalità di esecuzione dei controlli</a:t>
            </a:r>
          </a:p>
          <a:p>
            <a:pPr marL="352425" indent="-165100" algn="just"/>
            <a:r>
              <a:rPr lang="it-IT" dirty="0" smtClean="0"/>
              <a:t>La durata di ciascun controllo fino a 180 giorni</a:t>
            </a:r>
          </a:p>
          <a:p>
            <a:pPr marL="352425" indent="-165100" algn="just"/>
            <a:r>
              <a:rPr lang="it-IT" dirty="0" smtClean="0"/>
              <a:t>Le violazioni rilevanti</a:t>
            </a:r>
          </a:p>
          <a:p>
            <a:pPr marL="355600" indent="-177800" algn="just"/>
            <a:r>
              <a:rPr lang="it-IT" dirty="0" smtClean="0"/>
              <a:t>Le violazioni che danno luogo a decurtazione non sono state ancora individuate perché la possibilità di decurtazione è stata introdotta solo con la finanziaria 2017</a:t>
            </a:r>
            <a:endParaRPr lang="it-IT" dirty="0"/>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8</a:t>
            </a:fld>
            <a:endParaRPr lang="it-IT"/>
          </a:p>
        </p:txBody>
      </p:sp>
    </p:spTree>
    <p:extLst>
      <p:ext uri="{BB962C8B-B14F-4D97-AF65-F5344CB8AC3E}">
        <p14:creationId xmlns:p14="http://schemas.microsoft.com/office/powerpoint/2010/main" val="3722492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I principi del DM 31 gennaio 2014</a:t>
            </a:r>
            <a:endParaRPr lang="it-IT" b="1" dirty="0"/>
          </a:p>
        </p:txBody>
      </p:sp>
      <p:sp>
        <p:nvSpPr>
          <p:cNvPr id="3" name="Segnaposto contenuto 2"/>
          <p:cNvSpPr>
            <a:spLocks noGrp="1"/>
          </p:cNvSpPr>
          <p:nvPr>
            <p:ph idx="1"/>
          </p:nvPr>
        </p:nvSpPr>
        <p:spPr>
          <a:xfrm>
            <a:off x="1187624" y="1968625"/>
            <a:ext cx="6840760" cy="4124671"/>
          </a:xfrm>
        </p:spPr>
        <p:txBody>
          <a:bodyPr>
            <a:normAutofit fontScale="70000" lnSpcReduction="20000"/>
          </a:bodyPr>
          <a:lstStyle/>
          <a:p>
            <a:pPr algn="just"/>
            <a:r>
              <a:rPr lang="it-IT" sz="2800" dirty="0" smtClean="0"/>
              <a:t>Efficienza, efficacia</a:t>
            </a:r>
            <a:r>
              <a:rPr lang="it-IT" sz="2800" dirty="0"/>
              <a:t>, </a:t>
            </a:r>
            <a:r>
              <a:rPr lang="it-IT" sz="2800" b="1" u="sng" dirty="0" err="1"/>
              <a:t>proporzionalita'</a:t>
            </a:r>
            <a:r>
              <a:rPr lang="it-IT" sz="2800" b="1" dirty="0"/>
              <a:t> </a:t>
            </a:r>
            <a:r>
              <a:rPr lang="it-IT" sz="2800" b="1" u="sng" dirty="0"/>
              <a:t>e </a:t>
            </a:r>
            <a:r>
              <a:rPr lang="it-IT" sz="2800" b="1" u="sng" dirty="0" smtClean="0"/>
              <a:t>ragionevolezza</a:t>
            </a:r>
            <a:endParaRPr lang="it-IT" sz="2800" dirty="0" smtClean="0"/>
          </a:p>
          <a:p>
            <a:pPr marL="114300" indent="0" algn="just">
              <a:buNone/>
            </a:pPr>
            <a:endParaRPr lang="it-IT" dirty="0" smtClean="0"/>
          </a:p>
          <a:p>
            <a:pPr algn="just"/>
            <a:r>
              <a:rPr lang="it-IT" sz="2800" dirty="0" smtClean="0"/>
              <a:t>Controllo su impianto: </a:t>
            </a:r>
            <a:r>
              <a:rPr lang="it-IT" sz="2800" dirty="0" err="1" smtClean="0"/>
              <a:t>attivita</a:t>
            </a:r>
            <a:r>
              <a:rPr lang="it-IT" sz="2800" dirty="0" err="1"/>
              <a:t>'</a:t>
            </a:r>
            <a:r>
              <a:rPr lang="it-IT" sz="2800" dirty="0"/>
              <a:t> </a:t>
            </a:r>
            <a:r>
              <a:rPr lang="it-IT" sz="2800" dirty="0" smtClean="0"/>
              <a:t>di accertamento  e riscontro</a:t>
            </a:r>
            <a:r>
              <a:rPr lang="it-IT" sz="2800" dirty="0"/>
              <a:t>, anche mediante </a:t>
            </a:r>
            <a:r>
              <a:rPr lang="it-IT" sz="2800" dirty="0" smtClean="0"/>
              <a:t>sopralluogo</a:t>
            </a:r>
            <a:r>
              <a:rPr lang="it-IT" sz="2800" dirty="0"/>
              <a:t>, </a:t>
            </a:r>
            <a:r>
              <a:rPr lang="it-IT" sz="2800" dirty="0" smtClean="0"/>
              <a:t>volta alla verifica della </a:t>
            </a:r>
            <a:r>
              <a:rPr lang="it-IT" sz="2800" b="1" u="sng" dirty="0" smtClean="0"/>
              <a:t>sussistenza </a:t>
            </a:r>
            <a:r>
              <a:rPr lang="it-IT" sz="2800" b="1" u="sng" dirty="0"/>
              <a:t>ovvero della permanenza dei presupposti per </a:t>
            </a:r>
            <a:r>
              <a:rPr lang="it-IT" sz="2800" b="1" u="sng" dirty="0" smtClean="0"/>
              <a:t>l'erogazione degli </a:t>
            </a:r>
            <a:r>
              <a:rPr lang="it-IT" sz="2800" b="1" u="sng" dirty="0"/>
              <a:t>incentivi</a:t>
            </a:r>
            <a:r>
              <a:rPr lang="it-IT" sz="2800" dirty="0"/>
              <a:t>, con  particolare </a:t>
            </a:r>
            <a:r>
              <a:rPr lang="it-IT" sz="2800" dirty="0" smtClean="0"/>
              <a:t>riguardo alla fonte utilizzata, all'entrata in esercizio</a:t>
            </a:r>
            <a:r>
              <a:rPr lang="it-IT" sz="2800" dirty="0"/>
              <a:t>, </a:t>
            </a:r>
            <a:r>
              <a:rPr lang="it-IT" sz="2800" dirty="0" smtClean="0"/>
              <a:t>alla </a:t>
            </a:r>
            <a:r>
              <a:rPr lang="it-IT" sz="2800" b="1" u="sng" dirty="0" err="1" smtClean="0"/>
              <a:t>conformita</a:t>
            </a:r>
            <a:r>
              <a:rPr lang="it-IT" sz="2800" b="1" u="sng" dirty="0" err="1"/>
              <a:t>'</a:t>
            </a:r>
            <a:r>
              <a:rPr lang="it-IT" sz="2800" dirty="0"/>
              <a:t> </a:t>
            </a:r>
            <a:r>
              <a:rPr lang="it-IT" sz="2800" dirty="0" smtClean="0"/>
              <a:t>ed al corretto funzionamento </a:t>
            </a:r>
            <a:r>
              <a:rPr lang="it-IT" sz="2800" dirty="0"/>
              <a:t>di componenti, apparecchiature, opere connesse e </a:t>
            </a:r>
            <a:r>
              <a:rPr lang="it-IT" sz="2800" dirty="0" smtClean="0"/>
              <a:t>altre infrastrutture </a:t>
            </a:r>
            <a:r>
              <a:rPr lang="it-IT" sz="2800" dirty="0"/>
              <a:t>degli impianti e alla </a:t>
            </a:r>
            <a:r>
              <a:rPr lang="it-IT" sz="2800" b="1" u="sng" dirty="0" err="1"/>
              <a:t>veridicita'</a:t>
            </a:r>
            <a:r>
              <a:rPr lang="it-IT" sz="2800" dirty="0"/>
              <a:t> </a:t>
            </a:r>
            <a:r>
              <a:rPr lang="it-IT" sz="2800" dirty="0" smtClean="0"/>
              <a:t>delle  informazioni contenute in atti</a:t>
            </a:r>
            <a:r>
              <a:rPr lang="it-IT" sz="2800" dirty="0"/>
              <a:t>, </a:t>
            </a:r>
            <a:r>
              <a:rPr lang="it-IT" sz="2800" dirty="0" smtClean="0"/>
              <a:t>documenti</a:t>
            </a:r>
            <a:r>
              <a:rPr lang="it-IT" sz="2800" dirty="0"/>
              <a:t>, </a:t>
            </a:r>
            <a:r>
              <a:rPr lang="it-IT" sz="2800" dirty="0" smtClean="0"/>
              <a:t>attestazioni</a:t>
            </a:r>
            <a:r>
              <a:rPr lang="it-IT" sz="2800" dirty="0"/>
              <a:t>, </a:t>
            </a:r>
            <a:r>
              <a:rPr lang="it-IT" sz="2800" dirty="0" smtClean="0"/>
              <a:t>comunicazioni e dichiarazioni </a:t>
            </a:r>
            <a:r>
              <a:rPr lang="it-IT" sz="2800" dirty="0"/>
              <a:t>forniti dal titolare dell'impianto</a:t>
            </a:r>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F247824-FE67-42DA-A3DE-6EB4F812802A}" type="slidenum">
              <a:rPr lang="it-IT" smtClean="0"/>
              <a:t>9</a:t>
            </a:fld>
            <a:endParaRPr lang="it-IT"/>
          </a:p>
        </p:txBody>
      </p:sp>
    </p:spTree>
    <p:extLst>
      <p:ext uri="{BB962C8B-B14F-4D97-AF65-F5344CB8AC3E}">
        <p14:creationId xmlns:p14="http://schemas.microsoft.com/office/powerpoint/2010/main" val="3073893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rmacia">
  <a:themeElements>
    <a:clrScheme name="Farmacia">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Farmacia">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armacia">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1227</TotalTime>
  <Words>3837</Words>
  <Application>Microsoft Office PowerPoint</Application>
  <PresentationFormat>Presentazione su schermo (4:3)</PresentationFormat>
  <Paragraphs>299</Paragraphs>
  <Slides>43</Slides>
  <Notes>0</Notes>
  <HiddenSlides>0</HiddenSlides>
  <MMClips>0</MMClips>
  <ScaleCrop>false</ScaleCrop>
  <HeadingPairs>
    <vt:vector size="4" baseType="variant">
      <vt:variant>
        <vt:lpstr>Tema</vt:lpstr>
      </vt:variant>
      <vt:variant>
        <vt:i4>1</vt:i4>
      </vt:variant>
      <vt:variant>
        <vt:lpstr>Titoli diapositive</vt:lpstr>
      </vt:variant>
      <vt:variant>
        <vt:i4>43</vt:i4>
      </vt:variant>
    </vt:vector>
  </HeadingPairs>
  <TitlesOfParts>
    <vt:vector size="44" baseType="lpstr">
      <vt:lpstr>Farmacia</vt:lpstr>
      <vt:lpstr>I controlli gse e Le nuova discipline  di sanatoria per le violazioni  rilevanti</vt:lpstr>
      <vt:lpstr> La disciplina generale dell’articolo 42 d. lgs. 28/2011</vt:lpstr>
      <vt:lpstr>I PRINCIPI DELLA DISCIPLINA (ARTICOLO 23 D. LGS. 28/2011)</vt:lpstr>
      <vt:lpstr>La competenza del gse sui controlli (articolo 42 D. LGS. 28/2011)</vt:lpstr>
      <vt:lpstr>CONSEGUENZE DEI CONTROLLI (articolo 42 D. LGS. 28/2011)</vt:lpstr>
      <vt:lpstr>LA POSSIBILITA’ DI SANARE LE VIOLAZIONI RILEVANTI (ARTICOLO 42 D. LGS. 28/2011)</vt:lpstr>
      <vt:lpstr>L’ARTICOLO 43 COMMA 5 D.LGS. 28/2011</vt:lpstr>
      <vt:lpstr>IL DM 31 GENNAIO 2014</vt:lpstr>
      <vt:lpstr>I principi del DM 31 gennaio 2014</vt:lpstr>
      <vt:lpstr>Le violazioni rilevanti ai sensi del dm 31 gennaio 2014 </vt:lpstr>
      <vt:lpstr>Ancora sulle violazioni rilevanti</vt:lpstr>
      <vt:lpstr>Le violazioni rilevanti</vt:lpstr>
      <vt:lpstr>  </vt:lpstr>
      <vt:lpstr>LA NATURA DI NORMA SPECIALE DELL’ARTICOLO 42 (TAR LAZIO 8846/2018)</vt:lpstr>
      <vt:lpstr> decadenza COME PROVVEDIMENTO NON SANZIONATORIO e vincolato (consiglio di stato 50/2017)</vt:lpstr>
      <vt:lpstr>Automaticita’ della decadenza esclude applicazione principi in materia autotutela    (CONSIGLIO DI STATO 5799/2015 )</vt:lpstr>
      <vt:lpstr>DIVERSITA’ FRA AUTOTUTELA E DECADENZA  (tar Lazio 7219/2018)</vt:lpstr>
      <vt:lpstr>SEMPRE SULLA DIVERSITA’ RISPETTO ALL’AUTOTUTELA (TAR LAZIO 2971/2018)</vt:lpstr>
      <vt:lpstr> LA NATURA NON prescrittibile dei poteri di controllo (TAR LAZIO 8845/2018) </vt:lpstr>
      <vt:lpstr>INAPPLICABILITA’ (o meglio inefficacia)  DELLE NORME IN MATERIA DI silenzio assenso (consiglio di stato 5869/2017)</vt:lpstr>
      <vt:lpstr> </vt:lpstr>
      <vt:lpstr>Il soccorso istruttorio (consiglio di stato 50/2017)</vt:lpstr>
      <vt:lpstr>Inapplicabilita’ del falso innocuo (consiglio di stato 5869/2017)</vt:lpstr>
      <vt:lpstr>VENIRE MENO DEL DOVERE DI PRENDERE IN ESAME DOMANDE DI ACCESSO AL CONTO ENERGIA (TAR LAZIO 2353/2018) E ASSENZA DI OBBLIGO DI PRENDERE IN CONSIDERAZIONE ACCESSO A CONTO ENERGIA SUCCESSIVO  ( tar lazio 7509/2017)</vt:lpstr>
      <vt:lpstr> </vt:lpstr>
      <vt:lpstr>corte costituzionale 51/2017 e la illegittimita’ di sanzioni automatiche aggiuntive </vt:lpstr>
      <vt:lpstr>IL GSE NON HA POTERE DI CONTROLLARE LA CONFORMITA’ ALLE AUTORIZZAZIONI O ALLE LEGGE IN GENERALE (CONSIGLIO DI STATO 2859/2018)</vt:lpstr>
      <vt:lpstr>Il principio della importanza delle violazioni (consiglio di stato 985/2018 e consiglio di stato 2006/2016)</vt:lpstr>
      <vt:lpstr>Presentazione standard di PowerPoint</vt:lpstr>
      <vt:lpstr>La novella della finanziaria</vt:lpstr>
      <vt:lpstr>In sintesi</vt:lpstr>
      <vt:lpstr>I LIMITI DELLA NUOVA NORMATIVA nella interpretazione giurisprudenziale </vt:lpstr>
      <vt:lpstr>La mancata attuazione</vt:lpstr>
      <vt:lpstr>ALCUNI PRINCIPI CHE SI RITIENE SAREBBE OPPORTUNO PRENDERE IN CONSIDERAZIONE PER IL DECRETO</vt:lpstr>
      <vt:lpstr>Presentazione standard di PowerPoint</vt:lpstr>
      <vt:lpstr>LA SANATORIA PER I PICCOLI IMPIANTI NON CERTIFICATI (articolo 1 comma 89 l. 124/2017)</vt:lpstr>
      <vt:lpstr>LA SANATORIA PER GLI ALTRI IMPIANTI NON CERTIFICATI (art. 57 quater dl 50/2017)</vt:lpstr>
      <vt:lpstr>LA mini SANATORIA PER GLI impianti eolici di registro 2012 (articolo 57 quater dl. 50/2017)</vt:lpstr>
      <vt:lpstr>Presentazione standard di PowerPoint</vt:lpstr>
      <vt:lpstr>LA NON APPLICABILITA’  DEL DM 31 GENNAIO 2014 per impianti di cogenerazione e interventi di efficienza (TAR 11954/2017)</vt:lpstr>
      <vt:lpstr>LA INTEGRAZIONE normativa IN MATERIA DI CONTROLLI SUI TITOLI DI EFFICIENZA ENERGETICA (Articolo 42 commi 3 bis e 3 ter d.lgs. 28/2011)</vt:lpstr>
      <vt:lpstr>PER EFFICIENZA ENERGETICA CONTROLLI ANCHE DOPO FINE INCENTIVI  (TAR LAZIO 11009/2018)</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nuova discipline  di sanatoria per le violazioni  rilevanti.</dc:title>
  <dc:creator>Emilio Sani</dc:creator>
  <cp:lastModifiedBy>Emilio Sani</cp:lastModifiedBy>
  <cp:revision>199</cp:revision>
  <dcterms:created xsi:type="dcterms:W3CDTF">2018-10-06T05:36:45Z</dcterms:created>
  <dcterms:modified xsi:type="dcterms:W3CDTF">2018-12-23T15:53:40Z</dcterms:modified>
</cp:coreProperties>
</file>