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4" r:id="rId3"/>
  </p:sldMasterIdLst>
  <p:notesMasterIdLst>
    <p:notesMasterId r:id="rId21"/>
  </p:notesMasterIdLst>
  <p:sldIdLst>
    <p:sldId id="256" r:id="rId4"/>
    <p:sldId id="326" r:id="rId5"/>
    <p:sldId id="295" r:id="rId6"/>
    <p:sldId id="319" r:id="rId7"/>
    <p:sldId id="331" r:id="rId8"/>
    <p:sldId id="334" r:id="rId9"/>
    <p:sldId id="302" r:id="rId10"/>
    <p:sldId id="321" r:id="rId11"/>
    <p:sldId id="336" r:id="rId12"/>
    <p:sldId id="328" r:id="rId13"/>
    <p:sldId id="317" r:id="rId14"/>
    <p:sldId id="322" r:id="rId15"/>
    <p:sldId id="337" r:id="rId16"/>
    <p:sldId id="323" r:id="rId17"/>
    <p:sldId id="335" r:id="rId18"/>
    <p:sldId id="338" r:id="rId19"/>
    <p:sldId id="285" r:id="rId20"/>
  </p:sldIdLst>
  <p:sldSz cx="9144000" cy="6858000" type="screen4x3"/>
  <p:notesSz cx="6797675" cy="9928225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8DC1"/>
    <a:srgbClr val="BFCAE4"/>
    <a:srgbClr val="F5A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2286" autoAdjust="0"/>
  </p:normalViewPr>
  <p:slideViewPr>
    <p:cSldViewPr snapToGrid="0" snapToObjects="1">
      <p:cViewPr varScale="1">
        <p:scale>
          <a:sx n="92" d="100"/>
          <a:sy n="92" d="100"/>
        </p:scale>
        <p:origin x="-21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8AA5C-B6FA-F94E-ADF6-BFEDFA5DE999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39838"/>
            <a:ext cx="4470400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40F4C-FEDE-EE44-B02E-10A38B42BE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F4C-FEDE-EE44-B02E-10A38B42BE9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83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F4C-FEDE-EE44-B02E-10A38B42BE9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984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F4C-FEDE-EE44-B02E-10A38B42BE9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432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F4C-FEDE-EE44-B02E-10A38B42BE9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432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F4C-FEDE-EE44-B02E-10A38B42BE9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032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F4C-FEDE-EE44-B02E-10A38B42BE9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032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F4C-FEDE-EE44-B02E-10A38B42BE9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03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F4C-FEDE-EE44-B02E-10A38B42BE9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436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F4C-FEDE-EE44-B02E-10A38B42BE9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138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F4C-FEDE-EE44-B02E-10A38B42BE9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863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F4C-FEDE-EE44-B02E-10A38B42BE9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578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F4C-FEDE-EE44-B02E-10A38B42BE9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983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F4C-FEDE-EE44-B02E-10A38B42BE9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08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F4C-FEDE-EE44-B02E-10A38B42BE9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084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F4C-FEDE-EE44-B02E-10A38B42BE9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289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13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7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9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3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0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1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2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6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98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3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3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8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0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704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9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67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65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3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73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538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F57-F1DE-CA41-A722-8938AD721060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8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F7F57-F1DE-CA41-A722-8938AD721060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829E-FD94-264E-9363-51CD38693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2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4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F7F57-F1DE-CA41-A722-8938AD721060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23/12/2018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6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6635" y="6022414"/>
            <a:ext cx="8849710" cy="476646"/>
          </a:xfrm>
        </p:spPr>
        <p:txBody>
          <a:bodyPr>
            <a:normAutofit fontScale="90000"/>
          </a:bodyPr>
          <a:lstStyle/>
          <a:p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Avvocato Daniele Salvi</a:t>
            </a:r>
            <a:b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</a:br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d.salvi@sazalex.com</a:t>
            </a:r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/>
            </a:r>
            <a:b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</a:br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Tel: </a:t>
            </a:r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3775556440</a:t>
            </a:r>
            <a:endParaRPr lang="it-IT" sz="20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36635" y="1883375"/>
            <a:ext cx="8849709" cy="7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1800" i="1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36634" y="3190677"/>
            <a:ext cx="8849710" cy="476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I nuovi incentivi al fotovoltaico</a:t>
            </a:r>
            <a:endParaRPr lang="it-IT" sz="4000" b="1" dirty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00" y="263375"/>
            <a:ext cx="5832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65776"/>
            <a:ext cx="7451988" cy="797030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it-IT" sz="3200" b="1" dirty="0" smtClean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l"/>
            <a:r>
              <a:rPr lang="it-IT" sz="74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Impianti PV installati in sostituzione di amianto</a:t>
            </a:r>
          </a:p>
          <a:p>
            <a:pPr algn="l"/>
            <a:endParaRPr lang="it-IT" sz="3200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07627" y="962806"/>
            <a:ext cx="8925502" cy="534447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Contingente specifico per gli impianti PV installati in sostituzione di amianto (Gruppo A-2), per un ammontare complessivo di </a:t>
            </a:r>
            <a:r>
              <a:rPr lang="it-IT" sz="21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800 </a:t>
            </a:r>
            <a:r>
              <a:rPr lang="it-IT" sz="2100" b="1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M</a:t>
            </a:r>
            <a:r>
              <a:rPr lang="it-IT" sz="21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W </a:t>
            </a: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spalmati nel corso delle diverse procedure di registro.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La superficie dei moduli </a:t>
            </a:r>
            <a:r>
              <a:rPr lang="it-IT" sz="21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non può essere superiore a quella della copertura rimossa</a:t>
            </a: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Premio di </a:t>
            </a:r>
            <a:r>
              <a:rPr lang="it-IT" sz="21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12 €/MWH </a:t>
            </a: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in aggiunta agli incentivi previsti dal Decreto </a:t>
            </a:r>
            <a:r>
              <a:rPr lang="it-IT" sz="21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su tutta l’energia prodotta</a:t>
            </a: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Criterio di priorità specifico per il GRUPPO A-2: impianti realizzati, nell’ordine, su scuole, ospedali, altri edifici pubblici od aperti al pubblico.</a:t>
            </a:r>
          </a:p>
          <a:p>
            <a:pPr>
              <a:lnSpc>
                <a:spcPct val="150000"/>
              </a:lnSpc>
            </a:pPr>
            <a:endParaRPr lang="it-IT" sz="2000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755116" y="6421825"/>
            <a:ext cx="27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944B8EF-C551-0740-8471-45F9B258BD38}" type="slidenum">
              <a:rPr lang="it-IT" sz="1400" smtClean="0">
                <a:solidFill>
                  <a:srgbClr val="BFCAE4"/>
                </a:solidFill>
              </a:rPr>
              <a:pPr/>
              <a:t>10</a:t>
            </a:fld>
            <a:endParaRPr lang="it-IT" sz="1400" dirty="0">
              <a:solidFill>
                <a:srgbClr val="BFCAE4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</a:t>
            </a:r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t="9657" r="17020" b="10145"/>
          <a:stretch/>
        </p:blipFill>
        <p:spPr>
          <a:xfrm>
            <a:off x="7589960" y="165776"/>
            <a:ext cx="1512000" cy="5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3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59707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Quando sono previsti questi meccanismi?</a:t>
            </a:r>
            <a:endParaRPr lang="it-IT" sz="3200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96860" y="721045"/>
            <a:ext cx="8828642" cy="6255559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Sono previste </a:t>
            </a:r>
            <a:r>
              <a:rPr lang="it-IT" sz="21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otto diverse procedure per iscrizione a registro </a:t>
            </a: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distribuite fra 2018 e 2021.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1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Entro 30 giorni bisogna fare domanda, </a:t>
            </a:r>
            <a:r>
              <a:rPr lang="it-IT" sz="2100" b="1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e</a:t>
            </a:r>
            <a:r>
              <a:rPr lang="it-IT" sz="21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ntro </a:t>
            </a:r>
            <a:r>
              <a:rPr lang="it-IT" sz="2100" b="1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90 si chiude </a:t>
            </a:r>
            <a:r>
              <a:rPr lang="it-IT" sz="21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graduatoria</a:t>
            </a: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lang="it-IT" sz="21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Qualora le richieste di uno dei due gruppi A e B siano inferiori al contingente di potenza disponibile e le richieste valide di iscrizione all’altro gruppo siano invece superiori, la potenza non utilizzata del primo gruppo è trasferita al contingente del secondo.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Alla </a:t>
            </a:r>
            <a:r>
              <a:rPr lang="it-IT" sz="21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potenza messa a disposizione in ciascuna procedura di registro o d’asta viene sommata quella eventualmente non aggiudicata nella precedente </a:t>
            </a: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procedura.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>
              <a:lnSpc>
                <a:spcPct val="150000"/>
              </a:lnSpc>
            </a:pPr>
            <a:endParaRPr lang="it-IT" sz="1600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755116" y="6421825"/>
            <a:ext cx="27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944B8EF-C551-0740-8471-45F9B258BD38}" type="slidenum">
              <a:rPr lang="it-IT" sz="1400" smtClean="0">
                <a:solidFill>
                  <a:srgbClr val="BFCAE4"/>
                </a:solidFill>
              </a:rPr>
              <a:pPr/>
              <a:t>11</a:t>
            </a:fld>
            <a:endParaRPr lang="it-IT" sz="1400" dirty="0">
              <a:solidFill>
                <a:srgbClr val="BFCAE4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</a:t>
            </a:r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t="9657" r="17020" b="10145"/>
          <a:stretch/>
        </p:blipFill>
        <p:spPr>
          <a:xfrm>
            <a:off x="7589960" y="165776"/>
            <a:ext cx="1512000" cy="5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2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770552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Le aste</a:t>
            </a:r>
            <a:endParaRPr lang="it-IT" sz="3200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36633" y="979463"/>
            <a:ext cx="8924225" cy="6324808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 meccanismi per gli impianti da 1 MW in suddivisi in tre gruppi: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GRUPPO A: eolico e fotovoltaico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GRUPPO B: idroelettrico ed impianti a gas residuati dei processi di depurazione;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GRUPPO C: impianti oggetto di rifacimento totale o parziale, esclusi i fotovoltaici.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Possibilità di partecipare mediante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aggregati fra impianti di produzione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it-IT" sz="2000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lvl="0" algn="just">
              <a:lnSpc>
                <a:spcPct val="150000"/>
              </a:lnSpc>
            </a:pPr>
            <a:r>
              <a:rPr lang="it-IT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lang="it-IT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>
              <a:lnSpc>
                <a:spcPct val="150000"/>
              </a:lnSpc>
            </a:pPr>
            <a:endParaRPr lang="it-IT" sz="2000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755116" y="6421825"/>
            <a:ext cx="27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944B8EF-C551-0740-8471-45F9B258BD38}" type="slidenum">
              <a:rPr lang="it-IT" sz="1400" smtClean="0">
                <a:solidFill>
                  <a:srgbClr val="BFCAE4"/>
                </a:solidFill>
              </a:rPr>
              <a:pPr/>
              <a:t>12</a:t>
            </a:fld>
            <a:endParaRPr lang="it-IT" sz="1400" dirty="0">
              <a:solidFill>
                <a:srgbClr val="BFCAE4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</a:t>
            </a:r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t="9657" r="17020" b="10145"/>
          <a:stretch/>
        </p:blipFill>
        <p:spPr>
          <a:xfrm>
            <a:off x="7589960" y="165776"/>
            <a:ext cx="1512000" cy="5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0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760613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Le formazione della graduatoria</a:t>
            </a:r>
            <a:endParaRPr lang="it-IT" sz="3200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36634" y="884583"/>
            <a:ext cx="8896495" cy="6555641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it-IT" sz="2400" b="1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Prevale chi offre il maggior ribasso </a:t>
            </a: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e, a parità di ribasso, si considera:</a:t>
            </a:r>
          </a:p>
          <a:p>
            <a:pPr marL="342900" lvl="0" indent="-342900" algn="just">
              <a:lnSpc>
                <a:spcPct val="150000"/>
              </a:lnSpc>
              <a:buFontTx/>
              <a:buAutoNum type="alphaLcParenR"/>
            </a:pP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rating di legalità, pari almeno a due stellette;</a:t>
            </a:r>
          </a:p>
          <a:p>
            <a:pPr marL="342900" lvl="0" indent="-342900" algn="just">
              <a:lnSpc>
                <a:spcPct val="150000"/>
              </a:lnSpc>
              <a:buFontTx/>
              <a:buAutoNum type="alphaLcParenR"/>
            </a:pP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Impianti realizzati su discariche chiuse e ripristinate o su aree bonificate;</a:t>
            </a:r>
          </a:p>
          <a:p>
            <a:pPr marL="342900" lvl="0" indent="-342900" algn="just">
              <a:lnSpc>
                <a:spcPct val="150000"/>
              </a:lnSpc>
              <a:buFontTx/>
              <a:buAutoNum type="alphaLcParenR"/>
            </a:pP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anteriorità della domanda di partecipazione all’asta.</a:t>
            </a:r>
          </a:p>
          <a:p>
            <a:pPr lvl="0" algn="just">
              <a:lnSpc>
                <a:spcPct val="150000"/>
              </a:lnSpc>
            </a:pPr>
            <a:r>
              <a:rPr lang="it-IT" sz="2400" b="1" u="sng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Le graduatorie non sono soggette a scorrimento</a:t>
            </a: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it-IT" sz="2400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Previsto un meccanismo di riallocazione della potenza per salvaguardare le fonti meno competitive.</a:t>
            </a:r>
            <a:endParaRPr lang="it-IT" sz="24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>
              <a:lnSpc>
                <a:spcPct val="150000"/>
              </a:lnSpc>
            </a:pPr>
            <a:endParaRPr lang="it-IT" sz="2000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755116" y="6421825"/>
            <a:ext cx="27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944B8EF-C551-0740-8471-45F9B258BD38}" type="slidenum">
              <a:rPr lang="it-IT" sz="1400" smtClean="0">
                <a:solidFill>
                  <a:srgbClr val="BFCAE4"/>
                </a:solidFill>
              </a:rPr>
              <a:pPr/>
              <a:t>13</a:t>
            </a:fld>
            <a:endParaRPr lang="it-IT" sz="1400" dirty="0">
              <a:solidFill>
                <a:srgbClr val="BFCAE4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</a:t>
            </a:r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t="9657" r="17020" b="10145"/>
          <a:stretch/>
        </p:blipFill>
        <p:spPr>
          <a:xfrm>
            <a:off x="7589960" y="165776"/>
            <a:ext cx="1512000" cy="5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1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59707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I PPA</a:t>
            </a:r>
            <a:endParaRPr lang="it-IT" sz="3200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36635" y="721045"/>
            <a:ext cx="8896494" cy="5586145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Viene </a:t>
            </a:r>
            <a:r>
              <a:rPr lang="it-IT" sz="20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prevista una piattaforma di mercato per la negoziazione a lungo termine di energia </a:t>
            </a:r>
            <a:r>
              <a:rPr lang="it-IT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rinnovabile:</a:t>
            </a:r>
            <a:endParaRPr lang="it-IT" sz="20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400050" indent="-4000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b="1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</a:t>
            </a:r>
            <a:r>
              <a:rPr lang="it-IT" sz="20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er gli </a:t>
            </a:r>
            <a:r>
              <a:rPr lang="it-IT" sz="2000" b="1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impianti nuovi, oggetto di rifacimento o di </a:t>
            </a:r>
            <a:r>
              <a:rPr lang="it-IT" sz="20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potenziamento, muniti di tutti i titoli abilitativi necessari </a:t>
            </a:r>
            <a:r>
              <a:rPr lang="it-IT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alla costruzione ed esercizio degli stessi;</a:t>
            </a:r>
            <a:endParaRPr lang="it-IT" sz="20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400050" indent="-4000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per </a:t>
            </a:r>
            <a:r>
              <a:rPr lang="it-IT" sz="2000" b="1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impianti entrati in esercizio dopo 1 gennaio </a:t>
            </a:r>
            <a:r>
              <a:rPr lang="it-IT" sz="20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2017 senza incentivi</a:t>
            </a:r>
            <a:r>
              <a:rPr lang="it-IT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Il </a:t>
            </a:r>
            <a:r>
              <a:rPr lang="it-IT" sz="20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GSE rilascia la qualifica a chi intende accedere alla piattaforma </a:t>
            </a:r>
            <a:r>
              <a:rPr lang="it-IT" sz="2000" b="1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entro 60 giorni dalla richiesta</a:t>
            </a:r>
            <a:r>
              <a:rPr lang="it-IT" sz="20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 </a:t>
            </a:r>
            <a:endParaRPr lang="it-IT" sz="2000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Gli </a:t>
            </a:r>
            <a:r>
              <a:rPr lang="it-IT" sz="20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impianti qualificati </a:t>
            </a:r>
            <a:r>
              <a:rPr lang="it-IT" sz="2000" b="1" u="sng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non possono partecipare alle aste o ai registri</a:t>
            </a:r>
            <a:r>
              <a:rPr lang="it-IT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lang="it-IT" sz="20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Alle piattaforme si può partecipare anche </a:t>
            </a:r>
            <a:r>
              <a:rPr lang="it-IT" sz="2000" b="1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in forma associata o tramite </a:t>
            </a:r>
            <a:r>
              <a:rPr lang="it-IT" sz="20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aggregatori</a:t>
            </a:r>
            <a:r>
              <a:rPr lang="it-IT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lang="it-IT" sz="20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>
              <a:lnSpc>
                <a:spcPct val="150000"/>
              </a:lnSpc>
            </a:pPr>
            <a:endParaRPr lang="it-IT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755116" y="6421825"/>
            <a:ext cx="27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944B8EF-C551-0740-8471-45F9B258BD38}" type="slidenum">
              <a:rPr lang="it-IT" sz="1400" smtClean="0">
                <a:solidFill>
                  <a:srgbClr val="BFCAE4"/>
                </a:solidFill>
              </a:rPr>
              <a:pPr/>
              <a:t>14</a:t>
            </a:fld>
            <a:endParaRPr lang="it-IT" sz="1400" dirty="0">
              <a:solidFill>
                <a:srgbClr val="BFCAE4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</a:t>
            </a:r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t="9657" r="17020" b="10145"/>
          <a:stretch/>
        </p:blipFill>
        <p:spPr>
          <a:xfrm>
            <a:off x="7589960" y="165776"/>
            <a:ext cx="1512000" cy="5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6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832319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457200">
              <a:spcBef>
                <a:spcPts val="0"/>
              </a:spcBef>
            </a:pPr>
            <a:r>
              <a:rPr lang="it-IT" sz="3200" b="1" dirty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Conclusioni quali </a:t>
            </a:r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impianti e </a:t>
            </a:r>
            <a:r>
              <a:rPr lang="it-IT" sz="3200" b="1" dirty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quali modelli per il fotovoltaico incentivato?</a:t>
            </a: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8755116" y="6421825"/>
            <a:ext cx="27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944B8EF-C551-0740-8471-45F9B258BD38}" type="slidenum">
              <a:rPr lang="it-IT" sz="1400" smtClean="0">
                <a:solidFill>
                  <a:srgbClr val="BFCAE4"/>
                </a:solidFill>
              </a:rPr>
              <a:pPr/>
              <a:t>15</a:t>
            </a:fld>
            <a:endParaRPr lang="it-IT" sz="1400" dirty="0">
              <a:solidFill>
                <a:srgbClr val="BFCAE4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</a:t>
            </a:r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t="9657" r="17020" b="10145"/>
          <a:stretch/>
        </p:blipFill>
        <p:spPr>
          <a:xfrm>
            <a:off x="7589960" y="165776"/>
            <a:ext cx="1512000" cy="513462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107628" y="1194828"/>
            <a:ext cx="87574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L’energia autoconsumata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non è incentivata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, ma in linea di massima per come sono le tariffe attuali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rimane più conveniente l’autoconsumo dell’incentivo.</a:t>
            </a:r>
          </a:p>
          <a:p>
            <a:pPr lvl="0" algn="just">
              <a:lnSpc>
                <a:spcPct val="150000"/>
              </a:lnSpc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L’attuale sistema incentivante costituisce dunque:</a:t>
            </a:r>
          </a:p>
          <a:p>
            <a:pPr marL="400050" lvl="0" indent="-4000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 una assicurazione sul reddito 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perché viene previsto un floor reddituale per le eccedenze di produzione;</a:t>
            </a:r>
          </a:p>
          <a:p>
            <a:pPr marL="400050" lvl="0" indent="-4000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 mitigazione rischio % di autoconsumo</a:t>
            </a: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lang="it-IT" sz="2400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3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68755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457200">
              <a:spcBef>
                <a:spcPts val="0"/>
              </a:spcBef>
            </a:pPr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Le proposte di Italia Solare</a:t>
            </a:r>
            <a:endParaRPr lang="it-IT" sz="3200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8755116" y="6421825"/>
            <a:ext cx="27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944B8EF-C551-0740-8471-45F9B258BD38}" type="slidenum">
              <a:rPr lang="it-IT" sz="1400" smtClean="0">
                <a:solidFill>
                  <a:srgbClr val="BFCAE4"/>
                </a:solidFill>
              </a:rPr>
              <a:pPr/>
              <a:t>16</a:t>
            </a:fld>
            <a:endParaRPr lang="it-IT" sz="1400" dirty="0">
              <a:solidFill>
                <a:srgbClr val="BFCAE4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</a:t>
            </a:r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t="9657" r="17020" b="10145"/>
          <a:stretch/>
        </p:blipFill>
        <p:spPr>
          <a:xfrm>
            <a:off x="7589960" y="165776"/>
            <a:ext cx="1512000" cy="513462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107628" y="811525"/>
            <a:ext cx="8994332" cy="5107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it-IT" sz="22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Sono state accolte le proposte di Italia Solare riguardanti:</a:t>
            </a:r>
          </a:p>
          <a:p>
            <a:pPr lvl="0" algn="just">
              <a:lnSpc>
                <a:spcPct val="150000"/>
              </a:lnSpc>
            </a:pPr>
            <a:r>
              <a:rPr lang="it-IT" sz="22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(i) l’aumento delle procedure di registro e d’asta e l’incremento della capacità incentivata (</a:t>
            </a:r>
            <a:r>
              <a:rPr lang="it-IT" sz="22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1020 MW in più utilizzabili dal fotovoltaico</a:t>
            </a:r>
            <a:r>
              <a:rPr lang="it-IT" sz="22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);</a:t>
            </a:r>
          </a:p>
          <a:p>
            <a:pPr lvl="0" algn="just">
              <a:lnSpc>
                <a:spcPct val="150000"/>
              </a:lnSpc>
            </a:pPr>
            <a:r>
              <a:rPr lang="it-IT" sz="22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(ii) la creazione di un </a:t>
            </a:r>
            <a:r>
              <a:rPr lang="it-IT" sz="22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apposito contingente per gli impianti realizzati in sostituzione di coperture contenenti amianto</a:t>
            </a:r>
            <a:r>
              <a:rPr lang="it-IT" sz="22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it-IT" sz="22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Elementi critici ancora presenti:</a:t>
            </a:r>
          </a:p>
          <a:p>
            <a:pPr marL="514350" lvl="0" indent="-514350" algn="just">
              <a:lnSpc>
                <a:spcPct val="150000"/>
              </a:lnSpc>
              <a:buAutoNum type="romanLcParenBoth"/>
            </a:pPr>
            <a:r>
              <a:rPr lang="it-IT" sz="22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non è stata prevista la possibilità di installare il fotovoltaico su edifici agricoli, </a:t>
            </a:r>
            <a:r>
              <a:rPr lang="it-IT" sz="22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qualora non accatastati</a:t>
            </a:r>
            <a:r>
              <a:rPr lang="it-IT" sz="22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; </a:t>
            </a:r>
          </a:p>
          <a:p>
            <a:pPr marL="514350" lvl="0" indent="-514350" algn="just">
              <a:lnSpc>
                <a:spcPct val="150000"/>
              </a:lnSpc>
              <a:buAutoNum type="romanLcParenBoth"/>
            </a:pPr>
            <a:r>
              <a:rPr lang="it-IT" sz="22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mancata estensione del criterio </a:t>
            </a:r>
            <a:r>
              <a:rPr lang="it-IT" sz="22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di priorità per gli impianti aggregati </a:t>
            </a:r>
            <a:r>
              <a:rPr lang="it-IT" sz="2200" b="1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anche alle procedure </a:t>
            </a:r>
            <a:r>
              <a:rPr lang="it-IT" sz="22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d’asta</a:t>
            </a:r>
            <a:r>
              <a:rPr lang="it-IT" sz="22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69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 txBox="1">
            <a:spLocks/>
          </p:cNvSpPr>
          <p:nvPr/>
        </p:nvSpPr>
        <p:spPr>
          <a:xfrm>
            <a:off x="147145" y="2291256"/>
            <a:ext cx="8849710" cy="1450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Grazie per l’attenzione</a:t>
            </a:r>
            <a:endParaRPr lang="it-IT" sz="2700" i="1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4651942" y="3836276"/>
            <a:ext cx="2711065" cy="2128980"/>
            <a:chOff x="4651942" y="3836276"/>
            <a:chExt cx="2711065" cy="2128980"/>
          </a:xfrm>
        </p:grpSpPr>
        <p:sp>
          <p:nvSpPr>
            <p:cNvPr id="4" name="CasellaDiTesto 3"/>
            <p:cNvSpPr txBox="1"/>
            <p:nvPr/>
          </p:nvSpPr>
          <p:spPr>
            <a:xfrm>
              <a:off x="5030317" y="3836276"/>
              <a:ext cx="2332690" cy="2125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t-IT" dirty="0" smtClean="0">
                  <a:solidFill>
                    <a:srgbClr val="F5A719"/>
                  </a:solidFill>
                  <a:latin typeface="Noto Sans" charset="0"/>
                  <a:ea typeface="Noto Sans" charset="0"/>
                  <a:cs typeface="Noto Sans" charset="0"/>
                </a:rPr>
                <a:t>www.italiasolare.eu</a:t>
              </a:r>
            </a:p>
            <a:p>
              <a:pPr>
                <a:lnSpc>
                  <a:spcPct val="150000"/>
                </a:lnSpc>
              </a:pPr>
              <a:r>
                <a:rPr lang="it-IT" dirty="0" smtClean="0">
                  <a:solidFill>
                    <a:srgbClr val="F5A719"/>
                  </a:solidFill>
                  <a:latin typeface="Noto Sans" charset="0"/>
                  <a:ea typeface="Noto Sans" charset="0"/>
                  <a:cs typeface="Noto Sans" charset="0"/>
                </a:rPr>
                <a:t>info@italiasolare.eu</a:t>
              </a:r>
            </a:p>
            <a:p>
              <a:pPr>
                <a:lnSpc>
                  <a:spcPct val="150000"/>
                </a:lnSpc>
              </a:pPr>
              <a:r>
                <a:rPr lang="it-IT" dirty="0" smtClean="0">
                  <a:solidFill>
                    <a:srgbClr val="F5A719"/>
                  </a:solidFill>
                  <a:latin typeface="Noto Sans" charset="0"/>
                  <a:ea typeface="Noto Sans" charset="0"/>
                  <a:cs typeface="Noto Sans" charset="0"/>
                </a:rPr>
                <a:t>ITALIAsolare</a:t>
              </a:r>
            </a:p>
            <a:p>
              <a:pPr>
                <a:lnSpc>
                  <a:spcPct val="150000"/>
                </a:lnSpc>
              </a:pPr>
              <a:r>
                <a:rPr lang="it-IT" dirty="0" smtClean="0">
                  <a:solidFill>
                    <a:srgbClr val="F5A719"/>
                  </a:solidFill>
                  <a:latin typeface="Noto Sans" charset="0"/>
                  <a:ea typeface="Noto Sans" charset="0"/>
                  <a:cs typeface="Noto Sans" charset="0"/>
                </a:rPr>
                <a:t>italia_solare</a:t>
              </a:r>
            </a:p>
            <a:p>
              <a:pPr>
                <a:lnSpc>
                  <a:spcPct val="150000"/>
                </a:lnSpc>
              </a:pPr>
              <a:r>
                <a:rPr lang="it-IT" dirty="0" smtClean="0">
                  <a:solidFill>
                    <a:srgbClr val="F5A719"/>
                  </a:solidFill>
                  <a:latin typeface="Noto Sans" charset="0"/>
                  <a:ea typeface="Noto Sans" charset="0"/>
                  <a:cs typeface="Noto Sans" charset="0"/>
                </a:rPr>
                <a:t>ITALIASolare</a:t>
              </a:r>
              <a:endParaRPr lang="it-IT" dirty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1942" y="4763658"/>
              <a:ext cx="360000" cy="360000"/>
            </a:xfrm>
            <a:prstGeom prst="rect">
              <a:avLst/>
            </a:prstGeom>
          </p:spPr>
        </p:pic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1942" y="5184457"/>
              <a:ext cx="360000" cy="360000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1942" y="4362749"/>
              <a:ext cx="360000" cy="360000"/>
            </a:xfrm>
            <a:prstGeom prst="rect">
              <a:avLst/>
            </a:prstGeom>
          </p:spPr>
        </p:pic>
        <p:pic>
          <p:nvPicPr>
            <p:cNvPr id="12" name="Immagin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1942" y="5605256"/>
              <a:ext cx="360000" cy="360000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1942" y="3941950"/>
              <a:ext cx="360000" cy="360000"/>
            </a:xfrm>
            <a:prstGeom prst="rect">
              <a:avLst/>
            </a:prstGeom>
          </p:spPr>
        </p:pic>
      </p:grpSp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00" y="263375"/>
            <a:ext cx="5832000" cy="1620000"/>
          </a:xfrm>
          <a:prstGeom prst="rect">
            <a:avLst/>
          </a:prstGeom>
        </p:spPr>
      </p:pic>
      <p:sp>
        <p:nvSpPr>
          <p:cNvPr id="14" name="Titolo 1"/>
          <p:cNvSpPr>
            <a:spLocks noGrp="1"/>
          </p:cNvSpPr>
          <p:nvPr>
            <p:ph type="ctrTitle"/>
          </p:nvPr>
        </p:nvSpPr>
        <p:spPr>
          <a:xfrm>
            <a:off x="136635" y="3958500"/>
            <a:ext cx="4435365" cy="2003357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Daniele Salvi</a:t>
            </a:r>
            <a:b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</a:br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d.salvi@sazalex.com</a:t>
            </a:r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/>
            </a:r>
            <a:b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</a:br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/>
            </a:r>
            <a:b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</a:br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/>
            </a:r>
            <a:b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</a:br>
            <a:endParaRPr lang="it-IT" sz="20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765937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Quali impianti </a:t>
            </a:r>
            <a:r>
              <a:rPr lang="it-IT" sz="3200" b="1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</a:t>
            </a:r>
            <a:r>
              <a:rPr lang="it-IT" sz="3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ossono accedere agli incentivi previsti dal nuovo Decreto?</a:t>
            </a:r>
            <a:endParaRPr lang="it-IT" sz="32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16109" y="922422"/>
            <a:ext cx="8925502" cy="4524315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Impianti solari fotovoltaici con le seguenti caratteristiche: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Ø"/>
            </a:pPr>
            <a:r>
              <a:rPr lang="it-IT" sz="24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&gt; 20 kW </a:t>
            </a:r>
            <a:r>
              <a:rPr lang="it-IT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(soglia superiore a quella delle detrazioni fiscali);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Ø"/>
            </a:pPr>
            <a:r>
              <a:rPr lang="it-IT" sz="2400" b="1" dirty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n</a:t>
            </a:r>
            <a:r>
              <a:rPr lang="it-IT" sz="24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on collocati in area agricola </a:t>
            </a:r>
            <a:r>
              <a:rPr lang="it-IT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salvo le serre fotovoltaiche;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Ø"/>
            </a:pPr>
            <a:r>
              <a:rPr lang="it-IT" sz="2400" b="1" dirty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d</a:t>
            </a:r>
            <a:r>
              <a:rPr lang="it-IT" sz="24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i nuova costruzione</a:t>
            </a:r>
            <a:r>
              <a:rPr lang="it-IT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Ø"/>
            </a:pPr>
            <a:r>
              <a:rPr lang="it-IT" sz="2400" b="1" dirty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c</a:t>
            </a:r>
            <a:r>
              <a:rPr lang="it-IT" sz="24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on autorizzazione alla costruzione ed esercizio e preventivo definitivo di connessione</a:t>
            </a:r>
            <a:r>
              <a:rPr lang="it-IT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I</a:t>
            </a:r>
            <a:r>
              <a:rPr lang="it-IT" sz="24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lavori devono essere intrapresi solo </a:t>
            </a:r>
            <a:r>
              <a:rPr lang="it-IT" sz="2400" b="1" u="sng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dopo l’inserimento dell’impianto in posizione utile nelle graduatorie</a:t>
            </a:r>
            <a:r>
              <a:rPr lang="it-IT" sz="24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. </a:t>
            </a:r>
            <a:endParaRPr lang="it-IT" sz="2400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755116" y="6421825"/>
            <a:ext cx="27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944B8EF-C551-0740-8471-45F9B258BD38}" type="slidenum">
              <a:rPr lang="it-IT" sz="1400" smtClean="0">
                <a:solidFill>
                  <a:srgbClr val="BFCAE4"/>
                </a:solidFill>
              </a:rPr>
              <a:t>2</a:t>
            </a:fld>
            <a:endParaRPr lang="it-IT" sz="1400" dirty="0">
              <a:solidFill>
                <a:srgbClr val="BFCAE4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t="9657" r="17020" b="10145"/>
          <a:stretch/>
        </p:blipFill>
        <p:spPr>
          <a:xfrm>
            <a:off x="7589960" y="165776"/>
            <a:ext cx="1512000" cy="5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1068726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Le tariffe sono compatibili con autoconsumo, Ritiro </a:t>
            </a:r>
            <a:r>
              <a:rPr lang="it-IT" sz="3200" b="1" dirty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D</a:t>
            </a:r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edicato, Scambio sul Posto ed ulteriori contributi pubblici? </a:t>
            </a:r>
            <a:endParaRPr lang="it-IT" sz="3200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96860" y="1302026"/>
            <a:ext cx="8925502" cy="581697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L’energia autoconsumata non sarà incentivata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Le tariffe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non sono compatibili 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con Ritiro </a:t>
            </a: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D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edicato e Scambio sul </a:t>
            </a: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osto.</a:t>
            </a:r>
            <a:endParaRPr lang="it-IT" sz="24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Qualora </a:t>
            </a: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si ritenga di rinunciare 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occorrerà </a:t>
            </a:r>
            <a:r>
              <a:rPr lang="it-IT" sz="2400" b="1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restituire anche gli incentivi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pregressi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L’accesso agli incentivi </a:t>
            </a:r>
            <a:r>
              <a:rPr lang="it-IT" sz="2400" b="1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non è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in principio cumulabile </a:t>
            </a:r>
            <a:r>
              <a:rPr lang="it-IT" sz="2400" b="1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con altri contributi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pubblici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>
              <a:lnSpc>
                <a:spcPct val="150000"/>
              </a:lnSpc>
            </a:pPr>
            <a:endParaRPr lang="it-IT" sz="2000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>
              <a:lnSpc>
                <a:spcPct val="150000"/>
              </a:lnSpc>
            </a:pPr>
            <a:endParaRPr lang="it-IT" sz="20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>
              <a:lnSpc>
                <a:spcPct val="150000"/>
              </a:lnSpc>
            </a:pPr>
            <a:endParaRPr lang="it-IT" sz="20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755116" y="6421825"/>
            <a:ext cx="27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944B8EF-C551-0740-8471-45F9B258BD38}" type="slidenum">
              <a:rPr lang="it-IT" sz="1400" smtClean="0">
                <a:solidFill>
                  <a:srgbClr val="BFCAE4"/>
                </a:solidFill>
              </a:rPr>
              <a:pPr/>
              <a:t>3</a:t>
            </a:fld>
            <a:endParaRPr lang="it-IT" sz="1400" dirty="0">
              <a:solidFill>
                <a:srgbClr val="BFCAE4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</a:t>
            </a:r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t="9657" r="17020" b="10145"/>
          <a:stretch/>
        </p:blipFill>
        <p:spPr>
          <a:xfrm>
            <a:off x="7589960" y="165776"/>
            <a:ext cx="1512000" cy="5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0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810308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Quali impianti vanno a registro e quali ad asta?</a:t>
            </a:r>
            <a:endParaRPr lang="it-IT" sz="3200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96860" y="850242"/>
            <a:ext cx="8925502" cy="4524315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mpianti </a:t>
            </a:r>
            <a:r>
              <a:rPr lang="it-IT" sz="2400" b="1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sotto 1 MW vanno a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registro, da </a:t>
            </a:r>
            <a:r>
              <a:rPr lang="it-IT" sz="2400" b="1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1 MW in su vanno ad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asta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Per impianti a registro i requisiti di accesso sono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semplificati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:</a:t>
            </a:r>
            <a:endParaRPr lang="it-IT" sz="24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n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on bisogna dare dimostrazione requisiti economici;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b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isogna fornire cauzioni inferiori solo per impianti con potenza superiore a 100 kW.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 termini per la realizzazione degli impianti fotovoltaici a registro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sono più brevi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755116" y="6421825"/>
            <a:ext cx="27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944B8EF-C551-0740-8471-45F9B258BD38}" type="slidenum">
              <a:rPr lang="it-IT" sz="1400" smtClean="0">
                <a:solidFill>
                  <a:srgbClr val="BFCAE4"/>
                </a:solidFill>
              </a:rPr>
              <a:pPr/>
              <a:t>4</a:t>
            </a:fld>
            <a:endParaRPr lang="it-IT" sz="1400" dirty="0">
              <a:solidFill>
                <a:srgbClr val="BFCAE4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0" y="6323763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</a:t>
            </a:r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t="9657" r="17020" b="10145"/>
          <a:stretch/>
        </p:blipFill>
        <p:spPr>
          <a:xfrm>
            <a:off x="7589960" y="165776"/>
            <a:ext cx="1512000" cy="5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5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83842" y="123969"/>
            <a:ext cx="7451988" cy="750673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Accesso ed erogazione degli incentivi</a:t>
            </a:r>
            <a:endParaRPr lang="it-IT" sz="3200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82583" y="1182230"/>
            <a:ext cx="8925502" cy="493981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Il nuovo Decreto rinvia sul punto al precedente DM 23 giugno 2016:</a:t>
            </a:r>
          </a:p>
          <a:p>
            <a:pPr marL="400050" indent="-400050" algn="just">
              <a:lnSpc>
                <a:spcPct val="150000"/>
              </a:lnSpc>
              <a:buAutoNum type="romanLcParenBoth"/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la domanda di incentivazione deve essere presentata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entro 30 giorni dalla data di entrata in esercizio dell’impianto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;</a:t>
            </a:r>
          </a:p>
          <a:p>
            <a:pPr marL="400050" indent="-400050" algn="just">
              <a:lnSpc>
                <a:spcPct val="150000"/>
              </a:lnSpc>
              <a:buAutoNum type="romanLcParenBoth"/>
            </a:pP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l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a tariffa viene erogata dal GSE con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importi mensili.</a:t>
            </a:r>
          </a:p>
          <a:p>
            <a:pPr algn="just">
              <a:lnSpc>
                <a:spcPct val="150000"/>
              </a:lnSpc>
            </a:pPr>
            <a:endParaRPr lang="it-IT" sz="2400" b="1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Incentivi erogati per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20 </a:t>
            </a:r>
            <a:r>
              <a:rPr lang="it-IT" sz="2400" b="1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anni </a:t>
            </a: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a decorrere dalla data di entrata in 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esercizio, </a:t>
            </a: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con la medesima 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tariffa.</a:t>
            </a:r>
          </a:p>
          <a:p>
            <a:pPr>
              <a:lnSpc>
                <a:spcPct val="150000"/>
              </a:lnSpc>
            </a:pPr>
            <a:endParaRPr lang="it-IT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755116" y="6421825"/>
            <a:ext cx="27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944B8EF-C551-0740-8471-45F9B258BD38}" type="slidenum">
              <a:rPr lang="it-IT" sz="1400" smtClean="0">
                <a:solidFill>
                  <a:srgbClr val="BFCAE4"/>
                </a:solidFill>
              </a:rPr>
              <a:pPr/>
              <a:t>5</a:t>
            </a:fld>
            <a:endParaRPr lang="it-IT" sz="1400" dirty="0">
              <a:solidFill>
                <a:srgbClr val="BFCAE4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0" y="6323763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</a:t>
            </a:r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t="9657" r="17020" b="10145"/>
          <a:stretch/>
        </p:blipFill>
        <p:spPr>
          <a:xfrm>
            <a:off x="7589960" y="165776"/>
            <a:ext cx="1512000" cy="5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4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59707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Come è strutturata la tariffa?</a:t>
            </a:r>
            <a:endParaRPr lang="it-IT" sz="3200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07627" y="954594"/>
            <a:ext cx="8925502" cy="600164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it-IT" sz="2400" b="1" u="sng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Per </a:t>
            </a:r>
            <a:r>
              <a:rPr lang="it-IT" sz="24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impianti sopra </a:t>
            </a:r>
            <a:r>
              <a:rPr lang="it-IT" sz="2400" b="1" u="sng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100 kW</a:t>
            </a:r>
          </a:p>
          <a:p>
            <a:pPr lvl="0">
              <a:lnSpc>
                <a:spcPct val="150000"/>
              </a:lnSpc>
            </a:pP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Viene pagata una tariffa che è al netto del valore dell’energia a prezzo zonale, la cosiddetta </a:t>
            </a:r>
            <a:r>
              <a:rPr lang="it-IT" sz="2400" b="1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tariffa a due vie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lang="it-IT" sz="2400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lvl="0">
              <a:lnSpc>
                <a:spcPct val="150000"/>
              </a:lnSpc>
            </a:pPr>
            <a:endParaRPr lang="it-IT" sz="2400" b="1" u="sng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lvl="0">
              <a:lnSpc>
                <a:spcPct val="150000"/>
              </a:lnSpc>
            </a:pPr>
            <a:r>
              <a:rPr lang="it-IT" sz="24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Per gli impianti a registro sotto 100 </a:t>
            </a:r>
            <a:r>
              <a:rPr lang="it-IT" sz="2400" b="1" u="sng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k</a:t>
            </a:r>
            <a:r>
              <a:rPr lang="it-IT" sz="24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W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V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iene pagata a scelta una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tariffa omnicomprensiva 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che include anche l’acquisto dell’energia, oppure la tariffa a due vie.</a:t>
            </a:r>
          </a:p>
          <a:p>
            <a:pPr algn="just">
              <a:lnSpc>
                <a:spcPct val="150000"/>
              </a:lnSpc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Max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due volte 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si può cambiare da un meccanismo all’altro.</a:t>
            </a:r>
          </a:p>
          <a:p>
            <a:pPr algn="just">
              <a:lnSpc>
                <a:spcPct val="150000"/>
              </a:lnSpc>
            </a:pPr>
            <a:endParaRPr lang="it-IT" sz="2400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>
              <a:lnSpc>
                <a:spcPct val="150000"/>
              </a:lnSpc>
            </a:pPr>
            <a:endParaRPr lang="it-IT" sz="20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>
              <a:lnSpc>
                <a:spcPct val="150000"/>
              </a:lnSpc>
            </a:pPr>
            <a:r>
              <a:rPr lang="it-IT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755116" y="6421825"/>
            <a:ext cx="27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944B8EF-C551-0740-8471-45F9B258BD38}" type="slidenum">
              <a:rPr lang="it-IT" sz="1400" smtClean="0">
                <a:solidFill>
                  <a:srgbClr val="BFCAE4"/>
                </a:solidFill>
              </a:rPr>
              <a:pPr/>
              <a:t>6</a:t>
            </a:fld>
            <a:endParaRPr lang="it-IT" sz="1400" dirty="0">
              <a:solidFill>
                <a:srgbClr val="BFCAE4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</a:t>
            </a:r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t="9657" r="17020" b="10145"/>
          <a:stretch/>
        </p:blipFill>
        <p:spPr>
          <a:xfrm>
            <a:off x="7589960" y="165776"/>
            <a:ext cx="1512000" cy="5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780491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Le riduzioni della tariffa</a:t>
            </a:r>
            <a:endParaRPr lang="it-IT" sz="3200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96860" y="907211"/>
            <a:ext cx="8925502" cy="493981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La tariffa ha ulteriori riduzioni: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se sono ottenuti contributi in conto capitale;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se entrata in esercizio è dopo più di 19 mesi da graduatoria: </a:t>
            </a:r>
            <a:r>
              <a:rPr lang="it-IT" sz="21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0,5 % per mese di ritardo per un massimo di 6 mesi </a:t>
            </a: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(registro)</a:t>
            </a:r>
            <a:r>
              <a:rPr lang="it-IT" sz="21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;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se un impianto perde il beneficio ed è ammesso alla successiva procedura ha tariffa </a:t>
            </a:r>
            <a:r>
              <a:rPr lang="it-IT" sz="21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ridotta del 5 % </a:t>
            </a: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(registro);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it-IT" sz="21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it-IT" sz="21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50 % </a:t>
            </a: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di riduzione della tariffa se l’impianto è ceduto dopo aggiudicazione, prima di ottenere tariffa.</a:t>
            </a:r>
          </a:p>
          <a:p>
            <a:pPr algn="just">
              <a:lnSpc>
                <a:spcPct val="150000"/>
              </a:lnSpc>
            </a:pP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Entro </a:t>
            </a:r>
            <a:r>
              <a:rPr lang="it-IT" sz="21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6 mesi </a:t>
            </a:r>
            <a:r>
              <a:rPr lang="it-IT" sz="21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dalla pubblicazione i soggetti iscritti in graduatoria possono rinunciare alla realizzazione dell’intervento.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755116" y="6421825"/>
            <a:ext cx="27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944B8EF-C551-0740-8471-45F9B258BD38}" type="slidenum">
              <a:rPr lang="it-IT" sz="1400" smtClean="0">
                <a:solidFill>
                  <a:srgbClr val="BFCAE4"/>
                </a:solidFill>
              </a:rPr>
              <a:pPr/>
              <a:t>7</a:t>
            </a:fld>
            <a:endParaRPr lang="it-IT" sz="1400" dirty="0">
              <a:solidFill>
                <a:srgbClr val="BFCAE4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</a:t>
            </a:r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t="9657" r="17020" b="10145"/>
          <a:stretch/>
        </p:blipFill>
        <p:spPr>
          <a:xfrm>
            <a:off x="7589960" y="165776"/>
            <a:ext cx="1512000" cy="5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2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96860" y="119932"/>
            <a:ext cx="7451988" cy="600486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I registri</a:t>
            </a:r>
            <a:endParaRPr lang="it-IT" sz="3200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36635" y="720418"/>
            <a:ext cx="8924226" cy="5539978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Bandi organizzati in tre gruppi: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GRUPPO A: eolico e fotovoltaico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GRUPPO B: impianti idroelettrici e a gas residuati dai processi di depurazione;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GRUPPO C: impianti oggetto di rifacimento totale o parziale, esclusi i fotovoltaici.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Possono partecipare alle procedure anche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aggregati costituiti da più impianti 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appartenenti al medesimo gruppo.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Non </a:t>
            </a:r>
            <a:r>
              <a:rPr lang="it-IT" sz="2400" b="1" u="sng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c’è scorrimento della graduatoria</a:t>
            </a: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it-IT" sz="2000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755116" y="6421825"/>
            <a:ext cx="27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944B8EF-C551-0740-8471-45F9B258BD38}" type="slidenum">
              <a:rPr lang="it-IT" sz="1400" smtClean="0">
                <a:solidFill>
                  <a:srgbClr val="BFCAE4"/>
                </a:solidFill>
              </a:rPr>
              <a:pPr/>
              <a:t>8</a:t>
            </a:fld>
            <a:endParaRPr lang="it-IT" sz="1400" dirty="0">
              <a:solidFill>
                <a:srgbClr val="BFCAE4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</a:t>
            </a:r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t="9657" r="17020" b="10145"/>
          <a:stretch/>
        </p:blipFill>
        <p:spPr>
          <a:xfrm>
            <a:off x="7589960" y="165776"/>
            <a:ext cx="1512000" cy="5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9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96860" y="119932"/>
            <a:ext cx="7451988" cy="600486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I criteri di priorità rielvanti per il fotovoltaico</a:t>
            </a:r>
            <a:endParaRPr lang="it-IT" sz="3200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36635" y="720418"/>
            <a:ext cx="8896494" cy="507831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Impianti localizzati su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discariche chiuse e ripristinate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 ed aree per le quali sia stata rilasciata al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certificazione di avvenuta bonifica.</a:t>
            </a:r>
            <a:endParaRPr lang="it-IT" sz="2400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it-IT" sz="2400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mpianti connessi a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colonnine di ricarica per auto elettriche.</a:t>
            </a:r>
            <a:endParaRPr lang="it-IT" sz="2400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Impianti aggregati.</a:t>
            </a:r>
            <a:endParaRPr lang="it-IT" sz="2400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Minor valore della tariffa spettante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, calcolata tenendo conto della </a:t>
            </a:r>
            <a:r>
              <a:rPr lang="it-IT" sz="24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riduzione percentuale offerta</a:t>
            </a: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it-IT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Anteriorità della domanda di iscrizione a registro.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755116" y="6421825"/>
            <a:ext cx="27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944B8EF-C551-0740-8471-45F9B258BD38}" type="slidenum">
              <a:rPr lang="it-IT" sz="1400" smtClean="0">
                <a:solidFill>
                  <a:srgbClr val="BFCAE4"/>
                </a:solidFill>
              </a:rPr>
              <a:pPr/>
              <a:t>9</a:t>
            </a:fld>
            <a:endParaRPr lang="it-IT" sz="1400" dirty="0">
              <a:solidFill>
                <a:srgbClr val="BFCAE4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</a:t>
            </a:r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t="9657" r="17020" b="10145"/>
          <a:stretch/>
        </p:blipFill>
        <p:spPr>
          <a:xfrm>
            <a:off x="7589960" y="165776"/>
            <a:ext cx="1512000" cy="5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39748</TotalTime>
  <Words>1259</Words>
  <Application>Microsoft Office PowerPoint</Application>
  <PresentationFormat>Presentazione su schermo (4:3)</PresentationFormat>
  <Paragraphs>156</Paragraphs>
  <Slides>17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17</vt:i4>
      </vt:variant>
    </vt:vector>
  </HeadingPairs>
  <TitlesOfParts>
    <vt:vector size="20" baseType="lpstr">
      <vt:lpstr>Tema di Office</vt:lpstr>
      <vt:lpstr>1_Tema di Office</vt:lpstr>
      <vt:lpstr>2_Tema di Office</vt:lpstr>
      <vt:lpstr>Avvocato Daniele Salvi d.salvi@sazalex.com Tel: 3775556440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Daniele Salvi d.salvi@sazalex.com   </vt:lpstr>
    </vt:vector>
  </TitlesOfParts>
  <Company>FB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FORUM ITALIA Solare 2016</dc:title>
  <dc:creator>Federico Brucciani</dc:creator>
  <cp:lastModifiedBy>Emilio Sani</cp:lastModifiedBy>
  <cp:revision>314</cp:revision>
  <cp:lastPrinted>2018-11-20T16:39:30Z</cp:lastPrinted>
  <dcterms:created xsi:type="dcterms:W3CDTF">2016-03-02T15:43:32Z</dcterms:created>
  <dcterms:modified xsi:type="dcterms:W3CDTF">2018-12-23T16:01:51Z</dcterms:modified>
</cp:coreProperties>
</file>