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82" r:id="rId4"/>
    <p:sldId id="286" r:id="rId5"/>
    <p:sldId id="285" r:id="rId6"/>
    <p:sldId id="283" r:id="rId7"/>
    <p:sldId id="284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9952-4AFD-4F90-A46D-2CD5983D69F5}" type="datetimeFigureOut">
              <a:rPr lang="it-IT" smtClean="0"/>
              <a:t>23/12/2018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8C64-B470-47B4-8B04-681D1376DF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220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9952-4AFD-4F90-A46D-2CD5983D69F5}" type="datetimeFigureOut">
              <a:rPr lang="it-IT" smtClean="0"/>
              <a:t>23/12/2018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8C64-B470-47B4-8B04-681D1376DF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149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9952-4AFD-4F90-A46D-2CD5983D69F5}" type="datetimeFigureOut">
              <a:rPr lang="it-IT" smtClean="0"/>
              <a:t>23/12/2018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8C64-B470-47B4-8B04-681D1376DF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137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9952-4AFD-4F90-A46D-2CD5983D69F5}" type="datetimeFigureOut">
              <a:rPr lang="it-IT" smtClean="0"/>
              <a:t>23/12/2018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8C64-B470-47B4-8B04-681D1376DF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481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9952-4AFD-4F90-A46D-2CD5983D69F5}" type="datetimeFigureOut">
              <a:rPr lang="it-IT" smtClean="0"/>
              <a:t>23/12/2018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8C64-B470-47B4-8B04-681D1376DF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925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9952-4AFD-4F90-A46D-2CD5983D69F5}" type="datetimeFigureOut">
              <a:rPr lang="it-IT" smtClean="0"/>
              <a:t>23/12/2018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8C64-B470-47B4-8B04-681D1376DF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280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9952-4AFD-4F90-A46D-2CD5983D69F5}" type="datetimeFigureOut">
              <a:rPr lang="it-IT" smtClean="0"/>
              <a:t>23/12/2018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8C64-B470-47B4-8B04-681D1376DF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790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9952-4AFD-4F90-A46D-2CD5983D69F5}" type="datetimeFigureOut">
              <a:rPr lang="it-IT" smtClean="0"/>
              <a:t>23/12/2018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8C64-B470-47B4-8B04-681D1376DF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743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9952-4AFD-4F90-A46D-2CD5983D69F5}" type="datetimeFigureOut">
              <a:rPr lang="it-IT" smtClean="0"/>
              <a:t>23/12/2018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8C64-B470-47B4-8B04-681D1376DF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782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9952-4AFD-4F90-A46D-2CD5983D69F5}" type="datetimeFigureOut">
              <a:rPr lang="it-IT" smtClean="0"/>
              <a:t>23/12/2018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8C64-B470-47B4-8B04-681D1376DF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511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9952-4AFD-4F90-A46D-2CD5983D69F5}" type="datetimeFigureOut">
              <a:rPr lang="it-IT" smtClean="0"/>
              <a:t>23/12/2018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8C64-B470-47B4-8B04-681D1376DF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763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19952-4AFD-4F90-A46D-2CD5983D69F5}" type="datetimeFigureOut">
              <a:rPr lang="it-IT" smtClean="0"/>
              <a:t>23/12/2018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E8C64-B470-47B4-8B04-681D1376DF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519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xmlns="" id="{6BA95B43-7816-48CE-94B0-9DCA2579E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F8588FFA-4314-4777-A003-5A23D91FA60A}"/>
              </a:ext>
            </a:extLst>
          </p:cNvPr>
          <p:cNvSpPr txBox="1"/>
          <p:nvPr/>
        </p:nvSpPr>
        <p:spPr>
          <a:xfrm>
            <a:off x="1438101" y="3971669"/>
            <a:ext cx="6267796" cy="28623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3600" dirty="0" smtClean="0">
                <a:solidFill>
                  <a:schemeClr val="bg1"/>
                </a:solidFill>
              </a:rPr>
              <a:t>Emilio </a:t>
            </a:r>
            <a:r>
              <a:rPr lang="it-IT" sz="3600" dirty="0" smtClean="0">
                <a:solidFill>
                  <a:schemeClr val="bg1"/>
                </a:solidFill>
              </a:rPr>
              <a:t>Sani</a:t>
            </a:r>
          </a:p>
          <a:p>
            <a:pPr algn="ctr"/>
            <a:endParaRPr lang="it-IT" sz="3600" dirty="0" smtClean="0">
              <a:solidFill>
                <a:schemeClr val="bg1"/>
              </a:solidFill>
            </a:endParaRPr>
          </a:p>
          <a:p>
            <a:pPr algn="ctr"/>
            <a:endParaRPr lang="it-IT" sz="3600" dirty="0" smtClean="0">
              <a:solidFill>
                <a:schemeClr val="bg1"/>
              </a:solidFill>
            </a:endParaRPr>
          </a:p>
          <a:p>
            <a:pPr algn="ctr"/>
            <a:endParaRPr lang="it-IT" sz="3600" dirty="0" smtClean="0">
              <a:solidFill>
                <a:schemeClr val="bg1"/>
              </a:solidFill>
            </a:endParaRPr>
          </a:p>
          <a:p>
            <a:pPr algn="ctr"/>
            <a:r>
              <a:rPr lang="it-IT" sz="3600" dirty="0" smtClean="0">
                <a:solidFill>
                  <a:schemeClr val="bg1"/>
                </a:solidFill>
              </a:rPr>
              <a:t>e.sani@sazalex.com</a:t>
            </a:r>
            <a:endParaRPr lang="it-IT" sz="3600" dirty="0">
              <a:solidFill>
                <a:schemeClr val="bg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35F05BE6-1F5F-4131-9DE3-D0B3DAF7DDDE}"/>
              </a:ext>
            </a:extLst>
          </p:cNvPr>
          <p:cNvSpPr txBox="1"/>
          <p:nvPr/>
        </p:nvSpPr>
        <p:spPr>
          <a:xfrm>
            <a:off x="1014151" y="4754200"/>
            <a:ext cx="711569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 smtClean="0">
                <a:solidFill>
                  <a:schemeClr val="bg1"/>
                </a:solidFill>
              </a:rPr>
              <a:t>Policies</a:t>
            </a:r>
            <a:r>
              <a:rPr lang="it-IT" sz="2000" dirty="0" smtClean="0">
                <a:solidFill>
                  <a:schemeClr val="bg1"/>
                </a:solidFill>
              </a:rPr>
              <a:t> for the </a:t>
            </a:r>
            <a:r>
              <a:rPr lang="it-IT" sz="2000" dirty="0" err="1" smtClean="0">
                <a:solidFill>
                  <a:schemeClr val="bg1"/>
                </a:solidFill>
              </a:rPr>
              <a:t>sustainability</a:t>
            </a:r>
            <a:r>
              <a:rPr lang="it-IT" sz="2000" dirty="0" smtClean="0">
                <a:solidFill>
                  <a:schemeClr val="bg1"/>
                </a:solidFill>
              </a:rPr>
              <a:t> of the </a:t>
            </a:r>
            <a:r>
              <a:rPr lang="it-IT" sz="2000" dirty="0" err="1" smtClean="0">
                <a:solidFill>
                  <a:schemeClr val="bg1"/>
                </a:solidFill>
              </a:rPr>
              <a:t>islands</a:t>
            </a:r>
            <a:r>
              <a:rPr lang="it-IT" sz="2000" dirty="0" smtClean="0">
                <a:solidFill>
                  <a:schemeClr val="bg1"/>
                </a:solidFill>
              </a:rPr>
              <a:t>: </a:t>
            </a:r>
            <a:r>
              <a:rPr lang="it-IT" sz="2000" dirty="0" err="1" smtClean="0">
                <a:solidFill>
                  <a:schemeClr val="bg1"/>
                </a:solidFill>
              </a:rPr>
              <a:t>benchmarking</a:t>
            </a:r>
            <a:r>
              <a:rPr lang="it-IT" sz="2000" dirty="0" smtClean="0">
                <a:solidFill>
                  <a:schemeClr val="bg1"/>
                </a:solidFill>
              </a:rPr>
              <a:t> of the </a:t>
            </a:r>
            <a:r>
              <a:rPr lang="it-IT" sz="2000" dirty="0" err="1" smtClean="0">
                <a:solidFill>
                  <a:schemeClr val="bg1"/>
                </a:solidFill>
              </a:rPr>
              <a:t>islands</a:t>
            </a:r>
            <a:r>
              <a:rPr lang="it-IT" sz="2000" dirty="0" smtClean="0">
                <a:solidFill>
                  <a:schemeClr val="bg1"/>
                </a:solidFill>
              </a:rPr>
              <a:t> </a:t>
            </a:r>
            <a:r>
              <a:rPr lang="it-IT" sz="2000" dirty="0" err="1" smtClean="0">
                <a:solidFill>
                  <a:schemeClr val="bg1"/>
                </a:solidFill>
              </a:rPr>
              <a:t>within</a:t>
            </a:r>
            <a:r>
              <a:rPr lang="it-IT" sz="2000" dirty="0" smtClean="0">
                <a:solidFill>
                  <a:schemeClr val="bg1"/>
                </a:solidFill>
              </a:rPr>
              <a:t> the </a:t>
            </a:r>
            <a:r>
              <a:rPr lang="it-IT" sz="2000" dirty="0" err="1" smtClean="0">
                <a:solidFill>
                  <a:schemeClr val="bg1"/>
                </a:solidFill>
              </a:rPr>
              <a:t>Observatory</a:t>
            </a:r>
            <a:r>
              <a:rPr lang="it-IT" sz="2000" dirty="0" smtClean="0">
                <a:solidFill>
                  <a:schemeClr val="bg1"/>
                </a:solidFill>
              </a:rPr>
              <a:t> Focus Group</a:t>
            </a:r>
            <a:endParaRPr lang="it-IT" sz="2000" dirty="0">
              <a:solidFill>
                <a:schemeClr val="bg1"/>
              </a:solidFill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xmlns="" id="{0BCA685A-3659-4CD1-8115-CC0D883637AD}"/>
              </a:ext>
            </a:extLst>
          </p:cNvPr>
          <p:cNvCxnSpPr/>
          <p:nvPr/>
        </p:nvCxnSpPr>
        <p:spPr>
          <a:xfrm>
            <a:off x="748145" y="3893921"/>
            <a:ext cx="753133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xmlns="" id="{C5AD8D3E-72C7-4B68-94F9-6AA542063A61}"/>
              </a:ext>
            </a:extLst>
          </p:cNvPr>
          <p:cNvCxnSpPr/>
          <p:nvPr/>
        </p:nvCxnSpPr>
        <p:spPr>
          <a:xfrm>
            <a:off x="831273" y="5486400"/>
            <a:ext cx="743989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89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xmlns="" id="{3060957A-D06F-47CB-B7C6-DC62ECEC5D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0182" cy="1166276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xmlns="" id="{297E4638-8653-4203-9F47-C44523EEC7FF}"/>
              </a:ext>
            </a:extLst>
          </p:cNvPr>
          <p:cNvCxnSpPr/>
          <p:nvPr/>
        </p:nvCxnSpPr>
        <p:spPr>
          <a:xfrm>
            <a:off x="332509" y="6400800"/>
            <a:ext cx="839897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xmlns="" id="{E4C764E0-8225-4AA5-8E0C-E13FF8E4914D}"/>
              </a:ext>
            </a:extLst>
          </p:cNvPr>
          <p:cNvSpPr txBox="1"/>
          <p:nvPr/>
        </p:nvSpPr>
        <p:spPr>
          <a:xfrm>
            <a:off x="332509" y="1269323"/>
            <a:ext cx="5986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Clean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 energy  in the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Islands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.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Electrical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  energy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xmlns="" id="{D805D14F-A602-4014-93FE-3DFB65E319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0182" cy="1166276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xmlns="" id="{9AB821A6-65E5-4432-A31A-67C3A720B68A}"/>
              </a:ext>
            </a:extLst>
          </p:cNvPr>
          <p:cNvSpPr txBox="1"/>
          <p:nvPr/>
        </p:nvSpPr>
        <p:spPr>
          <a:xfrm>
            <a:off x="3017520" y="6469171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Emilio Sani </a:t>
            </a:r>
            <a:r>
              <a:rPr lang="it-IT" sz="1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Lawyer</a:t>
            </a:r>
            <a:endParaRPr lang="it-IT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xmlns="" id="{94A62515-7670-4785-9080-0EC7EF5D6250}"/>
              </a:ext>
            </a:extLst>
          </p:cNvPr>
          <p:cNvCxnSpPr/>
          <p:nvPr/>
        </p:nvCxnSpPr>
        <p:spPr>
          <a:xfrm>
            <a:off x="332509" y="1152421"/>
            <a:ext cx="839897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xmlns="" id="{CECF2586-B767-49E4-B6FA-87AE94D5D66F}"/>
              </a:ext>
            </a:extLst>
          </p:cNvPr>
          <p:cNvSpPr txBox="1"/>
          <p:nvPr/>
        </p:nvSpPr>
        <p:spPr>
          <a:xfrm>
            <a:off x="4056193" y="312421"/>
            <a:ext cx="47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2° Observatory meeting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xmlns="" id="{D0977D7F-153A-44A5-BF5B-4829515974E4}"/>
              </a:ext>
            </a:extLst>
          </p:cNvPr>
          <p:cNvSpPr txBox="1"/>
          <p:nvPr/>
        </p:nvSpPr>
        <p:spPr>
          <a:xfrm>
            <a:off x="5711257" y="614240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26th &amp; 27th November 2018 | Rome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lang="it-IT" dirty="0" smtClean="0"/>
          </a:p>
          <a:p>
            <a:pPr marL="0" indent="0">
              <a:buNone/>
            </a:pPr>
            <a:r>
              <a:rPr lang="it-IT" b="1" u="sng" dirty="0" smtClean="0"/>
              <a:t>In </a:t>
            </a:r>
            <a:r>
              <a:rPr lang="it-IT" b="1" u="sng" dirty="0" err="1" smtClean="0"/>
              <a:t>what</a:t>
            </a:r>
            <a:r>
              <a:rPr lang="it-IT" b="1" u="sng" dirty="0" smtClean="0"/>
              <a:t> % </a:t>
            </a:r>
            <a:r>
              <a:rPr lang="it-IT" b="1" u="sng" dirty="0" err="1" smtClean="0"/>
              <a:t>renewable</a:t>
            </a:r>
            <a:r>
              <a:rPr lang="it-IT" b="1" u="sng" dirty="0" smtClean="0"/>
              <a:t> energy </a:t>
            </a:r>
            <a:r>
              <a:rPr lang="it-IT" b="1" u="sng" dirty="0" err="1" smtClean="0"/>
              <a:t>is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produced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using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local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renewable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sources</a:t>
            </a:r>
            <a:r>
              <a:rPr lang="it-IT" b="1" u="sng" dirty="0" smtClean="0"/>
              <a:t>?</a:t>
            </a:r>
          </a:p>
          <a:p>
            <a:pPr marL="0" indent="0">
              <a:buNone/>
            </a:pPr>
            <a:endParaRPr lang="it-IT" b="1" u="sng" dirty="0" smtClean="0"/>
          </a:p>
          <a:p>
            <a:pPr marL="0" indent="0">
              <a:buNone/>
            </a:pPr>
            <a:r>
              <a:rPr lang="it-IT" b="1" u="sng" dirty="0" err="1" smtClean="0"/>
              <a:t>Is</a:t>
            </a:r>
            <a:r>
              <a:rPr lang="it-IT" b="1" u="sng" dirty="0" smtClean="0"/>
              <a:t> the </a:t>
            </a:r>
            <a:r>
              <a:rPr lang="it-IT" b="1" u="sng" dirty="0" err="1" smtClean="0"/>
              <a:t>island</a:t>
            </a:r>
            <a:r>
              <a:rPr lang="it-IT" b="1" u="sng" dirty="0" smtClean="0"/>
              <a:t>  </a:t>
            </a:r>
            <a:r>
              <a:rPr lang="it-IT" b="1" u="sng" dirty="0" err="1" smtClean="0"/>
              <a:t>connected</a:t>
            </a:r>
            <a:r>
              <a:rPr lang="it-IT" b="1" u="sng" dirty="0" smtClean="0"/>
              <a:t> to the National System for the </a:t>
            </a:r>
            <a:r>
              <a:rPr lang="it-IT" b="1" u="sng" dirty="0" err="1" smtClean="0"/>
              <a:t>transmission</a:t>
            </a:r>
            <a:r>
              <a:rPr lang="it-IT" b="1" u="sng" dirty="0" smtClean="0"/>
              <a:t> of energy?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u="sng" dirty="0" smtClean="0"/>
              <a:t>Are </a:t>
            </a:r>
            <a:r>
              <a:rPr lang="it-IT" b="1" u="sng" dirty="0" err="1" smtClean="0"/>
              <a:t>there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economic</a:t>
            </a:r>
            <a:r>
              <a:rPr lang="it-IT" b="1" u="sng" dirty="0" smtClean="0"/>
              <a:t> aids or </a:t>
            </a:r>
            <a:r>
              <a:rPr lang="it-IT" b="1" u="sng" dirty="0" err="1" smtClean="0"/>
              <a:t>supports</a:t>
            </a:r>
            <a:r>
              <a:rPr lang="it-IT" b="1" u="sng" dirty="0" smtClean="0"/>
              <a:t> for the </a:t>
            </a:r>
            <a:r>
              <a:rPr lang="it-IT" b="1" u="sng" dirty="0" err="1" smtClean="0"/>
              <a:t>transportation</a:t>
            </a:r>
            <a:r>
              <a:rPr lang="it-IT" dirty="0" smtClean="0"/>
              <a:t> of gas and/or </a:t>
            </a:r>
            <a:r>
              <a:rPr lang="it-IT" dirty="0" err="1" smtClean="0"/>
              <a:t>oil</a:t>
            </a:r>
            <a:r>
              <a:rPr lang="it-IT" dirty="0" smtClean="0"/>
              <a:t> to the </a:t>
            </a:r>
            <a:r>
              <a:rPr lang="it-IT" dirty="0" err="1" smtClean="0"/>
              <a:t>island</a:t>
            </a:r>
            <a:r>
              <a:rPr lang="it-IT" dirty="0" smtClean="0"/>
              <a:t> for the </a:t>
            </a:r>
            <a:r>
              <a:rPr lang="it-IT" dirty="0" err="1" smtClean="0"/>
              <a:t>local</a:t>
            </a:r>
            <a:r>
              <a:rPr lang="it-IT" dirty="0" smtClean="0"/>
              <a:t> production of </a:t>
            </a:r>
            <a:r>
              <a:rPr lang="it-IT" dirty="0" err="1" smtClean="0"/>
              <a:t>electric</a:t>
            </a:r>
            <a:r>
              <a:rPr lang="it-IT" dirty="0" smtClean="0"/>
              <a:t> energy? 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b="1" u="sng" dirty="0" smtClean="0"/>
              <a:t>Are </a:t>
            </a:r>
            <a:r>
              <a:rPr lang="it-IT" b="1" u="sng" dirty="0" err="1" smtClean="0"/>
              <a:t>there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incentives</a:t>
            </a:r>
            <a:r>
              <a:rPr lang="it-IT" dirty="0" smtClean="0"/>
              <a:t> to the </a:t>
            </a:r>
            <a:r>
              <a:rPr lang="it-IT" dirty="0" err="1" smtClean="0"/>
              <a:t>installation</a:t>
            </a:r>
            <a:r>
              <a:rPr lang="it-IT" dirty="0" smtClean="0"/>
              <a:t> of </a:t>
            </a:r>
            <a:r>
              <a:rPr lang="it-IT" dirty="0" err="1" smtClean="0"/>
              <a:t>power</a:t>
            </a:r>
            <a:r>
              <a:rPr lang="it-IT" dirty="0" smtClean="0"/>
              <a:t> </a:t>
            </a:r>
            <a:r>
              <a:rPr lang="it-IT" dirty="0" err="1" smtClean="0"/>
              <a:t>plants</a:t>
            </a:r>
            <a:r>
              <a:rPr lang="it-IT" dirty="0" smtClean="0"/>
              <a:t> </a:t>
            </a:r>
            <a:r>
              <a:rPr lang="it-IT" dirty="0" err="1" smtClean="0"/>
              <a:t>fuelled</a:t>
            </a:r>
            <a:r>
              <a:rPr lang="it-IT" dirty="0" smtClean="0"/>
              <a:t> by </a:t>
            </a:r>
            <a:r>
              <a:rPr lang="it-IT" dirty="0" err="1" smtClean="0"/>
              <a:t>renewable</a:t>
            </a:r>
            <a:r>
              <a:rPr lang="it-IT" dirty="0" smtClean="0"/>
              <a:t> </a:t>
            </a:r>
            <a:r>
              <a:rPr lang="it-IT" dirty="0" err="1" smtClean="0"/>
              <a:t>sources</a:t>
            </a:r>
            <a:r>
              <a:rPr lang="it-IT" dirty="0" smtClean="0"/>
              <a:t> ?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u="sng" dirty="0" err="1" smtClean="0"/>
              <a:t>What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incentives</a:t>
            </a:r>
            <a:r>
              <a:rPr lang="it-IT" b="1" u="sng" dirty="0" smtClean="0"/>
              <a:t>?</a:t>
            </a:r>
            <a:r>
              <a:rPr lang="it-IT" dirty="0" smtClean="0"/>
              <a:t> Premium per </a:t>
            </a:r>
            <a:r>
              <a:rPr lang="it-IT" dirty="0" err="1" smtClean="0"/>
              <a:t>any</a:t>
            </a:r>
            <a:r>
              <a:rPr lang="it-IT" dirty="0" smtClean="0"/>
              <a:t> </a:t>
            </a:r>
            <a:r>
              <a:rPr lang="it-IT" dirty="0" err="1" smtClean="0"/>
              <a:t>kWhe</a:t>
            </a:r>
            <a:r>
              <a:rPr lang="it-IT" dirty="0" smtClean="0"/>
              <a:t> </a:t>
            </a:r>
            <a:r>
              <a:rPr lang="it-IT" dirty="0" err="1" smtClean="0"/>
              <a:t>produced</a:t>
            </a:r>
            <a:r>
              <a:rPr lang="it-IT" dirty="0" smtClean="0"/>
              <a:t> with </a:t>
            </a:r>
            <a:r>
              <a:rPr lang="it-IT" dirty="0" err="1" smtClean="0"/>
              <a:t>local</a:t>
            </a:r>
            <a:r>
              <a:rPr lang="it-IT" dirty="0" smtClean="0"/>
              <a:t> </a:t>
            </a:r>
            <a:r>
              <a:rPr lang="it-IT" dirty="0" err="1" smtClean="0"/>
              <a:t>renewable</a:t>
            </a:r>
            <a:r>
              <a:rPr lang="it-IT" dirty="0" smtClean="0"/>
              <a:t> </a:t>
            </a:r>
            <a:r>
              <a:rPr lang="it-IT" dirty="0" err="1" smtClean="0"/>
              <a:t>sources</a:t>
            </a:r>
            <a:r>
              <a:rPr lang="it-IT" dirty="0" smtClean="0"/>
              <a:t>, </a:t>
            </a:r>
            <a:r>
              <a:rPr lang="it-IT" dirty="0" err="1" smtClean="0"/>
              <a:t>tax</a:t>
            </a:r>
            <a:r>
              <a:rPr lang="it-IT" dirty="0" smtClean="0"/>
              <a:t> credit, </a:t>
            </a:r>
            <a:r>
              <a:rPr lang="it-IT" dirty="0" err="1" smtClean="0"/>
              <a:t>tax</a:t>
            </a:r>
            <a:r>
              <a:rPr lang="it-IT" dirty="0" smtClean="0"/>
              <a:t> </a:t>
            </a:r>
            <a:r>
              <a:rPr lang="it-IT" dirty="0" err="1" smtClean="0"/>
              <a:t>saving</a:t>
            </a:r>
            <a:r>
              <a:rPr lang="it-IT" dirty="0" smtClean="0"/>
              <a:t>, cash </a:t>
            </a:r>
            <a:r>
              <a:rPr lang="it-IT" dirty="0" err="1" smtClean="0"/>
              <a:t>contribution</a:t>
            </a:r>
            <a:r>
              <a:rPr lang="it-IT" dirty="0" smtClean="0"/>
              <a:t> to the </a:t>
            </a:r>
            <a:r>
              <a:rPr lang="it-IT" dirty="0" err="1" smtClean="0"/>
              <a:t>investment</a:t>
            </a:r>
            <a:r>
              <a:rPr lang="it-IT" dirty="0" smtClean="0"/>
              <a:t>,  </a:t>
            </a:r>
            <a:r>
              <a:rPr lang="it-IT" dirty="0" err="1" smtClean="0"/>
              <a:t>commitment</a:t>
            </a:r>
            <a:r>
              <a:rPr lang="it-IT" dirty="0" smtClean="0"/>
              <a:t> to </a:t>
            </a:r>
            <a:r>
              <a:rPr lang="it-IT" dirty="0" err="1" smtClean="0"/>
              <a:t>have</a:t>
            </a:r>
            <a:r>
              <a:rPr lang="it-IT" dirty="0" smtClean="0"/>
              <a:t> a </a:t>
            </a:r>
            <a:r>
              <a:rPr lang="it-IT" dirty="0" err="1" smtClean="0"/>
              <a:t>certain</a:t>
            </a:r>
            <a:r>
              <a:rPr lang="it-IT" dirty="0" smtClean="0"/>
              <a:t> % of </a:t>
            </a:r>
            <a:r>
              <a:rPr lang="it-IT" dirty="0" err="1" smtClean="0"/>
              <a:t>electrical</a:t>
            </a:r>
            <a:r>
              <a:rPr lang="it-IT" dirty="0" smtClean="0"/>
              <a:t> energy  </a:t>
            </a:r>
            <a:r>
              <a:rPr lang="it-IT" dirty="0" err="1" smtClean="0"/>
              <a:t>produced</a:t>
            </a:r>
            <a:r>
              <a:rPr lang="it-IT" dirty="0" smtClean="0"/>
              <a:t> </a:t>
            </a:r>
            <a:r>
              <a:rPr lang="it-IT" dirty="0" err="1" smtClean="0"/>
              <a:t>locally</a:t>
            </a:r>
            <a:r>
              <a:rPr lang="it-IT" dirty="0" smtClean="0"/>
              <a:t>, </a:t>
            </a:r>
            <a:r>
              <a:rPr lang="it-IT" dirty="0" err="1" smtClean="0"/>
              <a:t>purchase</a:t>
            </a:r>
            <a:r>
              <a:rPr lang="it-IT" dirty="0" smtClean="0"/>
              <a:t> of energy by the </a:t>
            </a:r>
            <a:r>
              <a:rPr lang="it-IT" dirty="0" err="1" smtClean="0"/>
              <a:t>Government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high </a:t>
            </a:r>
            <a:r>
              <a:rPr lang="it-IT" dirty="0" err="1" smtClean="0"/>
              <a:t>price</a:t>
            </a:r>
            <a:r>
              <a:rPr lang="it-IT" dirty="0" smtClean="0"/>
              <a:t>, </a:t>
            </a:r>
            <a:r>
              <a:rPr lang="it-IT" dirty="0" err="1" smtClean="0"/>
              <a:t>other</a:t>
            </a:r>
            <a:r>
              <a:rPr lang="it-IT" dirty="0" smtClean="0"/>
              <a:t>?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u="sng" dirty="0" err="1" smtClean="0"/>
              <a:t>Is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there</a:t>
            </a:r>
            <a:r>
              <a:rPr lang="it-IT" b="1" u="sng" dirty="0" smtClean="0"/>
              <a:t> an incentive to the self-</a:t>
            </a:r>
            <a:r>
              <a:rPr lang="it-IT" b="1" u="sng" dirty="0" err="1" smtClean="0"/>
              <a:t>consumption</a:t>
            </a:r>
            <a:r>
              <a:rPr lang="it-IT" b="1" u="sng" dirty="0" smtClean="0"/>
              <a:t> of energy? </a:t>
            </a:r>
            <a:r>
              <a:rPr lang="it-IT" dirty="0" err="1" smtClean="0"/>
              <a:t>What</a:t>
            </a:r>
            <a:r>
              <a:rPr lang="it-IT" dirty="0" smtClean="0"/>
              <a:t>: </a:t>
            </a:r>
            <a:r>
              <a:rPr lang="it-IT" dirty="0" err="1" smtClean="0"/>
              <a:t>exemption</a:t>
            </a:r>
            <a:r>
              <a:rPr lang="it-IT" dirty="0" smtClean="0"/>
              <a:t> from </a:t>
            </a:r>
            <a:r>
              <a:rPr lang="it-IT" dirty="0" err="1" smtClean="0"/>
              <a:t>charges</a:t>
            </a:r>
            <a:r>
              <a:rPr lang="it-IT" dirty="0" smtClean="0"/>
              <a:t> and </a:t>
            </a:r>
            <a:r>
              <a:rPr lang="it-IT" dirty="0" err="1" smtClean="0"/>
              <a:t>taxes</a:t>
            </a:r>
            <a:r>
              <a:rPr lang="it-IT" dirty="0" smtClean="0"/>
              <a:t> on energy self-</a:t>
            </a:r>
            <a:r>
              <a:rPr lang="it-IT" dirty="0" err="1" smtClean="0"/>
              <a:t>consumed</a:t>
            </a:r>
            <a:r>
              <a:rPr lang="it-IT" dirty="0" smtClean="0"/>
              <a:t>, net </a:t>
            </a:r>
            <a:r>
              <a:rPr lang="it-IT" dirty="0" err="1" smtClean="0"/>
              <a:t>metering</a:t>
            </a:r>
            <a:r>
              <a:rPr lang="it-IT" dirty="0" smtClean="0"/>
              <a:t>,  premium on the energy self-</a:t>
            </a:r>
            <a:r>
              <a:rPr lang="it-IT" dirty="0" err="1" smtClean="0"/>
              <a:t>consumed</a:t>
            </a:r>
            <a:r>
              <a:rPr lang="it-IT" dirty="0" smtClean="0"/>
              <a:t>, </a:t>
            </a:r>
            <a:r>
              <a:rPr lang="it-IT" dirty="0" err="1" smtClean="0"/>
              <a:t>tax</a:t>
            </a:r>
            <a:r>
              <a:rPr lang="it-IT" dirty="0" smtClean="0"/>
              <a:t> credit, </a:t>
            </a:r>
            <a:r>
              <a:rPr lang="it-IT" dirty="0" err="1" smtClean="0"/>
              <a:t>tax</a:t>
            </a:r>
            <a:r>
              <a:rPr lang="it-IT" dirty="0" smtClean="0"/>
              <a:t> </a:t>
            </a:r>
            <a:r>
              <a:rPr lang="it-IT" dirty="0" err="1" smtClean="0"/>
              <a:t>saving</a:t>
            </a:r>
            <a:r>
              <a:rPr lang="it-IT" dirty="0" smtClean="0"/>
              <a:t>?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the </a:t>
            </a:r>
            <a:r>
              <a:rPr lang="it-IT" dirty="0" err="1" smtClean="0"/>
              <a:t>most</a:t>
            </a:r>
            <a:r>
              <a:rPr lang="it-IT" dirty="0" smtClean="0"/>
              <a:t> </a:t>
            </a:r>
            <a:r>
              <a:rPr lang="it-IT" dirty="0" err="1" smtClean="0"/>
              <a:t>efficient</a:t>
            </a:r>
            <a:r>
              <a:rPr lang="it-IT" dirty="0" smtClean="0"/>
              <a:t> </a:t>
            </a:r>
            <a:r>
              <a:rPr lang="it-IT" dirty="0" err="1" smtClean="0"/>
              <a:t>instrument</a:t>
            </a:r>
            <a:r>
              <a:rPr lang="it-IT" dirty="0" smtClean="0"/>
              <a:t> to </a:t>
            </a:r>
            <a:r>
              <a:rPr lang="it-IT" dirty="0" err="1" smtClean="0"/>
              <a:t>promote</a:t>
            </a:r>
            <a:r>
              <a:rPr lang="it-IT" dirty="0" smtClean="0"/>
              <a:t> the production of </a:t>
            </a:r>
            <a:r>
              <a:rPr lang="it-IT" dirty="0" err="1" smtClean="0"/>
              <a:t>electrical</a:t>
            </a:r>
            <a:r>
              <a:rPr lang="it-IT" dirty="0" smtClean="0"/>
              <a:t> energy from </a:t>
            </a:r>
            <a:r>
              <a:rPr lang="it-IT" dirty="0" err="1" smtClean="0"/>
              <a:t>local</a:t>
            </a:r>
            <a:r>
              <a:rPr lang="it-IT" dirty="0" smtClean="0"/>
              <a:t> </a:t>
            </a:r>
            <a:r>
              <a:rPr lang="it-IT" dirty="0" err="1" smtClean="0"/>
              <a:t>renewable</a:t>
            </a:r>
            <a:r>
              <a:rPr lang="it-IT" dirty="0" smtClean="0"/>
              <a:t> </a:t>
            </a:r>
            <a:r>
              <a:rPr lang="it-IT" dirty="0" err="1" smtClean="0"/>
              <a:t>sources</a:t>
            </a:r>
            <a:r>
              <a:rPr lang="it-IT" dirty="0" smtClean="0"/>
              <a:t>?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4501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xmlns="" id="{3060957A-D06F-47CB-B7C6-DC62ECEC5D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0182" cy="1166276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xmlns="" id="{297E4638-8653-4203-9F47-C44523EEC7FF}"/>
              </a:ext>
            </a:extLst>
          </p:cNvPr>
          <p:cNvCxnSpPr/>
          <p:nvPr/>
        </p:nvCxnSpPr>
        <p:spPr>
          <a:xfrm>
            <a:off x="332509" y="6400800"/>
            <a:ext cx="839897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xmlns="" id="{E4C764E0-8225-4AA5-8E0C-E13FF8E4914D}"/>
              </a:ext>
            </a:extLst>
          </p:cNvPr>
          <p:cNvSpPr txBox="1"/>
          <p:nvPr/>
        </p:nvSpPr>
        <p:spPr>
          <a:xfrm>
            <a:off x="332509" y="1269323"/>
            <a:ext cx="3264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The scope of the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survey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.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xmlns="" id="{D805D14F-A602-4014-93FE-3DFB65E319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0182" cy="1166276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xmlns="" id="{9AB821A6-65E5-4432-A31A-67C3A720B68A}"/>
              </a:ext>
            </a:extLst>
          </p:cNvPr>
          <p:cNvSpPr txBox="1"/>
          <p:nvPr/>
        </p:nvSpPr>
        <p:spPr>
          <a:xfrm>
            <a:off x="3017520" y="6469171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Emilio Sani </a:t>
            </a:r>
            <a:r>
              <a:rPr lang="it-IT" sz="1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Lawyer</a:t>
            </a:r>
            <a:endParaRPr lang="it-IT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xmlns="" id="{94A62515-7670-4785-9080-0EC7EF5D6250}"/>
              </a:ext>
            </a:extLst>
          </p:cNvPr>
          <p:cNvCxnSpPr/>
          <p:nvPr/>
        </p:nvCxnSpPr>
        <p:spPr>
          <a:xfrm>
            <a:off x="332509" y="1152421"/>
            <a:ext cx="839897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xmlns="" id="{CECF2586-B767-49E4-B6FA-87AE94D5D66F}"/>
              </a:ext>
            </a:extLst>
          </p:cNvPr>
          <p:cNvSpPr txBox="1"/>
          <p:nvPr/>
        </p:nvSpPr>
        <p:spPr>
          <a:xfrm>
            <a:off x="4056193" y="312421"/>
            <a:ext cx="47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2° Observatory meeting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xmlns="" id="{D0977D7F-153A-44A5-BF5B-4829515974E4}"/>
              </a:ext>
            </a:extLst>
          </p:cNvPr>
          <p:cNvSpPr txBox="1"/>
          <p:nvPr/>
        </p:nvSpPr>
        <p:spPr>
          <a:xfrm>
            <a:off x="5711257" y="614240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26th &amp; 27th November 2018 | Rome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To </a:t>
            </a:r>
            <a:r>
              <a:rPr lang="it-IT" dirty="0" err="1" smtClean="0"/>
              <a:t>prepare</a:t>
            </a:r>
            <a:r>
              <a:rPr lang="it-IT" dirty="0" smtClean="0"/>
              <a:t> a best </a:t>
            </a:r>
            <a:r>
              <a:rPr lang="it-IT" dirty="0" err="1" smtClean="0"/>
              <a:t>practice</a:t>
            </a:r>
            <a:r>
              <a:rPr lang="it-IT" dirty="0" smtClean="0"/>
              <a:t> report with:</a:t>
            </a:r>
          </a:p>
          <a:p>
            <a:pPr marL="0" indent="0">
              <a:buNone/>
            </a:pPr>
            <a:endParaRPr lang="it-IT" dirty="0"/>
          </a:p>
          <a:p>
            <a:pPr marL="514350" indent="-514350">
              <a:buAutoNum type="arabicPeriod"/>
            </a:pPr>
            <a:r>
              <a:rPr lang="it-IT" dirty="0" smtClean="0"/>
              <a:t>General figure on  </a:t>
            </a:r>
            <a:r>
              <a:rPr lang="it-IT" dirty="0" err="1" smtClean="0"/>
              <a:t>environmental</a:t>
            </a:r>
            <a:r>
              <a:rPr lang="it-IT" dirty="0" smtClean="0"/>
              <a:t> </a:t>
            </a:r>
            <a:r>
              <a:rPr lang="it-IT" dirty="0" err="1" smtClean="0"/>
              <a:t>sustainability</a:t>
            </a:r>
            <a:r>
              <a:rPr lang="it-IT" dirty="0" smtClean="0"/>
              <a:t> in the </a:t>
            </a:r>
            <a:r>
              <a:rPr lang="it-IT" dirty="0" err="1" smtClean="0"/>
              <a:t>islands</a:t>
            </a:r>
            <a:r>
              <a:rPr lang="it-IT" dirty="0" smtClean="0"/>
              <a:t>.</a:t>
            </a:r>
          </a:p>
          <a:p>
            <a:pPr marL="514350" indent="-514350">
              <a:buAutoNum type="arabicPeriod"/>
            </a:pP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policies</a:t>
            </a:r>
            <a:r>
              <a:rPr lang="it-IT" dirty="0" smtClean="0"/>
              <a:t> for water </a:t>
            </a:r>
            <a:r>
              <a:rPr lang="it-IT" dirty="0" err="1" smtClean="0"/>
              <a:t>supply</a:t>
            </a:r>
            <a:r>
              <a:rPr lang="it-IT" dirty="0" smtClean="0"/>
              <a:t> and </a:t>
            </a:r>
            <a:r>
              <a:rPr lang="it-IT" dirty="0" err="1" smtClean="0"/>
              <a:t>switch</a:t>
            </a:r>
            <a:r>
              <a:rPr lang="it-IT" dirty="0" smtClean="0"/>
              <a:t> to </a:t>
            </a:r>
            <a:r>
              <a:rPr lang="it-IT" dirty="0" err="1" smtClean="0"/>
              <a:t>efficient</a:t>
            </a:r>
            <a:r>
              <a:rPr lang="it-IT" dirty="0" smtClean="0"/>
              <a:t> use of </a:t>
            </a:r>
            <a:r>
              <a:rPr lang="it-IT" dirty="0" err="1" smtClean="0"/>
              <a:t>local</a:t>
            </a:r>
            <a:r>
              <a:rPr lang="it-IT" dirty="0" smtClean="0"/>
              <a:t> </a:t>
            </a:r>
            <a:r>
              <a:rPr lang="it-IT" dirty="0" err="1" smtClean="0"/>
              <a:t>resources</a:t>
            </a:r>
            <a:endParaRPr lang="it-IT" dirty="0" smtClean="0"/>
          </a:p>
          <a:p>
            <a:pPr marL="514350" indent="-514350">
              <a:buAutoNum type="arabicPeriod"/>
            </a:pP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policies</a:t>
            </a:r>
            <a:r>
              <a:rPr lang="it-IT" dirty="0" smtClean="0"/>
              <a:t> for </a:t>
            </a:r>
            <a:r>
              <a:rPr lang="it-IT" dirty="0" err="1" smtClean="0"/>
              <a:t>waste</a:t>
            </a:r>
            <a:r>
              <a:rPr lang="it-IT" dirty="0" smtClean="0"/>
              <a:t> </a:t>
            </a:r>
            <a:r>
              <a:rPr lang="it-IT" dirty="0" err="1" smtClean="0"/>
              <a:t>disposal</a:t>
            </a:r>
            <a:r>
              <a:rPr lang="it-IT" dirty="0" smtClean="0"/>
              <a:t> and </a:t>
            </a:r>
            <a:r>
              <a:rPr lang="it-IT" dirty="0" err="1" smtClean="0"/>
              <a:t>support</a:t>
            </a:r>
            <a:r>
              <a:rPr lang="it-IT" dirty="0" smtClean="0"/>
              <a:t> to </a:t>
            </a:r>
            <a:r>
              <a:rPr lang="it-IT" dirty="0" err="1" smtClean="0"/>
              <a:t>local</a:t>
            </a:r>
            <a:r>
              <a:rPr lang="it-IT" dirty="0" smtClean="0"/>
              <a:t> </a:t>
            </a:r>
            <a:r>
              <a:rPr lang="it-IT" dirty="0" err="1" smtClean="0"/>
              <a:t>disposal</a:t>
            </a:r>
            <a:r>
              <a:rPr lang="it-IT" dirty="0" smtClean="0"/>
              <a:t>;</a:t>
            </a:r>
          </a:p>
          <a:p>
            <a:pPr marL="514350" indent="-514350">
              <a:buAutoNum type="arabicPeriod"/>
            </a:pP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policies</a:t>
            </a:r>
            <a:r>
              <a:rPr lang="it-IT" dirty="0" smtClean="0"/>
              <a:t> for public and private </a:t>
            </a:r>
            <a:r>
              <a:rPr lang="it-IT" dirty="0" err="1" smtClean="0"/>
              <a:t>transportation</a:t>
            </a:r>
            <a:r>
              <a:rPr lang="it-IT" dirty="0" smtClean="0"/>
              <a:t> and </a:t>
            </a:r>
            <a:r>
              <a:rPr lang="it-IT" dirty="0" err="1" smtClean="0"/>
              <a:t>switch</a:t>
            </a:r>
            <a:r>
              <a:rPr lang="it-IT" dirty="0" smtClean="0"/>
              <a:t> to </a:t>
            </a:r>
            <a:r>
              <a:rPr lang="it-IT" dirty="0" err="1" smtClean="0"/>
              <a:t>local</a:t>
            </a:r>
            <a:r>
              <a:rPr lang="it-IT" dirty="0" smtClean="0"/>
              <a:t> non </a:t>
            </a:r>
            <a:r>
              <a:rPr lang="it-IT" dirty="0" err="1" smtClean="0"/>
              <a:t>fossil</a:t>
            </a:r>
            <a:r>
              <a:rPr lang="it-IT" dirty="0" smtClean="0"/>
              <a:t> </a:t>
            </a:r>
            <a:r>
              <a:rPr lang="it-IT" dirty="0" err="1" smtClean="0"/>
              <a:t>fuels</a:t>
            </a:r>
            <a:r>
              <a:rPr lang="it-IT" dirty="0" smtClean="0"/>
              <a:t>;</a:t>
            </a:r>
          </a:p>
          <a:p>
            <a:pPr marL="514350" indent="-514350">
              <a:buAutoNum type="arabicPeriod"/>
            </a:pPr>
            <a:r>
              <a:rPr lang="it-IT" dirty="0"/>
              <a:t>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policies</a:t>
            </a:r>
            <a:r>
              <a:rPr lang="it-IT" dirty="0" smtClean="0"/>
              <a:t> for </a:t>
            </a:r>
            <a:r>
              <a:rPr lang="it-IT" dirty="0" err="1" smtClean="0"/>
              <a:t>supply</a:t>
            </a:r>
            <a:r>
              <a:rPr lang="it-IT" dirty="0" smtClean="0"/>
              <a:t>  of </a:t>
            </a:r>
            <a:r>
              <a:rPr lang="it-IT" dirty="0" err="1" smtClean="0"/>
              <a:t>thermal</a:t>
            </a:r>
            <a:r>
              <a:rPr lang="it-IT" dirty="0" smtClean="0"/>
              <a:t> energy and </a:t>
            </a:r>
            <a:r>
              <a:rPr lang="it-IT" dirty="0" err="1" smtClean="0"/>
              <a:t>switch</a:t>
            </a:r>
            <a:r>
              <a:rPr lang="it-IT" dirty="0" smtClean="0"/>
              <a:t> to </a:t>
            </a:r>
            <a:r>
              <a:rPr lang="it-IT" dirty="0" err="1" smtClean="0"/>
              <a:t>local</a:t>
            </a:r>
            <a:r>
              <a:rPr lang="it-IT" dirty="0" smtClean="0"/>
              <a:t> </a:t>
            </a:r>
            <a:r>
              <a:rPr lang="it-IT" dirty="0" err="1" smtClean="0"/>
              <a:t>renewable</a:t>
            </a:r>
            <a:r>
              <a:rPr lang="it-IT" dirty="0" smtClean="0"/>
              <a:t> </a:t>
            </a:r>
            <a:r>
              <a:rPr lang="it-IT" dirty="0" err="1" smtClean="0"/>
              <a:t>sources</a:t>
            </a:r>
            <a:r>
              <a:rPr lang="it-IT" dirty="0" smtClean="0"/>
              <a:t>;</a:t>
            </a:r>
          </a:p>
          <a:p>
            <a:pPr marL="514350" indent="-514350">
              <a:buAutoNum type="arabicPeriod"/>
            </a:pP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policies</a:t>
            </a:r>
            <a:r>
              <a:rPr lang="it-IT" dirty="0" smtClean="0"/>
              <a:t> for </a:t>
            </a:r>
            <a:r>
              <a:rPr lang="it-IT" dirty="0" err="1" smtClean="0"/>
              <a:t>supply</a:t>
            </a:r>
            <a:r>
              <a:rPr lang="it-IT" dirty="0" smtClean="0"/>
              <a:t> of </a:t>
            </a:r>
            <a:r>
              <a:rPr lang="it-IT" dirty="0" err="1" smtClean="0"/>
              <a:t>electrical</a:t>
            </a:r>
            <a:r>
              <a:rPr lang="it-IT" dirty="0" smtClean="0"/>
              <a:t> energy and </a:t>
            </a:r>
            <a:r>
              <a:rPr lang="it-IT" dirty="0" err="1" smtClean="0"/>
              <a:t>switch</a:t>
            </a:r>
            <a:r>
              <a:rPr lang="it-IT" dirty="0" smtClean="0"/>
              <a:t> to </a:t>
            </a:r>
            <a:r>
              <a:rPr lang="it-IT" dirty="0" err="1" smtClean="0"/>
              <a:t>local</a:t>
            </a:r>
            <a:r>
              <a:rPr lang="it-IT" dirty="0" smtClean="0"/>
              <a:t> </a:t>
            </a:r>
            <a:r>
              <a:rPr lang="it-IT" dirty="0" err="1" smtClean="0"/>
              <a:t>renewable</a:t>
            </a:r>
            <a:r>
              <a:rPr lang="it-IT" dirty="0" smtClean="0"/>
              <a:t> </a:t>
            </a:r>
            <a:r>
              <a:rPr lang="it-IT" dirty="0" err="1" smtClean="0"/>
              <a:t>sources</a:t>
            </a:r>
            <a:endParaRPr lang="it-IT" dirty="0" smtClean="0"/>
          </a:p>
          <a:p>
            <a:pPr marL="514350" indent="-514350">
              <a:buAutoNum type="arabicPeriod"/>
            </a:pPr>
            <a:r>
              <a:rPr lang="it-IT" dirty="0" smtClean="0"/>
              <a:t>The </a:t>
            </a:r>
            <a:r>
              <a:rPr lang="it-IT" dirty="0" err="1" smtClean="0"/>
              <a:t>most</a:t>
            </a:r>
            <a:r>
              <a:rPr lang="it-IT" dirty="0" smtClean="0"/>
              <a:t> </a:t>
            </a:r>
            <a:r>
              <a:rPr lang="it-IT" dirty="0" err="1" smtClean="0"/>
              <a:t>efficient</a:t>
            </a:r>
            <a:r>
              <a:rPr lang="it-IT" dirty="0" smtClean="0"/>
              <a:t> </a:t>
            </a:r>
            <a:r>
              <a:rPr lang="it-IT" dirty="0" err="1" smtClean="0"/>
              <a:t>incentives</a:t>
            </a:r>
            <a:r>
              <a:rPr lang="it-IT" dirty="0" smtClean="0"/>
              <a:t> for the </a:t>
            </a:r>
            <a:r>
              <a:rPr lang="it-IT" dirty="0" err="1" smtClean="0"/>
              <a:t>switch</a:t>
            </a:r>
            <a:r>
              <a:rPr lang="it-IT" dirty="0" smtClean="0"/>
              <a:t> to </a:t>
            </a:r>
            <a:r>
              <a:rPr lang="it-IT" dirty="0" err="1" smtClean="0"/>
              <a:t>environmental</a:t>
            </a:r>
            <a:r>
              <a:rPr lang="it-IT" dirty="0" smtClean="0"/>
              <a:t> </a:t>
            </a:r>
            <a:r>
              <a:rPr lang="it-IT" dirty="0" err="1" smtClean="0"/>
              <a:t>sustainable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r>
              <a:rPr lang="it-IT" dirty="0" smtClean="0"/>
              <a:t>;</a:t>
            </a:r>
          </a:p>
          <a:p>
            <a:pPr marL="514350" indent="-514350">
              <a:buAutoNum type="arabicPeriod"/>
            </a:pPr>
            <a:r>
              <a:rPr lang="it-IT" dirty="0" smtClean="0"/>
              <a:t>The </a:t>
            </a:r>
            <a:r>
              <a:rPr lang="it-IT" dirty="0" err="1" smtClean="0"/>
              <a:t>most</a:t>
            </a:r>
            <a:r>
              <a:rPr lang="it-IT" dirty="0" smtClean="0"/>
              <a:t> innovative </a:t>
            </a:r>
            <a:r>
              <a:rPr lang="it-IT" dirty="0" err="1" smtClean="0"/>
              <a:t>projects</a:t>
            </a:r>
            <a:endParaRPr lang="it-IT" dirty="0" smtClean="0"/>
          </a:p>
          <a:p>
            <a:pPr marL="514350" indent="-514350">
              <a:buAutoNum type="arabicPeriod"/>
            </a:pPr>
            <a:r>
              <a:rPr lang="it-IT" dirty="0" err="1" smtClean="0"/>
              <a:t>Proposal</a:t>
            </a:r>
            <a:r>
              <a:rPr lang="it-IT" dirty="0" smtClean="0"/>
              <a:t> for a </a:t>
            </a:r>
            <a:r>
              <a:rPr lang="it-IT" dirty="0" err="1" smtClean="0"/>
              <a:t>standardization</a:t>
            </a:r>
            <a:r>
              <a:rPr lang="it-IT" dirty="0" smtClean="0"/>
              <a:t> of </a:t>
            </a:r>
            <a:r>
              <a:rPr lang="it-IT" dirty="0" err="1" smtClean="0"/>
              <a:t>policies</a:t>
            </a:r>
            <a:r>
              <a:rPr lang="it-IT" dirty="0" smtClean="0"/>
              <a:t> and best </a:t>
            </a:r>
            <a:r>
              <a:rPr lang="it-IT" dirty="0" err="1" smtClean="0"/>
              <a:t>practices</a:t>
            </a:r>
            <a:r>
              <a:rPr lang="it-IT" dirty="0" smtClean="0"/>
              <a:t> in the small </a:t>
            </a:r>
            <a:r>
              <a:rPr lang="it-IT" dirty="0" err="1" smtClean="0"/>
              <a:t>islands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28938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xmlns="" id="{3060957A-D06F-47CB-B7C6-DC62ECEC5D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0182" cy="1166276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xmlns="" id="{297E4638-8653-4203-9F47-C44523EEC7FF}"/>
              </a:ext>
            </a:extLst>
          </p:cNvPr>
          <p:cNvCxnSpPr/>
          <p:nvPr/>
        </p:nvCxnSpPr>
        <p:spPr>
          <a:xfrm>
            <a:off x="332509" y="6400800"/>
            <a:ext cx="839897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xmlns="" id="{E4C764E0-8225-4AA5-8E0C-E13FF8E4914D}"/>
              </a:ext>
            </a:extLst>
          </p:cNvPr>
          <p:cNvSpPr txBox="1"/>
          <p:nvPr/>
        </p:nvSpPr>
        <p:spPr>
          <a:xfrm>
            <a:off x="332509" y="1269323"/>
            <a:ext cx="7117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An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Italian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 best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practice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: the new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incentives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 for energy </a:t>
            </a:r>
          </a:p>
          <a:p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in the small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islands</a:t>
            </a:r>
            <a:endParaRPr lang="it-IT" sz="2400" b="1" dirty="0" smtClean="0">
              <a:solidFill>
                <a:srgbClr val="4472C4">
                  <a:lumMod val="75000"/>
                </a:srgbClr>
              </a:solidFill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xmlns="" id="{D805D14F-A602-4014-93FE-3DFB65E319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0182" cy="1166276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xmlns="" id="{9AB821A6-65E5-4432-A31A-67C3A720B68A}"/>
              </a:ext>
            </a:extLst>
          </p:cNvPr>
          <p:cNvSpPr txBox="1"/>
          <p:nvPr/>
        </p:nvSpPr>
        <p:spPr>
          <a:xfrm>
            <a:off x="3017520" y="6469171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Emilio Sani </a:t>
            </a:r>
            <a:r>
              <a:rPr lang="it-IT" sz="1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Lawyer</a:t>
            </a:r>
            <a:endParaRPr lang="it-IT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xmlns="" id="{94A62515-7670-4785-9080-0EC7EF5D6250}"/>
              </a:ext>
            </a:extLst>
          </p:cNvPr>
          <p:cNvCxnSpPr/>
          <p:nvPr/>
        </p:nvCxnSpPr>
        <p:spPr>
          <a:xfrm>
            <a:off x="332509" y="1152421"/>
            <a:ext cx="839897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xmlns="" id="{CECF2586-B767-49E4-B6FA-87AE94D5D66F}"/>
              </a:ext>
            </a:extLst>
          </p:cNvPr>
          <p:cNvSpPr txBox="1"/>
          <p:nvPr/>
        </p:nvSpPr>
        <p:spPr>
          <a:xfrm>
            <a:off x="4056193" y="312421"/>
            <a:ext cx="47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2° Observatory meeting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xmlns="" id="{D0977D7F-153A-44A5-BF5B-4829515974E4}"/>
              </a:ext>
            </a:extLst>
          </p:cNvPr>
          <p:cNvSpPr txBox="1"/>
          <p:nvPr/>
        </p:nvSpPr>
        <p:spPr>
          <a:xfrm>
            <a:off x="5711257" y="614240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26th &amp; 27th November 2018 | Rome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A special </a:t>
            </a:r>
            <a:r>
              <a:rPr lang="it-IT" dirty="0" err="1" smtClean="0"/>
              <a:t>regulation</a:t>
            </a:r>
            <a:r>
              <a:rPr lang="it-IT" dirty="0" smtClean="0"/>
              <a:t> to </a:t>
            </a:r>
            <a:r>
              <a:rPr lang="it-IT" dirty="0" err="1" smtClean="0"/>
              <a:t>support</a:t>
            </a:r>
            <a:r>
              <a:rPr lang="it-IT" dirty="0" smtClean="0"/>
              <a:t> the </a:t>
            </a:r>
            <a:r>
              <a:rPr lang="it-IT" b="1" u="sng" dirty="0" err="1" smtClean="0"/>
              <a:t>switch</a:t>
            </a:r>
            <a:r>
              <a:rPr lang="it-IT" b="1" u="sng" dirty="0" smtClean="0"/>
              <a:t> to </a:t>
            </a:r>
            <a:r>
              <a:rPr lang="it-IT" b="1" u="sng" dirty="0" err="1" smtClean="0"/>
              <a:t>local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renewable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fuel</a:t>
            </a:r>
            <a:r>
              <a:rPr lang="it-IT" b="1" u="sng" dirty="0" smtClean="0"/>
              <a:t> for the </a:t>
            </a:r>
            <a:r>
              <a:rPr lang="it-IT" b="1" u="sng" dirty="0" err="1" smtClean="0"/>
              <a:t>electrical</a:t>
            </a:r>
            <a:r>
              <a:rPr lang="it-IT" b="1" u="sng" dirty="0" smtClean="0"/>
              <a:t> and </a:t>
            </a:r>
            <a:r>
              <a:rPr lang="it-IT" b="1" u="sng" dirty="0" err="1" smtClean="0"/>
              <a:t>thermal</a:t>
            </a:r>
            <a:r>
              <a:rPr lang="it-IT" b="1" u="sng" dirty="0" smtClean="0"/>
              <a:t> energy</a:t>
            </a:r>
            <a:r>
              <a:rPr lang="it-IT" dirty="0" smtClean="0"/>
              <a:t> </a:t>
            </a:r>
            <a:r>
              <a:rPr lang="it-IT" dirty="0" err="1" smtClean="0"/>
              <a:t>consumed</a:t>
            </a:r>
            <a:r>
              <a:rPr lang="it-IT" dirty="0" smtClean="0"/>
              <a:t> in the small </a:t>
            </a:r>
            <a:r>
              <a:rPr lang="it-IT" dirty="0" err="1" smtClean="0"/>
              <a:t>islands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A minimum </a:t>
            </a:r>
            <a:r>
              <a:rPr lang="it-IT" b="1" u="sng" dirty="0" err="1" smtClean="0"/>
              <a:t>treshold</a:t>
            </a:r>
            <a:r>
              <a:rPr lang="it-IT" b="1" u="sng" dirty="0" smtClean="0"/>
              <a:t> </a:t>
            </a:r>
            <a:r>
              <a:rPr lang="it-IT" dirty="0" smtClean="0"/>
              <a:t>of </a:t>
            </a:r>
            <a:r>
              <a:rPr lang="it-IT" dirty="0" err="1" smtClean="0"/>
              <a:t>consumption</a:t>
            </a:r>
            <a:r>
              <a:rPr lang="it-IT" dirty="0" smtClean="0"/>
              <a:t> </a:t>
            </a:r>
            <a:r>
              <a:rPr lang="it-IT" b="1" u="sng" dirty="0" smtClean="0"/>
              <a:t>of </a:t>
            </a:r>
            <a:r>
              <a:rPr lang="it-IT" b="1" u="sng" dirty="0" err="1" smtClean="0"/>
              <a:t>renewable</a:t>
            </a:r>
            <a:r>
              <a:rPr lang="it-IT" b="1" u="sng" dirty="0" smtClean="0"/>
              <a:t> energy </a:t>
            </a:r>
            <a:r>
              <a:rPr lang="it-IT" dirty="0" smtClean="0"/>
              <a:t>in </a:t>
            </a:r>
            <a:r>
              <a:rPr lang="it-IT" dirty="0" err="1" smtClean="0"/>
              <a:t>any</a:t>
            </a:r>
            <a:r>
              <a:rPr lang="it-IT" dirty="0" smtClean="0"/>
              <a:t> small energy must be </a:t>
            </a:r>
            <a:r>
              <a:rPr lang="it-IT" dirty="0" err="1" smtClean="0"/>
              <a:t>achieved</a:t>
            </a:r>
            <a:r>
              <a:rPr lang="it-IT" dirty="0" smtClean="0"/>
              <a:t> </a:t>
            </a:r>
            <a:r>
              <a:rPr lang="it-IT" b="1" u="sng" dirty="0" err="1" smtClean="0"/>
              <a:t>within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December</a:t>
            </a:r>
            <a:r>
              <a:rPr lang="it-IT" b="1" u="sng" dirty="0" smtClean="0"/>
              <a:t> 31 2020.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91827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xmlns="" id="{3060957A-D06F-47CB-B7C6-DC62ECEC5D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0182" cy="1166276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xmlns="" id="{297E4638-8653-4203-9F47-C44523EEC7FF}"/>
              </a:ext>
            </a:extLst>
          </p:cNvPr>
          <p:cNvCxnSpPr/>
          <p:nvPr/>
        </p:nvCxnSpPr>
        <p:spPr>
          <a:xfrm>
            <a:off x="332509" y="6400800"/>
            <a:ext cx="839897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xmlns="" id="{E4C764E0-8225-4AA5-8E0C-E13FF8E4914D}"/>
              </a:ext>
            </a:extLst>
          </p:cNvPr>
          <p:cNvSpPr txBox="1"/>
          <p:nvPr/>
        </p:nvSpPr>
        <p:spPr>
          <a:xfrm>
            <a:off x="332509" y="1269323"/>
            <a:ext cx="72487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The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incentives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 for the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switch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 to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sustainable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 production </a:t>
            </a:r>
          </a:p>
          <a:p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of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thermal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 energy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xmlns="" id="{D805D14F-A602-4014-93FE-3DFB65E319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0182" cy="1166276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xmlns="" id="{9AB821A6-65E5-4432-A31A-67C3A720B68A}"/>
              </a:ext>
            </a:extLst>
          </p:cNvPr>
          <p:cNvSpPr txBox="1"/>
          <p:nvPr/>
        </p:nvSpPr>
        <p:spPr>
          <a:xfrm>
            <a:off x="3017520" y="6469171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Emilio Sani </a:t>
            </a:r>
            <a:r>
              <a:rPr lang="it-IT" sz="1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Lawyer</a:t>
            </a:r>
            <a:endParaRPr lang="it-IT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xmlns="" id="{94A62515-7670-4785-9080-0EC7EF5D6250}"/>
              </a:ext>
            </a:extLst>
          </p:cNvPr>
          <p:cNvCxnSpPr/>
          <p:nvPr/>
        </p:nvCxnSpPr>
        <p:spPr>
          <a:xfrm>
            <a:off x="332509" y="1152421"/>
            <a:ext cx="839897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xmlns="" id="{CECF2586-B767-49E4-B6FA-87AE94D5D66F}"/>
              </a:ext>
            </a:extLst>
          </p:cNvPr>
          <p:cNvSpPr txBox="1"/>
          <p:nvPr/>
        </p:nvSpPr>
        <p:spPr>
          <a:xfrm>
            <a:off x="4056193" y="312421"/>
            <a:ext cx="47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2° Observatory meeting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xmlns="" id="{D0977D7F-153A-44A5-BF5B-4829515974E4}"/>
              </a:ext>
            </a:extLst>
          </p:cNvPr>
          <p:cNvSpPr txBox="1"/>
          <p:nvPr/>
        </p:nvSpPr>
        <p:spPr>
          <a:xfrm>
            <a:off x="5711257" y="614240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26th &amp; 27th November 2018 | Rome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sz="9600" dirty="0" smtClean="0"/>
              <a:t>The new </a:t>
            </a:r>
            <a:r>
              <a:rPr lang="it-IT" sz="9600" dirty="0" err="1" smtClean="0"/>
              <a:t>regulation</a:t>
            </a:r>
            <a:r>
              <a:rPr lang="it-IT" sz="9600" dirty="0" smtClean="0"/>
              <a:t> </a:t>
            </a:r>
            <a:r>
              <a:rPr lang="it-IT" sz="9600" dirty="0" err="1" smtClean="0"/>
              <a:t>incentivates</a:t>
            </a:r>
            <a:r>
              <a:rPr lang="it-IT" sz="9600" dirty="0" smtClean="0"/>
              <a:t> the </a:t>
            </a:r>
            <a:r>
              <a:rPr lang="it-IT" sz="9600" dirty="0" err="1" smtClean="0"/>
              <a:t>installation</a:t>
            </a:r>
            <a:r>
              <a:rPr lang="it-IT" sz="9600" dirty="0" smtClean="0"/>
              <a:t> of </a:t>
            </a:r>
            <a:r>
              <a:rPr lang="it-IT" sz="9600" b="1" u="sng" dirty="0" smtClean="0"/>
              <a:t>solar </a:t>
            </a:r>
            <a:r>
              <a:rPr lang="it-IT" sz="9600" b="1" u="sng" dirty="0" err="1" smtClean="0"/>
              <a:t>thermal</a:t>
            </a:r>
            <a:r>
              <a:rPr lang="it-IT" sz="9600" b="1" u="sng" dirty="0" smtClean="0"/>
              <a:t> </a:t>
            </a:r>
            <a:r>
              <a:rPr lang="it-IT" sz="9600" b="1" u="sng" dirty="0" err="1" smtClean="0"/>
              <a:t>plants</a:t>
            </a:r>
            <a:r>
              <a:rPr lang="it-IT" sz="9600" dirty="0" smtClean="0"/>
              <a:t> or (just for the production of hot water) the </a:t>
            </a:r>
            <a:r>
              <a:rPr lang="it-IT" sz="9600" dirty="0" err="1" smtClean="0"/>
              <a:t>installation</a:t>
            </a:r>
            <a:r>
              <a:rPr lang="it-IT" sz="9600" dirty="0" smtClean="0"/>
              <a:t> of </a:t>
            </a:r>
            <a:r>
              <a:rPr lang="it-IT" sz="9600" b="1" u="sng" dirty="0" err="1" smtClean="0"/>
              <a:t>heating</a:t>
            </a:r>
            <a:r>
              <a:rPr lang="it-IT" sz="9600" b="1" u="sng" dirty="0" smtClean="0"/>
              <a:t> </a:t>
            </a:r>
            <a:r>
              <a:rPr lang="it-IT" sz="9600" b="1" u="sng" dirty="0" err="1" smtClean="0"/>
              <a:t>pumps</a:t>
            </a:r>
            <a:r>
              <a:rPr lang="it-IT" sz="9600" dirty="0" smtClean="0"/>
              <a:t> </a:t>
            </a:r>
          </a:p>
          <a:p>
            <a:pPr marL="0" indent="0">
              <a:buNone/>
            </a:pPr>
            <a:endParaRPr lang="it-IT" sz="9600" dirty="0"/>
          </a:p>
          <a:p>
            <a:pPr marL="0" indent="0">
              <a:buNone/>
            </a:pPr>
            <a:r>
              <a:rPr lang="it-IT" sz="9600" dirty="0"/>
              <a:t>T</a:t>
            </a:r>
            <a:r>
              <a:rPr lang="it-IT" sz="9600" dirty="0" smtClean="0"/>
              <a:t>he incentive </a:t>
            </a:r>
            <a:r>
              <a:rPr lang="it-IT" sz="9600" dirty="0" err="1" smtClean="0"/>
              <a:t>is</a:t>
            </a:r>
            <a:r>
              <a:rPr lang="it-IT" sz="9600" dirty="0" smtClean="0"/>
              <a:t> :</a:t>
            </a:r>
          </a:p>
          <a:p>
            <a:pPr marL="0" indent="0">
              <a:buNone/>
            </a:pPr>
            <a:r>
              <a:rPr lang="it-IT" sz="9600" dirty="0" smtClean="0"/>
              <a:t>For the solar </a:t>
            </a:r>
            <a:r>
              <a:rPr lang="it-IT" sz="9600" dirty="0" err="1" smtClean="0"/>
              <a:t>panels</a:t>
            </a:r>
            <a:r>
              <a:rPr lang="it-IT" sz="9600" dirty="0" smtClean="0"/>
              <a:t>: the minimum </a:t>
            </a:r>
            <a:r>
              <a:rPr lang="it-IT" sz="9600" dirty="0" err="1" smtClean="0"/>
              <a:t>between</a:t>
            </a:r>
            <a:r>
              <a:rPr lang="it-IT" sz="9600" dirty="0" smtClean="0"/>
              <a:t> </a:t>
            </a:r>
            <a:r>
              <a:rPr lang="it-IT" sz="9600" b="1" u="sng" dirty="0" smtClean="0"/>
              <a:t>65 % of the </a:t>
            </a:r>
            <a:r>
              <a:rPr lang="it-IT" sz="9600" b="1" u="sng" dirty="0" err="1" smtClean="0"/>
              <a:t>cost</a:t>
            </a:r>
            <a:r>
              <a:rPr lang="it-IT" sz="9600" b="1" u="sng" dirty="0" smtClean="0"/>
              <a:t> of </a:t>
            </a:r>
            <a:r>
              <a:rPr lang="it-IT" sz="9600" b="1" u="sng" dirty="0" err="1" smtClean="0"/>
              <a:t>investment</a:t>
            </a:r>
            <a:r>
              <a:rPr lang="it-IT" sz="9600" dirty="0" smtClean="0"/>
              <a:t> and a formula  </a:t>
            </a:r>
            <a:r>
              <a:rPr lang="it-IT" sz="9600" dirty="0" err="1" smtClean="0"/>
              <a:t>that</a:t>
            </a:r>
            <a:r>
              <a:rPr lang="it-IT" sz="9600" dirty="0" smtClean="0"/>
              <a:t> </a:t>
            </a:r>
            <a:r>
              <a:rPr lang="it-IT" sz="9600" dirty="0" err="1" smtClean="0"/>
              <a:t>takes</a:t>
            </a:r>
            <a:r>
              <a:rPr lang="it-IT" sz="9600" dirty="0" smtClean="0"/>
              <a:t> </a:t>
            </a:r>
            <a:r>
              <a:rPr lang="it-IT" sz="9600" dirty="0" err="1" smtClean="0"/>
              <a:t>into</a:t>
            </a:r>
            <a:r>
              <a:rPr lang="it-IT" sz="9600" dirty="0" smtClean="0"/>
              <a:t> </a:t>
            </a:r>
            <a:r>
              <a:rPr lang="it-IT" sz="9600" dirty="0" err="1" smtClean="0"/>
              <a:t>consideration</a:t>
            </a:r>
            <a:r>
              <a:rPr lang="it-IT" sz="9600" dirty="0" smtClean="0"/>
              <a:t> the </a:t>
            </a:r>
            <a:r>
              <a:rPr lang="it-IT" sz="9600" dirty="0" err="1" smtClean="0"/>
              <a:t>surface</a:t>
            </a:r>
            <a:r>
              <a:rPr lang="it-IT" sz="9600" dirty="0" smtClean="0"/>
              <a:t> of the </a:t>
            </a:r>
            <a:r>
              <a:rPr lang="it-IT" sz="9600" dirty="0" err="1" smtClean="0"/>
              <a:t>plant</a:t>
            </a:r>
            <a:endParaRPr lang="it-IT" sz="9600" dirty="0" smtClean="0"/>
          </a:p>
          <a:p>
            <a:pPr marL="0" indent="0">
              <a:buNone/>
            </a:pPr>
            <a:r>
              <a:rPr lang="it-IT" sz="9600" dirty="0" smtClean="0"/>
              <a:t>For the </a:t>
            </a:r>
            <a:r>
              <a:rPr lang="it-IT" sz="9600" dirty="0" err="1" smtClean="0"/>
              <a:t>heating</a:t>
            </a:r>
            <a:r>
              <a:rPr lang="it-IT" sz="9600" dirty="0" smtClean="0"/>
              <a:t> </a:t>
            </a:r>
            <a:r>
              <a:rPr lang="it-IT" sz="9600" dirty="0" err="1" smtClean="0"/>
              <a:t>pumps</a:t>
            </a:r>
            <a:r>
              <a:rPr lang="it-IT" sz="9600" dirty="0" smtClean="0"/>
              <a:t>: for hot water </a:t>
            </a:r>
            <a:r>
              <a:rPr lang="it-IT" sz="9600" b="1" u="sng" dirty="0" smtClean="0"/>
              <a:t>50 % of the </a:t>
            </a:r>
            <a:r>
              <a:rPr lang="it-IT" sz="9600" b="1" u="sng" dirty="0" err="1" smtClean="0"/>
              <a:t>cost</a:t>
            </a:r>
            <a:r>
              <a:rPr lang="it-IT" sz="9600" b="1" u="sng" dirty="0" smtClean="0"/>
              <a:t> of </a:t>
            </a:r>
            <a:r>
              <a:rPr lang="it-IT" sz="9600" b="1" u="sng" dirty="0" err="1" smtClean="0"/>
              <a:t>investment</a:t>
            </a:r>
            <a:r>
              <a:rPr lang="it-IT" sz="9600" dirty="0" smtClean="0"/>
              <a:t> with a maximum </a:t>
            </a:r>
            <a:r>
              <a:rPr lang="it-IT" sz="9600" dirty="0" err="1" smtClean="0"/>
              <a:t>limit</a:t>
            </a:r>
            <a:r>
              <a:rPr lang="it-IT" sz="9600" dirty="0" smtClean="0"/>
              <a:t> of </a:t>
            </a:r>
            <a:r>
              <a:rPr lang="it-IT" sz="9600" dirty="0" err="1" smtClean="0"/>
              <a:t>Euros</a:t>
            </a:r>
            <a:r>
              <a:rPr lang="it-IT" sz="9600" dirty="0" smtClean="0"/>
              <a:t> 850</a:t>
            </a:r>
          </a:p>
          <a:p>
            <a:pPr marL="0" indent="0">
              <a:buNone/>
            </a:pPr>
            <a:endParaRPr lang="it-IT" sz="9600" dirty="0"/>
          </a:p>
          <a:p>
            <a:pPr marL="0" indent="0">
              <a:buNone/>
            </a:pPr>
            <a:r>
              <a:rPr lang="it-IT" sz="9600" dirty="0" smtClean="0"/>
              <a:t>The incentive </a:t>
            </a:r>
            <a:r>
              <a:rPr lang="it-IT" sz="9600" dirty="0" err="1" smtClean="0"/>
              <a:t>is</a:t>
            </a:r>
            <a:r>
              <a:rPr lang="it-IT" sz="9600" dirty="0" smtClean="0"/>
              <a:t> </a:t>
            </a:r>
            <a:r>
              <a:rPr lang="it-IT" sz="9600" dirty="0" err="1" smtClean="0"/>
              <a:t>paid</a:t>
            </a:r>
            <a:r>
              <a:rPr lang="it-IT" sz="9600" dirty="0" smtClean="0"/>
              <a:t> </a:t>
            </a:r>
            <a:r>
              <a:rPr lang="it-IT" sz="9600" dirty="0" err="1" smtClean="0"/>
              <a:t>within</a:t>
            </a:r>
            <a:r>
              <a:rPr lang="it-IT" sz="9600" dirty="0" smtClean="0"/>
              <a:t> 6 </a:t>
            </a:r>
            <a:r>
              <a:rPr lang="it-IT" sz="9600" dirty="0" err="1" smtClean="0"/>
              <a:t>months</a:t>
            </a:r>
            <a:r>
              <a:rPr lang="it-IT" sz="9600" dirty="0" smtClean="0"/>
              <a:t> from the </a:t>
            </a:r>
            <a:r>
              <a:rPr lang="it-IT" sz="9600" dirty="0" err="1" smtClean="0"/>
              <a:t>filing</a:t>
            </a:r>
            <a:r>
              <a:rPr lang="it-IT" sz="9600" dirty="0" smtClean="0"/>
              <a:t> of the </a:t>
            </a:r>
            <a:r>
              <a:rPr lang="it-IT" sz="9600" dirty="0" err="1" smtClean="0"/>
              <a:t>application</a:t>
            </a:r>
            <a:r>
              <a:rPr lang="it-IT" sz="9600" dirty="0" smtClean="0"/>
              <a:t> </a:t>
            </a:r>
          </a:p>
          <a:p>
            <a:pPr marL="0" indent="0">
              <a:buNone/>
            </a:pPr>
            <a:endParaRPr lang="it-IT" sz="9600" dirty="0"/>
          </a:p>
          <a:p>
            <a:pPr marL="0" indent="0">
              <a:buNone/>
            </a:pPr>
            <a:r>
              <a:rPr lang="it-IT" dirty="0" smtClean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2978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xmlns="" id="{3060957A-D06F-47CB-B7C6-DC62ECEC5D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0182" cy="1166276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xmlns="" id="{297E4638-8653-4203-9F47-C44523EEC7FF}"/>
              </a:ext>
            </a:extLst>
          </p:cNvPr>
          <p:cNvCxnSpPr/>
          <p:nvPr/>
        </p:nvCxnSpPr>
        <p:spPr>
          <a:xfrm>
            <a:off x="332509" y="6400800"/>
            <a:ext cx="839897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xmlns="" id="{E4C764E0-8225-4AA5-8E0C-E13FF8E4914D}"/>
              </a:ext>
            </a:extLst>
          </p:cNvPr>
          <p:cNvSpPr txBox="1"/>
          <p:nvPr/>
        </p:nvSpPr>
        <p:spPr>
          <a:xfrm>
            <a:off x="332509" y="1269323"/>
            <a:ext cx="72487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The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incentives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 for the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switch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 to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sustainable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 production </a:t>
            </a:r>
          </a:p>
          <a:p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of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electrical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  energy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xmlns="" id="{D805D14F-A602-4014-93FE-3DFB65E319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0182" cy="1166276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xmlns="" id="{9AB821A6-65E5-4432-A31A-67C3A720B68A}"/>
              </a:ext>
            </a:extLst>
          </p:cNvPr>
          <p:cNvSpPr txBox="1"/>
          <p:nvPr/>
        </p:nvSpPr>
        <p:spPr>
          <a:xfrm>
            <a:off x="3017520" y="6469171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Emilio Sani </a:t>
            </a:r>
            <a:r>
              <a:rPr lang="it-IT" sz="1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Lawyer</a:t>
            </a:r>
            <a:endParaRPr lang="it-IT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xmlns="" id="{94A62515-7670-4785-9080-0EC7EF5D6250}"/>
              </a:ext>
            </a:extLst>
          </p:cNvPr>
          <p:cNvCxnSpPr/>
          <p:nvPr/>
        </p:nvCxnSpPr>
        <p:spPr>
          <a:xfrm>
            <a:off x="332509" y="1152421"/>
            <a:ext cx="839897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xmlns="" id="{CECF2586-B767-49E4-B6FA-87AE94D5D66F}"/>
              </a:ext>
            </a:extLst>
          </p:cNvPr>
          <p:cNvSpPr txBox="1"/>
          <p:nvPr/>
        </p:nvSpPr>
        <p:spPr>
          <a:xfrm>
            <a:off x="4056193" y="312421"/>
            <a:ext cx="47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2° Observatory meeting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xmlns="" id="{D0977D7F-153A-44A5-BF5B-4829515974E4}"/>
              </a:ext>
            </a:extLst>
          </p:cNvPr>
          <p:cNvSpPr txBox="1"/>
          <p:nvPr/>
        </p:nvSpPr>
        <p:spPr>
          <a:xfrm>
            <a:off x="5711257" y="614240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26th &amp; 27th November 2018 | Rome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For the new </a:t>
            </a:r>
            <a:r>
              <a:rPr lang="it-IT" dirty="0" err="1" smtClean="0"/>
              <a:t>renewables</a:t>
            </a:r>
            <a:r>
              <a:rPr lang="it-IT" dirty="0" smtClean="0"/>
              <a:t> </a:t>
            </a:r>
            <a:r>
              <a:rPr lang="it-IT" dirty="0" err="1" smtClean="0"/>
              <a:t>power</a:t>
            </a:r>
            <a:r>
              <a:rPr lang="it-IT" dirty="0" smtClean="0"/>
              <a:t> </a:t>
            </a:r>
            <a:r>
              <a:rPr lang="it-IT" dirty="0" err="1" smtClean="0"/>
              <a:t>plant</a:t>
            </a:r>
            <a:r>
              <a:rPr lang="it-IT" dirty="0" smtClean="0"/>
              <a:t> </a:t>
            </a:r>
            <a:r>
              <a:rPr lang="it-IT" dirty="0" err="1" smtClean="0"/>
              <a:t>installed</a:t>
            </a:r>
            <a:r>
              <a:rPr lang="it-IT" dirty="0" smtClean="0"/>
              <a:t> in the small </a:t>
            </a:r>
            <a:r>
              <a:rPr lang="it-IT" dirty="0" err="1" smtClean="0"/>
              <a:t>islands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r>
              <a:rPr lang="it-IT" dirty="0" smtClean="0"/>
              <a:t>A </a:t>
            </a:r>
            <a:r>
              <a:rPr lang="it-IT" b="1" u="sng" dirty="0" err="1" smtClean="0"/>
              <a:t>feed</a:t>
            </a:r>
            <a:r>
              <a:rPr lang="it-IT" b="1" u="sng" dirty="0" smtClean="0"/>
              <a:t> in </a:t>
            </a:r>
            <a:r>
              <a:rPr lang="it-IT" b="1" u="sng" dirty="0" err="1" smtClean="0"/>
              <a:t>tariff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paid</a:t>
            </a:r>
            <a:r>
              <a:rPr lang="it-IT" dirty="0" smtClean="0"/>
              <a:t> for the energy </a:t>
            </a:r>
            <a:r>
              <a:rPr lang="it-IT" dirty="0" err="1" smtClean="0"/>
              <a:t>injected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the </a:t>
            </a:r>
            <a:r>
              <a:rPr lang="it-IT" dirty="0" err="1" smtClean="0"/>
              <a:t>the</a:t>
            </a:r>
            <a:r>
              <a:rPr lang="it-IT" dirty="0" smtClean="0"/>
              <a:t> </a:t>
            </a:r>
            <a:r>
              <a:rPr lang="it-IT" dirty="0" err="1" smtClean="0"/>
              <a:t>grid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A </a:t>
            </a:r>
            <a:r>
              <a:rPr lang="it-IT" b="1" u="sng" dirty="0" smtClean="0"/>
              <a:t>premium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paid</a:t>
            </a:r>
            <a:r>
              <a:rPr lang="it-IT" dirty="0" smtClean="0"/>
              <a:t> for the energy self-</a:t>
            </a:r>
            <a:r>
              <a:rPr lang="it-IT" dirty="0" err="1" smtClean="0"/>
              <a:t>consumed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The incentive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b="1" u="sng" dirty="0" smtClean="0"/>
              <a:t>for 20 </a:t>
            </a:r>
            <a:r>
              <a:rPr lang="it-IT" b="1" u="sng" dirty="0" err="1" smtClean="0"/>
              <a:t>years</a:t>
            </a:r>
            <a:r>
              <a:rPr lang="it-IT" dirty="0" smtClean="0"/>
              <a:t> and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different</a:t>
            </a:r>
            <a:r>
              <a:rPr lang="it-IT" dirty="0" smtClean="0"/>
              <a:t> for </a:t>
            </a:r>
            <a:r>
              <a:rPr lang="it-IT" dirty="0" err="1" smtClean="0"/>
              <a:t>any</a:t>
            </a:r>
            <a:r>
              <a:rPr lang="it-IT" dirty="0" smtClean="0"/>
              <a:t> </a:t>
            </a:r>
            <a:r>
              <a:rPr lang="it-IT" dirty="0" err="1" smtClean="0"/>
              <a:t>island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59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xmlns="" id="{3060957A-D06F-47CB-B7C6-DC62ECEC5D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0182" cy="1166276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xmlns="" id="{297E4638-8653-4203-9F47-C44523EEC7FF}"/>
              </a:ext>
            </a:extLst>
          </p:cNvPr>
          <p:cNvCxnSpPr/>
          <p:nvPr/>
        </p:nvCxnSpPr>
        <p:spPr>
          <a:xfrm>
            <a:off x="332509" y="6400800"/>
            <a:ext cx="839897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xmlns="" id="{E4C764E0-8225-4AA5-8E0C-E13FF8E4914D}"/>
              </a:ext>
            </a:extLst>
          </p:cNvPr>
          <p:cNvSpPr txBox="1"/>
          <p:nvPr/>
        </p:nvSpPr>
        <p:spPr>
          <a:xfrm>
            <a:off x="332509" y="1269323"/>
            <a:ext cx="9040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The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quantification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 of the incentive to be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paid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 for the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electrical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 energy</a:t>
            </a:r>
          </a:p>
          <a:p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produced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 and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injected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into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 the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grid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 in the small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islands</a:t>
            </a:r>
            <a:endParaRPr lang="it-IT" sz="2400" b="1" dirty="0" smtClean="0">
              <a:solidFill>
                <a:srgbClr val="4472C4">
                  <a:lumMod val="75000"/>
                </a:srgbClr>
              </a:solidFill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xmlns="" id="{D805D14F-A602-4014-93FE-3DFB65E319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0182" cy="1166276"/>
          </a:xfrm>
          <a:prstGeom prst="rect">
            <a:avLst/>
          </a:prstGeom>
        </p:spPr>
      </p:pic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xmlns="" id="{94A62515-7670-4785-9080-0EC7EF5D6250}"/>
              </a:ext>
            </a:extLst>
          </p:cNvPr>
          <p:cNvCxnSpPr/>
          <p:nvPr/>
        </p:nvCxnSpPr>
        <p:spPr>
          <a:xfrm>
            <a:off x="332509" y="1152421"/>
            <a:ext cx="839897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xmlns="" id="{CECF2586-B767-49E4-B6FA-87AE94D5D66F}"/>
              </a:ext>
            </a:extLst>
          </p:cNvPr>
          <p:cNvSpPr txBox="1"/>
          <p:nvPr/>
        </p:nvSpPr>
        <p:spPr>
          <a:xfrm>
            <a:off x="4056193" y="312421"/>
            <a:ext cx="47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2° Observatory meeting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xmlns="" id="{D0977D7F-153A-44A5-BF5B-4829515974E4}"/>
              </a:ext>
            </a:extLst>
          </p:cNvPr>
          <p:cNvSpPr txBox="1"/>
          <p:nvPr/>
        </p:nvSpPr>
        <p:spPr>
          <a:xfrm>
            <a:off x="5711257" y="614240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26th &amp; 27th November 2018 | Rome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 smtClean="0"/>
              <a:t> 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The producer of energy </a:t>
            </a:r>
            <a:r>
              <a:rPr lang="it-IT" dirty="0" err="1" smtClean="0"/>
              <a:t>may</a:t>
            </a:r>
            <a:r>
              <a:rPr lang="it-IT" dirty="0" smtClean="0"/>
              <a:t> </a:t>
            </a:r>
            <a:r>
              <a:rPr lang="it-IT" dirty="0" err="1" smtClean="0"/>
              <a:t>choose</a:t>
            </a:r>
            <a:r>
              <a:rPr lang="it-IT" dirty="0" smtClean="0"/>
              <a:t> for the incentive on the energy </a:t>
            </a:r>
            <a:r>
              <a:rPr lang="it-IT" dirty="0" err="1" smtClean="0"/>
              <a:t>injected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the </a:t>
            </a:r>
            <a:r>
              <a:rPr lang="it-IT" dirty="0" err="1" smtClean="0"/>
              <a:t>grid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endParaRPr lang="it-IT" dirty="0" smtClean="0"/>
          </a:p>
          <a:p>
            <a:pPr marL="571500" indent="-571500">
              <a:buAutoNum type="romanLcParenBoth"/>
            </a:pPr>
            <a:r>
              <a:rPr lang="it-IT" dirty="0" smtClean="0"/>
              <a:t>A </a:t>
            </a:r>
            <a:r>
              <a:rPr lang="it-IT" dirty="0" err="1" smtClean="0"/>
              <a:t>fixed</a:t>
            </a:r>
            <a:r>
              <a:rPr lang="it-IT" dirty="0" smtClean="0"/>
              <a:t> </a:t>
            </a:r>
            <a:r>
              <a:rPr lang="it-IT" dirty="0" err="1" smtClean="0"/>
              <a:t>tariff</a:t>
            </a:r>
            <a:r>
              <a:rPr lang="it-IT" dirty="0" smtClean="0"/>
              <a:t> for </a:t>
            </a:r>
            <a:r>
              <a:rPr lang="it-IT" dirty="0" err="1" smtClean="0"/>
              <a:t>any</a:t>
            </a:r>
            <a:r>
              <a:rPr lang="it-IT" dirty="0" smtClean="0"/>
              <a:t> </a:t>
            </a:r>
            <a:r>
              <a:rPr lang="it-IT" dirty="0" err="1" smtClean="0"/>
              <a:t>group</a:t>
            </a:r>
            <a:r>
              <a:rPr lang="it-IT" dirty="0" smtClean="0"/>
              <a:t> of </a:t>
            </a:r>
            <a:r>
              <a:rPr lang="it-IT" dirty="0" err="1" smtClean="0"/>
              <a:t>islands</a:t>
            </a:r>
            <a:r>
              <a:rPr lang="it-IT" dirty="0" smtClean="0"/>
              <a:t>. In the </a:t>
            </a:r>
            <a:r>
              <a:rPr lang="it-IT" dirty="0" err="1" smtClean="0"/>
              <a:t>islands</a:t>
            </a:r>
            <a:r>
              <a:rPr lang="it-IT" dirty="0" smtClean="0"/>
              <a:t> with the </a:t>
            </a:r>
            <a:r>
              <a:rPr lang="it-IT" dirty="0" err="1" smtClean="0"/>
              <a:t>lower</a:t>
            </a:r>
            <a:r>
              <a:rPr lang="it-IT" dirty="0" smtClean="0"/>
              <a:t> </a:t>
            </a:r>
            <a:r>
              <a:rPr lang="it-IT" dirty="0" err="1" smtClean="0"/>
              <a:t>tariff</a:t>
            </a:r>
            <a:r>
              <a:rPr lang="it-IT" dirty="0"/>
              <a:t>:</a:t>
            </a:r>
            <a:r>
              <a:rPr lang="it-IT" dirty="0" smtClean="0"/>
              <a:t> 155 </a:t>
            </a:r>
            <a:r>
              <a:rPr lang="it-IT" dirty="0" err="1" smtClean="0"/>
              <a:t>Euros</a:t>
            </a:r>
            <a:r>
              <a:rPr lang="it-IT" dirty="0" smtClean="0"/>
              <a:t> per MWh per </a:t>
            </a:r>
            <a:r>
              <a:rPr lang="it-IT" dirty="0" err="1" smtClean="0"/>
              <a:t>residential</a:t>
            </a:r>
            <a:r>
              <a:rPr lang="it-IT" dirty="0" smtClean="0"/>
              <a:t> </a:t>
            </a:r>
            <a:r>
              <a:rPr lang="it-IT" dirty="0" err="1" smtClean="0"/>
              <a:t>plants</a:t>
            </a:r>
            <a:r>
              <a:rPr lang="it-IT" dirty="0" smtClean="0"/>
              <a:t> and 122.7 </a:t>
            </a:r>
            <a:r>
              <a:rPr lang="it-IT" dirty="0" err="1" smtClean="0"/>
              <a:t>Euros</a:t>
            </a:r>
            <a:r>
              <a:rPr lang="it-IT" dirty="0" smtClean="0"/>
              <a:t> per MWh for </a:t>
            </a:r>
            <a:r>
              <a:rPr lang="it-IT" dirty="0" err="1" smtClean="0"/>
              <a:t>plants</a:t>
            </a:r>
            <a:r>
              <a:rPr lang="it-IT" dirty="0" smtClean="0"/>
              <a:t> &gt; 200 kW;</a:t>
            </a:r>
          </a:p>
          <a:p>
            <a:pPr marL="571500" indent="-571500">
              <a:buAutoNum type="romanLcParenBoth"/>
            </a:pPr>
            <a:r>
              <a:rPr lang="it-IT" dirty="0" smtClean="0"/>
              <a:t>A </a:t>
            </a:r>
            <a:r>
              <a:rPr lang="it-IT" dirty="0" err="1" smtClean="0"/>
              <a:t>variable</a:t>
            </a:r>
            <a:r>
              <a:rPr lang="it-IT" dirty="0" smtClean="0"/>
              <a:t> </a:t>
            </a:r>
            <a:r>
              <a:rPr lang="it-IT" dirty="0" err="1" smtClean="0"/>
              <a:t>tariff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equal</a:t>
            </a:r>
            <a:r>
              <a:rPr lang="it-IT" dirty="0" smtClean="0"/>
              <a:t> to a </a:t>
            </a:r>
            <a:r>
              <a:rPr lang="it-IT" dirty="0" err="1" smtClean="0"/>
              <a:t>fixed</a:t>
            </a:r>
            <a:r>
              <a:rPr lang="it-IT" dirty="0" smtClean="0"/>
              <a:t> </a:t>
            </a:r>
            <a:r>
              <a:rPr lang="it-IT" dirty="0" err="1" smtClean="0"/>
              <a:t>amount</a:t>
            </a:r>
            <a:r>
              <a:rPr lang="it-IT" dirty="0" smtClean="0"/>
              <a:t> per the </a:t>
            </a:r>
            <a:r>
              <a:rPr lang="it-IT" dirty="0" err="1" smtClean="0"/>
              <a:t>average</a:t>
            </a:r>
            <a:r>
              <a:rPr lang="it-IT" dirty="0" smtClean="0"/>
              <a:t> </a:t>
            </a:r>
            <a:r>
              <a:rPr lang="it-IT" dirty="0" err="1" smtClean="0"/>
              <a:t>cost</a:t>
            </a:r>
            <a:r>
              <a:rPr lang="it-IT" dirty="0" smtClean="0"/>
              <a:t> of diesel </a:t>
            </a:r>
            <a:r>
              <a:rPr lang="it-IT" dirty="0" err="1" smtClean="0"/>
              <a:t>fuel</a:t>
            </a:r>
            <a:r>
              <a:rPr lang="it-IT" dirty="0" smtClean="0"/>
              <a:t>, with a minimum and a maximum. Minimum </a:t>
            </a:r>
            <a:r>
              <a:rPr lang="it-IT" dirty="0" err="1" smtClean="0"/>
              <a:t>values</a:t>
            </a:r>
            <a:r>
              <a:rPr lang="it-IT" dirty="0" smtClean="0"/>
              <a:t> are in  the </a:t>
            </a:r>
            <a:r>
              <a:rPr lang="it-IT" dirty="0" err="1" smtClean="0"/>
              <a:t>island</a:t>
            </a:r>
            <a:r>
              <a:rPr lang="it-IT" dirty="0" smtClean="0"/>
              <a:t> with the </a:t>
            </a:r>
            <a:r>
              <a:rPr lang="it-IT" dirty="0" err="1" smtClean="0"/>
              <a:t>lower</a:t>
            </a:r>
            <a:r>
              <a:rPr lang="it-IT" dirty="0" smtClean="0"/>
              <a:t> </a:t>
            </a:r>
            <a:r>
              <a:rPr lang="it-IT" dirty="0" err="1" smtClean="0"/>
              <a:t>tariff</a:t>
            </a:r>
            <a:r>
              <a:rPr lang="it-IT" dirty="0" smtClean="0"/>
              <a:t>: </a:t>
            </a:r>
            <a:r>
              <a:rPr lang="it-IT" dirty="0" err="1" smtClean="0"/>
              <a:t>Euros</a:t>
            </a:r>
            <a:r>
              <a:rPr lang="it-IT" dirty="0" smtClean="0"/>
              <a:t> 147.5 for </a:t>
            </a:r>
            <a:r>
              <a:rPr lang="it-IT" dirty="0" err="1" smtClean="0"/>
              <a:t>residential</a:t>
            </a:r>
            <a:r>
              <a:rPr lang="it-IT" dirty="0" smtClean="0"/>
              <a:t> </a:t>
            </a:r>
            <a:r>
              <a:rPr lang="it-IT" dirty="0" err="1" smtClean="0"/>
              <a:t>plants</a:t>
            </a:r>
            <a:r>
              <a:rPr lang="it-IT" dirty="0" smtClean="0"/>
              <a:t> and </a:t>
            </a:r>
            <a:r>
              <a:rPr lang="it-IT" dirty="0" err="1" smtClean="0"/>
              <a:t>Euros</a:t>
            </a:r>
            <a:r>
              <a:rPr lang="it-IT" dirty="0" smtClean="0"/>
              <a:t> 116.7 for </a:t>
            </a:r>
            <a:r>
              <a:rPr lang="it-IT" dirty="0" err="1" smtClean="0"/>
              <a:t>plants</a:t>
            </a:r>
            <a:r>
              <a:rPr lang="it-IT" dirty="0" smtClean="0"/>
              <a:t> &gt; 200 kW;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 </a:t>
            </a:r>
          </a:p>
          <a:p>
            <a:pPr marL="0" indent="0">
              <a:buNone/>
            </a:pPr>
            <a:r>
              <a:rPr lang="it-IT" dirty="0" smtClean="0"/>
              <a:t>The </a:t>
            </a:r>
            <a:r>
              <a:rPr lang="it-IT" dirty="0" err="1" smtClean="0"/>
              <a:t>above</a:t>
            </a:r>
            <a:r>
              <a:rPr lang="it-IT" dirty="0" smtClean="0"/>
              <a:t> </a:t>
            </a:r>
            <a:r>
              <a:rPr lang="it-IT" dirty="0" err="1" smtClean="0"/>
              <a:t>tariffs</a:t>
            </a:r>
            <a:r>
              <a:rPr lang="it-IT" dirty="0" smtClean="0"/>
              <a:t> include the </a:t>
            </a:r>
            <a:r>
              <a:rPr lang="it-IT" dirty="0" err="1" smtClean="0"/>
              <a:t>value</a:t>
            </a:r>
            <a:r>
              <a:rPr lang="it-IT" dirty="0" smtClean="0"/>
              <a:t> of the energy. 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362759" y="6400800"/>
            <a:ext cx="433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it-IT" sz="1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0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xmlns="" id="{3060957A-D06F-47CB-B7C6-DC62ECEC5D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0182" cy="1166276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xmlns="" id="{297E4638-8653-4203-9F47-C44523EEC7FF}"/>
              </a:ext>
            </a:extLst>
          </p:cNvPr>
          <p:cNvCxnSpPr/>
          <p:nvPr/>
        </p:nvCxnSpPr>
        <p:spPr>
          <a:xfrm>
            <a:off x="332509" y="6400800"/>
            <a:ext cx="839897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xmlns="" id="{E4C764E0-8225-4AA5-8E0C-E13FF8E4914D}"/>
              </a:ext>
            </a:extLst>
          </p:cNvPr>
          <p:cNvSpPr txBox="1"/>
          <p:nvPr/>
        </p:nvSpPr>
        <p:spPr>
          <a:xfrm>
            <a:off x="332509" y="1269323"/>
            <a:ext cx="9040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The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quantification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 of the incentive to be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paid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 for the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electrical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 energy</a:t>
            </a:r>
          </a:p>
          <a:p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 self-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consumed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 in the small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islands</a:t>
            </a:r>
            <a:endParaRPr lang="it-IT" sz="2400" b="1" dirty="0" smtClean="0">
              <a:solidFill>
                <a:srgbClr val="4472C4">
                  <a:lumMod val="75000"/>
                </a:srgbClr>
              </a:solidFill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xmlns="" id="{D805D14F-A602-4014-93FE-3DFB65E319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0182" cy="1166276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xmlns="" id="{9AB821A6-65E5-4432-A31A-67C3A720B68A}"/>
              </a:ext>
            </a:extLst>
          </p:cNvPr>
          <p:cNvSpPr txBox="1"/>
          <p:nvPr/>
        </p:nvSpPr>
        <p:spPr>
          <a:xfrm>
            <a:off x="3017520" y="6461342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xmlns="" id="{94A62515-7670-4785-9080-0EC7EF5D6250}"/>
              </a:ext>
            </a:extLst>
          </p:cNvPr>
          <p:cNvCxnSpPr/>
          <p:nvPr/>
        </p:nvCxnSpPr>
        <p:spPr>
          <a:xfrm>
            <a:off x="332509" y="1152421"/>
            <a:ext cx="839897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xmlns="" id="{CECF2586-B767-49E4-B6FA-87AE94D5D66F}"/>
              </a:ext>
            </a:extLst>
          </p:cNvPr>
          <p:cNvSpPr txBox="1"/>
          <p:nvPr/>
        </p:nvSpPr>
        <p:spPr>
          <a:xfrm>
            <a:off x="4056193" y="312421"/>
            <a:ext cx="47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2° Observatory meeting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xmlns="" id="{D0977D7F-153A-44A5-BF5B-4829515974E4}"/>
              </a:ext>
            </a:extLst>
          </p:cNvPr>
          <p:cNvSpPr txBox="1"/>
          <p:nvPr/>
        </p:nvSpPr>
        <p:spPr>
          <a:xfrm>
            <a:off x="5711257" y="614240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26th &amp; 27th November 2018 | Rome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smtClean="0"/>
              <a:t> 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The producer of energy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entitled</a:t>
            </a:r>
            <a:r>
              <a:rPr lang="it-IT" dirty="0" smtClean="0"/>
              <a:t> to </a:t>
            </a:r>
            <a:r>
              <a:rPr lang="it-IT" dirty="0" err="1" smtClean="0"/>
              <a:t>receive</a:t>
            </a:r>
            <a:r>
              <a:rPr lang="it-IT" dirty="0" smtClean="0"/>
              <a:t> a premium </a:t>
            </a:r>
            <a:r>
              <a:rPr lang="it-IT" dirty="0" err="1" smtClean="0"/>
              <a:t>equal</a:t>
            </a:r>
            <a:r>
              <a:rPr lang="it-IT" dirty="0" smtClean="0"/>
              <a:t> to the balance </a:t>
            </a:r>
            <a:r>
              <a:rPr lang="it-IT" dirty="0" err="1" smtClean="0"/>
              <a:t>between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571500" indent="-571500">
              <a:buAutoNum type="romanLcParenBoth"/>
            </a:pPr>
            <a:r>
              <a:rPr lang="it-IT" dirty="0" smtClean="0"/>
              <a:t>The incentive </a:t>
            </a:r>
            <a:r>
              <a:rPr lang="it-IT" dirty="0" err="1" smtClean="0"/>
              <a:t>tariff</a:t>
            </a:r>
            <a:r>
              <a:rPr lang="it-IT" dirty="0" smtClean="0"/>
              <a:t> to be </a:t>
            </a:r>
            <a:r>
              <a:rPr lang="it-IT" dirty="0" err="1" smtClean="0"/>
              <a:t>paid</a:t>
            </a:r>
            <a:r>
              <a:rPr lang="it-IT" dirty="0" smtClean="0"/>
              <a:t> for the energy </a:t>
            </a:r>
            <a:r>
              <a:rPr lang="it-IT" dirty="0" err="1" smtClean="0"/>
              <a:t>injected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the </a:t>
            </a:r>
            <a:r>
              <a:rPr lang="it-IT" dirty="0" err="1" smtClean="0"/>
              <a:t>grid</a:t>
            </a:r>
            <a:r>
              <a:rPr lang="it-IT" dirty="0" smtClean="0"/>
              <a:t> and</a:t>
            </a:r>
          </a:p>
          <a:p>
            <a:pPr marL="571500" indent="-571500">
              <a:buAutoNum type="romanLcParenBoth"/>
            </a:pPr>
            <a:r>
              <a:rPr lang="it-IT" dirty="0" smtClean="0"/>
              <a:t>The </a:t>
            </a:r>
            <a:r>
              <a:rPr lang="it-IT" dirty="0" err="1" smtClean="0"/>
              <a:t>value</a:t>
            </a:r>
            <a:r>
              <a:rPr lang="it-IT" dirty="0" smtClean="0"/>
              <a:t> of the </a:t>
            </a:r>
            <a:r>
              <a:rPr lang="it-IT" dirty="0" err="1" smtClean="0"/>
              <a:t>electricity</a:t>
            </a:r>
            <a:r>
              <a:rPr lang="it-IT" dirty="0" smtClean="0"/>
              <a:t> self-</a:t>
            </a:r>
            <a:r>
              <a:rPr lang="it-IT" dirty="0" err="1" smtClean="0"/>
              <a:t>consumed</a:t>
            </a:r>
            <a:r>
              <a:rPr lang="it-IT" dirty="0" smtClean="0"/>
              <a:t>. </a:t>
            </a:r>
            <a:r>
              <a:rPr lang="it-IT" dirty="0" err="1" smtClean="0"/>
              <a:t>Such</a:t>
            </a:r>
            <a:r>
              <a:rPr lang="it-IT" dirty="0" smtClean="0"/>
              <a:t> </a:t>
            </a:r>
            <a:r>
              <a:rPr lang="it-IT" dirty="0" err="1" smtClean="0"/>
              <a:t>value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equal</a:t>
            </a:r>
            <a:r>
              <a:rPr lang="it-IT" dirty="0" smtClean="0"/>
              <a:t> to the  sum of the </a:t>
            </a:r>
            <a:r>
              <a:rPr lang="it-IT" dirty="0" err="1" smtClean="0"/>
              <a:t>average</a:t>
            </a:r>
            <a:r>
              <a:rPr lang="it-IT" dirty="0" smtClean="0"/>
              <a:t> </a:t>
            </a:r>
            <a:r>
              <a:rPr lang="it-IT" dirty="0" err="1" smtClean="0"/>
              <a:t>national</a:t>
            </a:r>
            <a:r>
              <a:rPr lang="it-IT" dirty="0" smtClean="0"/>
              <a:t> market </a:t>
            </a:r>
            <a:r>
              <a:rPr lang="it-IT" dirty="0" err="1" smtClean="0"/>
              <a:t>price</a:t>
            </a:r>
            <a:r>
              <a:rPr lang="it-IT" dirty="0" smtClean="0"/>
              <a:t> + the </a:t>
            </a:r>
            <a:r>
              <a:rPr lang="it-IT" dirty="0" err="1" smtClean="0"/>
              <a:t>average</a:t>
            </a:r>
            <a:r>
              <a:rPr lang="it-IT" dirty="0" smtClean="0"/>
              <a:t> </a:t>
            </a:r>
            <a:r>
              <a:rPr lang="it-IT" dirty="0" err="1" smtClean="0"/>
              <a:t>amount</a:t>
            </a:r>
            <a:r>
              <a:rPr lang="it-IT" dirty="0" smtClean="0"/>
              <a:t> of </a:t>
            </a:r>
            <a:r>
              <a:rPr lang="it-IT" dirty="0" err="1" smtClean="0"/>
              <a:t>charges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are </a:t>
            </a:r>
            <a:r>
              <a:rPr lang="it-IT" dirty="0" err="1" smtClean="0"/>
              <a:t>added</a:t>
            </a:r>
            <a:r>
              <a:rPr lang="it-IT" dirty="0" smtClean="0"/>
              <a:t>  to </a:t>
            </a:r>
            <a:r>
              <a:rPr lang="it-IT" dirty="0" err="1" smtClean="0"/>
              <a:t>such</a:t>
            </a:r>
            <a:r>
              <a:rPr lang="it-IT" dirty="0" smtClean="0"/>
              <a:t> </a:t>
            </a:r>
            <a:r>
              <a:rPr lang="it-IT" dirty="0" err="1" smtClean="0"/>
              <a:t>price</a:t>
            </a:r>
            <a:r>
              <a:rPr lang="it-IT" dirty="0" smtClean="0"/>
              <a:t> in the </a:t>
            </a:r>
            <a:r>
              <a:rPr lang="it-IT" dirty="0" err="1" smtClean="0"/>
              <a:t>bill</a:t>
            </a:r>
            <a:r>
              <a:rPr lang="it-IT" dirty="0" smtClean="0"/>
              <a:t> of </a:t>
            </a:r>
            <a:r>
              <a:rPr lang="it-IT" dirty="0" err="1" smtClean="0"/>
              <a:t>electricity</a:t>
            </a:r>
            <a:r>
              <a:rPr lang="it-IT" dirty="0" smtClean="0"/>
              <a:t> (</a:t>
            </a:r>
            <a:r>
              <a:rPr lang="it-IT" dirty="0" err="1" smtClean="0"/>
              <a:t>except</a:t>
            </a:r>
            <a:r>
              <a:rPr lang="it-IT" dirty="0" smtClean="0"/>
              <a:t> for </a:t>
            </a:r>
            <a:r>
              <a:rPr lang="it-IT" dirty="0" err="1" smtClean="0"/>
              <a:t>consumption</a:t>
            </a:r>
            <a:r>
              <a:rPr lang="it-IT" dirty="0" smtClean="0"/>
              <a:t> </a:t>
            </a:r>
            <a:r>
              <a:rPr lang="it-IT" dirty="0" err="1" smtClean="0"/>
              <a:t>tax</a:t>
            </a:r>
            <a:r>
              <a:rPr lang="it-IT" dirty="0" smtClean="0"/>
              <a:t> and </a:t>
            </a:r>
            <a:r>
              <a:rPr lang="it-IT" dirty="0" err="1" smtClean="0"/>
              <a:t>vat</a:t>
            </a:r>
            <a:r>
              <a:rPr lang="it-IT" dirty="0" smtClean="0"/>
              <a:t>)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6265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xmlns="" id="{3060957A-D06F-47CB-B7C6-DC62ECEC5D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0182" cy="1166276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xmlns="" id="{297E4638-8653-4203-9F47-C44523EEC7FF}"/>
              </a:ext>
            </a:extLst>
          </p:cNvPr>
          <p:cNvCxnSpPr/>
          <p:nvPr/>
        </p:nvCxnSpPr>
        <p:spPr>
          <a:xfrm>
            <a:off x="332509" y="6400800"/>
            <a:ext cx="839897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xmlns="" id="{E4C764E0-8225-4AA5-8E0C-E13FF8E4914D}"/>
              </a:ext>
            </a:extLst>
          </p:cNvPr>
          <p:cNvSpPr txBox="1"/>
          <p:nvPr/>
        </p:nvSpPr>
        <p:spPr>
          <a:xfrm>
            <a:off x="332509" y="1269323"/>
            <a:ext cx="7740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What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is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 the procedure for the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obtainment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 of the incentive?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xmlns="" id="{D805D14F-A602-4014-93FE-3DFB65E319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0182" cy="1166276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xmlns="" id="{9AB821A6-65E5-4432-A31A-67C3A720B68A}"/>
              </a:ext>
            </a:extLst>
          </p:cNvPr>
          <p:cNvSpPr txBox="1"/>
          <p:nvPr/>
        </p:nvSpPr>
        <p:spPr>
          <a:xfrm>
            <a:off x="3017520" y="6469171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xmlns="" id="{94A62515-7670-4785-9080-0EC7EF5D6250}"/>
              </a:ext>
            </a:extLst>
          </p:cNvPr>
          <p:cNvCxnSpPr/>
          <p:nvPr/>
        </p:nvCxnSpPr>
        <p:spPr>
          <a:xfrm>
            <a:off x="332509" y="1152421"/>
            <a:ext cx="839897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xmlns="" id="{CECF2586-B767-49E4-B6FA-87AE94D5D66F}"/>
              </a:ext>
            </a:extLst>
          </p:cNvPr>
          <p:cNvSpPr txBox="1"/>
          <p:nvPr/>
        </p:nvSpPr>
        <p:spPr>
          <a:xfrm>
            <a:off x="4056193" y="312421"/>
            <a:ext cx="47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2° Observatory meeting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xmlns="" id="{D0977D7F-153A-44A5-BF5B-4829515974E4}"/>
              </a:ext>
            </a:extLst>
          </p:cNvPr>
          <p:cNvSpPr txBox="1"/>
          <p:nvPr/>
        </p:nvSpPr>
        <p:spPr>
          <a:xfrm>
            <a:off x="5711257" y="614240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26th &amp; 27th November 2018 | Rome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smtClean="0"/>
              <a:t> </a:t>
            </a:r>
          </a:p>
          <a:p>
            <a:pPr marL="0" indent="0">
              <a:buNone/>
            </a:pPr>
            <a:r>
              <a:rPr lang="it-IT" dirty="0" smtClean="0"/>
              <a:t>The </a:t>
            </a:r>
            <a:r>
              <a:rPr lang="it-IT" dirty="0" err="1" smtClean="0"/>
              <a:t>application</a:t>
            </a:r>
            <a:r>
              <a:rPr lang="it-IT" dirty="0" smtClean="0"/>
              <a:t> for the incentive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filed</a:t>
            </a:r>
            <a:r>
              <a:rPr lang="it-IT" dirty="0" smtClean="0"/>
              <a:t> to a company </a:t>
            </a:r>
            <a:r>
              <a:rPr lang="it-IT" dirty="0" err="1" smtClean="0"/>
              <a:t>called</a:t>
            </a:r>
            <a:r>
              <a:rPr lang="it-IT" dirty="0" smtClean="0"/>
              <a:t> GSE S.p.A.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in </a:t>
            </a:r>
            <a:r>
              <a:rPr lang="it-IT" dirty="0" err="1" smtClean="0"/>
              <a:t>charge</a:t>
            </a:r>
            <a:r>
              <a:rPr lang="it-IT" dirty="0" smtClean="0"/>
              <a:t> of the </a:t>
            </a:r>
            <a:r>
              <a:rPr lang="it-IT" dirty="0" err="1" smtClean="0"/>
              <a:t>incentives</a:t>
            </a:r>
            <a:r>
              <a:rPr lang="it-IT" dirty="0" smtClean="0"/>
              <a:t> in the </a:t>
            </a:r>
            <a:r>
              <a:rPr lang="it-IT" dirty="0" err="1" smtClean="0"/>
              <a:t>field</a:t>
            </a:r>
            <a:r>
              <a:rPr lang="it-IT" dirty="0" smtClean="0"/>
              <a:t> of energy;</a:t>
            </a:r>
          </a:p>
          <a:p>
            <a:pPr marL="0" indent="0">
              <a:buNone/>
            </a:pPr>
            <a:r>
              <a:rPr lang="it-IT" dirty="0" smtClean="0"/>
              <a:t>GSE S.p.A. </a:t>
            </a:r>
            <a:r>
              <a:rPr lang="it-IT" dirty="0" err="1" smtClean="0"/>
              <a:t>enters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an </a:t>
            </a:r>
            <a:r>
              <a:rPr lang="it-IT" dirty="0" err="1" smtClean="0"/>
              <a:t>agreement</a:t>
            </a:r>
            <a:r>
              <a:rPr lang="it-IT" dirty="0" smtClean="0"/>
              <a:t> with the producer for the </a:t>
            </a:r>
            <a:r>
              <a:rPr lang="it-IT" dirty="0" err="1" smtClean="0"/>
              <a:t>payment</a:t>
            </a:r>
            <a:r>
              <a:rPr lang="it-IT" dirty="0" smtClean="0"/>
              <a:t> of the </a:t>
            </a:r>
            <a:r>
              <a:rPr lang="it-IT" dirty="0" err="1" smtClean="0"/>
              <a:t>incentives</a:t>
            </a:r>
            <a:r>
              <a:rPr lang="it-IT" dirty="0" smtClean="0"/>
              <a:t>. The incentive </a:t>
            </a:r>
            <a:r>
              <a:rPr lang="it-IT" dirty="0" err="1" smtClean="0"/>
              <a:t>includes</a:t>
            </a:r>
            <a:r>
              <a:rPr lang="it-IT" dirty="0" smtClean="0"/>
              <a:t> the </a:t>
            </a:r>
            <a:r>
              <a:rPr lang="it-IT" dirty="0" err="1" smtClean="0"/>
              <a:t>price</a:t>
            </a:r>
            <a:r>
              <a:rPr lang="it-IT" dirty="0" smtClean="0"/>
              <a:t> of  the energy </a:t>
            </a:r>
            <a:r>
              <a:rPr lang="it-IT" dirty="0" err="1" smtClean="0"/>
              <a:t>produced</a:t>
            </a:r>
            <a:r>
              <a:rPr lang="it-IT" dirty="0" smtClean="0"/>
              <a:t> and </a:t>
            </a:r>
            <a:r>
              <a:rPr lang="it-IT" dirty="0" err="1" smtClean="0"/>
              <a:t>not</a:t>
            </a:r>
            <a:r>
              <a:rPr lang="it-IT" dirty="0" smtClean="0"/>
              <a:t> self-</a:t>
            </a:r>
            <a:r>
              <a:rPr lang="it-IT" dirty="0" err="1" smtClean="0"/>
              <a:t>consumed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r>
              <a:rPr lang="it-IT" dirty="0" smtClean="0"/>
              <a:t>The incentive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paid</a:t>
            </a:r>
            <a:r>
              <a:rPr lang="it-IT" dirty="0" smtClean="0"/>
              <a:t> for the </a:t>
            </a:r>
            <a:r>
              <a:rPr lang="it-IT" dirty="0" err="1" smtClean="0"/>
              <a:t>whole</a:t>
            </a:r>
            <a:r>
              <a:rPr lang="it-IT" dirty="0" smtClean="0"/>
              <a:t> </a:t>
            </a:r>
            <a:r>
              <a:rPr lang="it-IT" dirty="0" err="1" smtClean="0"/>
              <a:t>amount</a:t>
            </a:r>
            <a:r>
              <a:rPr lang="it-IT" dirty="0" smtClean="0"/>
              <a:t> of the energy </a:t>
            </a:r>
            <a:r>
              <a:rPr lang="it-IT" dirty="0" err="1" smtClean="0"/>
              <a:t>produced</a:t>
            </a:r>
            <a:r>
              <a:rPr lang="it-IT" dirty="0" smtClean="0"/>
              <a:t> and </a:t>
            </a:r>
            <a:r>
              <a:rPr lang="it-IT" dirty="0" err="1" smtClean="0"/>
              <a:t>injected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the </a:t>
            </a:r>
            <a:r>
              <a:rPr lang="it-IT" dirty="0" err="1" smtClean="0"/>
              <a:t>grid</a:t>
            </a:r>
            <a:r>
              <a:rPr lang="it-IT" dirty="0" smtClean="0"/>
              <a:t> net of the energy </a:t>
            </a:r>
            <a:r>
              <a:rPr lang="it-IT" dirty="0" err="1" smtClean="0"/>
              <a:t>consumed</a:t>
            </a:r>
            <a:r>
              <a:rPr lang="it-IT" dirty="0" smtClean="0"/>
              <a:t> for the </a:t>
            </a:r>
            <a:r>
              <a:rPr lang="it-IT" dirty="0" err="1" smtClean="0"/>
              <a:t>auxiliary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r>
              <a:rPr lang="it-IT" dirty="0" smtClean="0"/>
              <a:t> </a:t>
            </a:r>
          </a:p>
          <a:p>
            <a:pPr marL="0" indent="0">
              <a:buNone/>
            </a:pPr>
            <a:r>
              <a:rPr lang="it-IT" dirty="0" smtClean="0"/>
              <a:t>GSE </a:t>
            </a:r>
            <a:r>
              <a:rPr lang="it-IT" dirty="0" err="1" smtClean="0"/>
              <a:t>sells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the market the energy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purchases</a:t>
            </a:r>
            <a:r>
              <a:rPr lang="it-IT" dirty="0" smtClean="0"/>
              <a:t> from the </a:t>
            </a:r>
            <a:r>
              <a:rPr lang="it-IT" dirty="0" err="1" smtClean="0"/>
              <a:t>plants</a:t>
            </a:r>
            <a:r>
              <a:rPr lang="it-IT" dirty="0" smtClean="0"/>
              <a:t> in the small </a:t>
            </a:r>
            <a:r>
              <a:rPr lang="it-IT" dirty="0" err="1" smtClean="0"/>
              <a:t>islands</a:t>
            </a:r>
            <a:r>
              <a:rPr lang="it-I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093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82564CE5-658E-48B7-8E91-A0FE99020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xmlns="" id="{88A5D066-8917-48F9-B2AD-B13D4B572AF1}"/>
              </a:ext>
            </a:extLst>
          </p:cNvPr>
          <p:cNvSpPr/>
          <p:nvPr/>
        </p:nvSpPr>
        <p:spPr>
          <a:xfrm>
            <a:off x="0" y="3857105"/>
            <a:ext cx="9144000" cy="1604357"/>
          </a:xfrm>
          <a:prstGeom prst="rect">
            <a:avLst/>
          </a:prstGeom>
          <a:solidFill>
            <a:srgbClr val="189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F8588FFA-4314-4777-A003-5A23D91FA60A}"/>
              </a:ext>
            </a:extLst>
          </p:cNvPr>
          <p:cNvSpPr txBox="1"/>
          <p:nvPr/>
        </p:nvSpPr>
        <p:spPr>
          <a:xfrm>
            <a:off x="1438101" y="3863603"/>
            <a:ext cx="6267796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5400" dirty="0">
                <a:solidFill>
                  <a:prstClr val="white"/>
                </a:solidFill>
                <a:latin typeface="Calibri" panose="020F0502020204030204"/>
              </a:rPr>
              <a:t>THANK YOU</a:t>
            </a:r>
            <a:endParaRPr kumimoji="0" lang="it-IT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35F05BE6-1F5F-4131-9DE3-D0B3DAF7DDDE}"/>
              </a:ext>
            </a:extLst>
          </p:cNvPr>
          <p:cNvSpPr txBox="1"/>
          <p:nvPr/>
        </p:nvSpPr>
        <p:spPr>
          <a:xfrm>
            <a:off x="1014151" y="4754200"/>
            <a:ext cx="7115695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 smtClean="0">
                <a:solidFill>
                  <a:prstClr val="white"/>
                </a:solidFill>
                <a:latin typeface="Calibri" panose="020F0502020204030204"/>
              </a:rPr>
              <a:t>Emilio Sani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 err="1" smtClean="0">
                <a:solidFill>
                  <a:prstClr val="white"/>
                </a:solidFill>
                <a:latin typeface="Calibri" panose="020F0502020204030204"/>
              </a:rPr>
              <a:t>Tel</a:t>
            </a:r>
            <a:r>
              <a:rPr lang="it-IT" sz="2000" dirty="0" smtClean="0">
                <a:solidFill>
                  <a:prstClr val="white"/>
                </a:solidFill>
                <a:latin typeface="Calibri" panose="020F0502020204030204"/>
              </a:rPr>
              <a:t>: 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+393775556440</a:t>
            </a:r>
            <a:endParaRPr lang="it-IT" sz="2000" dirty="0" smtClean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e.sani@sazalex.com</a:t>
            </a:r>
            <a:endParaRPr kumimoji="0" lang="it-IT" sz="20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006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xmlns="" id="{3060957A-D06F-47CB-B7C6-DC62ECEC5D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0182" cy="1166276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xmlns="" id="{297E4638-8653-4203-9F47-C44523EEC7FF}"/>
              </a:ext>
            </a:extLst>
          </p:cNvPr>
          <p:cNvCxnSpPr/>
          <p:nvPr/>
        </p:nvCxnSpPr>
        <p:spPr>
          <a:xfrm>
            <a:off x="332509" y="6400800"/>
            <a:ext cx="839897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xmlns="" id="{E4C764E0-8225-4AA5-8E0C-E13FF8E4914D}"/>
              </a:ext>
            </a:extLst>
          </p:cNvPr>
          <p:cNvSpPr txBox="1"/>
          <p:nvPr/>
        </p:nvSpPr>
        <p:spPr>
          <a:xfrm>
            <a:off x="332509" y="1269323"/>
            <a:ext cx="6618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</a:rPr>
              <a:t>Benchmark of the </a:t>
            </a:r>
            <a:r>
              <a:rPr lang="it-IT" sz="2400" b="1" dirty="0" err="1" smtClean="0">
                <a:solidFill>
                  <a:schemeClr val="accent1">
                    <a:lumMod val="75000"/>
                  </a:schemeClr>
                </a:solidFill>
              </a:rPr>
              <a:t>policies</a:t>
            </a:r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</a:rPr>
              <a:t> to create a best </a:t>
            </a:r>
            <a:r>
              <a:rPr lang="it-IT" sz="2400" b="1" dirty="0" err="1" smtClean="0">
                <a:solidFill>
                  <a:schemeClr val="accent1">
                    <a:lumMod val="75000"/>
                  </a:schemeClr>
                </a:solidFill>
              </a:rPr>
              <a:t>practice</a:t>
            </a:r>
            <a:endParaRPr lang="it-IT" sz="2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xmlns="" id="{D805D14F-A602-4014-93FE-3DFB65E319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0182" cy="1166276"/>
          </a:xfrm>
          <a:prstGeom prst="rect">
            <a:avLst/>
          </a:prstGeom>
        </p:spPr>
      </p:pic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xmlns="" id="{94A62515-7670-4785-9080-0EC7EF5D6250}"/>
              </a:ext>
            </a:extLst>
          </p:cNvPr>
          <p:cNvCxnSpPr/>
          <p:nvPr/>
        </p:nvCxnSpPr>
        <p:spPr>
          <a:xfrm>
            <a:off x="332509" y="1152421"/>
            <a:ext cx="839897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xmlns="" id="{CECF2586-B767-49E4-B6FA-87AE94D5D66F}"/>
              </a:ext>
            </a:extLst>
          </p:cNvPr>
          <p:cNvSpPr txBox="1"/>
          <p:nvPr/>
        </p:nvSpPr>
        <p:spPr>
          <a:xfrm>
            <a:off x="4056193" y="312421"/>
            <a:ext cx="47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2° Observatory meeting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xmlns="" id="{D0977D7F-153A-44A5-BF5B-4829515974E4}"/>
              </a:ext>
            </a:extLst>
          </p:cNvPr>
          <p:cNvSpPr txBox="1"/>
          <p:nvPr/>
        </p:nvSpPr>
        <p:spPr>
          <a:xfrm>
            <a:off x="5711257" y="614240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26th &amp; 27th November 2018 | Rome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it-IT" dirty="0" smtClean="0"/>
          </a:p>
          <a:p>
            <a:pPr algn="just"/>
            <a:r>
              <a:rPr lang="it-IT" dirty="0" smtClean="0"/>
              <a:t>Access to </a:t>
            </a:r>
            <a:r>
              <a:rPr lang="it-IT" dirty="0" err="1" smtClean="0"/>
              <a:t>potable</a:t>
            </a:r>
            <a:r>
              <a:rPr lang="it-IT" dirty="0" smtClean="0"/>
              <a:t> water</a:t>
            </a:r>
          </a:p>
          <a:p>
            <a:pPr algn="just"/>
            <a:r>
              <a:rPr lang="it-IT" dirty="0" smtClean="0"/>
              <a:t>Access to </a:t>
            </a:r>
            <a:r>
              <a:rPr lang="it-IT" dirty="0" err="1" smtClean="0"/>
              <a:t>electrical</a:t>
            </a:r>
            <a:r>
              <a:rPr lang="it-IT" dirty="0" smtClean="0"/>
              <a:t> and </a:t>
            </a:r>
            <a:r>
              <a:rPr lang="it-IT" dirty="0" err="1" smtClean="0"/>
              <a:t>thermal</a:t>
            </a:r>
            <a:r>
              <a:rPr lang="it-IT" dirty="0" smtClean="0"/>
              <a:t> energy</a:t>
            </a:r>
          </a:p>
          <a:p>
            <a:pPr algn="just"/>
            <a:r>
              <a:rPr lang="it-IT" dirty="0" err="1" smtClean="0"/>
              <a:t>Wastes</a:t>
            </a:r>
            <a:r>
              <a:rPr lang="it-IT" dirty="0" smtClean="0"/>
              <a:t> management </a:t>
            </a:r>
            <a:r>
              <a:rPr lang="it-IT" dirty="0" err="1" smtClean="0"/>
              <a:t>infrastructures</a:t>
            </a:r>
            <a:r>
              <a:rPr lang="it-IT" dirty="0" smtClean="0"/>
              <a:t> </a:t>
            </a:r>
          </a:p>
          <a:p>
            <a:pPr algn="just"/>
            <a:r>
              <a:rPr lang="it-IT" dirty="0" err="1" smtClean="0"/>
              <a:t>Clean</a:t>
            </a:r>
            <a:r>
              <a:rPr lang="it-IT" dirty="0" smtClean="0"/>
              <a:t> </a:t>
            </a:r>
            <a:r>
              <a:rPr lang="it-IT" dirty="0" err="1" smtClean="0"/>
              <a:t>mobility</a:t>
            </a:r>
            <a:endParaRPr lang="it-IT" dirty="0" smtClean="0"/>
          </a:p>
          <a:p>
            <a:pPr algn="just"/>
            <a:endParaRPr lang="it-IT" dirty="0"/>
          </a:p>
          <a:p>
            <a:pPr marL="0" indent="0" algn="just">
              <a:buNone/>
            </a:pPr>
            <a:r>
              <a:rPr lang="it-IT" dirty="0"/>
              <a:t>a</a:t>
            </a:r>
            <a:r>
              <a:rPr lang="it-IT" dirty="0" smtClean="0"/>
              <a:t>re the </a:t>
            </a:r>
            <a:r>
              <a:rPr lang="it-IT" dirty="0" err="1" smtClean="0"/>
              <a:t>key</a:t>
            </a:r>
            <a:r>
              <a:rPr lang="it-IT" dirty="0" smtClean="0"/>
              <a:t> </a:t>
            </a:r>
            <a:r>
              <a:rPr lang="it-IT" dirty="0" err="1" smtClean="0"/>
              <a:t>elements</a:t>
            </a:r>
            <a:r>
              <a:rPr lang="it-IT" dirty="0" smtClean="0"/>
              <a:t> for the </a:t>
            </a:r>
            <a:r>
              <a:rPr lang="it-IT" dirty="0" err="1" smtClean="0"/>
              <a:t>environmental</a:t>
            </a:r>
            <a:r>
              <a:rPr lang="it-IT" dirty="0" smtClean="0"/>
              <a:t> </a:t>
            </a:r>
            <a:r>
              <a:rPr lang="it-IT" dirty="0" err="1" smtClean="0"/>
              <a:t>sustainability</a:t>
            </a:r>
            <a:r>
              <a:rPr lang="it-IT" dirty="0" smtClean="0"/>
              <a:t> and </a:t>
            </a:r>
            <a:r>
              <a:rPr lang="it-IT" dirty="0" err="1" smtClean="0"/>
              <a:t>economic</a:t>
            </a:r>
            <a:r>
              <a:rPr lang="it-IT" dirty="0" smtClean="0"/>
              <a:t> </a:t>
            </a:r>
            <a:r>
              <a:rPr lang="it-IT" dirty="0" err="1" smtClean="0"/>
              <a:t>development</a:t>
            </a:r>
            <a:r>
              <a:rPr lang="it-IT" dirty="0" smtClean="0"/>
              <a:t> of small </a:t>
            </a:r>
            <a:r>
              <a:rPr lang="it-IT" dirty="0" err="1" smtClean="0"/>
              <a:t>islands</a:t>
            </a:r>
            <a:endParaRPr lang="it-IT" dirty="0" smtClean="0"/>
          </a:p>
          <a:p>
            <a:pPr marL="0" indent="0" algn="just">
              <a:buNone/>
            </a:pPr>
            <a:endParaRPr lang="it-IT" dirty="0" smtClean="0"/>
          </a:p>
          <a:p>
            <a:pPr marL="0" indent="0" algn="just">
              <a:buNone/>
            </a:pPr>
            <a:r>
              <a:rPr lang="it-IT" dirty="0" smtClean="0"/>
              <a:t>A benchmark of </a:t>
            </a:r>
            <a:r>
              <a:rPr lang="it-IT" dirty="0" err="1" smtClean="0"/>
              <a:t>current</a:t>
            </a:r>
            <a:r>
              <a:rPr lang="it-IT" dirty="0" smtClean="0"/>
              <a:t> </a:t>
            </a:r>
            <a:r>
              <a:rPr lang="it-IT" dirty="0" err="1" smtClean="0"/>
              <a:t>policies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the first </a:t>
            </a:r>
            <a:r>
              <a:rPr lang="it-IT" dirty="0" err="1" smtClean="0"/>
              <a:t>step</a:t>
            </a:r>
            <a:r>
              <a:rPr lang="it-IT" dirty="0" smtClean="0"/>
              <a:t> to create a best </a:t>
            </a:r>
            <a:r>
              <a:rPr lang="it-IT" dirty="0" err="1" smtClean="0"/>
              <a:t>practice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566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xmlns="" id="{3060957A-D06F-47CB-B7C6-DC62ECEC5D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0182" cy="1166276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xmlns="" id="{297E4638-8653-4203-9F47-C44523EEC7FF}"/>
              </a:ext>
            </a:extLst>
          </p:cNvPr>
          <p:cNvCxnSpPr/>
          <p:nvPr/>
        </p:nvCxnSpPr>
        <p:spPr>
          <a:xfrm>
            <a:off x="332509" y="6400800"/>
            <a:ext cx="839897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xmlns="" id="{E4C764E0-8225-4AA5-8E0C-E13FF8E4914D}"/>
              </a:ext>
            </a:extLst>
          </p:cNvPr>
          <p:cNvSpPr txBox="1"/>
          <p:nvPr/>
        </p:nvSpPr>
        <p:spPr>
          <a:xfrm>
            <a:off x="332509" y="1269323"/>
            <a:ext cx="8786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Access to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potable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 water the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key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questions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. Management and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tariffs</a:t>
            </a:r>
            <a:endParaRPr lang="it-IT" sz="2400" b="1" dirty="0" smtClean="0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xmlns="" id="{9AB821A6-65E5-4432-A31A-67C3A720B68A}"/>
              </a:ext>
            </a:extLst>
          </p:cNvPr>
          <p:cNvSpPr txBox="1"/>
          <p:nvPr/>
        </p:nvSpPr>
        <p:spPr>
          <a:xfrm>
            <a:off x="3017520" y="6469171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Emilio Sani </a:t>
            </a:r>
            <a:r>
              <a:rPr lang="it-IT" sz="1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Lawyer</a:t>
            </a:r>
            <a:endParaRPr lang="it-IT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xmlns="" id="{94A62515-7670-4785-9080-0EC7EF5D6250}"/>
              </a:ext>
            </a:extLst>
          </p:cNvPr>
          <p:cNvCxnSpPr/>
          <p:nvPr/>
        </p:nvCxnSpPr>
        <p:spPr>
          <a:xfrm>
            <a:off x="332509" y="1152421"/>
            <a:ext cx="839897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xmlns="" id="{CECF2586-B767-49E4-B6FA-87AE94D5D66F}"/>
              </a:ext>
            </a:extLst>
          </p:cNvPr>
          <p:cNvSpPr txBox="1"/>
          <p:nvPr/>
        </p:nvSpPr>
        <p:spPr>
          <a:xfrm>
            <a:off x="4056193" y="312421"/>
            <a:ext cx="47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2° Observatory meeting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xmlns="" id="{D0977D7F-153A-44A5-BF5B-4829515974E4}"/>
              </a:ext>
            </a:extLst>
          </p:cNvPr>
          <p:cNvSpPr txBox="1"/>
          <p:nvPr/>
        </p:nvSpPr>
        <p:spPr>
          <a:xfrm>
            <a:off x="5711257" y="614240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26th &amp; 27th November 2018 | Rome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554743"/>
            <a:ext cx="7886700" cy="4351338"/>
          </a:xfrm>
        </p:spPr>
        <p:txBody>
          <a:bodyPr>
            <a:normAutofit fontScale="25000" lnSpcReduction="20000"/>
          </a:bodyPr>
          <a:lstStyle/>
          <a:p>
            <a:endParaRPr lang="it-IT" dirty="0" smtClean="0"/>
          </a:p>
          <a:p>
            <a:pPr marL="0" indent="0">
              <a:buNone/>
            </a:pPr>
            <a:r>
              <a:rPr lang="it-IT" sz="9600" dirty="0" err="1" smtClean="0"/>
              <a:t>What</a:t>
            </a:r>
            <a:r>
              <a:rPr lang="it-IT" sz="9600" dirty="0" smtClean="0"/>
              <a:t> </a:t>
            </a:r>
            <a:r>
              <a:rPr lang="it-IT" sz="9600" dirty="0" err="1" smtClean="0"/>
              <a:t>is</a:t>
            </a:r>
            <a:r>
              <a:rPr lang="it-IT" sz="9600" dirty="0" smtClean="0"/>
              <a:t> the % of </a:t>
            </a:r>
            <a:r>
              <a:rPr lang="it-IT" sz="9600" dirty="0" err="1" smtClean="0"/>
              <a:t>local</a:t>
            </a:r>
            <a:r>
              <a:rPr lang="it-IT" sz="9600" dirty="0" smtClean="0"/>
              <a:t> water </a:t>
            </a:r>
            <a:r>
              <a:rPr lang="it-IT" sz="9600" dirty="0" err="1" smtClean="0"/>
              <a:t>used</a:t>
            </a:r>
            <a:r>
              <a:rPr lang="it-IT" sz="9600" dirty="0" smtClean="0"/>
              <a:t> in </a:t>
            </a:r>
            <a:r>
              <a:rPr lang="it-IT" sz="9600" dirty="0" err="1" smtClean="0"/>
              <a:t>your</a:t>
            </a:r>
            <a:r>
              <a:rPr lang="it-IT" sz="9600" dirty="0" smtClean="0"/>
              <a:t> </a:t>
            </a:r>
            <a:r>
              <a:rPr lang="it-IT" sz="9600" dirty="0" err="1" smtClean="0"/>
              <a:t>island</a:t>
            </a:r>
            <a:r>
              <a:rPr lang="it-IT" sz="9600" dirty="0" smtClean="0"/>
              <a:t>? In </a:t>
            </a:r>
            <a:r>
              <a:rPr lang="it-IT" sz="9600" dirty="0" err="1" smtClean="0"/>
              <a:t>what</a:t>
            </a:r>
            <a:r>
              <a:rPr lang="it-IT" sz="9600" dirty="0" smtClean="0"/>
              <a:t> %, </a:t>
            </a:r>
            <a:r>
              <a:rPr lang="it-IT" sz="9600" dirty="0" err="1"/>
              <a:t>i</a:t>
            </a:r>
            <a:r>
              <a:rPr lang="it-IT" sz="9600" dirty="0" err="1" smtClean="0"/>
              <a:t>s</a:t>
            </a:r>
            <a:r>
              <a:rPr lang="it-IT" sz="9600" dirty="0" smtClean="0"/>
              <a:t> </a:t>
            </a:r>
            <a:r>
              <a:rPr lang="it-IT" sz="9600" dirty="0" err="1" smtClean="0"/>
              <a:t>such</a:t>
            </a:r>
            <a:r>
              <a:rPr lang="it-IT" sz="9600" dirty="0" smtClean="0"/>
              <a:t> water </a:t>
            </a:r>
            <a:r>
              <a:rPr lang="it-IT" sz="9600" dirty="0" err="1" smtClean="0"/>
              <a:t>desalinized</a:t>
            </a:r>
            <a:r>
              <a:rPr lang="it-IT" sz="9600" dirty="0" smtClean="0"/>
              <a:t>, </a:t>
            </a:r>
            <a:r>
              <a:rPr lang="it-IT" sz="9600" dirty="0" err="1" smtClean="0"/>
              <a:t>taken</a:t>
            </a:r>
            <a:r>
              <a:rPr lang="it-IT" sz="9600" dirty="0" smtClean="0"/>
              <a:t> from </a:t>
            </a:r>
            <a:r>
              <a:rPr lang="it-IT" sz="9600" dirty="0" err="1" smtClean="0"/>
              <a:t>storage</a:t>
            </a:r>
            <a:r>
              <a:rPr lang="it-IT" sz="9600" dirty="0" smtClean="0"/>
              <a:t> of </a:t>
            </a:r>
            <a:r>
              <a:rPr lang="it-IT" sz="9600" dirty="0" err="1" smtClean="0"/>
              <a:t>rain</a:t>
            </a:r>
            <a:r>
              <a:rPr lang="it-IT" sz="9600" dirty="0" smtClean="0"/>
              <a:t> water, </a:t>
            </a:r>
            <a:r>
              <a:rPr lang="it-IT" sz="9600" dirty="0" err="1" smtClean="0"/>
              <a:t>drawn</a:t>
            </a:r>
            <a:r>
              <a:rPr lang="it-IT" sz="9600" dirty="0" smtClean="0"/>
              <a:t> from </a:t>
            </a:r>
            <a:r>
              <a:rPr lang="it-IT" sz="9600" dirty="0" err="1" smtClean="0"/>
              <a:t>lakes</a:t>
            </a:r>
            <a:r>
              <a:rPr lang="it-IT" sz="9600" dirty="0" smtClean="0"/>
              <a:t>, </a:t>
            </a:r>
            <a:r>
              <a:rPr lang="it-IT" sz="9600" dirty="0" err="1" smtClean="0"/>
              <a:t>rivers</a:t>
            </a:r>
            <a:r>
              <a:rPr lang="it-IT" sz="9600" dirty="0" smtClean="0"/>
              <a:t> and </a:t>
            </a:r>
            <a:r>
              <a:rPr lang="it-IT" sz="9600" dirty="0" err="1" smtClean="0"/>
              <a:t>groundwater</a:t>
            </a:r>
            <a:r>
              <a:rPr lang="it-IT" sz="9600" dirty="0" smtClean="0"/>
              <a:t>? </a:t>
            </a:r>
          </a:p>
          <a:p>
            <a:pPr marL="0" indent="0">
              <a:buNone/>
            </a:pPr>
            <a:r>
              <a:rPr lang="it-IT" sz="9600" dirty="0" err="1" smtClean="0"/>
              <a:t>Is</a:t>
            </a:r>
            <a:r>
              <a:rPr lang="it-IT" sz="9600" dirty="0" smtClean="0"/>
              <a:t> water a </a:t>
            </a:r>
            <a:r>
              <a:rPr lang="it-IT" sz="9600" b="1" u="sng" dirty="0" smtClean="0"/>
              <a:t>public or private</a:t>
            </a:r>
            <a:r>
              <a:rPr lang="it-IT" sz="9600" dirty="0" smtClean="0"/>
              <a:t> </a:t>
            </a:r>
            <a:r>
              <a:rPr lang="it-IT" sz="9600" dirty="0" err="1" smtClean="0"/>
              <a:t>resource</a:t>
            </a:r>
            <a:r>
              <a:rPr lang="it-IT" sz="9600" dirty="0" smtClean="0"/>
              <a:t>? </a:t>
            </a:r>
            <a:r>
              <a:rPr lang="it-IT" sz="9600" dirty="0" err="1" smtClean="0"/>
              <a:t>Is</a:t>
            </a:r>
            <a:r>
              <a:rPr lang="it-IT" sz="9600" dirty="0" smtClean="0"/>
              <a:t> the manager of the water in </a:t>
            </a:r>
            <a:r>
              <a:rPr lang="it-IT" sz="9600" dirty="0" err="1" smtClean="0"/>
              <a:t>charge</a:t>
            </a:r>
            <a:r>
              <a:rPr lang="it-IT" sz="9600" dirty="0" smtClean="0"/>
              <a:t> of the </a:t>
            </a:r>
            <a:r>
              <a:rPr lang="it-IT" sz="9600" dirty="0" err="1" smtClean="0"/>
              <a:t>whole</a:t>
            </a:r>
            <a:r>
              <a:rPr lang="it-IT" sz="9600" dirty="0" smtClean="0"/>
              <a:t> </a:t>
            </a:r>
            <a:r>
              <a:rPr lang="it-IT" sz="9600" dirty="0" err="1" smtClean="0"/>
              <a:t>cycle</a:t>
            </a:r>
            <a:r>
              <a:rPr lang="it-IT" sz="9600" dirty="0" smtClean="0"/>
              <a:t> of </a:t>
            </a:r>
            <a:r>
              <a:rPr lang="it-IT" sz="9600" dirty="0" err="1" smtClean="0"/>
              <a:t>adduction</a:t>
            </a:r>
            <a:r>
              <a:rPr lang="it-IT" sz="9600" dirty="0" smtClean="0"/>
              <a:t>, </a:t>
            </a:r>
            <a:r>
              <a:rPr lang="it-IT" sz="9600" dirty="0" err="1" smtClean="0"/>
              <a:t>transmission</a:t>
            </a:r>
            <a:r>
              <a:rPr lang="it-IT" sz="9600" dirty="0" smtClean="0"/>
              <a:t>, </a:t>
            </a:r>
            <a:r>
              <a:rPr lang="it-IT" sz="9600" dirty="0" err="1" smtClean="0"/>
              <a:t>distribution</a:t>
            </a:r>
            <a:r>
              <a:rPr lang="it-IT" sz="9600" dirty="0" smtClean="0"/>
              <a:t>, treatment and sale of the water?</a:t>
            </a:r>
          </a:p>
          <a:p>
            <a:pPr marL="0" indent="0">
              <a:buNone/>
            </a:pPr>
            <a:r>
              <a:rPr lang="it-IT" sz="9600" dirty="0" err="1" smtClean="0"/>
              <a:t>Is</a:t>
            </a:r>
            <a:r>
              <a:rPr lang="it-IT" sz="9600" dirty="0" smtClean="0"/>
              <a:t> the manager of the water </a:t>
            </a:r>
            <a:r>
              <a:rPr lang="it-IT" sz="9600" dirty="0" err="1" smtClean="0"/>
              <a:t>system</a:t>
            </a:r>
            <a:r>
              <a:rPr lang="it-IT" sz="9600" dirty="0" smtClean="0"/>
              <a:t> </a:t>
            </a:r>
            <a:r>
              <a:rPr lang="it-IT" sz="9600" b="1" u="sng" dirty="0" err="1" smtClean="0"/>
              <a:t>paid</a:t>
            </a:r>
            <a:r>
              <a:rPr lang="it-IT" sz="9600" b="1" u="sng" dirty="0" smtClean="0"/>
              <a:t> by the </a:t>
            </a:r>
            <a:r>
              <a:rPr lang="it-IT" sz="9600" b="1" u="sng" dirty="0" err="1" smtClean="0"/>
              <a:t>customers</a:t>
            </a:r>
            <a:r>
              <a:rPr lang="it-IT" sz="9600" dirty="0" smtClean="0"/>
              <a:t> of the </a:t>
            </a:r>
            <a:r>
              <a:rPr lang="it-IT" sz="9600" dirty="0" err="1" smtClean="0"/>
              <a:t>islands</a:t>
            </a:r>
            <a:r>
              <a:rPr lang="it-IT" sz="9600" dirty="0" smtClean="0"/>
              <a:t> </a:t>
            </a:r>
            <a:r>
              <a:rPr lang="it-IT" sz="9600" b="1" u="sng" dirty="0" smtClean="0"/>
              <a:t>or by the </a:t>
            </a:r>
            <a:r>
              <a:rPr lang="it-IT" sz="9600" b="1" u="sng" dirty="0" err="1" smtClean="0"/>
              <a:t>Government</a:t>
            </a:r>
            <a:r>
              <a:rPr lang="it-IT" sz="9600" b="1" u="sng" dirty="0" smtClean="0"/>
              <a:t>?</a:t>
            </a:r>
          </a:p>
          <a:p>
            <a:pPr marL="0" indent="0">
              <a:buNone/>
            </a:pPr>
            <a:r>
              <a:rPr lang="it-IT" sz="9600" b="1" u="sng" dirty="0" err="1" smtClean="0"/>
              <a:t>Is</a:t>
            </a:r>
            <a:r>
              <a:rPr lang="it-IT" sz="9600" b="1" u="sng" dirty="0" smtClean="0"/>
              <a:t> </a:t>
            </a:r>
            <a:r>
              <a:rPr lang="it-IT" sz="9600" b="1" u="sng" dirty="0" err="1"/>
              <a:t>w</a:t>
            </a:r>
            <a:r>
              <a:rPr lang="it-IT" sz="9600" b="1" u="sng" dirty="0" err="1" smtClean="0"/>
              <a:t>ater’s</a:t>
            </a:r>
            <a:r>
              <a:rPr lang="it-IT" sz="9600" b="1" u="sng" dirty="0" smtClean="0"/>
              <a:t> </a:t>
            </a:r>
            <a:r>
              <a:rPr lang="it-IT" sz="9600" b="1" u="sng" dirty="0" err="1" smtClean="0"/>
              <a:t>tariff</a:t>
            </a:r>
            <a:r>
              <a:rPr lang="it-IT" sz="9600" b="1" u="sng" dirty="0" smtClean="0"/>
              <a:t> </a:t>
            </a:r>
            <a:r>
              <a:rPr lang="it-IT" sz="9600" b="1" u="sng" dirty="0" err="1" smtClean="0"/>
              <a:t>cost</a:t>
            </a:r>
            <a:r>
              <a:rPr lang="it-IT" sz="9600" b="1" u="sng" dirty="0" smtClean="0"/>
              <a:t> </a:t>
            </a:r>
            <a:r>
              <a:rPr lang="it-IT" sz="9600" b="1" u="sng" dirty="0" err="1" smtClean="0"/>
              <a:t>reflective</a:t>
            </a:r>
            <a:r>
              <a:rPr lang="it-IT" sz="9600" b="1" u="sng" dirty="0" smtClean="0"/>
              <a:t>?</a:t>
            </a:r>
            <a:r>
              <a:rPr lang="it-IT" sz="9600" dirty="0" smtClean="0"/>
              <a:t> </a:t>
            </a:r>
          </a:p>
          <a:p>
            <a:pPr marL="0" indent="0">
              <a:buNone/>
            </a:pPr>
            <a:r>
              <a:rPr lang="it-IT" sz="9600" dirty="0" smtClean="0"/>
              <a:t>Can the manager of the water </a:t>
            </a:r>
            <a:r>
              <a:rPr lang="it-IT" sz="9600" dirty="0" err="1" smtClean="0"/>
              <a:t>system</a:t>
            </a:r>
            <a:r>
              <a:rPr lang="it-IT" sz="9600" dirty="0" smtClean="0"/>
              <a:t> </a:t>
            </a:r>
            <a:r>
              <a:rPr lang="it-IT" sz="9600" dirty="0" err="1" smtClean="0"/>
              <a:t>charge</a:t>
            </a:r>
            <a:r>
              <a:rPr lang="it-IT" sz="9600" dirty="0" smtClean="0"/>
              <a:t> </a:t>
            </a:r>
            <a:r>
              <a:rPr lang="it-IT" sz="9600" b="1" u="sng" dirty="0" err="1" smtClean="0"/>
              <a:t>higher</a:t>
            </a:r>
            <a:r>
              <a:rPr lang="it-IT" sz="9600" b="1" u="sng" dirty="0" smtClean="0"/>
              <a:t> </a:t>
            </a:r>
            <a:r>
              <a:rPr lang="it-IT" sz="9600" b="1" u="sng" dirty="0" err="1" smtClean="0"/>
              <a:t>tariffs</a:t>
            </a:r>
            <a:r>
              <a:rPr lang="it-IT" sz="9600" dirty="0" smtClean="0"/>
              <a:t> to the </a:t>
            </a:r>
            <a:r>
              <a:rPr lang="it-IT" sz="9600" dirty="0" err="1" smtClean="0"/>
              <a:t>customer</a:t>
            </a:r>
            <a:r>
              <a:rPr lang="it-IT" sz="9600" dirty="0" smtClean="0"/>
              <a:t> </a:t>
            </a:r>
            <a:r>
              <a:rPr lang="it-IT" sz="9600" dirty="0" err="1" smtClean="0"/>
              <a:t>if</a:t>
            </a:r>
            <a:r>
              <a:rPr lang="it-IT" sz="9600" dirty="0" smtClean="0"/>
              <a:t> </a:t>
            </a:r>
            <a:r>
              <a:rPr lang="it-IT" sz="9600" dirty="0" err="1" smtClean="0"/>
              <a:t>it</a:t>
            </a:r>
            <a:r>
              <a:rPr lang="it-IT" sz="9600" dirty="0" smtClean="0"/>
              <a:t> </a:t>
            </a:r>
            <a:r>
              <a:rPr lang="it-IT" sz="9600" dirty="0" err="1" smtClean="0"/>
              <a:t>makes</a:t>
            </a:r>
            <a:r>
              <a:rPr lang="it-IT" sz="9600" dirty="0" smtClean="0"/>
              <a:t> </a:t>
            </a:r>
            <a:r>
              <a:rPr lang="it-IT" sz="9600" b="1" u="sng" dirty="0" err="1" smtClean="0"/>
              <a:t>investments</a:t>
            </a:r>
            <a:r>
              <a:rPr lang="it-IT" sz="9600" b="1" u="sng" dirty="0" smtClean="0"/>
              <a:t> </a:t>
            </a:r>
            <a:r>
              <a:rPr lang="it-IT" sz="9600" dirty="0" err="1" smtClean="0"/>
              <a:t>like</a:t>
            </a:r>
            <a:r>
              <a:rPr lang="it-IT" sz="9600" dirty="0" smtClean="0"/>
              <a:t> </a:t>
            </a:r>
            <a:r>
              <a:rPr lang="it-IT" sz="9600" dirty="0" err="1" smtClean="0"/>
              <a:t>desalinization</a:t>
            </a:r>
            <a:r>
              <a:rPr lang="it-IT" sz="9600" dirty="0" smtClean="0"/>
              <a:t> </a:t>
            </a:r>
            <a:r>
              <a:rPr lang="it-IT" sz="9600" dirty="0" err="1" smtClean="0"/>
              <a:t>plants</a:t>
            </a:r>
            <a:r>
              <a:rPr lang="it-IT" sz="9600" dirty="0" smtClean="0"/>
              <a:t> or </a:t>
            </a:r>
            <a:r>
              <a:rPr lang="it-IT" sz="9600" dirty="0" err="1" smtClean="0"/>
              <a:t>plants</a:t>
            </a:r>
            <a:r>
              <a:rPr lang="it-IT" sz="9600" dirty="0" smtClean="0"/>
              <a:t> for the re-use of water?</a:t>
            </a:r>
          </a:p>
          <a:p>
            <a:pPr marL="0" indent="0">
              <a:buNone/>
            </a:pPr>
            <a:r>
              <a:rPr lang="it-IT" sz="9600" dirty="0" smtClean="0"/>
              <a:t>Are </a:t>
            </a:r>
            <a:r>
              <a:rPr lang="it-IT" sz="9600" b="1" u="sng" dirty="0" err="1"/>
              <a:t>h</a:t>
            </a:r>
            <a:r>
              <a:rPr lang="it-IT" sz="9600" b="1" u="sng" dirty="0" err="1" smtClean="0"/>
              <a:t>igher</a:t>
            </a:r>
            <a:r>
              <a:rPr lang="it-IT" sz="9600" b="1" u="sng" dirty="0" smtClean="0"/>
              <a:t> </a:t>
            </a:r>
            <a:r>
              <a:rPr lang="it-IT" sz="9600" b="1" u="sng" dirty="0" err="1" smtClean="0"/>
              <a:t>tariffs</a:t>
            </a:r>
            <a:r>
              <a:rPr lang="it-IT" sz="9600" b="1" u="sng" dirty="0" smtClean="0"/>
              <a:t> </a:t>
            </a:r>
            <a:r>
              <a:rPr lang="it-IT" sz="9600" b="1" u="sng" dirty="0" err="1" smtClean="0"/>
              <a:t>conditional</a:t>
            </a:r>
            <a:r>
              <a:rPr lang="it-IT" sz="9600" b="1" u="sng" dirty="0" smtClean="0"/>
              <a:t> to the </a:t>
            </a:r>
            <a:r>
              <a:rPr lang="it-IT" sz="9600" b="1" u="sng" dirty="0" err="1" smtClean="0"/>
              <a:t>achievement</a:t>
            </a:r>
            <a:r>
              <a:rPr lang="it-IT" sz="9600" b="1" u="sng" dirty="0" smtClean="0"/>
              <a:t> of a minimum </a:t>
            </a:r>
            <a:r>
              <a:rPr lang="it-IT" sz="9600" b="1" u="sng" dirty="0" err="1" smtClean="0"/>
              <a:t>efficiency</a:t>
            </a:r>
            <a:r>
              <a:rPr lang="it-IT" sz="9600" b="1" u="sng" dirty="0" smtClean="0"/>
              <a:t> of the </a:t>
            </a:r>
            <a:r>
              <a:rPr lang="it-IT" sz="9600" b="1" u="sng" dirty="0" err="1" smtClean="0"/>
              <a:t>system</a:t>
            </a:r>
            <a:r>
              <a:rPr lang="it-IT" sz="9600" b="1" dirty="0" smtClean="0"/>
              <a:t> </a:t>
            </a:r>
            <a:r>
              <a:rPr lang="it-IT" sz="9600" dirty="0" smtClean="0"/>
              <a:t>(maximum </a:t>
            </a:r>
            <a:r>
              <a:rPr lang="it-IT" sz="9600" dirty="0" err="1" smtClean="0"/>
              <a:t>amount</a:t>
            </a:r>
            <a:r>
              <a:rPr lang="it-IT" sz="9600" dirty="0" smtClean="0"/>
              <a:t> of </a:t>
            </a:r>
            <a:r>
              <a:rPr lang="it-IT" sz="9600" dirty="0" err="1" smtClean="0"/>
              <a:t>losses</a:t>
            </a:r>
            <a:r>
              <a:rPr lang="it-IT" sz="9600" dirty="0" smtClean="0"/>
              <a:t> and/or minimum </a:t>
            </a:r>
            <a:r>
              <a:rPr lang="it-IT" sz="9600" dirty="0" err="1" smtClean="0"/>
              <a:t>treshold</a:t>
            </a:r>
            <a:r>
              <a:rPr lang="it-IT" sz="9600" dirty="0" smtClean="0"/>
              <a:t> of </a:t>
            </a:r>
            <a:r>
              <a:rPr lang="it-IT" sz="9600" dirty="0" err="1" smtClean="0"/>
              <a:t>reuse</a:t>
            </a:r>
            <a:r>
              <a:rPr lang="it-IT" sz="9600" dirty="0" smtClean="0"/>
              <a:t> to be </a:t>
            </a:r>
            <a:r>
              <a:rPr lang="it-IT" sz="9600" dirty="0" err="1" smtClean="0"/>
              <a:t>respected</a:t>
            </a:r>
            <a:r>
              <a:rPr lang="it-IT" sz="9600" dirty="0" smtClean="0"/>
              <a:t>)?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95435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xmlns="" id="{3060957A-D06F-47CB-B7C6-DC62ECEC5D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0182" cy="1166276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xmlns="" id="{297E4638-8653-4203-9F47-C44523EEC7FF}"/>
              </a:ext>
            </a:extLst>
          </p:cNvPr>
          <p:cNvCxnSpPr/>
          <p:nvPr/>
        </p:nvCxnSpPr>
        <p:spPr>
          <a:xfrm>
            <a:off x="332509" y="6400800"/>
            <a:ext cx="839897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xmlns="" id="{E4C764E0-8225-4AA5-8E0C-E13FF8E4914D}"/>
              </a:ext>
            </a:extLst>
          </p:cNvPr>
          <p:cNvSpPr txBox="1"/>
          <p:nvPr/>
        </p:nvSpPr>
        <p:spPr>
          <a:xfrm>
            <a:off x="332509" y="1269323"/>
            <a:ext cx="699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Access to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potable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 water the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key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questions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.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Incentives</a:t>
            </a:r>
            <a:endParaRPr lang="it-IT" sz="2400" b="1" dirty="0" smtClean="0">
              <a:solidFill>
                <a:srgbClr val="4472C4">
                  <a:lumMod val="75000"/>
                </a:srgbClr>
              </a:solidFill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xmlns="" id="{D805D14F-A602-4014-93FE-3DFB65E319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0182" cy="1166276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xmlns="" id="{9AB821A6-65E5-4432-A31A-67C3A720B68A}"/>
              </a:ext>
            </a:extLst>
          </p:cNvPr>
          <p:cNvSpPr txBox="1"/>
          <p:nvPr/>
        </p:nvSpPr>
        <p:spPr>
          <a:xfrm>
            <a:off x="3017520" y="6469171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Emilio Sani </a:t>
            </a:r>
            <a:endParaRPr lang="it-IT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xmlns="" id="{94A62515-7670-4785-9080-0EC7EF5D6250}"/>
              </a:ext>
            </a:extLst>
          </p:cNvPr>
          <p:cNvCxnSpPr/>
          <p:nvPr/>
        </p:nvCxnSpPr>
        <p:spPr>
          <a:xfrm>
            <a:off x="332509" y="1152421"/>
            <a:ext cx="839897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xmlns="" id="{CECF2586-B767-49E4-B6FA-87AE94D5D66F}"/>
              </a:ext>
            </a:extLst>
          </p:cNvPr>
          <p:cNvSpPr txBox="1"/>
          <p:nvPr/>
        </p:nvSpPr>
        <p:spPr>
          <a:xfrm>
            <a:off x="4056193" y="312421"/>
            <a:ext cx="47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2° Observatory meeting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xmlns="" id="{D0977D7F-153A-44A5-BF5B-4829515974E4}"/>
              </a:ext>
            </a:extLst>
          </p:cNvPr>
          <p:cNvSpPr txBox="1"/>
          <p:nvPr/>
        </p:nvSpPr>
        <p:spPr>
          <a:xfrm>
            <a:off x="5711257" y="614240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26th &amp; 27th November 2018 | Rome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Does</a:t>
            </a:r>
            <a:r>
              <a:rPr lang="it-IT" dirty="0" smtClean="0"/>
              <a:t> the manager of the water </a:t>
            </a:r>
            <a:r>
              <a:rPr lang="it-IT" dirty="0" err="1" smtClean="0"/>
              <a:t>system</a:t>
            </a:r>
            <a:r>
              <a:rPr lang="it-IT" dirty="0" smtClean="0"/>
              <a:t> </a:t>
            </a:r>
            <a:r>
              <a:rPr lang="it-IT" dirty="0" err="1" smtClean="0"/>
              <a:t>receive</a:t>
            </a:r>
            <a:r>
              <a:rPr lang="it-IT" dirty="0" smtClean="0"/>
              <a:t> a </a:t>
            </a:r>
            <a:r>
              <a:rPr lang="it-IT" b="1" u="sng" dirty="0" smtClean="0"/>
              <a:t>public </a:t>
            </a:r>
            <a:r>
              <a:rPr lang="it-IT" b="1" u="sng" dirty="0" err="1" smtClean="0"/>
              <a:t>support</a:t>
            </a:r>
            <a:r>
              <a:rPr lang="it-IT" b="1" u="sng" dirty="0" smtClean="0"/>
              <a:t>?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such</a:t>
            </a:r>
            <a:r>
              <a:rPr lang="it-IT" dirty="0" smtClean="0"/>
              <a:t> </a:t>
            </a:r>
            <a:r>
              <a:rPr lang="it-IT" dirty="0" err="1" smtClean="0"/>
              <a:t>support</a:t>
            </a:r>
            <a:r>
              <a:rPr lang="it-IT" dirty="0" smtClean="0"/>
              <a:t> </a:t>
            </a:r>
            <a:r>
              <a:rPr lang="it-IT" b="1" u="sng" dirty="0" err="1" smtClean="0"/>
              <a:t>linked</a:t>
            </a:r>
            <a:r>
              <a:rPr lang="it-IT" b="1" u="sng" dirty="0" smtClean="0"/>
              <a:t> to the </a:t>
            </a:r>
            <a:r>
              <a:rPr lang="it-IT" b="1" u="sng" dirty="0" err="1" smtClean="0"/>
              <a:t>cost</a:t>
            </a:r>
            <a:r>
              <a:rPr lang="it-IT" b="1" u="sng" dirty="0" smtClean="0"/>
              <a:t> of </a:t>
            </a:r>
            <a:r>
              <a:rPr lang="it-IT" b="1" u="sng" dirty="0" err="1" smtClean="0"/>
              <a:t>transportation</a:t>
            </a:r>
            <a:r>
              <a:rPr lang="it-IT" b="1" u="sng" dirty="0" smtClean="0"/>
              <a:t> of the water by </a:t>
            </a:r>
            <a:r>
              <a:rPr lang="it-IT" b="1" u="sng" dirty="0" err="1" smtClean="0"/>
              <a:t>ship</a:t>
            </a:r>
            <a:r>
              <a:rPr lang="it-IT" b="1" u="sng" dirty="0" smtClean="0"/>
              <a:t>?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Are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incentives</a:t>
            </a:r>
            <a:r>
              <a:rPr lang="it-IT" dirty="0" smtClean="0"/>
              <a:t> for </a:t>
            </a:r>
            <a:r>
              <a:rPr lang="it-IT" b="1" u="sng" dirty="0" err="1" smtClean="0"/>
              <a:t>investments</a:t>
            </a:r>
            <a:r>
              <a:rPr lang="it-IT" b="1" u="sng" dirty="0" smtClean="0"/>
              <a:t> for the re-use of the water and/or  for the </a:t>
            </a:r>
            <a:r>
              <a:rPr lang="it-IT" b="1" u="sng" dirty="0" err="1" smtClean="0"/>
              <a:t>reduction</a:t>
            </a:r>
            <a:r>
              <a:rPr lang="it-IT" b="1" u="sng" dirty="0" smtClean="0"/>
              <a:t> of the </a:t>
            </a:r>
            <a:r>
              <a:rPr lang="it-IT" b="1" u="sng" dirty="0" err="1" smtClean="0"/>
              <a:t>losses</a:t>
            </a:r>
            <a:r>
              <a:rPr lang="it-IT" dirty="0" smtClean="0"/>
              <a:t>?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Are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incentives</a:t>
            </a:r>
            <a:r>
              <a:rPr lang="it-IT" dirty="0" smtClean="0"/>
              <a:t> to </a:t>
            </a:r>
            <a:r>
              <a:rPr lang="it-IT" dirty="0" err="1" smtClean="0"/>
              <a:t>replace</a:t>
            </a:r>
            <a:r>
              <a:rPr lang="it-IT" dirty="0" smtClean="0"/>
              <a:t> the </a:t>
            </a:r>
            <a:r>
              <a:rPr lang="it-IT" dirty="0" err="1" smtClean="0"/>
              <a:t>transportation</a:t>
            </a:r>
            <a:r>
              <a:rPr lang="it-IT" dirty="0" smtClean="0"/>
              <a:t> of </a:t>
            </a:r>
            <a:r>
              <a:rPr lang="it-IT" dirty="0" err="1" smtClean="0"/>
              <a:t>potable</a:t>
            </a:r>
            <a:r>
              <a:rPr lang="it-IT" dirty="0" smtClean="0"/>
              <a:t> water by </a:t>
            </a:r>
            <a:r>
              <a:rPr lang="it-IT" dirty="0" err="1" smtClean="0"/>
              <a:t>ship</a:t>
            </a:r>
            <a:r>
              <a:rPr lang="it-IT" dirty="0" smtClean="0"/>
              <a:t> with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desalinization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plants</a:t>
            </a:r>
            <a:r>
              <a:rPr lang="it-IT" b="1" u="sng" dirty="0" smtClean="0"/>
              <a:t>?</a:t>
            </a:r>
            <a:r>
              <a:rPr lang="it-IT" dirty="0" smtClean="0"/>
              <a:t>  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b="1" u="sng" dirty="0" err="1" smtClean="0"/>
              <a:t>What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kind</a:t>
            </a:r>
            <a:r>
              <a:rPr lang="it-IT" b="1" u="sng" dirty="0" smtClean="0"/>
              <a:t> of </a:t>
            </a:r>
            <a:r>
              <a:rPr lang="it-IT" b="1" u="sng" dirty="0" err="1" smtClean="0"/>
              <a:t>incentives</a:t>
            </a:r>
            <a:r>
              <a:rPr lang="it-IT" b="1" u="sng" dirty="0"/>
              <a:t>:</a:t>
            </a:r>
            <a:r>
              <a:rPr lang="it-IT" dirty="0" smtClean="0"/>
              <a:t> Cash </a:t>
            </a:r>
            <a:r>
              <a:rPr lang="it-IT" dirty="0" err="1" smtClean="0"/>
              <a:t>contribution</a:t>
            </a:r>
            <a:r>
              <a:rPr lang="it-IT" dirty="0" smtClean="0"/>
              <a:t> to the </a:t>
            </a:r>
            <a:r>
              <a:rPr lang="it-IT" dirty="0" err="1" smtClean="0"/>
              <a:t>investments</a:t>
            </a:r>
            <a:r>
              <a:rPr lang="it-IT" dirty="0" smtClean="0"/>
              <a:t>, </a:t>
            </a:r>
            <a:r>
              <a:rPr lang="it-IT" dirty="0" err="1" smtClean="0"/>
              <a:t>tax</a:t>
            </a:r>
            <a:r>
              <a:rPr lang="it-IT" dirty="0" smtClean="0"/>
              <a:t> </a:t>
            </a:r>
            <a:r>
              <a:rPr lang="it-IT" dirty="0" err="1" smtClean="0"/>
              <a:t>credits</a:t>
            </a:r>
            <a:r>
              <a:rPr lang="it-IT" dirty="0" smtClean="0"/>
              <a:t>, </a:t>
            </a:r>
            <a:r>
              <a:rPr lang="it-IT" dirty="0" err="1" smtClean="0"/>
              <a:t>yearly</a:t>
            </a:r>
            <a:r>
              <a:rPr lang="it-IT" dirty="0" smtClean="0"/>
              <a:t> </a:t>
            </a:r>
            <a:r>
              <a:rPr lang="it-IT" dirty="0" err="1" smtClean="0"/>
              <a:t>contribution</a:t>
            </a:r>
            <a:r>
              <a:rPr lang="it-IT" dirty="0" smtClean="0"/>
              <a:t> </a:t>
            </a:r>
            <a:r>
              <a:rPr lang="it-IT" dirty="0" err="1" smtClean="0"/>
              <a:t>paid</a:t>
            </a:r>
            <a:r>
              <a:rPr lang="it-IT" dirty="0" smtClean="0"/>
              <a:t> by the </a:t>
            </a:r>
            <a:r>
              <a:rPr lang="it-IT" dirty="0" err="1" smtClean="0"/>
              <a:t>customers</a:t>
            </a:r>
            <a:r>
              <a:rPr lang="it-IT" dirty="0" smtClean="0"/>
              <a:t> in the </a:t>
            </a:r>
            <a:r>
              <a:rPr lang="it-IT" dirty="0" err="1" smtClean="0"/>
              <a:t>inland</a:t>
            </a:r>
            <a:r>
              <a:rPr lang="it-IT" dirty="0" smtClean="0"/>
              <a:t> in the </a:t>
            </a:r>
            <a:r>
              <a:rPr lang="it-IT" dirty="0" err="1" smtClean="0"/>
              <a:t>bill</a:t>
            </a:r>
            <a:r>
              <a:rPr lang="it-IT" dirty="0" smtClean="0"/>
              <a:t> of water,  </a:t>
            </a:r>
            <a:r>
              <a:rPr lang="it-IT" dirty="0" err="1" smtClean="0"/>
              <a:t>discounts</a:t>
            </a:r>
            <a:r>
              <a:rPr lang="it-IT" dirty="0" smtClean="0"/>
              <a:t>  or </a:t>
            </a:r>
            <a:r>
              <a:rPr lang="it-IT" dirty="0" err="1" smtClean="0"/>
              <a:t>tax</a:t>
            </a:r>
            <a:r>
              <a:rPr lang="it-IT" dirty="0" smtClean="0"/>
              <a:t> </a:t>
            </a:r>
            <a:r>
              <a:rPr lang="it-IT" dirty="0" err="1" smtClean="0"/>
              <a:t>savings</a:t>
            </a:r>
            <a:r>
              <a:rPr lang="it-IT" dirty="0" smtClean="0"/>
              <a:t> on  the energy </a:t>
            </a:r>
            <a:r>
              <a:rPr lang="it-IT" dirty="0" err="1" smtClean="0"/>
              <a:t>necessary</a:t>
            </a:r>
            <a:r>
              <a:rPr lang="it-IT" dirty="0" smtClean="0"/>
              <a:t> for the </a:t>
            </a:r>
            <a:r>
              <a:rPr lang="it-IT" dirty="0" err="1" smtClean="0"/>
              <a:t>functioning</a:t>
            </a:r>
            <a:r>
              <a:rPr lang="it-IT" dirty="0" smtClean="0"/>
              <a:t> of </a:t>
            </a:r>
            <a:r>
              <a:rPr lang="it-IT" dirty="0" err="1" smtClean="0"/>
              <a:t>such</a:t>
            </a:r>
            <a:r>
              <a:rPr lang="it-IT" dirty="0" smtClean="0"/>
              <a:t> </a:t>
            </a:r>
            <a:r>
              <a:rPr lang="it-IT" dirty="0" err="1" smtClean="0"/>
              <a:t>plants</a:t>
            </a:r>
            <a:r>
              <a:rPr lang="it-IT" dirty="0" smtClean="0"/>
              <a:t>,  premium for </a:t>
            </a:r>
            <a:r>
              <a:rPr lang="it-IT" dirty="0" err="1" smtClean="0"/>
              <a:t>any</a:t>
            </a:r>
            <a:r>
              <a:rPr lang="it-IT" dirty="0" smtClean="0"/>
              <a:t> </a:t>
            </a:r>
            <a:r>
              <a:rPr lang="it-IT" dirty="0" err="1" smtClean="0"/>
              <a:t>quantity</a:t>
            </a:r>
            <a:r>
              <a:rPr lang="it-IT" dirty="0" smtClean="0"/>
              <a:t> of water </a:t>
            </a:r>
            <a:r>
              <a:rPr lang="it-IT" dirty="0" err="1" smtClean="0"/>
              <a:t>locally</a:t>
            </a:r>
            <a:r>
              <a:rPr lang="it-IT" dirty="0" smtClean="0"/>
              <a:t> </a:t>
            </a:r>
            <a:r>
              <a:rPr lang="it-IT" dirty="0" err="1" smtClean="0"/>
              <a:t>produced</a:t>
            </a:r>
            <a:r>
              <a:rPr lang="it-IT" dirty="0" smtClean="0"/>
              <a:t> and </a:t>
            </a:r>
            <a:r>
              <a:rPr lang="it-IT" dirty="0" err="1" smtClean="0"/>
              <a:t>consumed</a:t>
            </a:r>
            <a:r>
              <a:rPr lang="it-IT" dirty="0" smtClean="0"/>
              <a:t>, </a:t>
            </a:r>
            <a:r>
              <a:rPr lang="it-IT" dirty="0" err="1" smtClean="0"/>
              <a:t>commitment</a:t>
            </a:r>
            <a:r>
              <a:rPr lang="it-IT" dirty="0" smtClean="0"/>
              <a:t> to use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least</a:t>
            </a:r>
            <a:r>
              <a:rPr lang="it-IT" dirty="0" smtClean="0"/>
              <a:t>  a </a:t>
            </a:r>
            <a:r>
              <a:rPr lang="it-IT" dirty="0" err="1" smtClean="0"/>
              <a:t>certain</a:t>
            </a:r>
            <a:r>
              <a:rPr lang="it-IT" dirty="0" smtClean="0"/>
              <a:t> </a:t>
            </a:r>
            <a:r>
              <a:rPr lang="it-IT" dirty="0" err="1" smtClean="0"/>
              <a:t>quantity</a:t>
            </a:r>
            <a:r>
              <a:rPr lang="it-IT" dirty="0" smtClean="0"/>
              <a:t> of water </a:t>
            </a:r>
            <a:r>
              <a:rPr lang="it-IT" dirty="0" err="1" smtClean="0"/>
              <a:t>drawn</a:t>
            </a:r>
            <a:r>
              <a:rPr lang="it-IT" dirty="0" smtClean="0"/>
              <a:t> or </a:t>
            </a:r>
            <a:r>
              <a:rPr lang="it-IT" dirty="0" err="1" smtClean="0"/>
              <a:t>produced</a:t>
            </a:r>
            <a:r>
              <a:rPr lang="it-IT" dirty="0" smtClean="0"/>
              <a:t> </a:t>
            </a:r>
            <a:r>
              <a:rPr lang="it-IT" dirty="0" err="1" smtClean="0"/>
              <a:t>locally</a:t>
            </a:r>
            <a:r>
              <a:rPr lang="it-IT" dirty="0" smtClean="0"/>
              <a:t>, </a:t>
            </a:r>
            <a:r>
              <a:rPr lang="it-IT" dirty="0" err="1" smtClean="0"/>
              <a:t>other</a:t>
            </a:r>
            <a:r>
              <a:rPr lang="it-IT" dirty="0" smtClean="0"/>
              <a:t>?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the </a:t>
            </a:r>
            <a:r>
              <a:rPr lang="it-IT" dirty="0" err="1" smtClean="0"/>
              <a:t>most</a:t>
            </a:r>
            <a:r>
              <a:rPr lang="it-IT" dirty="0" smtClean="0"/>
              <a:t> </a:t>
            </a:r>
            <a:r>
              <a:rPr lang="it-IT" dirty="0" err="1" smtClean="0"/>
              <a:t>efficient</a:t>
            </a:r>
            <a:r>
              <a:rPr lang="it-IT" dirty="0" smtClean="0"/>
              <a:t> </a:t>
            </a:r>
            <a:r>
              <a:rPr lang="it-IT" dirty="0" err="1" smtClean="0"/>
              <a:t>instrument</a:t>
            </a:r>
            <a:r>
              <a:rPr lang="it-IT" dirty="0" smtClean="0"/>
              <a:t> to </a:t>
            </a:r>
            <a:r>
              <a:rPr lang="it-IT" dirty="0" err="1" smtClean="0"/>
              <a:t>promote</a:t>
            </a:r>
            <a:r>
              <a:rPr lang="it-IT" dirty="0" smtClean="0"/>
              <a:t> the use of </a:t>
            </a:r>
            <a:r>
              <a:rPr lang="it-IT" dirty="0" err="1" smtClean="0"/>
              <a:t>local</a:t>
            </a:r>
            <a:r>
              <a:rPr lang="it-IT" dirty="0" smtClean="0"/>
              <a:t> water?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05900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xmlns="" id="{3060957A-D06F-47CB-B7C6-DC62ECEC5D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0182" cy="1166276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xmlns="" id="{297E4638-8653-4203-9F47-C44523EEC7FF}"/>
              </a:ext>
            </a:extLst>
          </p:cNvPr>
          <p:cNvCxnSpPr/>
          <p:nvPr/>
        </p:nvCxnSpPr>
        <p:spPr>
          <a:xfrm>
            <a:off x="332509" y="6400800"/>
            <a:ext cx="839897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xmlns="" id="{E4C764E0-8225-4AA5-8E0C-E13FF8E4914D}"/>
              </a:ext>
            </a:extLst>
          </p:cNvPr>
          <p:cNvSpPr txBox="1"/>
          <p:nvPr/>
        </p:nvSpPr>
        <p:spPr>
          <a:xfrm>
            <a:off x="332509" y="1269323"/>
            <a:ext cx="4581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Waste management in the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islands</a:t>
            </a:r>
            <a:endParaRPr lang="it-IT" sz="2400" b="1" dirty="0" smtClean="0">
              <a:solidFill>
                <a:srgbClr val="4472C4">
                  <a:lumMod val="75000"/>
                </a:srgbClr>
              </a:solidFill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xmlns="" id="{D805D14F-A602-4014-93FE-3DFB65E319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0182" cy="1166276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xmlns="" id="{9AB821A6-65E5-4432-A31A-67C3A720B68A}"/>
              </a:ext>
            </a:extLst>
          </p:cNvPr>
          <p:cNvSpPr txBox="1"/>
          <p:nvPr/>
        </p:nvSpPr>
        <p:spPr>
          <a:xfrm>
            <a:off x="3017520" y="6469171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Emilio Sani </a:t>
            </a:r>
            <a:r>
              <a:rPr lang="it-IT" sz="1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Lawyer</a:t>
            </a:r>
            <a:endParaRPr lang="it-IT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xmlns="" id="{94A62515-7670-4785-9080-0EC7EF5D6250}"/>
              </a:ext>
            </a:extLst>
          </p:cNvPr>
          <p:cNvCxnSpPr/>
          <p:nvPr/>
        </p:nvCxnSpPr>
        <p:spPr>
          <a:xfrm>
            <a:off x="332509" y="1152421"/>
            <a:ext cx="839897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xmlns="" id="{CECF2586-B767-49E4-B6FA-87AE94D5D66F}"/>
              </a:ext>
            </a:extLst>
          </p:cNvPr>
          <p:cNvSpPr txBox="1"/>
          <p:nvPr/>
        </p:nvSpPr>
        <p:spPr>
          <a:xfrm>
            <a:off x="4056193" y="312421"/>
            <a:ext cx="47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2° Observatory meeting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xmlns="" id="{D0977D7F-153A-44A5-BF5B-4829515974E4}"/>
              </a:ext>
            </a:extLst>
          </p:cNvPr>
          <p:cNvSpPr txBox="1"/>
          <p:nvPr/>
        </p:nvSpPr>
        <p:spPr>
          <a:xfrm>
            <a:off x="5711257" y="614240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26th &amp; 27th November 2018 | Rome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it-IT" dirty="0" smtClean="0"/>
          </a:p>
          <a:p>
            <a:pPr marL="0" indent="0">
              <a:buNone/>
            </a:pPr>
            <a:r>
              <a:rPr lang="it-IT" b="1" u="sng" dirty="0" smtClean="0"/>
              <a:t>In </a:t>
            </a:r>
            <a:r>
              <a:rPr lang="it-IT" b="1" u="sng" dirty="0" err="1" smtClean="0"/>
              <a:t>what</a:t>
            </a:r>
            <a:r>
              <a:rPr lang="it-IT" b="1" u="sng" dirty="0" smtClean="0"/>
              <a:t> % are the </a:t>
            </a:r>
            <a:r>
              <a:rPr lang="it-IT" b="1" u="sng" dirty="0" err="1" smtClean="0"/>
              <a:t>wastes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disposed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locally</a:t>
            </a:r>
            <a:r>
              <a:rPr lang="it-IT" b="1" u="sng" dirty="0" smtClean="0"/>
              <a:t>?  How </a:t>
            </a:r>
            <a:r>
              <a:rPr lang="it-IT" b="1" u="sng" dirty="0" err="1" smtClean="0"/>
              <a:t>is</a:t>
            </a:r>
            <a:r>
              <a:rPr lang="it-IT" b="1" u="sng" dirty="0" smtClean="0"/>
              <a:t> the </a:t>
            </a:r>
            <a:r>
              <a:rPr lang="it-IT" b="1" u="sng" dirty="0" err="1" smtClean="0"/>
              <a:t>local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disposal</a:t>
            </a:r>
            <a:r>
              <a:rPr lang="it-IT" b="1" u="sng" dirty="0" smtClean="0"/>
              <a:t> in %: </a:t>
            </a:r>
            <a:r>
              <a:rPr lang="it-IT" b="1" u="sng" dirty="0" err="1" smtClean="0"/>
              <a:t>landfills</a:t>
            </a:r>
            <a:r>
              <a:rPr lang="it-IT" b="1" u="sng" dirty="0" smtClean="0"/>
              <a:t>, </a:t>
            </a:r>
            <a:r>
              <a:rPr lang="it-IT" b="1" u="sng" dirty="0" err="1" smtClean="0"/>
              <a:t>incineration</a:t>
            </a:r>
            <a:r>
              <a:rPr lang="it-IT" b="1" u="sng" dirty="0" smtClean="0"/>
              <a:t>, </a:t>
            </a:r>
            <a:r>
              <a:rPr lang="it-IT" b="1" u="sng" dirty="0" err="1" smtClean="0"/>
              <a:t>reuse</a:t>
            </a:r>
            <a:r>
              <a:rPr lang="it-IT" b="1" u="sng" dirty="0" smtClean="0"/>
              <a:t> ? </a:t>
            </a:r>
          </a:p>
          <a:p>
            <a:pPr marL="0" indent="0">
              <a:buNone/>
            </a:pPr>
            <a:endParaRPr lang="it-IT" b="1" u="sng" dirty="0" smtClean="0"/>
          </a:p>
          <a:p>
            <a:pPr marL="0" indent="0">
              <a:buNone/>
            </a:pPr>
            <a:r>
              <a:rPr lang="it-IT" b="1" u="sng" dirty="0" err="1" smtClean="0"/>
              <a:t>Who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is</a:t>
            </a:r>
            <a:r>
              <a:rPr lang="it-IT" b="1" u="sng" dirty="0" smtClean="0"/>
              <a:t> in </a:t>
            </a:r>
            <a:r>
              <a:rPr lang="it-IT" b="1" u="sng" dirty="0" err="1" smtClean="0"/>
              <a:t>charge</a:t>
            </a:r>
            <a:r>
              <a:rPr lang="it-IT" b="1" u="sng" dirty="0" smtClean="0"/>
              <a:t> of the </a:t>
            </a:r>
            <a:r>
              <a:rPr lang="it-IT" b="1" u="sng" dirty="0" err="1" smtClean="0"/>
              <a:t>waste</a:t>
            </a:r>
            <a:r>
              <a:rPr lang="it-IT" b="1" u="sng" dirty="0" smtClean="0"/>
              <a:t> management</a:t>
            </a:r>
            <a:r>
              <a:rPr lang="it-IT" dirty="0" smtClean="0"/>
              <a:t>? a private body or the </a:t>
            </a:r>
            <a:r>
              <a:rPr lang="it-IT" dirty="0" err="1" smtClean="0"/>
              <a:t>government</a:t>
            </a:r>
            <a:r>
              <a:rPr lang="it-IT" dirty="0" smtClean="0"/>
              <a:t>? 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 smtClean="0"/>
              <a:t>Is</a:t>
            </a:r>
            <a:r>
              <a:rPr lang="it-IT" dirty="0" smtClean="0"/>
              <a:t> the manager of the </a:t>
            </a:r>
            <a:r>
              <a:rPr lang="it-IT" dirty="0" err="1" smtClean="0"/>
              <a:t>wastes</a:t>
            </a:r>
            <a:r>
              <a:rPr lang="it-IT" dirty="0" smtClean="0"/>
              <a:t> in </a:t>
            </a:r>
            <a:r>
              <a:rPr lang="it-IT" dirty="0" err="1" smtClean="0"/>
              <a:t>charge</a:t>
            </a:r>
            <a:r>
              <a:rPr lang="it-IT" dirty="0" smtClean="0"/>
              <a:t> of the </a:t>
            </a:r>
            <a:r>
              <a:rPr lang="it-IT" b="1" u="sng" dirty="0" err="1" smtClean="0"/>
              <a:t>whole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cycle</a:t>
            </a:r>
            <a:r>
              <a:rPr lang="it-IT" b="1" u="sng" dirty="0" smtClean="0"/>
              <a:t> from </a:t>
            </a:r>
            <a:r>
              <a:rPr lang="it-IT" b="1" u="sng" dirty="0" err="1" smtClean="0"/>
              <a:t>collection</a:t>
            </a:r>
            <a:r>
              <a:rPr lang="it-IT" b="1" u="sng" dirty="0" smtClean="0"/>
              <a:t> to </a:t>
            </a:r>
            <a:r>
              <a:rPr lang="it-IT" b="1" u="sng" dirty="0" err="1" smtClean="0"/>
              <a:t>disposal</a:t>
            </a:r>
            <a:r>
              <a:rPr lang="it-IT" b="1" u="sng" dirty="0" smtClean="0"/>
              <a:t>?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b="1" u="sng" dirty="0" err="1" smtClean="0"/>
              <a:t>Is</a:t>
            </a:r>
            <a:r>
              <a:rPr lang="it-IT" b="1" u="sng" dirty="0" smtClean="0"/>
              <a:t> the manager of the </a:t>
            </a:r>
            <a:r>
              <a:rPr lang="it-IT" b="1" u="sng" dirty="0" err="1" smtClean="0"/>
              <a:t>waste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system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paid</a:t>
            </a:r>
            <a:r>
              <a:rPr lang="it-IT" b="1" u="sng" dirty="0" smtClean="0"/>
              <a:t> by the </a:t>
            </a:r>
            <a:r>
              <a:rPr lang="it-IT" b="1" u="sng" dirty="0" err="1" smtClean="0"/>
              <a:t>customers</a:t>
            </a:r>
            <a:r>
              <a:rPr lang="it-IT" b="1" u="sng" dirty="0" smtClean="0"/>
              <a:t> of the </a:t>
            </a:r>
            <a:r>
              <a:rPr lang="it-IT" b="1" u="sng" dirty="0" err="1" smtClean="0"/>
              <a:t>islands</a:t>
            </a:r>
            <a:r>
              <a:rPr lang="it-IT" b="1" u="sng" dirty="0" smtClean="0"/>
              <a:t> or by the </a:t>
            </a:r>
            <a:r>
              <a:rPr lang="it-IT" b="1" u="sng" dirty="0" err="1" smtClean="0"/>
              <a:t>Government</a:t>
            </a:r>
            <a:r>
              <a:rPr lang="it-IT" b="1" u="sng" dirty="0" smtClean="0"/>
              <a:t>?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Can the manager of the </a:t>
            </a:r>
            <a:r>
              <a:rPr lang="it-IT" dirty="0" err="1" smtClean="0"/>
              <a:t>wastes</a:t>
            </a:r>
            <a:r>
              <a:rPr lang="it-IT" dirty="0" smtClean="0"/>
              <a:t> </a:t>
            </a:r>
            <a:r>
              <a:rPr lang="it-IT" b="1" u="sng" dirty="0" err="1" smtClean="0"/>
              <a:t>increase</a:t>
            </a:r>
            <a:r>
              <a:rPr lang="it-IT" b="1" u="sng" dirty="0" smtClean="0"/>
              <a:t> the </a:t>
            </a:r>
            <a:r>
              <a:rPr lang="it-IT" b="1" u="sng" dirty="0" err="1" smtClean="0"/>
              <a:t>tariffs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if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it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makes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investments</a:t>
            </a:r>
            <a:r>
              <a:rPr lang="it-IT" b="1" u="sng" dirty="0" smtClean="0"/>
              <a:t> for the </a:t>
            </a:r>
            <a:r>
              <a:rPr lang="it-IT" b="1" u="sng" dirty="0" err="1" smtClean="0"/>
              <a:t>optimization</a:t>
            </a:r>
            <a:r>
              <a:rPr lang="it-IT" b="1" u="sng" dirty="0" smtClean="0"/>
              <a:t> of the </a:t>
            </a:r>
            <a:r>
              <a:rPr lang="it-IT" b="1" u="sng" dirty="0" err="1" smtClean="0"/>
              <a:t>cycle</a:t>
            </a:r>
            <a:r>
              <a:rPr lang="it-IT" b="1" u="sng" dirty="0" smtClean="0"/>
              <a:t> of the </a:t>
            </a:r>
            <a:r>
              <a:rPr lang="it-IT" b="1" u="sng" dirty="0" err="1" smtClean="0"/>
              <a:t>wastes</a:t>
            </a:r>
            <a:r>
              <a:rPr lang="it-IT" b="1" u="sng" dirty="0" smtClean="0"/>
              <a:t> and the </a:t>
            </a:r>
            <a:r>
              <a:rPr lang="it-IT" b="1" u="sng" dirty="0" err="1" smtClean="0"/>
              <a:t>local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disposal</a:t>
            </a:r>
            <a:r>
              <a:rPr lang="it-IT" b="1" u="sng" dirty="0" smtClean="0"/>
              <a:t>?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there</a:t>
            </a:r>
            <a:r>
              <a:rPr lang="it-IT" dirty="0" smtClean="0"/>
              <a:t> a </a:t>
            </a:r>
            <a:r>
              <a:rPr lang="it-IT" dirty="0" err="1" smtClean="0"/>
              <a:t>present</a:t>
            </a:r>
            <a:r>
              <a:rPr lang="it-IT" dirty="0" smtClean="0"/>
              <a:t> or future </a:t>
            </a:r>
            <a:r>
              <a:rPr lang="it-IT" dirty="0" err="1" smtClean="0"/>
              <a:t>commitment</a:t>
            </a:r>
            <a:r>
              <a:rPr lang="it-IT" dirty="0" smtClean="0"/>
              <a:t> </a:t>
            </a:r>
            <a:r>
              <a:rPr lang="it-IT" b="1" u="sng" dirty="0" err="1" smtClean="0"/>
              <a:t>not</a:t>
            </a:r>
            <a:r>
              <a:rPr lang="it-IT" b="1" u="sng" dirty="0" smtClean="0"/>
              <a:t> to </a:t>
            </a:r>
            <a:r>
              <a:rPr lang="it-IT" b="1" u="sng" dirty="0" err="1" smtClean="0"/>
              <a:t>transport</a:t>
            </a:r>
            <a:r>
              <a:rPr lang="it-IT" b="1" u="sng" dirty="0" smtClean="0"/>
              <a:t> the </a:t>
            </a:r>
            <a:r>
              <a:rPr lang="it-IT" b="1" u="sng" dirty="0" err="1" smtClean="0"/>
              <a:t>wastes</a:t>
            </a:r>
            <a:r>
              <a:rPr lang="it-IT" b="1" u="sng" dirty="0" smtClean="0"/>
              <a:t> in the </a:t>
            </a:r>
            <a:r>
              <a:rPr lang="it-IT" b="1" u="sng" dirty="0" err="1" smtClean="0"/>
              <a:t>inland</a:t>
            </a:r>
            <a:r>
              <a:rPr lang="it-IT" b="1" u="sng" dirty="0" smtClean="0"/>
              <a:t> or </a:t>
            </a:r>
            <a:r>
              <a:rPr lang="it-IT" b="1" u="sng" dirty="0" err="1" smtClean="0"/>
              <a:t>not</a:t>
            </a:r>
            <a:r>
              <a:rPr lang="it-IT" b="1" u="sng" dirty="0" smtClean="0"/>
              <a:t> to use </a:t>
            </a:r>
            <a:r>
              <a:rPr lang="it-IT" b="1" u="sng" dirty="0" err="1" smtClean="0"/>
              <a:t>landfills</a:t>
            </a:r>
            <a:r>
              <a:rPr lang="it-IT" dirty="0" smtClean="0"/>
              <a:t> to dispose </a:t>
            </a:r>
            <a:r>
              <a:rPr lang="it-IT" dirty="0" err="1" smtClean="0"/>
              <a:t>wastes</a:t>
            </a:r>
            <a:r>
              <a:rPr lang="it-IT" dirty="0" smtClean="0"/>
              <a:t>?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there</a:t>
            </a:r>
            <a:r>
              <a:rPr lang="it-IT" dirty="0" smtClean="0"/>
              <a:t> a penalty or a </a:t>
            </a:r>
            <a:r>
              <a:rPr lang="it-IT" dirty="0" err="1" smtClean="0"/>
              <a:t>tariff-mechanism</a:t>
            </a:r>
            <a:r>
              <a:rPr lang="it-IT" dirty="0" smtClean="0"/>
              <a:t> to </a:t>
            </a:r>
            <a:r>
              <a:rPr lang="it-IT" dirty="0" err="1" smtClean="0"/>
              <a:t>penalize</a:t>
            </a:r>
            <a:r>
              <a:rPr lang="it-IT" dirty="0" smtClean="0"/>
              <a:t> the </a:t>
            </a:r>
            <a:r>
              <a:rPr lang="it-IT" dirty="0" err="1" smtClean="0"/>
              <a:t>managers</a:t>
            </a:r>
            <a:r>
              <a:rPr lang="it-IT" dirty="0" smtClean="0"/>
              <a:t> of the </a:t>
            </a:r>
            <a:r>
              <a:rPr lang="it-IT" dirty="0" err="1" smtClean="0"/>
              <a:t>wastes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use </a:t>
            </a:r>
            <a:r>
              <a:rPr lang="it-IT" dirty="0" err="1" smtClean="0"/>
              <a:t>landfills</a:t>
            </a:r>
            <a:r>
              <a:rPr lang="it-IT" dirty="0" smtClean="0"/>
              <a:t>  or </a:t>
            </a:r>
            <a:r>
              <a:rPr lang="it-IT" dirty="0" err="1" smtClean="0"/>
              <a:t>transport</a:t>
            </a:r>
            <a:r>
              <a:rPr lang="it-IT" dirty="0" smtClean="0"/>
              <a:t> the </a:t>
            </a:r>
            <a:r>
              <a:rPr lang="it-IT" dirty="0" err="1" smtClean="0"/>
              <a:t>wastes</a:t>
            </a:r>
            <a:r>
              <a:rPr lang="it-IT" dirty="0" smtClean="0"/>
              <a:t> to the </a:t>
            </a:r>
            <a:r>
              <a:rPr lang="it-IT" dirty="0" err="1" smtClean="0"/>
              <a:t>inland</a:t>
            </a:r>
            <a:r>
              <a:rPr lang="it-IT" dirty="0" smtClean="0"/>
              <a:t> and do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plan</a:t>
            </a:r>
            <a:r>
              <a:rPr lang="it-IT" dirty="0" smtClean="0"/>
              <a:t> </a:t>
            </a:r>
            <a:r>
              <a:rPr lang="it-IT" dirty="0" err="1" smtClean="0"/>
              <a:t>investments</a:t>
            </a:r>
            <a:r>
              <a:rPr lang="it-IT" dirty="0" smtClean="0"/>
              <a:t> to </a:t>
            </a:r>
            <a:r>
              <a:rPr lang="it-IT" dirty="0" err="1" smtClean="0"/>
              <a:t>manage</a:t>
            </a:r>
            <a:r>
              <a:rPr lang="it-IT" dirty="0" smtClean="0"/>
              <a:t> </a:t>
            </a:r>
            <a:r>
              <a:rPr lang="it-IT" dirty="0" err="1" smtClean="0"/>
              <a:t>wastes</a:t>
            </a:r>
            <a:r>
              <a:rPr lang="it-IT" dirty="0" smtClean="0"/>
              <a:t> </a:t>
            </a:r>
            <a:r>
              <a:rPr lang="it-IT" dirty="0" err="1" smtClean="0"/>
              <a:t>locally</a:t>
            </a:r>
            <a:r>
              <a:rPr lang="it-IT" dirty="0" smtClean="0"/>
              <a:t> in the </a:t>
            </a:r>
            <a:r>
              <a:rPr lang="it-IT" dirty="0" err="1" smtClean="0"/>
              <a:t>islands</a:t>
            </a:r>
            <a:r>
              <a:rPr lang="it-IT" dirty="0" smtClean="0"/>
              <a:t>?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33730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xmlns="" id="{3060957A-D06F-47CB-B7C6-DC62ECEC5D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0182" cy="1166276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xmlns="" id="{297E4638-8653-4203-9F47-C44523EEC7FF}"/>
              </a:ext>
            </a:extLst>
          </p:cNvPr>
          <p:cNvCxnSpPr/>
          <p:nvPr/>
        </p:nvCxnSpPr>
        <p:spPr>
          <a:xfrm>
            <a:off x="332509" y="6400800"/>
            <a:ext cx="839897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xmlns="" id="{E4C764E0-8225-4AA5-8E0C-E13FF8E4914D}"/>
              </a:ext>
            </a:extLst>
          </p:cNvPr>
          <p:cNvSpPr txBox="1"/>
          <p:nvPr/>
        </p:nvSpPr>
        <p:spPr>
          <a:xfrm>
            <a:off x="332509" y="1269323"/>
            <a:ext cx="5949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Waste management in the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islands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.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Incentives</a:t>
            </a:r>
            <a:endParaRPr lang="it-IT" sz="2400" b="1" dirty="0" smtClean="0">
              <a:solidFill>
                <a:srgbClr val="4472C4">
                  <a:lumMod val="75000"/>
                </a:srgbClr>
              </a:solidFill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xmlns="" id="{D805D14F-A602-4014-93FE-3DFB65E319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0182" cy="1166276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xmlns="" id="{9AB821A6-65E5-4432-A31A-67C3A720B68A}"/>
              </a:ext>
            </a:extLst>
          </p:cNvPr>
          <p:cNvSpPr txBox="1"/>
          <p:nvPr/>
        </p:nvSpPr>
        <p:spPr>
          <a:xfrm>
            <a:off x="3017520" y="6469171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Emilio Sani </a:t>
            </a:r>
            <a:r>
              <a:rPr lang="it-IT" sz="1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Lawyer</a:t>
            </a:r>
            <a:endParaRPr lang="it-IT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xmlns="" id="{94A62515-7670-4785-9080-0EC7EF5D6250}"/>
              </a:ext>
            </a:extLst>
          </p:cNvPr>
          <p:cNvCxnSpPr/>
          <p:nvPr/>
        </p:nvCxnSpPr>
        <p:spPr>
          <a:xfrm>
            <a:off x="332509" y="1152421"/>
            <a:ext cx="839897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xmlns="" id="{CECF2586-B767-49E4-B6FA-87AE94D5D66F}"/>
              </a:ext>
            </a:extLst>
          </p:cNvPr>
          <p:cNvSpPr txBox="1"/>
          <p:nvPr/>
        </p:nvSpPr>
        <p:spPr>
          <a:xfrm>
            <a:off x="4056193" y="312421"/>
            <a:ext cx="47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2° Observatory meeting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xmlns="" id="{D0977D7F-153A-44A5-BF5B-4829515974E4}"/>
              </a:ext>
            </a:extLst>
          </p:cNvPr>
          <p:cNvSpPr txBox="1"/>
          <p:nvPr/>
        </p:nvSpPr>
        <p:spPr>
          <a:xfrm>
            <a:off x="5711257" y="614240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26th &amp; 27th November 2018 | Rome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Does</a:t>
            </a:r>
            <a:r>
              <a:rPr lang="it-IT" dirty="0" smtClean="0"/>
              <a:t> the manager of the </a:t>
            </a:r>
            <a:r>
              <a:rPr lang="it-IT" dirty="0" err="1" smtClean="0"/>
              <a:t>waste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r>
              <a:rPr lang="it-IT" dirty="0" smtClean="0"/>
              <a:t> </a:t>
            </a:r>
            <a:r>
              <a:rPr lang="it-IT" dirty="0" err="1" smtClean="0"/>
              <a:t>receive</a:t>
            </a:r>
            <a:r>
              <a:rPr lang="it-IT" dirty="0" smtClean="0"/>
              <a:t> a </a:t>
            </a:r>
            <a:r>
              <a:rPr lang="it-IT" b="1" u="sng" dirty="0" smtClean="0"/>
              <a:t>public </a:t>
            </a:r>
            <a:r>
              <a:rPr lang="it-IT" b="1" u="sng" dirty="0" err="1" smtClean="0"/>
              <a:t>support</a:t>
            </a:r>
            <a:r>
              <a:rPr lang="it-IT" b="1" u="sng" dirty="0" smtClean="0"/>
              <a:t>?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such</a:t>
            </a:r>
            <a:r>
              <a:rPr lang="it-IT" dirty="0" smtClean="0"/>
              <a:t> </a:t>
            </a:r>
            <a:r>
              <a:rPr lang="it-IT" dirty="0" err="1" smtClean="0"/>
              <a:t>support</a:t>
            </a:r>
            <a:r>
              <a:rPr lang="it-IT" dirty="0" smtClean="0"/>
              <a:t> </a:t>
            </a:r>
            <a:r>
              <a:rPr lang="it-IT" b="1" u="sng" dirty="0" err="1" smtClean="0"/>
              <a:t>linked</a:t>
            </a:r>
            <a:r>
              <a:rPr lang="it-IT" b="1" u="sng" dirty="0" smtClean="0"/>
              <a:t> to the </a:t>
            </a:r>
            <a:r>
              <a:rPr lang="it-IT" b="1" u="sng" dirty="0" err="1" smtClean="0"/>
              <a:t>cost</a:t>
            </a:r>
            <a:r>
              <a:rPr lang="it-IT" b="1" u="sng" dirty="0" smtClean="0"/>
              <a:t> of </a:t>
            </a:r>
            <a:r>
              <a:rPr lang="it-IT" b="1" u="sng" dirty="0" err="1" smtClean="0"/>
              <a:t>transportation</a:t>
            </a:r>
            <a:r>
              <a:rPr lang="it-IT" b="1" u="sng" dirty="0" smtClean="0"/>
              <a:t> of the </a:t>
            </a:r>
            <a:r>
              <a:rPr lang="it-IT" b="1" u="sng" dirty="0" err="1" smtClean="0"/>
              <a:t>wastes</a:t>
            </a:r>
            <a:r>
              <a:rPr lang="it-IT" b="1" u="sng" dirty="0" smtClean="0"/>
              <a:t> to the </a:t>
            </a:r>
            <a:r>
              <a:rPr lang="it-IT" b="1" u="sng" dirty="0" err="1" smtClean="0"/>
              <a:t>inland</a:t>
            </a:r>
            <a:r>
              <a:rPr lang="it-IT" b="1" u="sng" dirty="0" smtClean="0"/>
              <a:t>?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Are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b="1" u="sng" dirty="0" err="1" smtClean="0"/>
              <a:t>incentives</a:t>
            </a:r>
            <a:r>
              <a:rPr lang="it-IT" dirty="0" smtClean="0"/>
              <a:t> for </a:t>
            </a:r>
            <a:r>
              <a:rPr lang="it-IT" dirty="0" err="1" smtClean="0"/>
              <a:t>investments</a:t>
            </a:r>
            <a:r>
              <a:rPr lang="it-IT" dirty="0" smtClean="0"/>
              <a:t> for </a:t>
            </a:r>
            <a:r>
              <a:rPr lang="it-IT" dirty="0" err="1" smtClean="0"/>
              <a:t>plants</a:t>
            </a:r>
            <a:r>
              <a:rPr lang="it-IT" dirty="0" smtClean="0"/>
              <a:t> for the </a:t>
            </a:r>
            <a:r>
              <a:rPr lang="it-IT" b="1" u="sng" dirty="0" err="1" smtClean="0"/>
              <a:t>reuse</a:t>
            </a:r>
            <a:r>
              <a:rPr lang="it-IT" b="1" u="sng" dirty="0" smtClean="0"/>
              <a:t> and </a:t>
            </a:r>
            <a:r>
              <a:rPr lang="it-IT" b="1" u="sng" dirty="0" err="1" smtClean="0"/>
              <a:t>recycle</a:t>
            </a:r>
            <a:r>
              <a:rPr lang="it-IT" b="1" u="sng" dirty="0" smtClean="0"/>
              <a:t> of the </a:t>
            </a:r>
            <a:r>
              <a:rPr lang="it-IT" b="1" u="sng" dirty="0" err="1" smtClean="0"/>
              <a:t>wastes</a:t>
            </a:r>
            <a:r>
              <a:rPr lang="it-IT" b="1" u="sng" dirty="0" smtClean="0"/>
              <a:t> or the energy-use of the </a:t>
            </a:r>
            <a:r>
              <a:rPr lang="it-IT" b="1" u="sng" dirty="0" err="1" smtClean="0"/>
              <a:t>wastes</a:t>
            </a:r>
            <a:r>
              <a:rPr lang="it-IT" dirty="0" smtClean="0"/>
              <a:t> ?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  </a:t>
            </a:r>
            <a:endParaRPr lang="it-IT" dirty="0"/>
          </a:p>
          <a:p>
            <a:pPr marL="0" indent="0">
              <a:buNone/>
            </a:pPr>
            <a:r>
              <a:rPr lang="it-IT" b="1" u="sng" dirty="0" err="1" smtClean="0"/>
              <a:t>What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kind</a:t>
            </a:r>
            <a:r>
              <a:rPr lang="it-IT" b="1" u="sng" dirty="0" smtClean="0"/>
              <a:t> of </a:t>
            </a:r>
            <a:r>
              <a:rPr lang="it-IT" b="1" u="sng" dirty="0" err="1" smtClean="0"/>
              <a:t>incentives</a:t>
            </a:r>
            <a:r>
              <a:rPr lang="it-IT" b="1" u="sng" dirty="0"/>
              <a:t>:</a:t>
            </a:r>
            <a:r>
              <a:rPr lang="it-IT" dirty="0" smtClean="0"/>
              <a:t> Cash </a:t>
            </a:r>
            <a:r>
              <a:rPr lang="it-IT" dirty="0" err="1" smtClean="0"/>
              <a:t>contribution</a:t>
            </a:r>
            <a:r>
              <a:rPr lang="it-IT" dirty="0" smtClean="0"/>
              <a:t> to the </a:t>
            </a:r>
            <a:r>
              <a:rPr lang="it-IT" dirty="0" err="1" smtClean="0"/>
              <a:t>investments</a:t>
            </a:r>
            <a:r>
              <a:rPr lang="it-IT" dirty="0" smtClean="0"/>
              <a:t>, </a:t>
            </a:r>
            <a:r>
              <a:rPr lang="it-IT" dirty="0" err="1" smtClean="0"/>
              <a:t>tax</a:t>
            </a:r>
            <a:r>
              <a:rPr lang="it-IT" dirty="0" smtClean="0"/>
              <a:t> </a:t>
            </a:r>
            <a:r>
              <a:rPr lang="it-IT" dirty="0" err="1" smtClean="0"/>
              <a:t>credits</a:t>
            </a:r>
            <a:r>
              <a:rPr lang="it-IT" dirty="0" smtClean="0"/>
              <a:t>, </a:t>
            </a:r>
            <a:r>
              <a:rPr lang="it-IT" dirty="0" err="1" smtClean="0"/>
              <a:t>yearly</a:t>
            </a:r>
            <a:r>
              <a:rPr lang="it-IT" dirty="0" smtClean="0"/>
              <a:t> </a:t>
            </a:r>
            <a:r>
              <a:rPr lang="it-IT" dirty="0" err="1" smtClean="0"/>
              <a:t>contribution</a:t>
            </a:r>
            <a:r>
              <a:rPr lang="it-IT" dirty="0" smtClean="0"/>
              <a:t> </a:t>
            </a:r>
            <a:r>
              <a:rPr lang="it-IT" dirty="0" err="1" smtClean="0"/>
              <a:t>paid</a:t>
            </a:r>
            <a:r>
              <a:rPr lang="it-IT" dirty="0" smtClean="0"/>
              <a:t> by the </a:t>
            </a:r>
            <a:r>
              <a:rPr lang="it-IT" dirty="0" err="1" smtClean="0"/>
              <a:t>customers</a:t>
            </a:r>
            <a:r>
              <a:rPr lang="it-IT" dirty="0" smtClean="0"/>
              <a:t> in the </a:t>
            </a:r>
            <a:r>
              <a:rPr lang="it-IT" dirty="0" err="1" smtClean="0"/>
              <a:t>inland</a:t>
            </a:r>
            <a:r>
              <a:rPr lang="it-IT" dirty="0" smtClean="0"/>
              <a:t> in the </a:t>
            </a:r>
            <a:r>
              <a:rPr lang="it-IT" dirty="0" err="1" smtClean="0"/>
              <a:t>waste</a:t>
            </a:r>
            <a:r>
              <a:rPr lang="it-IT" dirty="0" smtClean="0"/>
              <a:t> </a:t>
            </a:r>
            <a:r>
              <a:rPr lang="it-IT" dirty="0" err="1" smtClean="0"/>
              <a:t>tariff</a:t>
            </a:r>
            <a:r>
              <a:rPr lang="it-IT" dirty="0" smtClean="0"/>
              <a:t>,  premium for the energy </a:t>
            </a:r>
            <a:r>
              <a:rPr lang="it-IT" dirty="0" err="1" smtClean="0"/>
              <a:t>produced</a:t>
            </a:r>
            <a:r>
              <a:rPr lang="it-IT" dirty="0" smtClean="0"/>
              <a:t> by </a:t>
            </a:r>
            <a:r>
              <a:rPr lang="it-IT" dirty="0" err="1" smtClean="0"/>
              <a:t>wastes</a:t>
            </a:r>
            <a:r>
              <a:rPr lang="it-IT" dirty="0" smtClean="0"/>
              <a:t>, premium for </a:t>
            </a:r>
            <a:r>
              <a:rPr lang="it-IT" dirty="0" err="1" smtClean="0"/>
              <a:t>any</a:t>
            </a:r>
            <a:r>
              <a:rPr lang="it-IT" dirty="0" smtClean="0"/>
              <a:t> ton of </a:t>
            </a:r>
            <a:r>
              <a:rPr lang="it-IT" dirty="0" err="1" smtClean="0"/>
              <a:t>waste</a:t>
            </a:r>
            <a:r>
              <a:rPr lang="it-IT" dirty="0" smtClean="0"/>
              <a:t> </a:t>
            </a:r>
            <a:r>
              <a:rPr lang="it-IT" dirty="0" err="1" smtClean="0"/>
              <a:t>locally</a:t>
            </a:r>
            <a:r>
              <a:rPr lang="it-IT" dirty="0" smtClean="0"/>
              <a:t> </a:t>
            </a:r>
            <a:r>
              <a:rPr lang="it-IT" dirty="0" err="1" smtClean="0"/>
              <a:t>disposed</a:t>
            </a:r>
            <a:r>
              <a:rPr lang="it-IT" dirty="0" smtClean="0"/>
              <a:t>,  </a:t>
            </a:r>
            <a:r>
              <a:rPr lang="it-IT" dirty="0" err="1" smtClean="0"/>
              <a:t>commitment</a:t>
            </a:r>
            <a:r>
              <a:rPr lang="it-IT" dirty="0" smtClean="0"/>
              <a:t> to dispose </a:t>
            </a:r>
            <a:r>
              <a:rPr lang="it-IT" dirty="0" err="1" smtClean="0"/>
              <a:t>locally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least</a:t>
            </a:r>
            <a:r>
              <a:rPr lang="it-IT" dirty="0" smtClean="0"/>
              <a:t> a % of the </a:t>
            </a:r>
            <a:r>
              <a:rPr lang="it-IT" dirty="0" err="1" smtClean="0"/>
              <a:t>wastes</a:t>
            </a:r>
            <a:r>
              <a:rPr lang="it-IT" dirty="0" smtClean="0"/>
              <a:t>, </a:t>
            </a:r>
            <a:r>
              <a:rPr lang="it-IT" dirty="0" err="1" smtClean="0"/>
              <a:t>other</a:t>
            </a:r>
            <a:r>
              <a:rPr lang="it-IT" dirty="0" smtClean="0"/>
              <a:t>?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the </a:t>
            </a:r>
            <a:r>
              <a:rPr lang="it-IT" dirty="0" err="1" smtClean="0"/>
              <a:t>most</a:t>
            </a:r>
            <a:r>
              <a:rPr lang="it-IT" dirty="0" smtClean="0"/>
              <a:t> </a:t>
            </a:r>
            <a:r>
              <a:rPr lang="it-IT" dirty="0" err="1" smtClean="0"/>
              <a:t>efficient</a:t>
            </a:r>
            <a:r>
              <a:rPr lang="it-IT" dirty="0" smtClean="0"/>
              <a:t> </a:t>
            </a:r>
            <a:r>
              <a:rPr lang="it-IT" dirty="0" err="1" smtClean="0"/>
              <a:t>instrument</a:t>
            </a:r>
            <a:r>
              <a:rPr lang="it-IT" dirty="0" smtClean="0"/>
              <a:t> to </a:t>
            </a:r>
            <a:r>
              <a:rPr lang="it-IT" dirty="0" err="1" smtClean="0"/>
              <a:t>promote</a:t>
            </a:r>
            <a:r>
              <a:rPr lang="it-IT" dirty="0" smtClean="0"/>
              <a:t> the </a:t>
            </a:r>
            <a:r>
              <a:rPr lang="it-IT" dirty="0" err="1" smtClean="0"/>
              <a:t>local</a:t>
            </a:r>
            <a:r>
              <a:rPr lang="it-IT" dirty="0" smtClean="0"/>
              <a:t> </a:t>
            </a:r>
            <a:r>
              <a:rPr lang="it-IT" dirty="0" err="1" smtClean="0"/>
              <a:t>disposal</a:t>
            </a:r>
            <a:r>
              <a:rPr lang="it-IT" dirty="0" smtClean="0"/>
              <a:t> of </a:t>
            </a:r>
            <a:r>
              <a:rPr lang="it-IT" dirty="0" err="1" smtClean="0"/>
              <a:t>wastes</a:t>
            </a:r>
            <a:r>
              <a:rPr lang="it-IT" dirty="0" smtClean="0"/>
              <a:t>?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37543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xmlns="" id="{3060957A-D06F-47CB-B7C6-DC62ECEC5D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0182" cy="1166276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xmlns="" id="{297E4638-8653-4203-9F47-C44523EEC7FF}"/>
              </a:ext>
            </a:extLst>
          </p:cNvPr>
          <p:cNvCxnSpPr/>
          <p:nvPr/>
        </p:nvCxnSpPr>
        <p:spPr>
          <a:xfrm>
            <a:off x="332509" y="6400800"/>
            <a:ext cx="839897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xmlns="" id="{E4C764E0-8225-4AA5-8E0C-E13FF8E4914D}"/>
              </a:ext>
            </a:extLst>
          </p:cNvPr>
          <p:cNvSpPr txBox="1"/>
          <p:nvPr/>
        </p:nvSpPr>
        <p:spPr>
          <a:xfrm>
            <a:off x="332509" y="1269323"/>
            <a:ext cx="593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Clean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Mobility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 in the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Islands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. Public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Mobility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.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xmlns="" id="{D805D14F-A602-4014-93FE-3DFB65E319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0182" cy="1166276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xmlns="" id="{9AB821A6-65E5-4432-A31A-67C3A720B68A}"/>
              </a:ext>
            </a:extLst>
          </p:cNvPr>
          <p:cNvSpPr txBox="1"/>
          <p:nvPr/>
        </p:nvSpPr>
        <p:spPr>
          <a:xfrm>
            <a:off x="3017520" y="6469171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Emilio Sani </a:t>
            </a:r>
            <a:r>
              <a:rPr lang="it-IT" sz="1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Lawyer</a:t>
            </a:r>
            <a:endParaRPr lang="it-IT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xmlns="" id="{94A62515-7670-4785-9080-0EC7EF5D6250}"/>
              </a:ext>
            </a:extLst>
          </p:cNvPr>
          <p:cNvCxnSpPr/>
          <p:nvPr/>
        </p:nvCxnSpPr>
        <p:spPr>
          <a:xfrm>
            <a:off x="332509" y="1152421"/>
            <a:ext cx="839897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xmlns="" id="{CECF2586-B767-49E4-B6FA-87AE94D5D66F}"/>
              </a:ext>
            </a:extLst>
          </p:cNvPr>
          <p:cNvSpPr txBox="1"/>
          <p:nvPr/>
        </p:nvSpPr>
        <p:spPr>
          <a:xfrm>
            <a:off x="4056193" y="312421"/>
            <a:ext cx="47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2° Observatory meeting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xmlns="" id="{D0977D7F-153A-44A5-BF5B-4829515974E4}"/>
              </a:ext>
            </a:extLst>
          </p:cNvPr>
          <p:cNvSpPr txBox="1"/>
          <p:nvPr/>
        </p:nvSpPr>
        <p:spPr>
          <a:xfrm>
            <a:off x="5711257" y="614240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26th &amp; 27th November 2018 | Rome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it-IT" dirty="0" smtClean="0"/>
          </a:p>
          <a:p>
            <a:pPr marL="0" indent="0">
              <a:buNone/>
            </a:pPr>
            <a:r>
              <a:rPr lang="it-IT" b="1" u="sng" dirty="0" smtClean="0"/>
              <a:t>In </a:t>
            </a:r>
            <a:r>
              <a:rPr lang="it-IT" b="1" u="sng" dirty="0" err="1" smtClean="0"/>
              <a:t>what</a:t>
            </a:r>
            <a:r>
              <a:rPr lang="it-IT" b="1" u="sng" dirty="0" smtClean="0"/>
              <a:t> % public and private </a:t>
            </a:r>
            <a:r>
              <a:rPr lang="it-IT" b="1" u="sng" dirty="0" err="1" smtClean="0"/>
              <a:t>transportation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is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fuelled</a:t>
            </a:r>
            <a:r>
              <a:rPr lang="it-IT" b="1" u="sng" dirty="0" smtClean="0"/>
              <a:t> by </a:t>
            </a:r>
            <a:r>
              <a:rPr lang="it-IT" b="1" u="sng" dirty="0" err="1" smtClean="0"/>
              <a:t>electricity</a:t>
            </a:r>
            <a:r>
              <a:rPr lang="it-IT" b="1" u="sng" dirty="0"/>
              <a:t> </a:t>
            </a:r>
            <a:r>
              <a:rPr lang="it-IT" b="1" u="sng" dirty="0" err="1" smtClean="0"/>
              <a:t>localy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produced</a:t>
            </a:r>
            <a:r>
              <a:rPr lang="it-IT" b="1" u="sng" dirty="0" smtClean="0"/>
              <a:t> or by </a:t>
            </a:r>
            <a:r>
              <a:rPr lang="it-IT" b="1" u="sng" dirty="0" err="1" smtClean="0"/>
              <a:t>renewable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sources</a:t>
            </a:r>
            <a:r>
              <a:rPr lang="it-IT" b="1" u="sng" dirty="0" smtClean="0"/>
              <a:t>?</a:t>
            </a:r>
          </a:p>
          <a:p>
            <a:pPr marL="0" indent="0">
              <a:buNone/>
            </a:pPr>
            <a:endParaRPr lang="it-IT" b="1" u="sng" dirty="0" smtClean="0"/>
          </a:p>
          <a:p>
            <a:pPr marL="0" indent="0">
              <a:buNone/>
            </a:pPr>
            <a:r>
              <a:rPr lang="it-IT" b="1" u="sng" dirty="0" err="1" smtClean="0"/>
              <a:t>Is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there</a:t>
            </a:r>
            <a:r>
              <a:rPr lang="it-IT" b="1" u="sng" dirty="0" smtClean="0"/>
              <a:t> a public </a:t>
            </a:r>
            <a:r>
              <a:rPr lang="it-IT" b="1" u="sng" dirty="0" err="1" smtClean="0"/>
              <a:t>transportation</a:t>
            </a:r>
            <a:r>
              <a:rPr lang="it-IT" b="1" u="sng" dirty="0" smtClean="0"/>
              <a:t> service ?</a:t>
            </a:r>
            <a:r>
              <a:rPr lang="it-IT" dirty="0" smtClean="0"/>
              <a:t>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Are the public </a:t>
            </a:r>
            <a:r>
              <a:rPr lang="it-IT" dirty="0" err="1" smtClean="0"/>
              <a:t>vehicles</a:t>
            </a:r>
            <a:r>
              <a:rPr lang="it-IT" dirty="0" smtClean="0"/>
              <a:t> </a:t>
            </a:r>
            <a:r>
              <a:rPr lang="it-IT" b="1" u="sng" dirty="0" err="1" smtClean="0"/>
              <a:t>fuelled</a:t>
            </a:r>
            <a:r>
              <a:rPr lang="it-IT" b="1" u="sng" dirty="0" smtClean="0"/>
              <a:t> by </a:t>
            </a:r>
            <a:r>
              <a:rPr lang="it-IT" b="1" u="sng" dirty="0" err="1" smtClean="0"/>
              <a:t>fossil</a:t>
            </a:r>
            <a:r>
              <a:rPr lang="it-IT" b="1" u="sng" dirty="0" smtClean="0"/>
              <a:t>  </a:t>
            </a:r>
            <a:r>
              <a:rPr lang="it-IT" b="1" u="sng" dirty="0" err="1" smtClean="0"/>
              <a:t>sources</a:t>
            </a:r>
            <a:r>
              <a:rPr lang="it-IT" b="1" u="sng" dirty="0" smtClean="0"/>
              <a:t>?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there</a:t>
            </a:r>
            <a:r>
              <a:rPr lang="it-IT" dirty="0" smtClean="0"/>
              <a:t> a </a:t>
            </a:r>
            <a:r>
              <a:rPr lang="it-IT" dirty="0" err="1" smtClean="0"/>
              <a:t>mechanism</a:t>
            </a:r>
            <a:r>
              <a:rPr lang="it-IT" dirty="0" smtClean="0"/>
              <a:t> of </a:t>
            </a:r>
            <a:r>
              <a:rPr lang="it-IT" b="1" u="sng" dirty="0" err="1" smtClean="0"/>
              <a:t>support</a:t>
            </a:r>
            <a:r>
              <a:rPr lang="it-IT" b="1" u="sng" dirty="0" smtClean="0"/>
              <a:t> to the public </a:t>
            </a:r>
            <a:r>
              <a:rPr lang="it-IT" b="1" u="sng" dirty="0" err="1" smtClean="0"/>
              <a:t>transportation</a:t>
            </a:r>
            <a:r>
              <a:rPr lang="it-IT" b="1" u="sng" dirty="0" smtClean="0"/>
              <a:t> in the </a:t>
            </a:r>
            <a:r>
              <a:rPr lang="it-IT" b="1" u="sng" dirty="0" err="1" smtClean="0"/>
              <a:t>island</a:t>
            </a:r>
            <a:r>
              <a:rPr lang="it-IT" dirty="0" smtClean="0"/>
              <a:t> ?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u="sng" dirty="0" err="1" smtClean="0"/>
              <a:t>Is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such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support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conditional</a:t>
            </a:r>
            <a:r>
              <a:rPr lang="it-IT" b="1" u="sng" dirty="0" smtClean="0"/>
              <a:t>  to the </a:t>
            </a:r>
            <a:r>
              <a:rPr lang="it-IT" b="1" u="sng" dirty="0" err="1" smtClean="0"/>
              <a:t>respect</a:t>
            </a:r>
            <a:r>
              <a:rPr lang="it-IT" b="1" u="sng" dirty="0" smtClean="0"/>
              <a:t> of </a:t>
            </a:r>
            <a:r>
              <a:rPr lang="it-IT" b="1" u="sng" dirty="0" err="1" smtClean="0"/>
              <a:t>environmental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criteria</a:t>
            </a:r>
            <a:r>
              <a:rPr lang="it-IT" b="1" u="sng" dirty="0" smtClean="0"/>
              <a:t>?</a:t>
            </a:r>
            <a:r>
              <a:rPr lang="it-IT" dirty="0" smtClean="0"/>
              <a:t>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Are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mechanisms</a:t>
            </a:r>
            <a:r>
              <a:rPr lang="it-IT" dirty="0" smtClean="0"/>
              <a:t> of </a:t>
            </a:r>
            <a:r>
              <a:rPr lang="it-IT" b="1" u="sng" dirty="0" err="1" smtClean="0"/>
              <a:t>incentivation</a:t>
            </a:r>
            <a:r>
              <a:rPr lang="it-IT" b="1" u="sng" dirty="0" smtClean="0"/>
              <a:t> for the </a:t>
            </a:r>
            <a:r>
              <a:rPr lang="it-IT" b="1" u="sng" dirty="0" err="1" smtClean="0"/>
              <a:t>switch</a:t>
            </a:r>
            <a:r>
              <a:rPr lang="it-IT" b="1" u="sng" dirty="0" smtClean="0"/>
              <a:t> to </a:t>
            </a:r>
            <a:r>
              <a:rPr lang="it-IT" b="1" u="sng" dirty="0" err="1" smtClean="0"/>
              <a:t>clean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vehicles</a:t>
            </a:r>
            <a:r>
              <a:rPr lang="it-IT" b="1" u="sng" dirty="0" smtClean="0"/>
              <a:t> ?</a:t>
            </a:r>
            <a:r>
              <a:rPr lang="it-IT" dirty="0" smtClean="0"/>
              <a:t> </a:t>
            </a:r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mechanisms</a:t>
            </a:r>
            <a:r>
              <a:rPr lang="it-IT" dirty="0"/>
              <a:t>:</a:t>
            </a:r>
            <a:r>
              <a:rPr lang="it-IT" dirty="0" smtClean="0"/>
              <a:t> </a:t>
            </a:r>
            <a:r>
              <a:rPr lang="it-IT" dirty="0" err="1" smtClean="0"/>
              <a:t>Tax</a:t>
            </a:r>
            <a:r>
              <a:rPr lang="it-IT" dirty="0" smtClean="0"/>
              <a:t> </a:t>
            </a:r>
            <a:r>
              <a:rPr lang="it-IT" dirty="0" err="1" smtClean="0"/>
              <a:t>credits</a:t>
            </a:r>
            <a:r>
              <a:rPr lang="it-IT" dirty="0" smtClean="0"/>
              <a:t>, </a:t>
            </a:r>
            <a:r>
              <a:rPr lang="it-IT" dirty="0" err="1" smtClean="0"/>
              <a:t>Tax</a:t>
            </a:r>
            <a:r>
              <a:rPr lang="it-IT" dirty="0" smtClean="0"/>
              <a:t> </a:t>
            </a:r>
            <a:r>
              <a:rPr lang="it-IT" dirty="0" err="1" smtClean="0"/>
              <a:t>savings</a:t>
            </a:r>
            <a:r>
              <a:rPr lang="it-IT" dirty="0" smtClean="0"/>
              <a:t>, cash </a:t>
            </a:r>
            <a:r>
              <a:rPr lang="it-IT" dirty="0" err="1" smtClean="0"/>
              <a:t>contribution</a:t>
            </a:r>
            <a:r>
              <a:rPr lang="it-IT" dirty="0" smtClean="0"/>
              <a:t> to the </a:t>
            </a:r>
            <a:r>
              <a:rPr lang="it-IT" dirty="0" err="1" smtClean="0"/>
              <a:t>investment</a:t>
            </a:r>
            <a:r>
              <a:rPr lang="it-IT" dirty="0" smtClean="0"/>
              <a:t>,  </a:t>
            </a:r>
            <a:r>
              <a:rPr lang="it-IT" dirty="0" err="1" smtClean="0"/>
              <a:t>increase</a:t>
            </a:r>
            <a:r>
              <a:rPr lang="it-IT" dirty="0" smtClean="0"/>
              <a:t> of </a:t>
            </a:r>
            <a:r>
              <a:rPr lang="it-IT" dirty="0" err="1" smtClean="0"/>
              <a:t>tickets</a:t>
            </a:r>
            <a:r>
              <a:rPr lang="it-IT" dirty="0" smtClean="0"/>
              <a:t> and </a:t>
            </a:r>
            <a:r>
              <a:rPr lang="it-IT" dirty="0" err="1" smtClean="0"/>
              <a:t>cost</a:t>
            </a:r>
            <a:r>
              <a:rPr lang="it-IT" dirty="0" smtClean="0"/>
              <a:t> of </a:t>
            </a:r>
            <a:r>
              <a:rPr lang="it-IT" dirty="0" err="1" smtClean="0"/>
              <a:t>transportation</a:t>
            </a:r>
            <a:r>
              <a:rPr lang="it-IT" dirty="0" smtClean="0"/>
              <a:t> </a:t>
            </a:r>
            <a:r>
              <a:rPr lang="it-IT" dirty="0" err="1" smtClean="0"/>
              <a:t>conditional</a:t>
            </a:r>
            <a:r>
              <a:rPr lang="it-IT" dirty="0" smtClean="0"/>
              <a:t> to </a:t>
            </a:r>
            <a:r>
              <a:rPr lang="it-IT" dirty="0" err="1" smtClean="0"/>
              <a:t>environmental</a:t>
            </a:r>
            <a:r>
              <a:rPr lang="it-IT" dirty="0" smtClean="0"/>
              <a:t> </a:t>
            </a:r>
            <a:r>
              <a:rPr lang="it-IT" dirty="0" err="1" smtClean="0"/>
              <a:t>investments</a:t>
            </a:r>
            <a:r>
              <a:rPr lang="it-IT" dirty="0" smtClean="0"/>
              <a:t>, </a:t>
            </a:r>
            <a:r>
              <a:rPr lang="it-IT" dirty="0" err="1" smtClean="0"/>
              <a:t>reimbursement</a:t>
            </a:r>
            <a:r>
              <a:rPr lang="it-IT" dirty="0" smtClean="0"/>
              <a:t> of </a:t>
            </a:r>
            <a:r>
              <a:rPr lang="it-IT" dirty="0" err="1" smtClean="0"/>
              <a:t>costs</a:t>
            </a:r>
            <a:r>
              <a:rPr lang="it-IT" dirty="0" smtClean="0"/>
              <a:t> in </a:t>
            </a:r>
            <a:r>
              <a:rPr lang="it-IT" dirty="0" err="1" smtClean="0"/>
              <a:t>proportion</a:t>
            </a:r>
            <a:r>
              <a:rPr lang="it-IT" dirty="0" smtClean="0"/>
              <a:t> of </a:t>
            </a:r>
            <a:r>
              <a:rPr lang="it-IT" dirty="0" err="1" smtClean="0"/>
              <a:t>tons</a:t>
            </a:r>
            <a:r>
              <a:rPr lang="it-IT" dirty="0" smtClean="0"/>
              <a:t> of </a:t>
            </a:r>
            <a:r>
              <a:rPr lang="it-IT" dirty="0" err="1" smtClean="0"/>
              <a:t>fossil</a:t>
            </a:r>
            <a:r>
              <a:rPr lang="it-IT" dirty="0" smtClean="0"/>
              <a:t> </a:t>
            </a:r>
            <a:r>
              <a:rPr lang="it-IT" dirty="0" err="1" smtClean="0"/>
              <a:t>fuel</a:t>
            </a:r>
            <a:r>
              <a:rPr lang="it-IT" dirty="0" smtClean="0"/>
              <a:t> </a:t>
            </a:r>
            <a:r>
              <a:rPr lang="it-IT" dirty="0" err="1" smtClean="0"/>
              <a:t>saved</a:t>
            </a:r>
            <a:r>
              <a:rPr lang="it-IT" dirty="0" smtClean="0"/>
              <a:t>, </a:t>
            </a:r>
            <a:r>
              <a:rPr lang="it-IT" dirty="0" err="1" smtClean="0"/>
              <a:t>other</a:t>
            </a:r>
            <a:r>
              <a:rPr lang="it-IT" dirty="0" smtClean="0"/>
              <a:t>?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33730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xmlns="" id="{3060957A-D06F-47CB-B7C6-DC62ECEC5D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0182" cy="1166276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xmlns="" id="{297E4638-8653-4203-9F47-C44523EEC7FF}"/>
              </a:ext>
            </a:extLst>
          </p:cNvPr>
          <p:cNvCxnSpPr/>
          <p:nvPr/>
        </p:nvCxnSpPr>
        <p:spPr>
          <a:xfrm>
            <a:off x="332509" y="6400800"/>
            <a:ext cx="839897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xmlns="" id="{E4C764E0-8225-4AA5-8E0C-E13FF8E4914D}"/>
              </a:ext>
            </a:extLst>
          </p:cNvPr>
          <p:cNvSpPr txBox="1"/>
          <p:nvPr/>
        </p:nvSpPr>
        <p:spPr>
          <a:xfrm>
            <a:off x="332509" y="1269323"/>
            <a:ext cx="606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Clean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Mobility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 in the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Islands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. Private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Mobility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.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xmlns="" id="{D805D14F-A602-4014-93FE-3DFB65E319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0182" cy="1166276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xmlns="" id="{9AB821A6-65E5-4432-A31A-67C3A720B68A}"/>
              </a:ext>
            </a:extLst>
          </p:cNvPr>
          <p:cNvSpPr txBox="1"/>
          <p:nvPr/>
        </p:nvSpPr>
        <p:spPr>
          <a:xfrm>
            <a:off x="3017520" y="6469171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Emilio Sani </a:t>
            </a:r>
            <a:r>
              <a:rPr lang="it-IT" sz="1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Lawyer</a:t>
            </a:r>
            <a:endParaRPr lang="it-IT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xmlns="" id="{94A62515-7670-4785-9080-0EC7EF5D6250}"/>
              </a:ext>
            </a:extLst>
          </p:cNvPr>
          <p:cNvCxnSpPr/>
          <p:nvPr/>
        </p:nvCxnSpPr>
        <p:spPr>
          <a:xfrm>
            <a:off x="332509" y="1152421"/>
            <a:ext cx="839897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xmlns="" id="{D0977D7F-153A-44A5-BF5B-4829515974E4}"/>
              </a:ext>
            </a:extLst>
          </p:cNvPr>
          <p:cNvSpPr txBox="1"/>
          <p:nvPr/>
        </p:nvSpPr>
        <p:spPr>
          <a:xfrm>
            <a:off x="5711257" y="614240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26th &amp; 27th November 2018 | Rome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it-IT" dirty="0" smtClean="0"/>
          </a:p>
          <a:p>
            <a:pPr marL="0" indent="0">
              <a:buNone/>
            </a:pPr>
            <a:r>
              <a:rPr lang="it-IT" b="1" u="sng" dirty="0" smtClean="0"/>
              <a:t>Are </a:t>
            </a:r>
            <a:r>
              <a:rPr lang="it-IT" b="1" u="sng" dirty="0" err="1" smtClean="0"/>
              <a:t>there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incentives</a:t>
            </a:r>
            <a:r>
              <a:rPr lang="it-IT" b="1" u="sng" dirty="0" smtClean="0"/>
              <a:t> to the </a:t>
            </a:r>
            <a:r>
              <a:rPr lang="it-IT" b="1" u="sng" dirty="0" err="1" smtClean="0"/>
              <a:t>purchase</a:t>
            </a:r>
            <a:r>
              <a:rPr lang="it-IT" b="1" u="sng" dirty="0" smtClean="0"/>
              <a:t> of </a:t>
            </a:r>
            <a:r>
              <a:rPr lang="it-IT" b="1" u="sng" dirty="0" err="1" smtClean="0"/>
              <a:t>electric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vehicles</a:t>
            </a:r>
            <a:r>
              <a:rPr lang="it-IT" b="1" u="sng" dirty="0" smtClean="0"/>
              <a:t> ?</a:t>
            </a:r>
            <a:r>
              <a:rPr lang="it-IT" dirty="0" smtClean="0"/>
              <a:t> </a:t>
            </a:r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kind</a:t>
            </a:r>
            <a:r>
              <a:rPr lang="it-IT" dirty="0" smtClean="0"/>
              <a:t> of </a:t>
            </a:r>
            <a:r>
              <a:rPr lang="it-IT" dirty="0" err="1" smtClean="0"/>
              <a:t>incentives</a:t>
            </a:r>
            <a:r>
              <a:rPr lang="it-IT" dirty="0"/>
              <a:t>:</a:t>
            </a:r>
            <a:r>
              <a:rPr lang="it-IT" dirty="0" smtClean="0"/>
              <a:t> </a:t>
            </a:r>
            <a:r>
              <a:rPr lang="it-IT" dirty="0" err="1" smtClean="0"/>
              <a:t>tax</a:t>
            </a:r>
            <a:r>
              <a:rPr lang="it-IT" dirty="0" smtClean="0"/>
              <a:t> </a:t>
            </a:r>
            <a:r>
              <a:rPr lang="it-IT" dirty="0" err="1" smtClean="0"/>
              <a:t>savings</a:t>
            </a:r>
            <a:r>
              <a:rPr lang="it-IT" dirty="0" smtClean="0"/>
              <a:t>, capital </a:t>
            </a:r>
            <a:r>
              <a:rPr lang="it-IT" dirty="0" err="1" smtClean="0"/>
              <a:t>contribution</a:t>
            </a:r>
            <a:r>
              <a:rPr lang="it-IT" dirty="0" smtClean="0"/>
              <a:t> to the </a:t>
            </a:r>
            <a:r>
              <a:rPr lang="it-IT" dirty="0" err="1" smtClean="0"/>
              <a:t>cost</a:t>
            </a:r>
            <a:r>
              <a:rPr lang="it-IT" dirty="0" smtClean="0"/>
              <a:t> of </a:t>
            </a:r>
            <a:r>
              <a:rPr lang="it-IT" dirty="0" err="1" smtClean="0"/>
              <a:t>purchase</a:t>
            </a:r>
            <a:r>
              <a:rPr lang="it-IT" dirty="0" smtClean="0"/>
              <a:t>, free </a:t>
            </a:r>
            <a:r>
              <a:rPr lang="it-IT" dirty="0" err="1" smtClean="0"/>
              <a:t>circulation</a:t>
            </a:r>
            <a:r>
              <a:rPr lang="it-IT" dirty="0" smtClean="0"/>
              <a:t> in the </a:t>
            </a:r>
            <a:r>
              <a:rPr lang="it-IT" dirty="0" err="1" smtClean="0"/>
              <a:t>islands</a:t>
            </a:r>
            <a:r>
              <a:rPr lang="it-IT" dirty="0" smtClean="0"/>
              <a:t> with </a:t>
            </a:r>
            <a:r>
              <a:rPr lang="it-IT" dirty="0" err="1" smtClean="0"/>
              <a:t>restrictions</a:t>
            </a:r>
            <a:r>
              <a:rPr lang="it-IT" dirty="0" smtClean="0"/>
              <a:t> to </a:t>
            </a: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vehicles</a:t>
            </a:r>
            <a:r>
              <a:rPr lang="it-IT" dirty="0" smtClean="0"/>
              <a:t>, free or </a:t>
            </a:r>
            <a:r>
              <a:rPr lang="it-IT" dirty="0" err="1" smtClean="0"/>
              <a:t>agevolated</a:t>
            </a:r>
            <a:r>
              <a:rPr lang="it-IT" dirty="0" smtClean="0"/>
              <a:t> </a:t>
            </a:r>
            <a:r>
              <a:rPr lang="it-IT" dirty="0" err="1" smtClean="0"/>
              <a:t>supply</a:t>
            </a:r>
            <a:r>
              <a:rPr lang="it-IT" dirty="0" smtClean="0"/>
              <a:t> of </a:t>
            </a:r>
            <a:r>
              <a:rPr lang="it-IT" dirty="0" err="1" smtClean="0"/>
              <a:t>electrical</a:t>
            </a:r>
            <a:r>
              <a:rPr lang="it-IT" dirty="0" smtClean="0"/>
              <a:t> energy from public </a:t>
            </a:r>
            <a:r>
              <a:rPr lang="it-IT" dirty="0" err="1" smtClean="0"/>
              <a:t>distributors</a:t>
            </a:r>
            <a:r>
              <a:rPr lang="it-IT" dirty="0" smtClean="0"/>
              <a:t>?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u="sng" dirty="0" smtClean="0"/>
              <a:t>Are </a:t>
            </a:r>
            <a:r>
              <a:rPr lang="it-IT" b="1" u="sng" dirty="0" err="1" smtClean="0"/>
              <a:t>there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incentives</a:t>
            </a:r>
            <a:r>
              <a:rPr lang="it-IT" b="1" u="sng" dirty="0" smtClean="0"/>
              <a:t> to the </a:t>
            </a:r>
            <a:r>
              <a:rPr lang="it-IT" b="1" u="sng" dirty="0" err="1" smtClean="0"/>
              <a:t>purchase</a:t>
            </a:r>
            <a:r>
              <a:rPr lang="it-IT" b="1" u="sng" dirty="0" smtClean="0"/>
              <a:t> of </a:t>
            </a:r>
            <a:r>
              <a:rPr lang="it-IT" b="1" u="sng" dirty="0" err="1" smtClean="0"/>
              <a:t>electrical</a:t>
            </a:r>
            <a:r>
              <a:rPr lang="it-IT" b="1" u="sng" dirty="0" smtClean="0"/>
              <a:t> energy for </a:t>
            </a:r>
            <a:r>
              <a:rPr lang="it-IT" b="1" u="sng" dirty="0" err="1" smtClean="0"/>
              <a:t>electric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vehicles</a:t>
            </a:r>
            <a:r>
              <a:rPr lang="it-IT" b="1" u="sng" dirty="0" smtClean="0"/>
              <a:t>? </a:t>
            </a:r>
            <a:r>
              <a:rPr lang="it-IT" dirty="0" smtClean="0"/>
              <a:t> </a:t>
            </a:r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kind</a:t>
            </a:r>
            <a:r>
              <a:rPr lang="it-IT" dirty="0" smtClean="0"/>
              <a:t> of </a:t>
            </a:r>
            <a:r>
              <a:rPr lang="it-IT" dirty="0" err="1" smtClean="0"/>
              <a:t>incentives</a:t>
            </a:r>
            <a:r>
              <a:rPr lang="it-IT" dirty="0"/>
              <a:t>:</a:t>
            </a:r>
            <a:r>
              <a:rPr lang="it-IT" dirty="0" smtClean="0"/>
              <a:t> Free energy </a:t>
            </a:r>
            <a:r>
              <a:rPr lang="it-IT" dirty="0" err="1" smtClean="0"/>
              <a:t>when</a:t>
            </a:r>
            <a:r>
              <a:rPr lang="it-IT" dirty="0" smtClean="0"/>
              <a:t> the  </a:t>
            </a:r>
            <a:r>
              <a:rPr lang="it-IT" dirty="0" err="1" smtClean="0"/>
              <a:t>vehicle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charged</a:t>
            </a:r>
            <a:r>
              <a:rPr lang="it-IT" dirty="0" smtClean="0"/>
              <a:t> in </a:t>
            </a:r>
            <a:r>
              <a:rPr lang="it-IT" dirty="0" err="1" smtClean="0"/>
              <a:t>proximity</a:t>
            </a:r>
            <a:r>
              <a:rPr lang="it-IT" dirty="0" smtClean="0"/>
              <a:t> of a </a:t>
            </a:r>
            <a:r>
              <a:rPr lang="it-IT" dirty="0" err="1" smtClean="0"/>
              <a:t>renewable</a:t>
            </a:r>
            <a:r>
              <a:rPr lang="it-IT" dirty="0" smtClean="0"/>
              <a:t> </a:t>
            </a:r>
            <a:r>
              <a:rPr lang="it-IT" dirty="0" err="1" smtClean="0"/>
              <a:t>power</a:t>
            </a:r>
            <a:r>
              <a:rPr lang="it-IT" dirty="0" smtClean="0"/>
              <a:t> </a:t>
            </a:r>
            <a:r>
              <a:rPr lang="it-IT" dirty="0" err="1" smtClean="0"/>
              <a:t>plant</a:t>
            </a:r>
            <a:r>
              <a:rPr lang="it-IT" dirty="0" smtClean="0"/>
              <a:t> from the energy of </a:t>
            </a:r>
            <a:r>
              <a:rPr lang="it-IT" dirty="0" err="1" smtClean="0"/>
              <a:t>such</a:t>
            </a:r>
            <a:r>
              <a:rPr lang="it-IT" dirty="0" smtClean="0"/>
              <a:t> </a:t>
            </a:r>
            <a:r>
              <a:rPr lang="it-IT" dirty="0" err="1" smtClean="0"/>
              <a:t>power</a:t>
            </a:r>
            <a:r>
              <a:rPr lang="it-IT" dirty="0" smtClean="0"/>
              <a:t> </a:t>
            </a:r>
            <a:r>
              <a:rPr lang="it-IT" dirty="0" err="1" smtClean="0"/>
              <a:t>plant</a:t>
            </a:r>
            <a:r>
              <a:rPr lang="it-IT" dirty="0" smtClean="0"/>
              <a:t>, energy </a:t>
            </a:r>
            <a:r>
              <a:rPr lang="it-IT" dirty="0" err="1" smtClean="0"/>
              <a:t>without</a:t>
            </a:r>
            <a:r>
              <a:rPr lang="it-IT" dirty="0" smtClean="0"/>
              <a:t> </a:t>
            </a:r>
            <a:r>
              <a:rPr lang="it-IT" dirty="0" err="1" smtClean="0"/>
              <a:t>taxes</a:t>
            </a:r>
            <a:r>
              <a:rPr lang="it-IT" dirty="0"/>
              <a:t> </a:t>
            </a:r>
            <a:r>
              <a:rPr lang="it-IT" dirty="0" smtClean="0"/>
              <a:t>or </a:t>
            </a:r>
            <a:r>
              <a:rPr lang="it-IT" dirty="0" err="1" smtClean="0"/>
              <a:t>charges</a:t>
            </a:r>
            <a:r>
              <a:rPr lang="it-IT" dirty="0" smtClean="0"/>
              <a:t>, energy </a:t>
            </a:r>
            <a:r>
              <a:rPr lang="it-IT" dirty="0" err="1" smtClean="0"/>
              <a:t>discounted</a:t>
            </a:r>
            <a:r>
              <a:rPr lang="it-IT" dirty="0" smtClean="0"/>
              <a:t> </a:t>
            </a:r>
            <a:r>
              <a:rPr lang="it-IT" dirty="0" err="1" smtClean="0"/>
              <a:t>because</a:t>
            </a:r>
            <a:r>
              <a:rPr lang="it-IT" dirty="0" smtClean="0"/>
              <a:t> </a:t>
            </a:r>
            <a:r>
              <a:rPr lang="it-IT" dirty="0" err="1" smtClean="0"/>
              <a:t>partially</a:t>
            </a:r>
            <a:r>
              <a:rPr lang="it-IT" dirty="0" smtClean="0"/>
              <a:t> </a:t>
            </a:r>
            <a:r>
              <a:rPr lang="it-IT" dirty="0" err="1" smtClean="0"/>
              <a:t>paid</a:t>
            </a:r>
            <a:r>
              <a:rPr lang="it-IT" dirty="0" smtClean="0"/>
              <a:t> by the </a:t>
            </a:r>
            <a:r>
              <a:rPr lang="it-IT" dirty="0" err="1" smtClean="0"/>
              <a:t>Government</a:t>
            </a:r>
            <a:r>
              <a:rPr lang="it-IT" dirty="0" smtClean="0"/>
              <a:t>?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the </a:t>
            </a:r>
            <a:r>
              <a:rPr lang="it-IT" dirty="0" err="1" smtClean="0"/>
              <a:t>most</a:t>
            </a:r>
            <a:r>
              <a:rPr lang="it-IT" dirty="0" smtClean="0"/>
              <a:t> </a:t>
            </a:r>
            <a:r>
              <a:rPr lang="it-IT" dirty="0" err="1" smtClean="0"/>
              <a:t>efficient</a:t>
            </a:r>
            <a:r>
              <a:rPr lang="it-IT" dirty="0" smtClean="0"/>
              <a:t> </a:t>
            </a:r>
            <a:r>
              <a:rPr lang="it-IT" dirty="0" err="1" smtClean="0"/>
              <a:t>instrument</a:t>
            </a:r>
            <a:r>
              <a:rPr lang="it-IT" dirty="0" smtClean="0"/>
              <a:t> to </a:t>
            </a:r>
            <a:r>
              <a:rPr lang="it-IT" dirty="0" err="1" smtClean="0"/>
              <a:t>promote</a:t>
            </a:r>
            <a:r>
              <a:rPr lang="it-IT" dirty="0" smtClean="0"/>
              <a:t> the use of </a:t>
            </a:r>
            <a:r>
              <a:rPr lang="it-IT" dirty="0" err="1" smtClean="0"/>
              <a:t>local</a:t>
            </a:r>
            <a:r>
              <a:rPr lang="it-IT" dirty="0" smtClean="0"/>
              <a:t> </a:t>
            </a:r>
            <a:r>
              <a:rPr lang="it-IT" dirty="0" err="1" smtClean="0"/>
              <a:t>fuel</a:t>
            </a:r>
            <a:r>
              <a:rPr lang="it-IT" dirty="0" smtClean="0"/>
              <a:t> for </a:t>
            </a:r>
            <a:r>
              <a:rPr lang="it-IT" dirty="0" err="1" smtClean="0"/>
              <a:t>transportation</a:t>
            </a:r>
            <a:r>
              <a:rPr lang="it-IT" dirty="0" smtClean="0"/>
              <a:t>?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52959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xmlns="" id="{3060957A-D06F-47CB-B7C6-DC62ECEC5D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0182" cy="1166276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xmlns="" id="{297E4638-8653-4203-9F47-C44523EEC7FF}"/>
              </a:ext>
            </a:extLst>
          </p:cNvPr>
          <p:cNvCxnSpPr/>
          <p:nvPr/>
        </p:nvCxnSpPr>
        <p:spPr>
          <a:xfrm>
            <a:off x="332509" y="6400800"/>
            <a:ext cx="839897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xmlns="" id="{E4C764E0-8225-4AA5-8E0C-E13FF8E4914D}"/>
              </a:ext>
            </a:extLst>
          </p:cNvPr>
          <p:cNvSpPr txBox="1"/>
          <p:nvPr/>
        </p:nvSpPr>
        <p:spPr>
          <a:xfrm>
            <a:off x="332509" y="1269323"/>
            <a:ext cx="5821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Clean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 energy  in the </a:t>
            </a:r>
            <a:r>
              <a:rPr lang="it-IT" sz="2400" b="1" dirty="0" err="1" smtClean="0">
                <a:solidFill>
                  <a:srgbClr val="4472C4">
                    <a:lumMod val="75000"/>
                  </a:srgbClr>
                </a:solidFill>
              </a:rPr>
              <a:t>Islands</a:t>
            </a:r>
            <a:r>
              <a:rPr lang="it-IT" sz="2400" b="1" dirty="0" smtClean="0">
                <a:solidFill>
                  <a:srgbClr val="4472C4">
                    <a:lumMod val="75000"/>
                  </a:srgbClr>
                </a:solidFill>
              </a:rPr>
              <a:t>. Thermal energy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xmlns="" id="{D805D14F-A602-4014-93FE-3DFB65E319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00182" cy="1166276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xmlns="" id="{9AB821A6-65E5-4432-A31A-67C3A720B68A}"/>
              </a:ext>
            </a:extLst>
          </p:cNvPr>
          <p:cNvSpPr txBox="1"/>
          <p:nvPr/>
        </p:nvSpPr>
        <p:spPr>
          <a:xfrm>
            <a:off x="3017520" y="6469171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Emilio Sani </a:t>
            </a:r>
            <a:r>
              <a:rPr lang="it-IT" sz="1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Lawyer</a:t>
            </a:r>
            <a:endParaRPr lang="it-IT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xmlns="" id="{94A62515-7670-4785-9080-0EC7EF5D6250}"/>
              </a:ext>
            </a:extLst>
          </p:cNvPr>
          <p:cNvCxnSpPr/>
          <p:nvPr/>
        </p:nvCxnSpPr>
        <p:spPr>
          <a:xfrm>
            <a:off x="332509" y="1152421"/>
            <a:ext cx="839897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xmlns="" id="{CECF2586-B767-49E4-B6FA-87AE94D5D66F}"/>
              </a:ext>
            </a:extLst>
          </p:cNvPr>
          <p:cNvSpPr txBox="1"/>
          <p:nvPr/>
        </p:nvSpPr>
        <p:spPr>
          <a:xfrm>
            <a:off x="4056193" y="312421"/>
            <a:ext cx="47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2° Observatory meeting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xmlns="" id="{D0977D7F-153A-44A5-BF5B-4829515974E4}"/>
              </a:ext>
            </a:extLst>
          </p:cNvPr>
          <p:cNvSpPr txBox="1"/>
          <p:nvPr/>
        </p:nvSpPr>
        <p:spPr>
          <a:xfrm>
            <a:off x="5711257" y="614240"/>
            <a:ext cx="31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26th &amp; 27th November 2018 | Rome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it-IT" dirty="0" smtClean="0"/>
          </a:p>
          <a:p>
            <a:pPr marL="0" indent="0">
              <a:buNone/>
            </a:pPr>
            <a:r>
              <a:rPr lang="it-IT" b="1" u="sng" dirty="0" smtClean="0"/>
              <a:t>In </a:t>
            </a:r>
            <a:r>
              <a:rPr lang="it-IT" b="1" u="sng" dirty="0" err="1" smtClean="0"/>
              <a:t>what</a:t>
            </a:r>
            <a:r>
              <a:rPr lang="it-IT" b="1" u="sng" dirty="0" smtClean="0"/>
              <a:t> % </a:t>
            </a:r>
            <a:r>
              <a:rPr lang="it-IT" b="1" u="sng" dirty="0" err="1" smtClean="0"/>
              <a:t>thermal</a:t>
            </a:r>
            <a:r>
              <a:rPr lang="it-IT" b="1" u="sng" dirty="0" smtClean="0"/>
              <a:t> energy </a:t>
            </a:r>
            <a:r>
              <a:rPr lang="it-IT" b="1" u="sng" dirty="0" err="1" smtClean="0"/>
              <a:t>is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produced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using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local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renewable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sources</a:t>
            </a:r>
            <a:r>
              <a:rPr lang="it-IT" b="1" u="sng" dirty="0" smtClean="0"/>
              <a:t>?</a:t>
            </a:r>
          </a:p>
          <a:p>
            <a:pPr marL="0" indent="0">
              <a:buNone/>
            </a:pPr>
            <a:endParaRPr lang="it-IT" b="1" u="sng" dirty="0" smtClean="0"/>
          </a:p>
          <a:p>
            <a:pPr marL="0" indent="0">
              <a:buNone/>
            </a:pPr>
            <a:r>
              <a:rPr lang="it-IT" b="1" u="sng" dirty="0" err="1" smtClean="0"/>
              <a:t>Is</a:t>
            </a:r>
            <a:r>
              <a:rPr lang="it-IT" b="1" u="sng" dirty="0" smtClean="0"/>
              <a:t> the </a:t>
            </a:r>
            <a:r>
              <a:rPr lang="it-IT" b="1" u="sng" dirty="0" err="1" smtClean="0"/>
              <a:t>island</a:t>
            </a:r>
            <a:r>
              <a:rPr lang="it-IT" b="1" u="sng" dirty="0" smtClean="0"/>
              <a:t>  </a:t>
            </a:r>
            <a:r>
              <a:rPr lang="it-IT" b="1" u="sng" dirty="0" err="1" smtClean="0"/>
              <a:t>connected</a:t>
            </a:r>
            <a:r>
              <a:rPr lang="it-IT" b="1" u="sng" dirty="0" smtClean="0"/>
              <a:t> to the gas </a:t>
            </a:r>
            <a:r>
              <a:rPr lang="it-IT" b="1" u="sng" dirty="0" err="1" smtClean="0"/>
              <a:t>national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netwok</a:t>
            </a:r>
            <a:r>
              <a:rPr lang="it-IT" b="1" u="sng" dirty="0" smtClean="0"/>
              <a:t>?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u="sng" dirty="0" smtClean="0"/>
              <a:t>Are </a:t>
            </a:r>
            <a:r>
              <a:rPr lang="it-IT" b="1" u="sng" dirty="0" err="1" smtClean="0"/>
              <a:t>there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economic</a:t>
            </a:r>
            <a:r>
              <a:rPr lang="it-IT" b="1" u="sng" dirty="0" smtClean="0"/>
              <a:t> aids or </a:t>
            </a:r>
            <a:r>
              <a:rPr lang="it-IT" b="1" u="sng" dirty="0" err="1" smtClean="0"/>
              <a:t>supports</a:t>
            </a:r>
            <a:r>
              <a:rPr lang="it-IT" b="1" u="sng" dirty="0" smtClean="0"/>
              <a:t> for the </a:t>
            </a:r>
            <a:r>
              <a:rPr lang="it-IT" b="1" u="sng" dirty="0" err="1" smtClean="0"/>
              <a:t>transportation</a:t>
            </a:r>
            <a:r>
              <a:rPr lang="it-IT" dirty="0" smtClean="0"/>
              <a:t> of gas and/or </a:t>
            </a:r>
            <a:r>
              <a:rPr lang="it-IT" dirty="0" err="1" smtClean="0"/>
              <a:t>oil</a:t>
            </a:r>
            <a:r>
              <a:rPr lang="it-IT" dirty="0" smtClean="0"/>
              <a:t> to the </a:t>
            </a:r>
            <a:r>
              <a:rPr lang="it-IT" dirty="0" err="1" smtClean="0"/>
              <a:t>island</a:t>
            </a:r>
            <a:r>
              <a:rPr lang="it-IT" dirty="0" smtClean="0"/>
              <a:t>? 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b="1" u="sng" dirty="0" smtClean="0"/>
              <a:t>Are </a:t>
            </a:r>
            <a:r>
              <a:rPr lang="it-IT" b="1" u="sng" dirty="0" err="1" smtClean="0"/>
              <a:t>there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incentives</a:t>
            </a:r>
            <a:r>
              <a:rPr lang="it-IT" dirty="0" smtClean="0"/>
              <a:t> to the </a:t>
            </a:r>
            <a:r>
              <a:rPr lang="it-IT" dirty="0" err="1" smtClean="0"/>
              <a:t>installation</a:t>
            </a:r>
            <a:r>
              <a:rPr lang="it-IT" dirty="0" smtClean="0"/>
              <a:t> of </a:t>
            </a:r>
            <a:r>
              <a:rPr lang="it-IT" dirty="0" err="1" smtClean="0"/>
              <a:t>heating</a:t>
            </a:r>
            <a:r>
              <a:rPr lang="it-IT" dirty="0" smtClean="0"/>
              <a:t> </a:t>
            </a:r>
            <a:r>
              <a:rPr lang="it-IT" dirty="0" err="1" smtClean="0"/>
              <a:t>pumps</a:t>
            </a:r>
            <a:r>
              <a:rPr lang="it-IT" dirty="0" smtClean="0"/>
              <a:t>, </a:t>
            </a:r>
            <a:r>
              <a:rPr lang="it-IT" dirty="0" err="1" smtClean="0"/>
              <a:t>thermal</a:t>
            </a:r>
            <a:r>
              <a:rPr lang="it-IT" dirty="0" smtClean="0"/>
              <a:t> solar </a:t>
            </a:r>
            <a:r>
              <a:rPr lang="it-IT" dirty="0" err="1" smtClean="0"/>
              <a:t>plants</a:t>
            </a:r>
            <a:r>
              <a:rPr lang="it-IT" dirty="0" smtClean="0"/>
              <a:t> or </a:t>
            </a: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mechanisms</a:t>
            </a:r>
            <a:r>
              <a:rPr lang="it-IT" dirty="0" smtClean="0"/>
              <a:t> for the production of </a:t>
            </a:r>
            <a:r>
              <a:rPr lang="it-IT" dirty="0" err="1" smtClean="0"/>
              <a:t>thermal</a:t>
            </a:r>
            <a:r>
              <a:rPr lang="it-IT" dirty="0" smtClean="0"/>
              <a:t> energy with </a:t>
            </a:r>
            <a:r>
              <a:rPr lang="it-IT" dirty="0" err="1" smtClean="0"/>
              <a:t>resources</a:t>
            </a:r>
            <a:r>
              <a:rPr lang="it-IT" dirty="0" smtClean="0"/>
              <a:t> </a:t>
            </a:r>
            <a:r>
              <a:rPr lang="it-IT" dirty="0" err="1" smtClean="0"/>
              <a:t>available</a:t>
            </a:r>
            <a:r>
              <a:rPr lang="it-IT" dirty="0" smtClean="0"/>
              <a:t> in the </a:t>
            </a:r>
            <a:r>
              <a:rPr lang="it-IT" dirty="0" err="1" smtClean="0"/>
              <a:t>island</a:t>
            </a:r>
            <a:r>
              <a:rPr lang="it-IT" dirty="0" smtClean="0"/>
              <a:t>?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u="sng" dirty="0" err="1" smtClean="0"/>
              <a:t>What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incentives</a:t>
            </a:r>
            <a:r>
              <a:rPr lang="it-IT" b="1" u="sng" dirty="0" smtClean="0"/>
              <a:t>?</a:t>
            </a:r>
            <a:r>
              <a:rPr lang="it-IT" dirty="0" smtClean="0"/>
              <a:t> Premium per </a:t>
            </a:r>
            <a:r>
              <a:rPr lang="it-IT" dirty="0" err="1" smtClean="0"/>
              <a:t>any</a:t>
            </a:r>
            <a:r>
              <a:rPr lang="it-IT" dirty="0" smtClean="0"/>
              <a:t> </a:t>
            </a:r>
            <a:r>
              <a:rPr lang="it-IT" dirty="0" err="1" smtClean="0"/>
              <a:t>kWht</a:t>
            </a:r>
            <a:r>
              <a:rPr lang="it-IT" dirty="0" smtClean="0"/>
              <a:t> </a:t>
            </a:r>
            <a:r>
              <a:rPr lang="it-IT" dirty="0" err="1" smtClean="0"/>
              <a:t>produced</a:t>
            </a:r>
            <a:r>
              <a:rPr lang="it-IT" dirty="0" smtClean="0"/>
              <a:t> with </a:t>
            </a:r>
            <a:r>
              <a:rPr lang="it-IT" dirty="0" err="1" smtClean="0"/>
              <a:t>local</a:t>
            </a:r>
            <a:r>
              <a:rPr lang="it-IT" dirty="0" smtClean="0"/>
              <a:t> </a:t>
            </a:r>
            <a:r>
              <a:rPr lang="it-IT" dirty="0" err="1" smtClean="0"/>
              <a:t>resources</a:t>
            </a:r>
            <a:r>
              <a:rPr lang="it-IT" dirty="0" smtClean="0"/>
              <a:t> and </a:t>
            </a:r>
            <a:r>
              <a:rPr lang="it-IT" dirty="0" err="1" smtClean="0"/>
              <a:t>locally</a:t>
            </a:r>
            <a:r>
              <a:rPr lang="it-IT" dirty="0" smtClean="0"/>
              <a:t> </a:t>
            </a:r>
            <a:r>
              <a:rPr lang="it-IT" dirty="0" err="1" smtClean="0"/>
              <a:t>consumed</a:t>
            </a:r>
            <a:r>
              <a:rPr lang="it-IT" dirty="0" smtClean="0"/>
              <a:t>, cash </a:t>
            </a:r>
            <a:r>
              <a:rPr lang="it-IT" dirty="0" err="1" smtClean="0"/>
              <a:t>contribution</a:t>
            </a:r>
            <a:r>
              <a:rPr lang="it-IT" dirty="0" smtClean="0"/>
              <a:t> to the </a:t>
            </a:r>
            <a:r>
              <a:rPr lang="it-IT" dirty="0" err="1" smtClean="0"/>
              <a:t>investment</a:t>
            </a:r>
            <a:r>
              <a:rPr lang="it-IT" dirty="0" smtClean="0"/>
              <a:t>, </a:t>
            </a:r>
            <a:r>
              <a:rPr lang="it-IT" dirty="0" err="1" smtClean="0"/>
              <a:t>tax</a:t>
            </a:r>
            <a:r>
              <a:rPr lang="it-IT" dirty="0" smtClean="0"/>
              <a:t> credit, </a:t>
            </a:r>
            <a:r>
              <a:rPr lang="it-IT" dirty="0" err="1" smtClean="0"/>
              <a:t>tax</a:t>
            </a:r>
            <a:r>
              <a:rPr lang="it-IT" dirty="0" smtClean="0"/>
              <a:t> </a:t>
            </a:r>
            <a:r>
              <a:rPr lang="it-IT" dirty="0" err="1" smtClean="0"/>
              <a:t>saving</a:t>
            </a:r>
            <a:r>
              <a:rPr lang="it-IT" dirty="0" smtClean="0"/>
              <a:t> on the </a:t>
            </a:r>
            <a:r>
              <a:rPr lang="it-IT" dirty="0" err="1" smtClean="0"/>
              <a:t>taxes</a:t>
            </a:r>
            <a:r>
              <a:rPr lang="it-IT" dirty="0" smtClean="0"/>
              <a:t> on the </a:t>
            </a:r>
            <a:r>
              <a:rPr lang="it-IT" dirty="0" err="1" smtClean="0"/>
              <a:t>consumption</a:t>
            </a:r>
            <a:r>
              <a:rPr lang="it-IT" dirty="0" smtClean="0"/>
              <a:t> of energy or </a:t>
            </a:r>
            <a:r>
              <a:rPr lang="it-IT" dirty="0" err="1" smtClean="0"/>
              <a:t>fuels</a:t>
            </a:r>
            <a:r>
              <a:rPr lang="it-IT" dirty="0" smtClean="0"/>
              <a:t>, </a:t>
            </a:r>
            <a:r>
              <a:rPr lang="it-IT" dirty="0" err="1" smtClean="0"/>
              <a:t>commitment</a:t>
            </a:r>
            <a:r>
              <a:rPr lang="it-IT" dirty="0" smtClean="0"/>
              <a:t> to </a:t>
            </a:r>
            <a:r>
              <a:rPr lang="it-IT" dirty="0" err="1" smtClean="0"/>
              <a:t>have</a:t>
            </a:r>
            <a:r>
              <a:rPr lang="it-IT" dirty="0" smtClean="0"/>
              <a:t> a </a:t>
            </a:r>
            <a:r>
              <a:rPr lang="it-IT" dirty="0" err="1" smtClean="0"/>
              <a:t>certain</a:t>
            </a:r>
            <a:r>
              <a:rPr lang="it-IT" dirty="0" smtClean="0"/>
              <a:t> % of </a:t>
            </a:r>
            <a:r>
              <a:rPr lang="it-IT" dirty="0" err="1" smtClean="0"/>
              <a:t>thermal</a:t>
            </a:r>
            <a:r>
              <a:rPr lang="it-IT" dirty="0" smtClean="0"/>
              <a:t> energy </a:t>
            </a:r>
            <a:r>
              <a:rPr lang="it-IT" dirty="0" err="1" smtClean="0"/>
              <a:t>produced</a:t>
            </a:r>
            <a:r>
              <a:rPr lang="it-IT" dirty="0" smtClean="0"/>
              <a:t> </a:t>
            </a:r>
            <a:r>
              <a:rPr lang="it-IT" dirty="0" err="1" smtClean="0"/>
              <a:t>locally</a:t>
            </a:r>
            <a:r>
              <a:rPr lang="it-IT" dirty="0" smtClean="0"/>
              <a:t>, </a:t>
            </a:r>
            <a:r>
              <a:rPr lang="it-IT" dirty="0" err="1" smtClean="0"/>
              <a:t>other</a:t>
            </a:r>
            <a:r>
              <a:rPr lang="it-IT" dirty="0" smtClean="0"/>
              <a:t>?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Are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incentives</a:t>
            </a:r>
            <a:r>
              <a:rPr lang="it-IT" dirty="0" smtClean="0"/>
              <a:t> to </a:t>
            </a:r>
            <a:r>
              <a:rPr lang="it-IT" b="1" u="sng" dirty="0" err="1" smtClean="0"/>
              <a:t>district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heating</a:t>
            </a:r>
            <a:r>
              <a:rPr lang="it-IT" b="1" u="sng" dirty="0" smtClean="0"/>
              <a:t> </a:t>
            </a:r>
            <a:r>
              <a:rPr lang="it-IT" b="1" u="sng" dirty="0" err="1" smtClean="0"/>
              <a:t>systems</a:t>
            </a:r>
            <a:r>
              <a:rPr lang="it-IT" dirty="0" smtClean="0"/>
              <a:t> in the </a:t>
            </a:r>
            <a:r>
              <a:rPr lang="it-IT" dirty="0" err="1" smtClean="0"/>
              <a:t>islands</a:t>
            </a:r>
            <a:r>
              <a:rPr lang="it-IT" dirty="0" smtClean="0"/>
              <a:t>?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the </a:t>
            </a:r>
            <a:r>
              <a:rPr lang="it-IT" dirty="0" err="1" smtClean="0"/>
              <a:t>most</a:t>
            </a:r>
            <a:r>
              <a:rPr lang="it-IT" dirty="0" smtClean="0"/>
              <a:t> </a:t>
            </a:r>
            <a:r>
              <a:rPr lang="it-IT" dirty="0" err="1" smtClean="0"/>
              <a:t>efficient</a:t>
            </a:r>
            <a:r>
              <a:rPr lang="it-IT" dirty="0" smtClean="0"/>
              <a:t> </a:t>
            </a:r>
            <a:r>
              <a:rPr lang="it-IT" dirty="0" err="1" smtClean="0"/>
              <a:t>instrument</a:t>
            </a:r>
            <a:r>
              <a:rPr lang="it-IT" dirty="0" smtClean="0"/>
              <a:t> to </a:t>
            </a:r>
            <a:r>
              <a:rPr lang="it-IT" dirty="0" err="1" smtClean="0"/>
              <a:t>promote</a:t>
            </a:r>
            <a:r>
              <a:rPr lang="it-IT" dirty="0" smtClean="0"/>
              <a:t> use of </a:t>
            </a:r>
            <a:r>
              <a:rPr lang="it-IT" dirty="0" err="1" smtClean="0"/>
              <a:t>local</a:t>
            </a:r>
            <a:r>
              <a:rPr lang="it-IT" dirty="0" smtClean="0"/>
              <a:t> </a:t>
            </a:r>
            <a:r>
              <a:rPr lang="it-IT" dirty="0" err="1" smtClean="0"/>
              <a:t>fuel</a:t>
            </a:r>
            <a:r>
              <a:rPr lang="it-IT" dirty="0" smtClean="0"/>
              <a:t> for </a:t>
            </a:r>
            <a:r>
              <a:rPr lang="it-IT" dirty="0" err="1" smtClean="0"/>
              <a:t>thermal</a:t>
            </a:r>
            <a:r>
              <a:rPr lang="it-IT" dirty="0" smtClean="0"/>
              <a:t> energy?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74555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723</TotalTime>
  <Words>2172</Words>
  <Application>Microsoft Office PowerPoint</Application>
  <PresentationFormat>Presentazione su schermo (4:3)</PresentationFormat>
  <Paragraphs>235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19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Maria Teresa Lanza</dc:creator>
  <cp:lastModifiedBy>Emilio Sani</cp:lastModifiedBy>
  <cp:revision>54</cp:revision>
  <dcterms:created xsi:type="dcterms:W3CDTF">2018-11-22T10:26:36Z</dcterms:created>
  <dcterms:modified xsi:type="dcterms:W3CDTF">2018-12-23T15:52:55Z</dcterms:modified>
</cp:coreProperties>
</file>