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4" r:id="rId9"/>
    <p:sldId id="266" r:id="rId10"/>
    <p:sldId id="262" r:id="rId11"/>
    <p:sldId id="268" r:id="rId12"/>
    <p:sldId id="269" r:id="rId13"/>
    <p:sldId id="270" r:id="rId14"/>
    <p:sldId id="273" r:id="rId15"/>
    <p:sldId id="274" r:id="rId16"/>
    <p:sldId id="271" r:id="rId17"/>
  </p:sldIdLst>
  <p:sldSz cx="12192000" cy="6858000"/>
  <p:notesSz cx="6797675" cy="98742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06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96E30-2FC8-4A0E-8869-01A59C288BD3}" type="datetimeFigureOut">
              <a:rPr lang="it-IT" smtClean="0"/>
              <a:t>22/12/2018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D2781-8B54-401F-8B34-4686B1240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48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E180-B17C-4C96-931A-6C62011936C7}" type="datetime1">
              <a:rPr lang="it-IT" smtClean="0"/>
              <a:t>22/12/2018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40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B2BA-6980-46C1-B540-96353D02FBE8}" type="datetime1">
              <a:rPr lang="it-IT" smtClean="0"/>
              <a:t>22/12/2018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27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E00-9ED5-493C-9B23-26AFD6361FF8}" type="datetime1">
              <a:rPr lang="it-IT" smtClean="0"/>
              <a:t>22/12/2018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BC77-809B-4B6A-9703-B026A26B46DD}" type="datetime1">
              <a:rPr lang="it-IT" smtClean="0"/>
              <a:t>22/12/2018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9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274-D6AA-49D0-95DF-445C2CAA8CC2}" type="datetime1">
              <a:rPr lang="it-IT" smtClean="0"/>
              <a:t>22/12/2018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48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E52D-8C94-406D-9B65-DD652ED3AA52}" type="datetime1">
              <a:rPr lang="it-IT" smtClean="0"/>
              <a:t>22/12/2018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9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1FC-EA79-43CE-A872-C9D04BA8BB80}" type="datetime1">
              <a:rPr lang="it-IT" smtClean="0"/>
              <a:t>22/12/2018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99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4DDC-7284-4D72-AEF2-1ED342862FE3}" type="datetime1">
              <a:rPr lang="it-IT" smtClean="0"/>
              <a:t>22/12/2018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9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6C09-EA69-4D91-8719-E4D231BA5A64}" type="datetime1">
              <a:rPr lang="it-IT" smtClean="0"/>
              <a:t>22/12/2018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4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AEC5-4033-484E-B2CF-2CD28BFA9E45}" type="datetime1">
              <a:rPr lang="it-IT" smtClean="0"/>
              <a:t>22/12/2018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1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A2EB-BD22-4670-A99D-BCD68C385B85}" type="datetime1">
              <a:rPr lang="it-IT" smtClean="0"/>
              <a:t>22/12/2018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6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D08A-2B4F-4111-A6CA-7D1A9CCC08A2}" type="datetime1">
              <a:rPr lang="it-IT" smtClean="0"/>
              <a:t>22/12/2018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0D08-9E96-4EB6-A6C0-108108C1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55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9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1133475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I SISTEMI DI MISURA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01763"/>
            <a:ext cx="10258425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algn="just"/>
            <a:r>
              <a:rPr lang="it-IT" sz="2400" dirty="0" smtClean="0"/>
              <a:t>OGNI PUNTO DI RICARICA DEVE ESSERE DOTATO DI </a:t>
            </a:r>
            <a:r>
              <a:rPr lang="it-IT" sz="2400" b="1" u="sng" dirty="0" smtClean="0"/>
              <a:t>CONTABILIZZATORE AZZERABILE CON IL QUALE L’OPERATORE POSSA RENDERE VISIBILI AGLI UTILIZZATORI DI VEICOLI ELETTRICI LE INFORMAZIONI RELATIVE AL SINGOLO SERVIZIO DI RICARICA</a:t>
            </a:r>
            <a:r>
              <a:rPr lang="it-IT" sz="2400" b="1" dirty="0" smtClean="0"/>
              <a:t> </a:t>
            </a:r>
            <a:r>
              <a:rPr lang="it-IT" sz="2400" i="1" dirty="0" smtClean="0"/>
              <a:t>(ARTICOLO 4, COMMA 8 257/2016</a:t>
            </a:r>
            <a:r>
              <a:rPr lang="it-IT" sz="2400" dirty="0" smtClean="0"/>
              <a:t>).</a:t>
            </a:r>
          </a:p>
          <a:p>
            <a:pPr marL="0" indent="0" algn="just">
              <a:buNone/>
            </a:pPr>
            <a:endParaRPr lang="it-IT" sz="2400" dirty="0" smtClean="0"/>
          </a:p>
          <a:p>
            <a:pPr algn="just"/>
            <a:r>
              <a:rPr lang="it-IT" sz="2400" dirty="0" smtClean="0"/>
              <a:t>TALE CONTABILIZZATORE DOVRA’ COMUNQUE ESSERE CONFORME ALLA NORMATIVA NAZIONALE E COMUNITARIA IN MATERIA DI STRUMENTI DI MISURA </a:t>
            </a:r>
            <a:r>
              <a:rPr lang="it-IT" sz="2400" i="1" dirty="0" smtClean="0"/>
              <a:t>(DIRETTIVA 2014/32).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21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LE TARIFFE ELETTRICHE APPLICABILI</a:t>
            </a:r>
            <a:br>
              <a:rPr lang="it-IT" sz="3600" b="1" u="sng" dirty="0" smtClean="0">
                <a:solidFill>
                  <a:schemeClr val="accent1"/>
                </a:solidFill>
                <a:latin typeface="+mn-lt"/>
              </a:rPr>
            </a:br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AGLI OPERATORI DI RICARICA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01863"/>
            <a:ext cx="10515600" cy="39608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L’OPERATORE DI RICARICA APERTA AL PUBBLICO POTRA’ OPTARE PER: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400" dirty="0" smtClean="0"/>
              <a:t>LA TARIFFA ORDINARIA ALTRI USI OVE GLI ONERI E LE TARIFFE SONO IN PARTE IN MISURA FISSA E IN PARTE COMMISURATI AL CONSUMO. </a:t>
            </a:r>
            <a:endParaRPr lang="it-IT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400" dirty="0" smtClean="0"/>
              <a:t>LA TARIFFA SPECIFICA PER LE COLONNINE DOVE NON SI PAGANO IMPORTI FISSI MA SOLO COMMISURATI AL CONSUMO.</a:t>
            </a:r>
          </a:p>
          <a:p>
            <a:pPr marL="0" indent="0" algn="just">
              <a:buNone/>
            </a:pPr>
            <a:endParaRPr lang="it-IT" sz="2400" dirty="0" smtClean="0"/>
          </a:p>
          <a:p>
            <a:pPr marL="0" indent="0" algn="just">
              <a:buNone/>
            </a:pPr>
            <a:r>
              <a:rPr lang="it-IT" sz="2400" b="1" u="sng" dirty="0" smtClean="0"/>
              <a:t>SE LA COLONNINA LAVORA POCO CONVIENE LA TARIFFA SPECIFICA PER LE COLONNINE, ALTRIMENTI CONVIENE LA TARIFFA ALTRI USI</a:t>
            </a:r>
            <a:r>
              <a:rPr lang="it-IT" sz="2400" dirty="0" smtClean="0"/>
              <a:t>.</a:t>
            </a:r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88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85751"/>
            <a:ext cx="10515600" cy="1047750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LA RICARICA DOMESTICA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4874" y="1573213"/>
            <a:ext cx="10715626" cy="485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UN PRIVATO CHE COMPRA UNA AUTOMOBILE ELETTRICA PUO’ OPTARE PER: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400" b="1" u="sng" dirty="0" smtClean="0"/>
              <a:t>COLLEGAMENTO DEL PUNTO DI RICARICA DOMESTICO ALL’UTENZA DOMESTICA</a:t>
            </a:r>
            <a:r>
              <a:rPr lang="it-IT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it-IT" sz="2400" b="1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400" b="1" u="sng" dirty="0" smtClean="0"/>
              <a:t>COLLEGAMENTO DEL PUNTO DI RICARICA DOMESTICO ALL’UTENZA CONDOMINIALE</a:t>
            </a:r>
            <a:r>
              <a:rPr lang="it-IT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it-IT" sz="2400" b="1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400" b="1" u="sng" dirty="0" smtClean="0"/>
              <a:t>APERTURA UTENZA SPECIFICA (ARTICOLO 5.2 TIC)</a:t>
            </a:r>
            <a:r>
              <a:rPr lang="it-IT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it-IT" sz="2400" b="1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400" b="1" u="sng" dirty="0" smtClean="0"/>
              <a:t>IL SUPERAMENTO DELLA PROGRESSIVITA’ E LA TARIFFA FISSA DI DISTRIBUZIONE DOVREBBERO FAVORIRE LA RIDUZIONE DEI COSTI DELLA RICARICA DOMESTICA</a:t>
            </a:r>
            <a:r>
              <a:rPr lang="it-IT" sz="2400" dirty="0" smtClean="0"/>
              <a:t>.</a:t>
            </a:r>
          </a:p>
          <a:p>
            <a:pPr marL="0" indent="0" algn="just">
              <a:buNone/>
            </a:pPr>
            <a:endParaRPr lang="it-IT" b="1" u="sng" dirty="0"/>
          </a:p>
          <a:p>
            <a:pPr marL="0" indent="0" algn="just">
              <a:buNone/>
            </a:pPr>
            <a:endParaRPr lang="it-IT" b="1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81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44767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L’ALLACCIO ALL’UTENZA CONDOMINIALE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754188"/>
            <a:ext cx="10515600" cy="485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 smtClean="0"/>
              <a:t>LA DELIBERA 894/2017 HA STABILITO LA </a:t>
            </a:r>
            <a:r>
              <a:rPr lang="it-IT" sz="2000" b="1" u="sng" dirty="0" smtClean="0"/>
              <a:t>POSSIBILITA’ DI COLLEGARE I BOX E GARAGE ALL’UTENZA CONDOMINIALE. </a:t>
            </a:r>
            <a:r>
              <a:rPr lang="it-IT" sz="2000" dirty="0" smtClean="0"/>
              <a:t>IL RIPARTO SPESE E’ FATTO SULLA BASE DI QUANTO DISPOSTO DALL’ARTICOLO 1123 DEL CODICE CIVILE E NON SI DEVE CONFIGURARE UNA ATTIVITA’ DI VENDITA DI ENERGIA VERSO I CONDOMINI CON CONSEGUENTE FATTURAZIONE.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000" dirty="0" smtClean="0"/>
              <a:t>L’ARTICOLO 1123 STABILISCE CHE PER LE COSE DESTINATE A SERVIRE I CONDOMINI IN MANIERA DIVERSA LE </a:t>
            </a:r>
            <a:r>
              <a:rPr lang="it-IT" sz="2000" b="1" u="sng" dirty="0" smtClean="0"/>
              <a:t>SPESE SONO RIPARTITE IN PROPORZIONE DELL’USO CHE CIASCUNO PUO’ FARNE</a:t>
            </a:r>
            <a:r>
              <a:rPr lang="it-IT" sz="2000" dirty="0" smtClean="0"/>
              <a:t>. SARA’ IL REGOLAMENTO A STABILIRE LA ALLOCAZIONE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000" dirty="0" smtClean="0"/>
              <a:t>E’ COMUNQUE SOLUZIONE POSSIBILE CHE I </a:t>
            </a:r>
            <a:r>
              <a:rPr lang="it-IT" sz="2000" b="1" u="sng" dirty="0" smtClean="0"/>
              <a:t>COSTI AGGIUNTIVI DI ENERGIA CAUSATI DALLA CONNESSIONE DEL BOX SIANO  CONTABILIZZATI CON APPOSITO SUBCONTATORE AI BOX E GARAGES E RIBALTATI INTEGRALMENTE</a:t>
            </a:r>
            <a:r>
              <a:rPr lang="it-IT" sz="2000" dirty="0" smtClean="0"/>
              <a:t> SUL SINGOLO PROPRIETARIO DEI BOX PURCHE’ NON VI SIA UN MARGINE DEL CONDOMINIO CHE PORTEREBBE A UNA VENDITA E A FATTURAZIONE.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it-IT" sz="3100" b="1" u="sng" dirty="0" smtClean="0"/>
          </a:p>
          <a:p>
            <a:pPr marL="0" indent="0" algn="just">
              <a:buNone/>
            </a:pPr>
            <a:endParaRPr lang="it-IT" b="1" u="sng" dirty="0"/>
          </a:p>
          <a:p>
            <a:pPr marL="0" indent="0" algn="just">
              <a:buNone/>
            </a:pPr>
            <a:endParaRPr lang="it-IT" b="1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5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5" y="45720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PERCHE’ CONVIENE ALIMENTARE LE COLONNINE</a:t>
            </a:r>
            <a:br>
              <a:rPr lang="it-IT" sz="3600" b="1" u="sng" dirty="0" smtClean="0">
                <a:solidFill>
                  <a:schemeClr val="accent1"/>
                </a:solidFill>
                <a:latin typeface="+mn-lt"/>
              </a:rPr>
            </a:br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CON ENERGIA RINNOVABILE IN AUTOCONSUMO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0100" y="1716088"/>
            <a:ext cx="10515600" cy="485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t-IT" dirty="0" smtClean="0"/>
          </a:p>
          <a:p>
            <a:pPr algn="just"/>
            <a:r>
              <a:rPr lang="it-IT" sz="2400" dirty="0" smtClean="0"/>
              <a:t>L’ENERGIA PRODOTTA IN SITO E AUTOCONSUMATA DALL’OPERATORE DELLA COLONNINA, SENZA PASSARE PER LA RETE DI DISTRIBUZIONE, GODE DEI VANTAGGI DELL’AUTOCONSUMO E QUINDI </a:t>
            </a:r>
            <a:r>
              <a:rPr lang="it-IT" sz="2400" b="1" u="sng" dirty="0" smtClean="0"/>
              <a:t>DELL’ESENZIONE DAGLI ONERI DI RETE E DI SISTEMA E POTRA’ GARANTIRE UN APPROVVIGIONAMENTO QUINDI PIU’ CONVENIENTE AL CLIENTE FINALE</a:t>
            </a:r>
            <a:r>
              <a:rPr lang="it-IT" sz="2400" dirty="0" smtClean="0"/>
              <a:t>.</a:t>
            </a:r>
          </a:p>
          <a:p>
            <a:pPr marL="0" indent="0" algn="just">
              <a:buNone/>
            </a:pPr>
            <a:endParaRPr lang="it-IT" sz="2400" dirty="0"/>
          </a:p>
          <a:p>
            <a:pPr algn="just"/>
            <a:r>
              <a:rPr lang="it-IT" sz="2400" b="1" u="sng" dirty="0" smtClean="0"/>
              <a:t>CRITERI DI PRIORITA’ PER L’ACCESSO AGLI INCENTIVI</a:t>
            </a:r>
            <a:r>
              <a:rPr lang="it-IT" sz="2400" dirty="0" smtClean="0"/>
              <a:t> SARANNO STABILITI DAL NUOVO DECRETO INCENTIVANTE PER GLI IMPIANTI CHE ALIMENTANO COLONNINE DI RICARICA.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b="1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49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10972800" cy="1325563"/>
          </a:xfrm>
        </p:spPr>
        <p:txBody>
          <a:bodyPr>
            <a:no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PERCHE’ GLI OPERATORI DELLE COLONNINE</a:t>
            </a:r>
            <a:br>
              <a:rPr lang="it-IT" sz="3600" b="1" u="sng" dirty="0" smtClean="0">
                <a:solidFill>
                  <a:schemeClr val="accent1"/>
                </a:solidFill>
                <a:latin typeface="+mn-lt"/>
              </a:rPr>
            </a:br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POTRANNO TRARRE GIOVAMENTO</a:t>
            </a:r>
            <a:br>
              <a:rPr lang="it-IT" sz="3600" b="1" u="sng" dirty="0" smtClean="0">
                <a:solidFill>
                  <a:schemeClr val="accent1"/>
                </a:solidFill>
                <a:latin typeface="+mn-lt"/>
              </a:rPr>
            </a:br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DALL’APERTURA DEL MERCATO DEI SERVIZI DI RETE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47725" y="2373313"/>
            <a:ext cx="10515600" cy="3903662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 smtClean="0"/>
              <a:t>IL D.LGS 257/2016 STABILISCE CHE L’OPERATORE DEL PUNTO DI RICARICA, OVE POSSIBILE E RAGIONEVOLE DA UN PUNTO DI VISTA ECONOMICO, SI AVVALE DI SISTEMI DI MISURAZIONE INTELLIGENTI PER CONTRIBUIRE STABILITA’ RETI.</a:t>
            </a:r>
          </a:p>
          <a:p>
            <a:pPr marL="0" indent="0" algn="just">
              <a:buNone/>
            </a:pPr>
            <a:endParaRPr lang="it-IT" sz="2400" dirty="0"/>
          </a:p>
          <a:p>
            <a:pPr algn="just"/>
            <a:r>
              <a:rPr lang="it-IT" sz="2400" dirty="0" smtClean="0"/>
              <a:t>TERNA PER LA PARTECIPAZIONE AL MERCATO DEI SERVIZI DI RETE NEL PROGETTO PILOTA UVAM HA PREVISTO LA POSSIBILITA’ DI AGGREGARE ANCHE SISTEMI DI ACCUMULO FUNZIONALI ALLA MOBILITA’ ELETTRICA.</a:t>
            </a:r>
          </a:p>
          <a:p>
            <a:pPr algn="just"/>
            <a:endParaRPr lang="it-IT" sz="2400" dirty="0" smtClean="0"/>
          </a:p>
          <a:p>
            <a:pPr algn="just"/>
            <a:r>
              <a:rPr lang="it-IT" sz="2400" b="1" u="sng" dirty="0" smtClean="0"/>
              <a:t>L’OPERATORE DEL SERVIZIO DI RICARICA POTRA’ RICAVARE UN REDDITO DAL METTERE A DISPOSIZIONE DELL’AGGREGATORE GLI ACCUMULI  PER I SERVIZI DI RETE</a:t>
            </a:r>
            <a:r>
              <a:rPr lang="it-IT" sz="2400" dirty="0" smtClean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b="1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55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1057275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QUALCHE PROPOSTA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1525" y="1525588"/>
            <a:ext cx="10515600" cy="4560887"/>
          </a:xfrm>
        </p:spPr>
        <p:txBody>
          <a:bodyPr>
            <a:normAutofit/>
          </a:bodyPr>
          <a:lstStyle/>
          <a:p>
            <a:pPr algn="just"/>
            <a:r>
              <a:rPr lang="it-IT" sz="2400" b="1" u="sng" dirty="0" smtClean="0"/>
              <a:t>GARANTIRE ANCHE PER I PUNTI DI RICARICA PER LA MOBILITA’ ELETTRICA IL DIRITTO DEI CONDOMINI DI INSTALLARE IMPIANTI FOTOVOLTAICI SULLE PARTI COMUNI </a:t>
            </a:r>
            <a:r>
              <a:rPr lang="it-IT" sz="2400" b="1" u="sng" dirty="0" smtClean="0"/>
              <a:t>CONDOMINIALIANCHE IN DEROGA A ARTICOLO 1102 CODICE CIVILE</a:t>
            </a:r>
            <a:r>
              <a:rPr lang="it-IT" sz="2400" dirty="0" smtClean="0"/>
              <a:t>.</a:t>
            </a:r>
            <a:endParaRPr lang="it-IT" sz="2400" dirty="0" smtClean="0"/>
          </a:p>
          <a:p>
            <a:pPr marL="0" indent="0" algn="just">
              <a:buNone/>
            </a:pPr>
            <a:r>
              <a:rPr lang="it-IT" sz="2400" dirty="0" smtClean="0"/>
              <a:t> </a:t>
            </a:r>
          </a:p>
          <a:p>
            <a:pPr algn="just"/>
            <a:r>
              <a:rPr lang="it-IT" sz="2400" b="1" u="sng" dirty="0" smtClean="0"/>
              <a:t>MEGLIO QUALIFICARE LE LIMITAZIONI</a:t>
            </a:r>
            <a:r>
              <a:rPr lang="it-IT" sz="2400" dirty="0" smtClean="0"/>
              <a:t> CHE POSSONO ESSERE STABILITE DAI COMUNI </a:t>
            </a:r>
            <a:r>
              <a:rPr lang="it-IT" sz="2400" b="1" u="sng" dirty="0" smtClean="0"/>
              <a:t>PER LA CONCESSIONE DI AREE PUBBLICHE</a:t>
            </a:r>
            <a:r>
              <a:rPr lang="it-IT" sz="2400" b="1" dirty="0" smtClean="0"/>
              <a:t> </a:t>
            </a:r>
            <a:r>
              <a:rPr lang="it-IT" sz="2400" dirty="0" smtClean="0"/>
              <a:t>PER EVITARE CHE SIA MINATO IL PRINCIPIO DI ACCESSO APERTO E CHE I COMUNI NEGHINO INGIUSTIFICATAMENTE SPAZI PUBBLICI.</a:t>
            </a:r>
          </a:p>
          <a:p>
            <a:pPr marL="0" indent="0" algn="just">
              <a:buNone/>
            </a:pPr>
            <a:endParaRPr lang="it-IT" sz="2400" dirty="0" smtClean="0"/>
          </a:p>
          <a:p>
            <a:pPr algn="just"/>
            <a:r>
              <a:rPr lang="it-IT" sz="2400" b="1" u="sng" dirty="0" smtClean="0"/>
              <a:t>CHIARIRE I REQUISITI PER GLI STRUMENTI DI MISURA</a:t>
            </a:r>
            <a:r>
              <a:rPr lang="it-IT" sz="2400" b="1" dirty="0" smtClean="0"/>
              <a:t> </a:t>
            </a:r>
            <a:r>
              <a:rPr lang="it-IT" sz="2400" dirty="0" smtClean="0"/>
              <a:t>CON MASSIMA SEMPLIFICAZIONE.</a:t>
            </a:r>
          </a:p>
          <a:p>
            <a:pPr marL="0" indent="0" algn="just">
              <a:buNone/>
            </a:pPr>
            <a:endParaRPr lang="it-IT" b="1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5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00025" y="1881812"/>
            <a:ext cx="118681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3800" b="1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algn="ctr"/>
            <a:r>
              <a:rPr lang="it-IT" sz="38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COLONNINE ELETTRICHE</a:t>
            </a:r>
          </a:p>
          <a:p>
            <a:pPr algn="ctr"/>
            <a:r>
              <a:rPr lang="it-IT" sz="38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I PRINCIPI DELLA NORMATIVA VIGENTE E I PROFILI FISCALI</a:t>
            </a:r>
          </a:p>
          <a:p>
            <a:endParaRPr lang="it-IT" sz="28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endParaRPr lang="it-IT" sz="28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endParaRPr lang="it-IT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it-IT" sz="2800" b="1" u="sng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Avvocato Emilio Sani</a:t>
            </a:r>
          </a:p>
          <a:p>
            <a:pPr algn="ctr"/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Cellulare: 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3775556440</a:t>
            </a:r>
            <a:endParaRPr lang="it-IT" sz="24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Email: 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e.sani@sazalex.com</a:t>
            </a:r>
            <a:endParaRPr lang="it-IT" sz="2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47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u="sng" dirty="0">
                <a:solidFill>
                  <a:schemeClr val="accent1"/>
                </a:solidFill>
                <a:latin typeface="+mn-lt"/>
              </a:rPr>
              <a:t>LA NOZIONE DI SERVIZIO DI RICARICA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57350"/>
            <a:ext cx="10515600" cy="3924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/>
          </a:p>
          <a:p>
            <a:pPr algn="just"/>
            <a:r>
              <a:rPr lang="it-IT" sz="2400" dirty="0" smtClean="0"/>
              <a:t>PUNTO DI RICARICA È “UN'INTERFACCIA IN GRADO DI CARICARE UN VEICOLO ELETTRICO ALLA VOLTA O SOSTITUIRE LA BATTERIA DI UN VEICOLO ELETTRICO ALLA VOLTA” (ARTICOLO 2, COMMA 1 N. 3, DIRETTIVA 2014/94).</a:t>
            </a:r>
          </a:p>
          <a:p>
            <a:pPr marL="0" indent="0" algn="just">
              <a:buNone/>
            </a:pPr>
            <a:endParaRPr lang="it-IT" sz="2400" dirty="0" smtClean="0"/>
          </a:p>
          <a:p>
            <a:pPr algn="just"/>
            <a:r>
              <a:rPr lang="it-IT" sz="2400" dirty="0" smtClean="0"/>
              <a:t>PUNTO DI RICARICA O DI RIFORNIMENTO ACCESSIBILE AL PUBBLICO È “UN PUNTO DI </a:t>
            </a:r>
            <a:r>
              <a:rPr lang="it-IT" sz="2400" b="1" u="sng" dirty="0" smtClean="0"/>
              <a:t>RICARICA O DI RIFORNIMENTO PER LA FORNITURA DI COMBUSTIBILE ALTERNATIVO </a:t>
            </a:r>
            <a:r>
              <a:rPr lang="it-IT" sz="2400" dirty="0" smtClean="0"/>
              <a:t>CHE GARANTISCE, A LIVELLO DI UNIONE, UN </a:t>
            </a:r>
            <a:r>
              <a:rPr lang="it-IT" sz="2400" b="1" u="sng" dirty="0" smtClean="0"/>
              <a:t>ACCESSO NON DISCRIMINATORIO A TUTTI GLI UTENTI. L’ACCESSO NON DISCRIMINATORIO PUÒ COMPRENDERE CONDIZIONI DIVERSE DI AUTENTICAZIONE, USO E PAGAMENTO</a:t>
            </a:r>
            <a:r>
              <a:rPr lang="it-IT" sz="2400" dirty="0" smtClean="0"/>
              <a:t>” (ARTICOLO 2, COMMA 1 N. 7, DIRETTIVA 2014/94).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7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IL PRINCIPIO DI LIBERO ACCESSO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3899" y="1401763"/>
            <a:ext cx="11020426" cy="485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/>
          </a:p>
          <a:p>
            <a:pPr algn="just"/>
            <a:r>
              <a:rPr lang="it-IT" sz="2400" dirty="0" smtClean="0"/>
              <a:t>IL TRENTESIMO CONSIDERANDO LA DIRETTIVA 94/2014 STABILISCE CHE “LA CREAZIONE E IL FUNZIONAMENTO DI PUNTI DI RICARICA DEI VEICOLI ELETTRICI DOVREBBERO ESSERE ISPIRATI AI PRINCIPI DI UN </a:t>
            </a:r>
            <a:r>
              <a:rPr lang="it-IT" sz="2400" b="1" u="sng" dirty="0" smtClean="0"/>
              <a:t>MERCATO CONCORRENZIALE CON ACCESSO APERTO A TUTTE LE PARTI INTERESSATE NELLO SVILUPPO OVVERO NELL’ESERCIZIO DELLE INFRASTRUTTURE DI RICARICA</a:t>
            </a:r>
            <a:r>
              <a:rPr lang="it-IT" sz="2400" dirty="0" smtClean="0"/>
              <a:t>”.</a:t>
            </a:r>
          </a:p>
          <a:p>
            <a:pPr algn="just"/>
            <a:r>
              <a:rPr lang="it-IT" sz="2400" dirty="0" smtClean="0"/>
              <a:t>DA CIO’ CONSEGUE</a:t>
            </a:r>
          </a:p>
          <a:p>
            <a:pPr algn="just"/>
            <a:r>
              <a:rPr lang="it-IT" sz="2400" b="1" u="sng" dirty="0" smtClean="0"/>
              <a:t>NO ESCLUSIVE TERRITORIALI.</a:t>
            </a:r>
          </a:p>
          <a:p>
            <a:pPr algn="just"/>
            <a:r>
              <a:rPr lang="it-IT" sz="2400" b="1" u="sng" dirty="0" smtClean="0"/>
              <a:t>NO CONTINGENTI SE NON PER GARANTIRE </a:t>
            </a:r>
            <a:r>
              <a:rPr lang="it-IT" sz="2400" b="1" i="1" u="sng" dirty="0" smtClean="0"/>
              <a:t>PAR CONDICIO</a:t>
            </a:r>
            <a:r>
              <a:rPr lang="it-IT" sz="2400" b="1" u="sng" dirty="0" smtClean="0"/>
              <a:t>. </a:t>
            </a:r>
          </a:p>
          <a:p>
            <a:pPr algn="just"/>
            <a:r>
              <a:rPr lang="it-IT" sz="2400" b="1" u="sng" dirty="0" smtClean="0"/>
              <a:t>LIBERO USO SPAZI PRIVATI PER COLONNINE ANCHE APERTE AL PUBBLICO.</a:t>
            </a:r>
          </a:p>
          <a:p>
            <a:pPr algn="just"/>
            <a:r>
              <a:rPr lang="it-IT" sz="2400" b="1" u="sng" dirty="0" smtClean="0"/>
              <a:t>SI REGOLE ATTE A GARANTIRE LA </a:t>
            </a:r>
            <a:r>
              <a:rPr lang="it-IT" sz="2400" b="1" i="1" u="sng" dirty="0" smtClean="0"/>
              <a:t>PAR CONDICIO </a:t>
            </a:r>
            <a:r>
              <a:rPr lang="it-IT" sz="2400" b="1" u="sng" dirty="0" smtClean="0"/>
              <a:t>E IL RISPETTO DELLA DESTINAZIONE D’USO DEGLI SPAZI PUBBLICI PER USO SPAZI PUBBLICI. </a:t>
            </a:r>
          </a:p>
          <a:p>
            <a:pPr algn="just"/>
            <a:r>
              <a:rPr lang="it-IT" sz="2400" b="1" u="sng" dirty="0" smtClean="0"/>
              <a:t>SI REGOLE PER RISPETTO CODICE DELLA STRADA.</a:t>
            </a:r>
          </a:p>
          <a:p>
            <a:pPr algn="just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21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5775" y="20002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u="sng" dirty="0">
                <a:solidFill>
                  <a:schemeClr val="accent1"/>
                </a:solidFill>
                <a:latin typeface="+mn-lt"/>
              </a:rPr>
              <a:t>LA </a:t>
            </a:r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RICARICA COME SERVIZIO E NON VENDITA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700" y="1744663"/>
            <a:ext cx="10515600" cy="440848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sz="2600" dirty="0" smtClean="0"/>
              <a:t>L’ARTICOLO 4, COMMA 8 DELLA DIRETTIVA 2014/94 STABILICE  CHE:</a:t>
            </a:r>
          </a:p>
          <a:p>
            <a:pPr algn="just"/>
            <a:r>
              <a:rPr lang="it-IT" sz="2600" dirty="0" smtClean="0"/>
              <a:t>“GLI STATI MEMBRI ASSICURANO CHE GLI </a:t>
            </a:r>
            <a:r>
              <a:rPr lang="it-IT" sz="2600" b="1" u="sng" dirty="0" smtClean="0"/>
              <a:t>OPERATORI DEI PUNTI DI RICARICA</a:t>
            </a:r>
            <a:r>
              <a:rPr lang="it-IT" sz="2600" dirty="0" smtClean="0"/>
              <a:t> ACCESSIBILI AL PUBBLICO SIANO </a:t>
            </a:r>
            <a:r>
              <a:rPr lang="it-IT" sz="2600" b="1" u="sng" dirty="0" smtClean="0"/>
              <a:t>LIBERI DI ACQUISTARE ENERGIA ELETTRICA</a:t>
            </a:r>
            <a:r>
              <a:rPr lang="it-IT" sz="2600" b="1" dirty="0" smtClean="0"/>
              <a:t> </a:t>
            </a:r>
            <a:r>
              <a:rPr lang="it-IT" sz="2600" dirty="0" smtClean="0"/>
              <a:t>DA QUALSIASI FORNITORE NELL’UNIONE, QUALORA QUESTI ACCETTI. GLI OPERATORI DEI PUNTI DI RICARICA SONO </a:t>
            </a:r>
            <a:r>
              <a:rPr lang="it-IT" sz="2600" b="1" u="sng" dirty="0" smtClean="0"/>
              <a:t>AUTORIZZATI A FORNIRE AI CLIENTI SERVIZI DI RICARICA</a:t>
            </a:r>
            <a:r>
              <a:rPr lang="it-IT" sz="2600" b="1" dirty="0" smtClean="0"/>
              <a:t> </a:t>
            </a:r>
            <a:r>
              <a:rPr lang="it-IT" sz="2600" dirty="0" smtClean="0"/>
              <a:t>PER VEICOLI ELETTRICI SU BASE CONTRATTUALE, ANCHE A NOME E PER CONTO DI ALTRI OPERATORI DI SERVIZI”.</a:t>
            </a:r>
          </a:p>
          <a:p>
            <a:pPr marL="0" indent="0" algn="just">
              <a:buNone/>
            </a:pPr>
            <a:r>
              <a:rPr lang="it-IT" sz="2400" dirty="0" smtClean="0"/>
              <a:t>DA CIO’ CONSEGUE CHE:</a:t>
            </a:r>
          </a:p>
          <a:p>
            <a:pPr algn="just"/>
            <a:r>
              <a:rPr lang="it-IT" sz="2600" b="1" u="sng" dirty="0" smtClean="0"/>
              <a:t>PRIMA L’OPERATORE DELLA RICARICA ACQUISTA ENERGIA DA TRADER </a:t>
            </a:r>
            <a:r>
              <a:rPr lang="it-IT" sz="2600" b="1" i="1" u="sng" dirty="0" smtClean="0"/>
              <a:t>(CONTRATTO DI VENDITA) </a:t>
            </a:r>
            <a:r>
              <a:rPr lang="it-IT" sz="2600" b="1" u="sng" dirty="0" smtClean="0"/>
              <a:t>O AUTOPRODUCE ENERGIA. </a:t>
            </a:r>
          </a:p>
          <a:p>
            <a:pPr marL="0" indent="0" algn="just">
              <a:buNone/>
            </a:pPr>
            <a:endParaRPr lang="it-IT" sz="2600" b="1" u="sng" dirty="0" smtClean="0"/>
          </a:p>
          <a:p>
            <a:pPr algn="just"/>
            <a:r>
              <a:rPr lang="it-IT" sz="2600" b="1" u="sng" dirty="0" smtClean="0"/>
              <a:t>POI FORNISCE SERVIZIO DI RICARICA ALL’AUTOMOBILISTA (</a:t>
            </a:r>
            <a:r>
              <a:rPr lang="it-IT" sz="2600" b="1" i="1" u="sng" dirty="0" smtClean="0"/>
              <a:t>CONTRATTO DI SERVIZI)</a:t>
            </a:r>
            <a:r>
              <a:rPr lang="it-IT" sz="2600" b="1" u="sng" dirty="0" smtClean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21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100" y="45720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LE RICADUTE DELLA QUALIFICAZIONE</a:t>
            </a:r>
            <a:br>
              <a:rPr lang="it-IT" sz="3600" b="1" u="sng" dirty="0" smtClean="0">
                <a:solidFill>
                  <a:schemeClr val="accent1"/>
                </a:solidFill>
                <a:latin typeface="+mn-lt"/>
              </a:rPr>
            </a:br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COME SERVIZIO 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3425" y="1685924"/>
            <a:ext cx="10515600" cy="4181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algn="just"/>
            <a:r>
              <a:rPr lang="it-IT" sz="2600" dirty="0" smtClean="0"/>
              <a:t>IL CORRISPETTIVO PER LA RICARICA E’ GRAVATO DELL’IVA COME PRESTAZIONE DI SERVIZI MA </a:t>
            </a:r>
            <a:r>
              <a:rPr lang="it-IT" sz="2600" b="1" u="sng" dirty="0" smtClean="0"/>
              <a:t>NON SI APPLICANO AGLI AUTOMOBILISTI NE’ LE ACCISE NE’ LE TARIFFE E GLI ONERI CHE SONO INSERITI IN BOLLETTA</a:t>
            </a:r>
            <a:r>
              <a:rPr lang="it-IT" sz="2600" b="1" dirty="0" smtClean="0"/>
              <a:t> </a:t>
            </a:r>
            <a:r>
              <a:rPr lang="it-IT" sz="2600" dirty="0" smtClean="0"/>
              <a:t>(CFR. Articolo 4, Comma </a:t>
            </a:r>
            <a:r>
              <a:rPr lang="it-IT" sz="2600" dirty="0"/>
              <a:t>8 </a:t>
            </a:r>
            <a:r>
              <a:rPr lang="it-IT" sz="2600" dirty="0" smtClean="0"/>
              <a:t>257/2016, Articolo 55 Comma  5,  </a:t>
            </a:r>
            <a:r>
              <a:rPr lang="it-IT" sz="2600" dirty="0"/>
              <a:t>D. </a:t>
            </a:r>
            <a:r>
              <a:rPr lang="it-IT" sz="2600" dirty="0" err="1"/>
              <a:t>Lgs</a:t>
            </a:r>
            <a:r>
              <a:rPr lang="it-IT" sz="2600" dirty="0"/>
              <a:t>. 504/1995 </a:t>
            </a:r>
            <a:r>
              <a:rPr lang="it-IT" sz="2600" dirty="0" smtClean="0"/>
              <a:t>).</a:t>
            </a:r>
          </a:p>
          <a:p>
            <a:pPr marL="0" indent="0" algn="just">
              <a:buNone/>
            </a:pPr>
            <a:endParaRPr lang="it-IT" sz="2600" dirty="0" smtClean="0"/>
          </a:p>
          <a:p>
            <a:pPr algn="just"/>
            <a:r>
              <a:rPr lang="it-IT" sz="2600" b="1" u="sng" dirty="0" smtClean="0"/>
              <a:t>ACCISE, TARIFFE E ONERI </a:t>
            </a:r>
            <a:r>
              <a:rPr lang="it-IT" sz="2600" dirty="0" smtClean="0"/>
              <a:t>SONO APPLICATI AL GESTORE DELLA COLONNINA E </a:t>
            </a:r>
            <a:r>
              <a:rPr lang="it-IT" sz="2600" b="1" u="sng" dirty="0" smtClean="0"/>
              <a:t>FANNO SEMPLICEMENTE PARTE DEI COSTI GENERALI DI CUI IL GESTORE DEVE TENERE CONTO NELLA DETERMINAZIONE DEL PREZZO</a:t>
            </a:r>
            <a:r>
              <a:rPr lang="it-IT" sz="2600" dirty="0" smtClean="0"/>
              <a:t>.</a:t>
            </a:r>
          </a:p>
          <a:p>
            <a:pPr algn="just"/>
            <a:endParaRPr lang="it-IT" sz="2600" b="1" u="sng" dirty="0" smtClean="0"/>
          </a:p>
          <a:p>
            <a:pPr algn="just"/>
            <a:r>
              <a:rPr lang="it-IT" sz="2600" b="1" u="sng" dirty="0" smtClean="0"/>
              <a:t>L’OPERATORE DELLE COLONNINE NON E’ UN VENDITORE DI ENERGIA E QUINDI NON DEVE ESSERE ISCRITTO IN ALCUN SPECIFICO ALBO</a:t>
            </a:r>
            <a:r>
              <a:rPr lang="it-IT" sz="2600" dirty="0" smtClean="0"/>
              <a:t>.</a:t>
            </a:r>
            <a:endParaRPr lang="it-IT" sz="2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21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1050" y="44767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LA NON NECESSITA’ DI UN CONTRATTO</a:t>
            </a:r>
            <a:br>
              <a:rPr lang="it-IT" sz="3600" b="1" u="sng" dirty="0" smtClean="0">
                <a:solidFill>
                  <a:schemeClr val="accent1"/>
                </a:solidFill>
                <a:latin typeface="+mn-lt"/>
              </a:rPr>
            </a:br>
            <a:r>
              <a:rPr lang="it-IT" sz="3200" i="1" dirty="0" smtClean="0">
                <a:solidFill>
                  <a:schemeClr val="accent1"/>
                </a:solidFill>
                <a:latin typeface="+mn-lt"/>
              </a:rPr>
              <a:t>(ARTICOLO 4, COMMA 10, D. LGS 257/2016)</a:t>
            </a:r>
            <a:r>
              <a:rPr lang="it-IT" sz="3200" dirty="0" smtClean="0">
                <a:solidFill>
                  <a:schemeClr val="accent1"/>
                </a:solidFill>
                <a:latin typeface="+mn-lt"/>
              </a:rPr>
              <a:t> </a:t>
            </a:r>
            <a:endParaRPr lang="it-IT" sz="3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001838"/>
            <a:ext cx="10515600" cy="4122737"/>
          </a:xfrm>
        </p:spPr>
        <p:txBody>
          <a:bodyPr>
            <a:normAutofit/>
          </a:bodyPr>
          <a:lstStyle/>
          <a:p>
            <a:pPr algn="just"/>
            <a:r>
              <a:rPr lang="it-IT" sz="2400" dirty="0" smtClean="0"/>
              <a:t>TUTTI PUNTI DI RICARICA ACCESSIBILI AL PUBBLICO DEVONO PREVEDERE MODALITA’ DI RICARICA SENZA NECESSITA’ DI CONTRATTI.</a:t>
            </a:r>
          </a:p>
          <a:p>
            <a:pPr marL="0" indent="0" algn="just">
              <a:buNone/>
            </a:pPr>
            <a:endParaRPr lang="it-IT" sz="2400" dirty="0"/>
          </a:p>
          <a:p>
            <a:pPr algn="just"/>
            <a:r>
              <a:rPr lang="it-IT" sz="2400" dirty="0" smtClean="0"/>
              <a:t>PER RENDERE EFFETTIVO QUESTO:</a:t>
            </a:r>
          </a:p>
          <a:p>
            <a:pPr marL="6096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it-IT" sz="2400" dirty="0" smtClean="0"/>
              <a:t>LE COLONNINE DEVONO ESSERE </a:t>
            </a:r>
            <a:r>
              <a:rPr lang="it-IT" sz="2400" b="1" u="sng" dirty="0" smtClean="0"/>
              <a:t>ABILITATE A PAGAMENTO AUTOMATICO</a:t>
            </a:r>
            <a:r>
              <a:rPr lang="it-IT" sz="2400" dirty="0" smtClean="0"/>
              <a:t>.</a:t>
            </a:r>
          </a:p>
          <a:p>
            <a:pPr marL="6096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it-IT" sz="2400" b="1" u="sng" dirty="0" smtClean="0"/>
              <a:t>CHI USA LA COLONNINA IN MODO EPISODICO SENZA CONTRATTO DEVE POTER OTTENERE I MEDESIMI DOCUMENTI FISCALI CHE SONO OTTENUTI IN PRESENZA DI CONTRATTO E QUINDI DOVREBBERO ESSERE ABILITATE MODALITA’ DI INSERIMENTO PARTITA IVA E DATI FISCALI AL MOMENTO DELLA RICARICA PER OTTENERE FATTURA ELETTRONICA</a:t>
            </a:r>
            <a:r>
              <a:rPr lang="it-IT" sz="2400" dirty="0" smtClean="0"/>
              <a:t> 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69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66775" y="533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000" b="1" u="sng" dirty="0" smtClean="0">
                <a:solidFill>
                  <a:schemeClr val="accent1"/>
                </a:solidFill>
                <a:latin typeface="+mn-lt"/>
              </a:rPr>
              <a:t>I PREZZI</a:t>
            </a:r>
            <a:br>
              <a:rPr lang="it-IT" sz="4000" b="1" u="sng" dirty="0" smtClean="0">
                <a:solidFill>
                  <a:schemeClr val="accent1"/>
                </a:solidFill>
                <a:latin typeface="+mn-lt"/>
              </a:rPr>
            </a:br>
            <a:r>
              <a:rPr lang="it-IT" sz="3600" i="1" u="sng" dirty="0" smtClean="0">
                <a:solidFill>
                  <a:schemeClr val="accent1"/>
                </a:solidFill>
                <a:latin typeface="+mn-lt"/>
              </a:rPr>
              <a:t>(</a:t>
            </a:r>
            <a:r>
              <a:rPr lang="it-IT" sz="2700" b="1" i="1" u="sng" dirty="0" smtClean="0">
                <a:solidFill>
                  <a:schemeClr val="accent1"/>
                </a:solidFill>
                <a:latin typeface="+mn-lt"/>
              </a:rPr>
              <a:t>ARTICOLO 4, COMMA 10, DIRETTIVA 2014/94</a:t>
            </a:r>
            <a:br>
              <a:rPr lang="it-IT" sz="2700" b="1" i="1" u="sng" dirty="0" smtClean="0">
                <a:solidFill>
                  <a:schemeClr val="accent1"/>
                </a:solidFill>
                <a:latin typeface="+mn-lt"/>
              </a:rPr>
            </a:br>
            <a:r>
              <a:rPr lang="it-IT" sz="2700" b="1" i="1" u="sng" dirty="0" smtClean="0">
                <a:solidFill>
                  <a:schemeClr val="accent1"/>
                </a:solidFill>
                <a:latin typeface="+mn-lt"/>
              </a:rPr>
              <a:t>E ARTICOLO, 4 COMMA 11, D. LGS. 257/2016</a:t>
            </a:r>
            <a:r>
              <a:rPr lang="it-IT" sz="3600" i="1" dirty="0" smtClean="0">
                <a:solidFill>
                  <a:schemeClr val="accent1"/>
                </a:solidFill>
                <a:latin typeface="+mn-lt"/>
              </a:rPr>
              <a:t>)</a:t>
            </a:r>
            <a:endParaRPr lang="it-IT" sz="3600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71674"/>
            <a:ext cx="10515600" cy="4095751"/>
          </a:xfrm>
        </p:spPr>
        <p:txBody>
          <a:bodyPr>
            <a:noAutofit/>
          </a:bodyPr>
          <a:lstStyle/>
          <a:p>
            <a:pPr algn="just"/>
            <a:r>
              <a:rPr lang="it-IT" sz="2000" dirty="0" smtClean="0"/>
              <a:t>IL </a:t>
            </a:r>
            <a:r>
              <a:rPr lang="it-IT" sz="2000" dirty="0"/>
              <a:t>GESTORE DELLA COLONNINA </a:t>
            </a:r>
            <a:r>
              <a:rPr lang="it-IT" sz="2000" b="1" u="sng" dirty="0"/>
              <a:t>PUO’ STABILIRE LIBERAMENTE IL CORRISPETTIVO DEL SERVIZIO</a:t>
            </a:r>
            <a:r>
              <a:rPr lang="it-IT" sz="2000" dirty="0"/>
              <a:t> TENENDO CONTO SIA DEL TEMPO DI EROGAZIONE, SIA DI CRITERI FORFETTARI, SIA DELLA QUANTITA’ EROGATA </a:t>
            </a:r>
            <a:r>
              <a:rPr lang="it-IT" sz="2000" i="1" dirty="0"/>
              <a:t>(PURCHE’ NEL RISPETTO DELLE DISPOSIZIONI SULLA MISURA) </a:t>
            </a:r>
            <a:r>
              <a:rPr lang="it-IT" sz="2000" dirty="0"/>
              <a:t>E PUO’ ANCHE DECIDERE DI FORNIRE GRATUITAMENTE IL </a:t>
            </a:r>
            <a:r>
              <a:rPr lang="it-IT" sz="2000" dirty="0" smtClean="0"/>
              <a:t>SERVIZIO. </a:t>
            </a:r>
          </a:p>
          <a:p>
            <a:pPr algn="just"/>
            <a:r>
              <a:rPr lang="it-IT" sz="2000" dirty="0" smtClean="0"/>
              <a:t>I PREZZI DEVONO PERO’ ESSERE: </a:t>
            </a:r>
          </a:p>
          <a:p>
            <a:pPr marL="609600" indent="-342900" algn="just">
              <a:buFont typeface="Wingdings" panose="05000000000000000000" pitchFamily="2" charset="2"/>
              <a:buChar char="ü"/>
            </a:pPr>
            <a:r>
              <a:rPr lang="it-IT" sz="2000" b="1" u="sng" dirty="0" smtClean="0"/>
              <a:t>RAGIONEVOLI</a:t>
            </a:r>
            <a:r>
              <a:rPr lang="it-IT" sz="2000" dirty="0" smtClean="0"/>
              <a:t> </a:t>
            </a:r>
            <a:r>
              <a:rPr lang="it-IT" sz="2000" i="1" dirty="0" smtClean="0"/>
              <a:t>(NON SI PUO’ APPROFITTARE DELL’ ASSENZA DI ALTRE INFRASTRUTTURE NELLE VICINANZE)</a:t>
            </a:r>
            <a:r>
              <a:rPr lang="it-IT" sz="2000" dirty="0" smtClean="0"/>
              <a:t>.</a:t>
            </a:r>
          </a:p>
          <a:p>
            <a:pPr marL="609600" indent="-342900" algn="just">
              <a:buFont typeface="Wingdings" panose="05000000000000000000" pitchFamily="2" charset="2"/>
              <a:buChar char="ü"/>
            </a:pPr>
            <a:r>
              <a:rPr lang="it-IT" sz="2000" b="1" u="sng" dirty="0" smtClean="0"/>
              <a:t>TRASPARENTI E FACILMENTE E CHIARAMENTE COMPARABILI</a:t>
            </a:r>
            <a:r>
              <a:rPr lang="it-IT" sz="2000" b="1" dirty="0" smtClean="0"/>
              <a:t> </a:t>
            </a:r>
            <a:r>
              <a:rPr lang="it-IT" sz="2000" i="1" dirty="0" smtClean="0"/>
              <a:t>(NON DEVONO ESSERE LASCIATI A VALUTAZIONI DISCREZIONALI . UN DECRETO MINISTERIALE  DOVRA’ STABILIRE CRITERI)</a:t>
            </a:r>
            <a:r>
              <a:rPr lang="it-IT" sz="2000" dirty="0" smtClean="0"/>
              <a:t>.</a:t>
            </a:r>
          </a:p>
          <a:p>
            <a:pPr marL="609600" indent="-342900" algn="just">
              <a:buFont typeface="Wingdings" panose="05000000000000000000" pitchFamily="2" charset="2"/>
              <a:buChar char="ü"/>
            </a:pPr>
            <a:r>
              <a:rPr lang="it-IT" sz="2000" b="1" u="sng" dirty="0" smtClean="0"/>
              <a:t>NON DISCRIMINATORI</a:t>
            </a:r>
            <a:r>
              <a:rPr lang="it-IT" sz="2000" dirty="0" smtClean="0"/>
              <a:t> </a:t>
            </a:r>
            <a:r>
              <a:rPr lang="it-IT" sz="2000" i="1" dirty="0" smtClean="0"/>
              <a:t>(DA VALUTARE AD ESEMPIO SE SIANO VALIDE CLAUSOLE CHE STABILISCONO CONDIZIONI MOLTO PIU’ ONEROSE PER CHI NON HA CONTRATTO DI FORNITURA DI ENERGIA CON SOCIETA’ DEL GRUPPO O PER CHI NON HA SOTTOSCRITTO UN CONTRATTO CON IL GESTORE)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21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14326"/>
            <a:ext cx="10515600" cy="1085850"/>
          </a:xfrm>
        </p:spPr>
        <p:txBody>
          <a:bodyPr>
            <a:normAutofit/>
          </a:bodyPr>
          <a:lstStyle/>
          <a:p>
            <a:r>
              <a:rPr lang="it-IT" sz="3600" b="1" u="sng" dirty="0" smtClean="0">
                <a:solidFill>
                  <a:schemeClr val="accent1"/>
                </a:solidFill>
                <a:latin typeface="+mn-lt"/>
              </a:rPr>
              <a:t>LA TUTELA DEL CONSUMATORE </a:t>
            </a:r>
            <a:endParaRPr lang="it-IT" sz="36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011363"/>
            <a:ext cx="10515600" cy="35226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IL GESTORE DELLA COLONNINA NEI CONFRONTI DEI CONSUMATORI DOVRA’ </a:t>
            </a:r>
            <a:r>
              <a:rPr lang="it-IT" b="1" u="sng" dirty="0" smtClean="0"/>
              <a:t>ATTENERSI ALLE NORME DI TUTELA DEI CONSUMATORI</a:t>
            </a:r>
          </a:p>
          <a:p>
            <a:pPr marL="0" indent="0" algn="just">
              <a:buNone/>
            </a:pPr>
            <a:r>
              <a:rPr lang="it-IT" i="1" dirty="0" smtClean="0"/>
              <a:t>(D. LGS 206/2005: PRATICHE COMMERCIALI, INDICAZIONE PREZZI, CLAUSOLE VESSATORIE).</a:t>
            </a:r>
            <a:endParaRPr lang="it-IT" i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0D08-9E96-4EB6-A6C0-108108C1D93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245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1348</Words>
  <Application>Microsoft Office PowerPoint</Application>
  <PresentationFormat>Personalizzato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Presentazione standard di PowerPoint</vt:lpstr>
      <vt:lpstr>Presentazione standard di PowerPoint</vt:lpstr>
      <vt:lpstr>LA NOZIONE DI SERVIZIO DI RICARICA</vt:lpstr>
      <vt:lpstr>IL PRINCIPIO DI LIBERO ACCESSO</vt:lpstr>
      <vt:lpstr>LA RICARICA COME SERVIZIO E NON VENDITA</vt:lpstr>
      <vt:lpstr>LE RICADUTE DELLA QUALIFICAZIONE COME SERVIZIO </vt:lpstr>
      <vt:lpstr>LA NON NECESSITA’ DI UN CONTRATTO (ARTICOLO 4, COMMA 10, D. LGS 257/2016) </vt:lpstr>
      <vt:lpstr>I PREZZI (ARTICOLO 4, COMMA 10, DIRETTIVA 2014/94 E ARTICOLO, 4 COMMA 11, D. LGS. 257/2016)</vt:lpstr>
      <vt:lpstr>LA TUTELA DEL CONSUMATORE </vt:lpstr>
      <vt:lpstr>I SISTEMI DI MISURA</vt:lpstr>
      <vt:lpstr>LE TARIFFE ELETTRICHE APPLICABILI AGLI OPERATORI DI RICARICA</vt:lpstr>
      <vt:lpstr>LA RICARICA DOMESTICA</vt:lpstr>
      <vt:lpstr>L’ALLACCIO ALL’UTENZA CONDOMINIALE</vt:lpstr>
      <vt:lpstr>PERCHE’ CONVIENE ALIMENTARE LE COLONNINE CON ENERGIA RINNOVABILE IN AUTOCONSUMO</vt:lpstr>
      <vt:lpstr>PERCHE’ GLI OPERATORI DELLE COLONNINE POTRANNO TRARRE GIOVAMENTO DALL’APERTURA DEL MERCATO DEI SERVIZI DI RETE</vt:lpstr>
      <vt:lpstr>QUALCHE PROPOSTA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Bernini</dc:creator>
  <cp:lastModifiedBy>Emilio Sani</cp:lastModifiedBy>
  <cp:revision>108</cp:revision>
  <cp:lastPrinted>2018-09-26T15:54:40Z</cp:lastPrinted>
  <dcterms:created xsi:type="dcterms:W3CDTF">2018-09-18T13:59:40Z</dcterms:created>
  <dcterms:modified xsi:type="dcterms:W3CDTF">2018-12-22T13:59:21Z</dcterms:modified>
</cp:coreProperties>
</file>