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2" r:id="rId13"/>
    <p:sldId id="270" r:id="rId14"/>
    <p:sldId id="25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F75"/>
    <a:srgbClr val="BFC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674"/>
  </p:normalViewPr>
  <p:slideViewPr>
    <p:cSldViewPr snapToGrid="0" snapToObjects="1" showGuides="1">
      <p:cViewPr>
        <p:scale>
          <a:sx n="90" d="100"/>
          <a:sy n="90" d="100"/>
        </p:scale>
        <p:origin x="-1272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8388A-E1C5-1B43-8BD5-12F236A5694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5A66-BBA1-AB49-B8DB-BD8E3081B6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18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643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10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11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12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13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35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4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5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6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7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8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5A66-BBA1-AB49-B8DB-BD8E3081B624}" type="slidenum">
              <a:rPr lang="it-IT" smtClean="0">
                <a:solidFill>
                  <a:prstClr val="black"/>
                </a:solidFill>
              </a:rPr>
              <a:pPr/>
              <a:t>9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84280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F75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3224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6CCD-E0E9-9D47-A9FE-A2C53E78FEFF}" type="datetime1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E92267D-C07B-4572-BDBA-601584DB3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5391" y="-4454995"/>
            <a:ext cx="1381217" cy="10836271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 userDrawn="1"/>
        </p:nvSpPr>
        <p:spPr>
          <a:xfrm>
            <a:off x="9272587" y="272532"/>
            <a:ext cx="2241547" cy="138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>
                <a:solidFill>
                  <a:schemeClr val="bg1"/>
                </a:solidFill>
              </a:rPr>
              <a:t>ROME</a:t>
            </a:r>
          </a:p>
          <a:p>
            <a:r>
              <a:rPr lang="it-IT" sz="2000" dirty="0" smtClean="0">
                <a:solidFill>
                  <a:schemeClr val="bg1"/>
                </a:solidFill>
              </a:rPr>
              <a:t>11 12 2018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7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D24E-5BC2-EB44-96FB-DB79F5EC423C}" type="datetime1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43601" cy="1325563"/>
          </a:xfrm>
        </p:spPr>
        <p:txBody>
          <a:bodyPr/>
          <a:lstStyle>
            <a:lvl1pPr>
              <a:defRPr>
                <a:solidFill>
                  <a:srgbClr val="222F75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CE92267D-C07B-4572-BDBA-601584DB37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68"/>
          <a:stretch/>
        </p:blipFill>
        <p:spPr>
          <a:xfrm rot="5400000">
            <a:off x="10138591" y="152155"/>
            <a:ext cx="99042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140-F170-C944-8C81-B46E4C041CBD}" type="datetime1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43601" cy="1325563"/>
          </a:xfrm>
        </p:spPr>
        <p:txBody>
          <a:bodyPr/>
          <a:lstStyle>
            <a:lvl1pPr>
              <a:defRPr>
                <a:solidFill>
                  <a:srgbClr val="222F75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12F4-AE3F-E94F-AAE4-D738B673DB1E}" type="datetime1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E92267D-C07B-4572-BDBA-601584DB37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68"/>
          <a:stretch/>
        </p:blipFill>
        <p:spPr>
          <a:xfrm rot="5400000">
            <a:off x="10138591" y="152155"/>
            <a:ext cx="99042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22F75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90C4-9920-074E-8967-BE5784F0BC56}" type="datetime1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E92267D-C07B-4572-BDBA-601584DB3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5391" y="-4454995"/>
            <a:ext cx="1381217" cy="10836271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 userDrawn="1"/>
        </p:nvSpPr>
        <p:spPr>
          <a:xfrm>
            <a:off x="9272587" y="272532"/>
            <a:ext cx="2241547" cy="138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Noto Sans" charset="0"/>
                <a:ea typeface="Noto Sans" charset="0"/>
                <a:cs typeface="Noto Sans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>
                <a:solidFill>
                  <a:schemeClr val="bg1"/>
                </a:solidFill>
              </a:rPr>
              <a:t>ROME</a:t>
            </a:r>
          </a:p>
          <a:p>
            <a:r>
              <a:rPr lang="it-IT" sz="2000" dirty="0" smtClean="0">
                <a:solidFill>
                  <a:schemeClr val="bg1"/>
                </a:solidFill>
              </a:rPr>
              <a:t>11 12 2018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DDC-43B7-7043-BBAC-C4F51AD9C151}" type="datetime1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43601" cy="1325563"/>
          </a:xfrm>
        </p:spPr>
        <p:txBody>
          <a:bodyPr/>
          <a:lstStyle>
            <a:lvl1pPr>
              <a:defRPr>
                <a:solidFill>
                  <a:srgbClr val="222F75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CE92267D-C07B-4572-BDBA-601584DB37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68"/>
          <a:stretch/>
        </p:blipFill>
        <p:spPr>
          <a:xfrm rot="5400000">
            <a:off x="10138591" y="152155"/>
            <a:ext cx="99042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0434-5D6E-ED4F-A839-A62AB105000D}" type="datetime1">
              <a:rPr lang="it-IT" smtClean="0"/>
              <a:t>09/12/2018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43601" cy="1325563"/>
          </a:xfrm>
        </p:spPr>
        <p:txBody>
          <a:bodyPr/>
          <a:lstStyle>
            <a:lvl1pPr>
              <a:defRPr>
                <a:solidFill>
                  <a:srgbClr val="222F75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CE92267D-C07B-4572-BDBA-601584DB37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68"/>
          <a:stretch/>
        </p:blipFill>
        <p:spPr>
          <a:xfrm rot="5400000">
            <a:off x="10138591" y="152155"/>
            <a:ext cx="99042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439B-5929-A749-A021-86BCBD8B2C9C}" type="datetime1">
              <a:rPr lang="it-IT" smtClean="0"/>
              <a:t>09/12/2018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43601" cy="1325563"/>
          </a:xfrm>
        </p:spPr>
        <p:txBody>
          <a:bodyPr/>
          <a:lstStyle>
            <a:lvl1pPr>
              <a:defRPr>
                <a:solidFill>
                  <a:srgbClr val="222F75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CE92267D-C07B-4572-BDBA-601584DB37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68"/>
          <a:stretch/>
        </p:blipFill>
        <p:spPr>
          <a:xfrm rot="5400000">
            <a:off x="10138591" y="152155"/>
            <a:ext cx="99042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4BF-3273-1F4F-8983-8D0F93D848E0}" type="datetime1">
              <a:rPr lang="it-IT" smtClean="0"/>
              <a:t>09/12/2018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73D-7282-B947-B73C-D7D624651489}" type="datetime1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71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F3B9-14A9-FB49-BADD-23BBB0CB1843}" type="datetime1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FCAE4"/>
                </a:solidFill>
                <a:latin typeface="Noto Sans" charset="0"/>
                <a:ea typeface="Noto Sans" charset="0"/>
                <a:cs typeface="Noto Sans" charset="0"/>
              </a:defRPr>
            </a:lvl1pPr>
          </a:lstStyle>
          <a:p>
            <a:fld id="{3DDCF081-D9A8-6648-B5C7-1A3700048419}" type="datetime1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FCAE4"/>
                </a:solidFill>
                <a:latin typeface="Noto Sans" charset="0"/>
                <a:ea typeface="Noto Sans" charset="0"/>
                <a:cs typeface="Noto Sans" charset="0"/>
              </a:defRPr>
            </a:lvl1pPr>
          </a:lstStyle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CAE4"/>
                </a:solidFill>
                <a:latin typeface="Noto Sans" charset="0"/>
                <a:ea typeface="Noto Sans" charset="0"/>
                <a:cs typeface="Noto Sans" charset="0"/>
              </a:defRPr>
            </a:lvl1pPr>
          </a:lstStyle>
          <a:p>
            <a:fld id="{156904CB-AF06-BA43-BD52-BB9F8A7FBBD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22F75"/>
          </a:solidFill>
          <a:latin typeface="Noto Sans" charset="0"/>
          <a:ea typeface="Noto Sans" charset="0"/>
          <a:cs typeface="Noto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oto Sans" charset="0"/>
          <a:ea typeface="Noto Sans" charset="0"/>
          <a:cs typeface="Noto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oto Sans" charset="0"/>
          <a:ea typeface="Noto Sans" charset="0"/>
          <a:cs typeface="Noto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oto Sans" charset="0"/>
          <a:ea typeface="Noto Sans" charset="0"/>
          <a:cs typeface="Noto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" charset="0"/>
          <a:ea typeface="Noto Sans" charset="0"/>
          <a:cs typeface="Noto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" charset="0"/>
          <a:ea typeface="Noto Sans" charset="0"/>
          <a:cs typeface="Noto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.sani@sazalex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e.sani@sazalex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Energy </a:t>
            </a:r>
            <a:r>
              <a:rPr lang="it-IT" sz="3600" dirty="0" err="1" smtClean="0"/>
              <a:t>Digitalization</a:t>
            </a:r>
            <a:r>
              <a:rPr lang="it-IT" sz="3600" dirty="0" smtClean="0"/>
              <a:t> a </a:t>
            </a:r>
            <a:r>
              <a:rPr lang="it-IT" sz="3600" dirty="0" err="1" smtClean="0"/>
              <a:t>good</a:t>
            </a:r>
            <a:r>
              <a:rPr lang="it-IT" sz="3600" dirty="0" smtClean="0"/>
              <a:t> deal for </a:t>
            </a:r>
            <a:r>
              <a:rPr lang="it-IT" sz="3600" dirty="0" err="1" smtClean="0"/>
              <a:t>citizens</a:t>
            </a:r>
            <a:r>
              <a:rPr lang="it-IT" sz="3600" dirty="0" smtClean="0"/>
              <a:t> and business.</a:t>
            </a:r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>The new Eu </a:t>
            </a:r>
            <a:r>
              <a:rPr lang="it-IT" sz="3600" dirty="0" err="1" smtClean="0"/>
              <a:t>rules</a:t>
            </a:r>
            <a:r>
              <a:rPr lang="it-IT" sz="3600" dirty="0" smtClean="0"/>
              <a:t> and the </a:t>
            </a:r>
            <a:r>
              <a:rPr lang="it-IT" sz="3600" dirty="0" err="1" smtClean="0"/>
              <a:t>contractual</a:t>
            </a:r>
            <a:r>
              <a:rPr lang="it-IT" sz="3600" dirty="0" smtClean="0"/>
              <a:t> </a:t>
            </a:r>
            <a:r>
              <a:rPr lang="it-IT" sz="3600" dirty="0" err="1" smtClean="0"/>
              <a:t>arrangements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Emilio Sani</a:t>
            </a:r>
          </a:p>
          <a:p>
            <a:r>
              <a:rPr lang="it-IT" dirty="0" err="1" smtClean="0"/>
              <a:t>Lawyer</a:t>
            </a:r>
            <a:endParaRPr lang="it-IT" dirty="0" smtClean="0"/>
          </a:p>
          <a:p>
            <a:r>
              <a:rPr lang="it-IT" dirty="0" smtClean="0">
                <a:hlinkClick r:id="rId3"/>
              </a:rPr>
              <a:t>e.sani@sazalex.com</a:t>
            </a:r>
            <a:endParaRPr lang="it-IT" dirty="0" smtClean="0"/>
          </a:p>
          <a:p>
            <a:r>
              <a:rPr lang="it-IT" dirty="0"/>
              <a:t>e</a:t>
            </a:r>
            <a:r>
              <a:rPr lang="it-IT" dirty="0" smtClean="0"/>
              <a:t>milio.sani@italiasolare.eu</a:t>
            </a:r>
            <a:endParaRPr lang="it-IT" dirty="0" smtClean="0"/>
          </a:p>
          <a:p>
            <a:r>
              <a:rPr lang="it-IT" dirty="0" smtClean="0"/>
              <a:t>Mobile: </a:t>
            </a:r>
            <a:r>
              <a:rPr lang="it-IT" dirty="0" smtClean="0"/>
              <a:t>+393775556440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5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Sharing</a:t>
            </a:r>
            <a:r>
              <a:rPr lang="it-IT" dirty="0" smtClean="0"/>
              <a:t> of energy in energy </a:t>
            </a:r>
            <a:r>
              <a:rPr lang="it-IT" dirty="0" err="1" smtClean="0"/>
              <a:t>communities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Production </a:t>
            </a:r>
            <a:r>
              <a:rPr lang="it-IT" dirty="0" err="1" smtClean="0"/>
              <a:t>meter</a:t>
            </a:r>
            <a:r>
              <a:rPr lang="it-IT" dirty="0" smtClean="0"/>
              <a:t> of the community and </a:t>
            </a:r>
            <a:r>
              <a:rPr lang="it-IT" dirty="0" err="1" smtClean="0"/>
              <a:t>consumption</a:t>
            </a:r>
            <a:r>
              <a:rPr lang="it-IT" dirty="0" smtClean="0"/>
              <a:t> </a:t>
            </a:r>
            <a:r>
              <a:rPr lang="it-IT" dirty="0" err="1" smtClean="0"/>
              <a:t>meter</a:t>
            </a:r>
            <a:r>
              <a:rPr lang="it-IT" dirty="0" smtClean="0"/>
              <a:t> of the </a:t>
            </a:r>
            <a:r>
              <a:rPr lang="it-IT" dirty="0" err="1" smtClean="0"/>
              <a:t>member</a:t>
            </a:r>
            <a:r>
              <a:rPr lang="it-IT" dirty="0" smtClean="0"/>
              <a:t> of the community </a:t>
            </a:r>
            <a:r>
              <a:rPr lang="it-IT" dirty="0" err="1" smtClean="0"/>
              <a:t>shall</a:t>
            </a:r>
            <a:r>
              <a:rPr lang="it-IT" dirty="0" smtClean="0"/>
              <a:t> </a:t>
            </a:r>
            <a:r>
              <a:rPr lang="it-IT" dirty="0" err="1" smtClean="0"/>
              <a:t>interact</a:t>
            </a:r>
            <a:r>
              <a:rPr lang="it-IT" dirty="0" smtClean="0"/>
              <a:t> to </a:t>
            </a:r>
            <a:r>
              <a:rPr lang="it-IT" dirty="0" err="1" smtClean="0"/>
              <a:t>meter</a:t>
            </a:r>
            <a:r>
              <a:rPr lang="it-IT" dirty="0" smtClean="0"/>
              <a:t> the energy </a:t>
            </a:r>
            <a:r>
              <a:rPr lang="it-IT" dirty="0" err="1" smtClean="0"/>
              <a:t>istantaneously</a:t>
            </a:r>
            <a:r>
              <a:rPr lang="it-IT" dirty="0" smtClean="0"/>
              <a:t>  self-</a:t>
            </a:r>
            <a:r>
              <a:rPr lang="it-IT" dirty="0" err="1" smtClean="0"/>
              <a:t>consumed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shared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smtClean="0"/>
              <a:t>The manager of the </a:t>
            </a:r>
            <a:r>
              <a:rPr lang="it-IT" b="1" u="sng" dirty="0" err="1" smtClean="0"/>
              <a:t>distribution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grid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shall</a:t>
            </a:r>
            <a:r>
              <a:rPr lang="it-IT" b="1" u="sng" dirty="0" smtClean="0"/>
              <a:t>  facilitate</a:t>
            </a:r>
            <a:endParaRPr lang="it-IT" b="1" u="sng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energy </a:t>
            </a:r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shall</a:t>
            </a:r>
            <a:r>
              <a:rPr lang="it-IT" dirty="0" smtClean="0"/>
              <a:t> </a:t>
            </a:r>
            <a:r>
              <a:rPr lang="it-IT" dirty="0" err="1" smtClean="0"/>
              <a:t>pay</a:t>
            </a:r>
            <a:r>
              <a:rPr lang="it-IT" dirty="0" smtClean="0"/>
              <a:t> the </a:t>
            </a:r>
            <a:r>
              <a:rPr lang="it-IT" dirty="0" err="1" smtClean="0"/>
              <a:t>charges</a:t>
            </a:r>
            <a:r>
              <a:rPr lang="it-IT" dirty="0" smtClean="0"/>
              <a:t> on the </a:t>
            </a:r>
            <a:r>
              <a:rPr lang="it-IT" dirty="0" err="1" smtClean="0"/>
              <a:t>basis</a:t>
            </a:r>
            <a:r>
              <a:rPr lang="it-IT" dirty="0" smtClean="0"/>
              <a:t> of </a:t>
            </a:r>
            <a:r>
              <a:rPr lang="it-IT" dirty="0" err="1" smtClean="0"/>
              <a:t>cost</a:t>
            </a:r>
            <a:r>
              <a:rPr lang="it-IT" dirty="0" smtClean="0"/>
              <a:t> benefit </a:t>
            </a:r>
            <a:r>
              <a:rPr lang="it-IT" dirty="0" err="1" smtClean="0"/>
              <a:t>analysis</a:t>
            </a:r>
            <a:r>
              <a:rPr lang="it-IT" dirty="0" smtClean="0"/>
              <a:t> (</a:t>
            </a:r>
            <a:r>
              <a:rPr lang="it-IT" b="1" u="sng" dirty="0" smtClean="0"/>
              <a:t>with </a:t>
            </a:r>
            <a:r>
              <a:rPr lang="it-IT" b="1" u="sng" dirty="0" err="1" smtClean="0"/>
              <a:t>discounts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smtClean="0"/>
              <a:t>Digital </a:t>
            </a:r>
            <a:r>
              <a:rPr lang="it-IT" b="1" u="sng" dirty="0" err="1" smtClean="0"/>
              <a:t>technologies</a:t>
            </a:r>
            <a:r>
              <a:rPr lang="it-IT" b="1" u="sng" dirty="0" smtClean="0"/>
              <a:t>  </a:t>
            </a:r>
            <a:r>
              <a:rPr lang="it-IT" b="1" u="sng" dirty="0" err="1" smtClean="0"/>
              <a:t>increase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simultaneous</a:t>
            </a:r>
            <a:r>
              <a:rPr lang="it-IT" b="1" u="sng" dirty="0" smtClean="0"/>
              <a:t> self-</a:t>
            </a:r>
            <a:r>
              <a:rPr lang="it-IT" b="1" u="sng" dirty="0" err="1" smtClean="0"/>
              <a:t>consumption</a:t>
            </a:r>
            <a:r>
              <a:rPr lang="it-IT" b="1" u="sng" dirty="0" smtClean="0"/>
              <a:t> and  </a:t>
            </a:r>
            <a:r>
              <a:rPr lang="it-IT" b="1" u="sng" dirty="0" err="1" smtClean="0"/>
              <a:t>meter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it</a:t>
            </a:r>
            <a:endParaRPr lang="it-IT" b="1" u="sng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8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Dinamic</a:t>
            </a:r>
            <a:r>
              <a:rPr lang="it-IT" dirty="0" smtClean="0"/>
              <a:t> </a:t>
            </a:r>
            <a:r>
              <a:rPr lang="it-IT" dirty="0" err="1" smtClean="0"/>
              <a:t>price</a:t>
            </a:r>
            <a:r>
              <a:rPr lang="it-IT" dirty="0" smtClean="0"/>
              <a:t> </a:t>
            </a:r>
            <a:r>
              <a:rPr lang="it-IT" dirty="0" err="1" smtClean="0"/>
              <a:t>PPAs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Electricity</a:t>
            </a:r>
            <a:r>
              <a:rPr lang="it-IT" dirty="0" smtClean="0"/>
              <a:t> </a:t>
            </a:r>
            <a:r>
              <a:rPr lang="it-IT" dirty="0" err="1" smtClean="0"/>
              <a:t>supply</a:t>
            </a:r>
            <a:r>
              <a:rPr lang="it-IT" dirty="0" smtClean="0"/>
              <a:t> </a:t>
            </a:r>
            <a:r>
              <a:rPr lang="it-IT" dirty="0" err="1" smtClean="0"/>
              <a:t>contracts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reflect</a:t>
            </a:r>
            <a:r>
              <a:rPr lang="it-IT" dirty="0" smtClean="0"/>
              <a:t> the </a:t>
            </a:r>
            <a:r>
              <a:rPr lang="it-IT" dirty="0" err="1" smtClean="0"/>
              <a:t>price</a:t>
            </a:r>
            <a:r>
              <a:rPr lang="it-IT" dirty="0" smtClean="0"/>
              <a:t> </a:t>
            </a:r>
            <a:r>
              <a:rPr lang="it-IT" dirty="0" err="1" smtClean="0"/>
              <a:t>variation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market </a:t>
            </a:r>
            <a:r>
              <a:rPr lang="it-IT" dirty="0" err="1" smtClean="0"/>
              <a:t>settlement</a:t>
            </a:r>
            <a:r>
              <a:rPr lang="it-IT" dirty="0" smtClean="0"/>
              <a:t> </a:t>
            </a:r>
            <a:r>
              <a:rPr lang="it-IT" dirty="0" err="1" smtClean="0"/>
              <a:t>frequency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smtClean="0"/>
              <a:t>By </a:t>
            </a:r>
            <a:r>
              <a:rPr lang="it-IT" b="1" u="sng" dirty="0" err="1" smtClean="0"/>
              <a:t>digital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tools</a:t>
            </a:r>
            <a:r>
              <a:rPr lang="it-IT" b="1" u="sng" dirty="0" smtClean="0"/>
              <a:t> the </a:t>
            </a:r>
            <a:r>
              <a:rPr lang="it-IT" b="1" u="sng" dirty="0" err="1" smtClean="0"/>
              <a:t>customer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may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automatically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manage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its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flexibility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tools</a:t>
            </a:r>
            <a:r>
              <a:rPr lang="it-IT" b="1" u="sng" dirty="0" smtClean="0"/>
              <a:t> (</a:t>
            </a:r>
            <a:r>
              <a:rPr lang="it-IT" b="1" u="sng" dirty="0" err="1" smtClean="0"/>
              <a:t>storage</a:t>
            </a:r>
            <a:r>
              <a:rPr lang="it-IT" b="1" u="sng" dirty="0" smtClean="0"/>
              <a:t>, </a:t>
            </a:r>
            <a:r>
              <a:rPr lang="it-IT" b="1" u="sng" dirty="0" err="1" smtClean="0"/>
              <a:t>heating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pumps</a:t>
            </a:r>
            <a:r>
              <a:rPr lang="it-IT" b="1" u="sng" dirty="0" smtClean="0"/>
              <a:t>, </a:t>
            </a:r>
            <a:r>
              <a:rPr lang="it-IT" b="1" u="sng" dirty="0" err="1" smtClean="0"/>
              <a:t>domotic</a:t>
            </a:r>
            <a:r>
              <a:rPr lang="it-IT" b="1" u="sng" dirty="0" smtClean="0"/>
              <a:t>) to </a:t>
            </a:r>
            <a:r>
              <a:rPr lang="it-IT" b="1" u="sng" dirty="0" err="1" smtClean="0"/>
              <a:t>consume</a:t>
            </a:r>
            <a:r>
              <a:rPr lang="it-IT" b="1" u="sng" dirty="0" smtClean="0"/>
              <a:t> energy </a:t>
            </a:r>
            <a:r>
              <a:rPr lang="it-IT" b="1" u="sng" dirty="0" err="1" smtClean="0"/>
              <a:t>when</a:t>
            </a:r>
            <a:r>
              <a:rPr lang="it-IT" b="1" u="sng" dirty="0" smtClean="0"/>
              <a:t> energy </a:t>
            </a:r>
            <a:r>
              <a:rPr lang="it-IT" b="1" u="sng" dirty="0" err="1" smtClean="0"/>
              <a:t>is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cheaper</a:t>
            </a:r>
            <a:r>
              <a:rPr lang="it-IT" b="1" u="sng" dirty="0" smtClean="0"/>
              <a:t> (</a:t>
            </a:r>
            <a:r>
              <a:rPr lang="it-IT" b="1" u="sng" dirty="0" err="1" smtClean="0"/>
              <a:t>because</a:t>
            </a:r>
            <a:r>
              <a:rPr lang="it-IT" b="1" u="sng" dirty="0" smtClean="0"/>
              <a:t> PV </a:t>
            </a:r>
            <a:r>
              <a:rPr lang="it-IT" b="1" u="sng" dirty="0" err="1" smtClean="0"/>
              <a:t>plants</a:t>
            </a:r>
            <a:r>
              <a:rPr lang="it-IT" b="1" u="sng" dirty="0" smtClean="0"/>
              <a:t> are </a:t>
            </a:r>
            <a:r>
              <a:rPr lang="it-IT" b="1" u="sng" dirty="0" err="1" smtClean="0"/>
              <a:t>working</a:t>
            </a:r>
            <a:endParaRPr lang="it-IT" b="1" u="sng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</a:t>
            </a:r>
            <a:r>
              <a:rPr lang="it-IT" dirty="0" smtClean="0"/>
              <a:t>irtual (</a:t>
            </a:r>
            <a:r>
              <a:rPr lang="it-IT" dirty="0" err="1" smtClean="0"/>
              <a:t>peer</a:t>
            </a:r>
            <a:r>
              <a:rPr lang="it-IT" dirty="0" smtClean="0"/>
              <a:t> to </a:t>
            </a:r>
            <a:r>
              <a:rPr lang="it-IT" dirty="0" err="1" smtClean="0"/>
              <a:t>peer</a:t>
            </a:r>
            <a:r>
              <a:rPr lang="it-IT" dirty="0" smtClean="0"/>
              <a:t>/ </a:t>
            </a:r>
            <a:r>
              <a:rPr lang="it-IT" dirty="0" err="1" smtClean="0"/>
              <a:t>proximity</a:t>
            </a:r>
            <a:r>
              <a:rPr lang="it-IT" dirty="0" smtClean="0"/>
              <a:t>) self-</a:t>
            </a:r>
            <a:r>
              <a:rPr lang="it-IT" dirty="0" err="1" smtClean="0"/>
              <a:t>consumption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smtClean="0"/>
              <a:t>By use of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b="1" u="sng" dirty="0" err="1" smtClean="0"/>
              <a:t>Consumption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units</a:t>
            </a:r>
            <a:r>
              <a:rPr lang="it-IT" b="1" u="sng" dirty="0" smtClean="0"/>
              <a:t> and </a:t>
            </a:r>
            <a:r>
              <a:rPr lang="it-IT" b="1" u="sng" dirty="0" err="1" smtClean="0"/>
              <a:t>nearby</a:t>
            </a:r>
            <a:r>
              <a:rPr lang="it-IT" b="1" u="sng" dirty="0" smtClean="0"/>
              <a:t> production </a:t>
            </a:r>
            <a:r>
              <a:rPr lang="it-IT" b="1" u="sng" dirty="0" err="1" smtClean="0"/>
              <a:t>units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connected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through</a:t>
            </a:r>
            <a:r>
              <a:rPr lang="it-IT" b="1" u="sng" dirty="0" smtClean="0"/>
              <a:t> the public network </a:t>
            </a:r>
            <a:r>
              <a:rPr lang="it-IT" b="1" u="sng" dirty="0" err="1" smtClean="0"/>
              <a:t>may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agree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virtual</a:t>
            </a:r>
            <a:r>
              <a:rPr lang="it-IT" b="1" u="sng" dirty="0" smtClean="0"/>
              <a:t> self-</a:t>
            </a:r>
            <a:r>
              <a:rPr lang="it-IT" b="1" u="sng" dirty="0" err="1" smtClean="0"/>
              <a:t>consumption</a:t>
            </a:r>
            <a:r>
              <a:rPr lang="it-IT" b="1" u="sng" dirty="0" smtClean="0"/>
              <a:t>,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recorded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</a:t>
            </a:r>
            <a:r>
              <a:rPr lang="it-IT" dirty="0" err="1" smtClean="0"/>
              <a:t>interface</a:t>
            </a:r>
            <a:r>
              <a:rPr lang="it-IT" dirty="0" smtClean="0"/>
              <a:t> of the </a:t>
            </a:r>
            <a:r>
              <a:rPr lang="it-IT" dirty="0" err="1" smtClean="0"/>
              <a:t>meters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supply</a:t>
            </a:r>
            <a:r>
              <a:rPr lang="it-IT" dirty="0" smtClean="0"/>
              <a:t> </a:t>
            </a:r>
            <a:r>
              <a:rPr lang="it-IT" dirty="0" err="1" smtClean="0"/>
              <a:t>shall</a:t>
            </a:r>
            <a:r>
              <a:rPr lang="it-IT" dirty="0" smtClean="0"/>
              <a:t> </a:t>
            </a:r>
            <a:r>
              <a:rPr lang="it-IT" dirty="0" err="1" smtClean="0"/>
              <a:t>concern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the energy </a:t>
            </a:r>
            <a:r>
              <a:rPr lang="it-IT" dirty="0" err="1" smtClean="0"/>
              <a:t>virtually</a:t>
            </a:r>
            <a:r>
              <a:rPr lang="it-IT" dirty="0" smtClean="0"/>
              <a:t> </a:t>
            </a:r>
            <a:r>
              <a:rPr lang="it-IT" b="1" u="sng" dirty="0" err="1" smtClean="0"/>
              <a:t>istantaneously</a:t>
            </a:r>
            <a:r>
              <a:rPr lang="it-IT" b="1" u="sng" dirty="0" smtClean="0"/>
              <a:t> self-</a:t>
            </a:r>
            <a:r>
              <a:rPr lang="it-IT" b="1" u="sng" dirty="0" err="1" smtClean="0"/>
              <a:t>consumed</a:t>
            </a:r>
            <a:endParaRPr lang="it-IT" b="1" u="sng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smtClean="0"/>
              <a:t>Network </a:t>
            </a:r>
            <a:r>
              <a:rPr lang="it-IT" b="1" u="sng" dirty="0" err="1" smtClean="0"/>
              <a:t>tariffs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shall</a:t>
            </a:r>
            <a:r>
              <a:rPr lang="it-IT" b="1" u="sng" dirty="0" smtClean="0"/>
              <a:t> be </a:t>
            </a:r>
            <a:r>
              <a:rPr lang="it-IT" b="1" u="sng" dirty="0" err="1" smtClean="0"/>
              <a:t>paid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but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discounted</a:t>
            </a:r>
            <a:r>
              <a:rPr lang="it-IT" dirty="0" smtClean="0"/>
              <a:t>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close</a:t>
            </a:r>
            <a:r>
              <a:rPr lang="it-IT" dirty="0" smtClean="0"/>
              <a:t> production and </a:t>
            </a:r>
            <a:r>
              <a:rPr lang="it-IT" dirty="0" err="1" smtClean="0"/>
              <a:t>consumption</a:t>
            </a:r>
            <a:endParaRPr lang="it-IT" b="1" u="sng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4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new </a:t>
            </a:r>
            <a:r>
              <a:rPr lang="it-IT" dirty="0" err="1" smtClean="0"/>
              <a:t>digital</a:t>
            </a:r>
            <a:r>
              <a:rPr lang="it-IT" dirty="0" smtClean="0"/>
              <a:t> energy performance </a:t>
            </a:r>
            <a:r>
              <a:rPr lang="it-IT" dirty="0" err="1" smtClean="0"/>
              <a:t>contracts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Premium to Esco </a:t>
            </a:r>
            <a:r>
              <a:rPr lang="it-IT" dirty="0" err="1"/>
              <a:t>n</a:t>
            </a:r>
            <a:r>
              <a:rPr lang="it-IT" dirty="0" err="1" smtClean="0"/>
              <a:t>ot</a:t>
            </a:r>
            <a:r>
              <a:rPr lang="it-IT" dirty="0" smtClean="0"/>
              <a:t> just on </a:t>
            </a:r>
            <a:r>
              <a:rPr lang="it-IT" dirty="0" err="1" smtClean="0"/>
              <a:t>savings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Consumption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to match production and </a:t>
            </a:r>
            <a:r>
              <a:rPr lang="it-IT" dirty="0" err="1" smtClean="0"/>
              <a:t>needs</a:t>
            </a:r>
            <a:r>
              <a:rPr lang="it-IT" dirty="0" smtClean="0"/>
              <a:t> for </a:t>
            </a:r>
            <a:r>
              <a:rPr lang="it-IT" dirty="0" err="1" smtClean="0"/>
              <a:t>grid</a:t>
            </a:r>
            <a:r>
              <a:rPr lang="it-IT" dirty="0" smtClean="0"/>
              <a:t> </a:t>
            </a:r>
            <a:r>
              <a:rPr lang="it-IT" dirty="0" err="1" smtClean="0"/>
              <a:t>ancillary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Premium to Esco on</a:t>
            </a:r>
          </a:p>
          <a:p>
            <a:pPr marL="571500" indent="-571500">
              <a:buAutoNum type="romanLcParenBoth"/>
            </a:pPr>
            <a:r>
              <a:rPr lang="it-IT" b="1" u="sng" dirty="0" smtClean="0"/>
              <a:t>Match </a:t>
            </a:r>
            <a:r>
              <a:rPr lang="it-IT" b="1" u="sng" dirty="0" err="1" smtClean="0"/>
              <a:t>between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consumption</a:t>
            </a:r>
            <a:r>
              <a:rPr lang="it-IT" b="1" u="sng" dirty="0" smtClean="0"/>
              <a:t> and production (or best </a:t>
            </a:r>
            <a:r>
              <a:rPr lang="it-IT" b="1" u="sng" dirty="0" err="1" smtClean="0"/>
              <a:t>dinamic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prices</a:t>
            </a:r>
            <a:r>
              <a:rPr lang="it-IT" b="1" u="sng" dirty="0" smtClean="0"/>
              <a:t>)</a:t>
            </a:r>
          </a:p>
          <a:p>
            <a:pPr marL="571500" indent="-571500">
              <a:buAutoNum type="romanLcParenBoth"/>
            </a:pPr>
            <a:r>
              <a:rPr lang="it-IT" b="1" u="sng" dirty="0" smtClean="0"/>
              <a:t>Energy </a:t>
            </a:r>
            <a:r>
              <a:rPr lang="it-IT" b="1" u="sng" dirty="0" err="1" smtClean="0"/>
              <a:t>available</a:t>
            </a:r>
            <a:r>
              <a:rPr lang="it-IT" b="1" u="sng" dirty="0" smtClean="0"/>
              <a:t> for </a:t>
            </a:r>
            <a:r>
              <a:rPr lang="it-IT" b="1" u="sng" dirty="0" err="1" smtClean="0"/>
              <a:t>grid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ancillary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services</a:t>
            </a:r>
            <a:endParaRPr lang="it-IT" b="1" u="sng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3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Thanks</a:t>
            </a:r>
            <a:r>
              <a:rPr lang="it-IT" dirty="0" smtClean="0"/>
              <a:t> for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it-IT" dirty="0" smtClean="0"/>
              <a:t>Emilio Sani</a:t>
            </a:r>
          </a:p>
          <a:p>
            <a:pPr algn="ctr"/>
            <a:r>
              <a:rPr lang="it-IT" dirty="0" err="1" smtClean="0"/>
              <a:t>Lawyer</a:t>
            </a:r>
            <a:endParaRPr lang="it-IT" dirty="0" smtClean="0"/>
          </a:p>
          <a:p>
            <a:pPr algn="ctr"/>
            <a:r>
              <a:rPr lang="it-IT" dirty="0" smtClean="0">
                <a:hlinkClick r:id="rId2"/>
              </a:rPr>
              <a:t>e.sani@sazalex.com</a:t>
            </a:r>
            <a:endParaRPr lang="it-IT" dirty="0" smtClean="0"/>
          </a:p>
          <a:p>
            <a:pPr algn="ctr"/>
            <a:r>
              <a:rPr lang="it-IT" dirty="0" err="1" smtClean="0"/>
              <a:t>Tel</a:t>
            </a:r>
            <a:r>
              <a:rPr lang="it-IT" dirty="0" smtClean="0"/>
              <a:t>: +393775556440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53D-1434-7249-9FB8-F0C8A38162B0}" type="datetime1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Forum ITALIA SOLARE 2018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1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Index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Digitalization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for the energy </a:t>
            </a:r>
            <a:r>
              <a:rPr lang="it-IT" dirty="0" err="1" smtClean="0"/>
              <a:t>transition</a:t>
            </a:r>
            <a:r>
              <a:rPr lang="it-IT" dirty="0" smtClean="0"/>
              <a:t> to </a:t>
            </a:r>
            <a:r>
              <a:rPr lang="it-IT" dirty="0" err="1" smtClean="0"/>
              <a:t>renewable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. 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/>
              <a:t> </a:t>
            </a:r>
            <a:r>
              <a:rPr lang="it-IT" dirty="0" smtClean="0"/>
              <a:t>How can the </a:t>
            </a:r>
            <a:r>
              <a:rPr lang="it-IT" dirty="0" err="1" smtClean="0"/>
              <a:t>regulation</a:t>
            </a:r>
            <a:r>
              <a:rPr lang="it-IT" dirty="0" smtClean="0"/>
              <a:t> help the use of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technologies</a:t>
            </a:r>
            <a:r>
              <a:rPr lang="it-IT" dirty="0" smtClean="0"/>
              <a:t> in the energy </a:t>
            </a:r>
            <a:r>
              <a:rPr lang="it-IT" dirty="0" err="1" smtClean="0"/>
              <a:t>sector</a:t>
            </a:r>
            <a:r>
              <a:rPr lang="it-IT" dirty="0" smtClean="0"/>
              <a:t>?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contractual</a:t>
            </a:r>
            <a:r>
              <a:rPr lang="it-IT" dirty="0" smtClean="0"/>
              <a:t> </a:t>
            </a:r>
            <a:r>
              <a:rPr lang="it-IT" dirty="0" err="1" smtClean="0"/>
              <a:t>arrangements</a:t>
            </a:r>
            <a:r>
              <a:rPr lang="it-IT" dirty="0" smtClean="0"/>
              <a:t>  to </a:t>
            </a:r>
            <a:r>
              <a:rPr lang="it-IT" dirty="0" err="1" smtClean="0"/>
              <a:t>optimize</a:t>
            </a:r>
            <a:r>
              <a:rPr lang="it-IT" dirty="0" smtClean="0"/>
              <a:t> the </a:t>
            </a:r>
            <a:r>
              <a:rPr lang="it-IT" dirty="0" err="1" smtClean="0"/>
              <a:t>support</a:t>
            </a:r>
            <a:r>
              <a:rPr lang="it-IT" dirty="0" smtClean="0"/>
              <a:t> of </a:t>
            </a:r>
            <a:r>
              <a:rPr lang="it-IT" dirty="0" err="1" smtClean="0"/>
              <a:t>digitalization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0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for the energy </a:t>
            </a:r>
            <a:r>
              <a:rPr lang="it-IT" dirty="0" err="1" smtClean="0"/>
              <a:t>transition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(i) </a:t>
            </a:r>
            <a:r>
              <a:rPr lang="it-IT" dirty="0" err="1" smtClean="0"/>
              <a:t>Matches</a:t>
            </a:r>
            <a:r>
              <a:rPr lang="it-IT" dirty="0" smtClean="0"/>
              <a:t> </a:t>
            </a:r>
            <a:r>
              <a:rPr lang="it-IT" dirty="0" err="1" smtClean="0"/>
              <a:t>consumption</a:t>
            </a:r>
            <a:r>
              <a:rPr lang="it-IT" dirty="0" smtClean="0"/>
              <a:t> and production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(ii) </a:t>
            </a:r>
            <a:r>
              <a:rPr lang="it-IT" dirty="0" err="1" smtClean="0"/>
              <a:t>Optimizes</a:t>
            </a:r>
            <a:r>
              <a:rPr lang="it-IT" dirty="0" smtClean="0"/>
              <a:t> the use of the </a:t>
            </a:r>
            <a:r>
              <a:rPr lang="it-IT" dirty="0" err="1" smtClean="0"/>
              <a:t>grids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(iii) </a:t>
            </a:r>
            <a:r>
              <a:rPr lang="it-IT" dirty="0" err="1" smtClean="0"/>
              <a:t>Makes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aggregation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How </a:t>
            </a:r>
            <a:r>
              <a:rPr lang="it-IT" dirty="0" err="1" smtClean="0"/>
              <a:t>does</a:t>
            </a:r>
            <a:r>
              <a:rPr lang="it-IT" dirty="0" smtClean="0"/>
              <a:t> the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technology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Collection and </a:t>
            </a:r>
            <a:r>
              <a:rPr lang="it-IT" b="1" u="sng" dirty="0" err="1" smtClean="0"/>
              <a:t>prompt</a:t>
            </a:r>
            <a:r>
              <a:rPr lang="it-IT" b="1" u="sng" dirty="0" smtClean="0"/>
              <a:t> management of data </a:t>
            </a:r>
            <a:r>
              <a:rPr lang="it-IT" dirty="0" smtClean="0"/>
              <a:t>(production data, </a:t>
            </a:r>
            <a:r>
              <a:rPr lang="it-IT" dirty="0" err="1" smtClean="0"/>
              <a:t>consumption</a:t>
            </a:r>
            <a:r>
              <a:rPr lang="it-IT" dirty="0" smtClean="0"/>
              <a:t> data, </a:t>
            </a:r>
            <a:r>
              <a:rPr lang="it-IT" dirty="0" err="1" smtClean="0"/>
              <a:t>grid</a:t>
            </a:r>
            <a:r>
              <a:rPr lang="it-IT" dirty="0" smtClean="0"/>
              <a:t> </a:t>
            </a:r>
            <a:r>
              <a:rPr lang="it-IT" dirty="0" err="1" smtClean="0"/>
              <a:t>stability</a:t>
            </a:r>
            <a:r>
              <a:rPr lang="it-IT" dirty="0" smtClean="0"/>
              <a:t> information);</a:t>
            </a:r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Remote Management of </a:t>
            </a:r>
            <a:r>
              <a:rPr lang="it-IT" b="1" u="sng" dirty="0" err="1" smtClean="0"/>
              <a:t>consumption</a:t>
            </a:r>
            <a:r>
              <a:rPr lang="it-IT" b="1" u="sng" dirty="0" smtClean="0"/>
              <a:t> and production </a:t>
            </a:r>
            <a:r>
              <a:rPr lang="it-IT" b="1" u="sng" dirty="0" err="1" smtClean="0"/>
              <a:t>units</a:t>
            </a:r>
            <a:endParaRPr lang="it-IT" b="1" u="sng" dirty="0" smtClean="0"/>
          </a:p>
          <a:p>
            <a:pPr marL="0" indent="0">
              <a:buNone/>
            </a:pPr>
            <a:r>
              <a:rPr lang="it-IT" b="1" u="sng" dirty="0" smtClean="0"/>
              <a:t>Management of </a:t>
            </a:r>
            <a:r>
              <a:rPr lang="it-IT" b="1" u="sng" dirty="0" err="1" smtClean="0"/>
              <a:t>flexibility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tools</a:t>
            </a:r>
            <a:r>
              <a:rPr lang="it-IT" b="1" u="sng" dirty="0" smtClean="0"/>
              <a:t> </a:t>
            </a:r>
            <a:r>
              <a:rPr lang="it-IT" u="sng" dirty="0" smtClean="0"/>
              <a:t>(</a:t>
            </a:r>
            <a:r>
              <a:rPr lang="it-IT" u="sng" dirty="0" err="1" smtClean="0"/>
              <a:t>storage</a:t>
            </a:r>
            <a:r>
              <a:rPr lang="it-IT" u="sng" dirty="0" smtClean="0"/>
              <a:t>, </a:t>
            </a:r>
            <a:r>
              <a:rPr lang="it-IT" u="sng" dirty="0" err="1" smtClean="0"/>
              <a:t>heating</a:t>
            </a:r>
            <a:r>
              <a:rPr lang="it-IT" u="sng" dirty="0" smtClean="0"/>
              <a:t> </a:t>
            </a:r>
            <a:r>
              <a:rPr lang="it-IT" u="sng" dirty="0" err="1" smtClean="0"/>
              <a:t>pumps</a:t>
            </a:r>
            <a:r>
              <a:rPr lang="it-IT" u="sng" dirty="0" smtClean="0"/>
              <a:t>, </a:t>
            </a:r>
            <a:r>
              <a:rPr lang="it-IT" u="sng" dirty="0" err="1" smtClean="0"/>
              <a:t>electric</a:t>
            </a:r>
            <a:r>
              <a:rPr lang="it-IT" u="sng" dirty="0" smtClean="0"/>
              <a:t> </a:t>
            </a:r>
            <a:r>
              <a:rPr lang="it-IT" u="sng" dirty="0" err="1" smtClean="0"/>
              <a:t>cars</a:t>
            </a:r>
            <a:r>
              <a:rPr lang="it-IT" u="sng" dirty="0" smtClean="0"/>
              <a:t>, </a:t>
            </a:r>
            <a:r>
              <a:rPr lang="it-IT" u="sng" dirty="0" err="1" smtClean="0"/>
              <a:t>domotic</a:t>
            </a:r>
            <a:r>
              <a:rPr lang="it-IT" u="sng" dirty="0" smtClean="0"/>
              <a:t> </a:t>
            </a:r>
            <a:r>
              <a:rPr lang="it-IT" u="sng" dirty="0" err="1" smtClean="0"/>
              <a:t>systems</a:t>
            </a:r>
            <a:r>
              <a:rPr lang="it-IT" u="sng" dirty="0" smtClean="0"/>
              <a:t>, </a:t>
            </a:r>
            <a:r>
              <a:rPr lang="it-IT" u="sng" dirty="0" err="1"/>
              <a:t>ecc</a:t>
            </a:r>
            <a:r>
              <a:rPr lang="it-IT" u="sng" dirty="0"/>
              <a:t>)</a:t>
            </a:r>
          </a:p>
          <a:p>
            <a:pPr marL="0" indent="0">
              <a:buNone/>
            </a:pPr>
            <a:r>
              <a:rPr lang="it-IT" b="1" u="sng" dirty="0" err="1" smtClean="0"/>
              <a:t>Automatization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demand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response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mechanisms</a:t>
            </a:r>
            <a:endParaRPr lang="it-IT" b="1" u="sng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5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</a:t>
            </a:r>
            <a:r>
              <a:rPr lang="it-IT" dirty="0" smtClean="0"/>
              <a:t>igital help </a:t>
            </a:r>
            <a:r>
              <a:rPr lang="it-IT" dirty="0" err="1" smtClean="0"/>
              <a:t>citizens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571500" indent="-571500">
              <a:buAutoNum type="romanLcParenBoth"/>
            </a:pPr>
            <a:r>
              <a:rPr lang="it-IT" dirty="0" err="1" smtClean="0"/>
              <a:t>Ability</a:t>
            </a:r>
            <a:r>
              <a:rPr lang="it-IT" dirty="0" smtClean="0"/>
              <a:t> to </a:t>
            </a:r>
            <a:r>
              <a:rPr lang="it-IT" b="1" dirty="0" smtClean="0"/>
              <a:t>aggregate</a:t>
            </a:r>
            <a:r>
              <a:rPr lang="it-IT" dirty="0" smtClean="0"/>
              <a:t> and </a:t>
            </a:r>
            <a:r>
              <a:rPr lang="it-IT" dirty="0" err="1" smtClean="0"/>
              <a:t>therefore</a:t>
            </a:r>
            <a:r>
              <a:rPr lang="it-IT" dirty="0" smtClean="0"/>
              <a:t> to </a:t>
            </a:r>
            <a:r>
              <a:rPr lang="it-IT" dirty="0" err="1" smtClean="0"/>
              <a:t>directly</a:t>
            </a:r>
            <a:r>
              <a:rPr lang="it-IT" dirty="0" smtClean="0"/>
              <a:t> </a:t>
            </a:r>
            <a:r>
              <a:rPr lang="it-IT" dirty="0" err="1" smtClean="0"/>
              <a:t>participate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the energy </a:t>
            </a:r>
            <a:r>
              <a:rPr lang="it-IT" dirty="0" err="1" smtClean="0"/>
              <a:t>markets</a:t>
            </a:r>
            <a:r>
              <a:rPr lang="it-IT" dirty="0" smtClean="0"/>
              <a:t> in </a:t>
            </a:r>
            <a:r>
              <a:rPr lang="it-IT" dirty="0" err="1" smtClean="0"/>
              <a:t>active</a:t>
            </a:r>
            <a:r>
              <a:rPr lang="it-IT" dirty="0" smtClean="0"/>
              <a:t> way;</a:t>
            </a:r>
            <a:endParaRPr lang="it-IT" dirty="0" smtClean="0"/>
          </a:p>
          <a:p>
            <a:pPr marL="571500" indent="-571500">
              <a:buAutoNum type="romanLcParenBoth"/>
            </a:pPr>
            <a:r>
              <a:rPr lang="it-IT" dirty="0" err="1" smtClean="0"/>
              <a:t>Ability</a:t>
            </a:r>
            <a:r>
              <a:rPr lang="it-IT" dirty="0" smtClean="0"/>
              <a:t> to </a:t>
            </a:r>
            <a:r>
              <a:rPr lang="it-IT" dirty="0" err="1" smtClean="0"/>
              <a:t>give</a:t>
            </a:r>
            <a:r>
              <a:rPr lang="it-IT" dirty="0" smtClean="0"/>
              <a:t> </a:t>
            </a:r>
            <a:r>
              <a:rPr lang="it-IT" b="1" dirty="0" err="1" smtClean="0"/>
              <a:t>automatic</a:t>
            </a:r>
            <a:r>
              <a:rPr lang="it-IT" b="1" dirty="0" smtClean="0"/>
              <a:t> </a:t>
            </a:r>
            <a:r>
              <a:rPr lang="it-IT" b="1" dirty="0" err="1" smtClean="0"/>
              <a:t>responses</a:t>
            </a:r>
            <a:r>
              <a:rPr lang="it-IT" dirty="0" smtClean="0"/>
              <a:t> </a:t>
            </a:r>
            <a:r>
              <a:rPr lang="it-IT" dirty="0" smtClean="0"/>
              <a:t> </a:t>
            </a:r>
            <a:endParaRPr lang="it-IT" dirty="0" smtClean="0"/>
          </a:p>
          <a:p>
            <a:pPr marL="571500" indent="-571500">
              <a:buAutoNum type="romanLcParenBoth"/>
            </a:pPr>
            <a:r>
              <a:rPr lang="it-IT" dirty="0" smtClean="0"/>
              <a:t> </a:t>
            </a:r>
            <a:r>
              <a:rPr lang="it-IT" b="1" dirty="0" err="1" smtClean="0"/>
              <a:t>drives</a:t>
            </a:r>
            <a:r>
              <a:rPr lang="it-IT" b="1" dirty="0" smtClean="0"/>
              <a:t> </a:t>
            </a:r>
            <a:r>
              <a:rPr lang="it-IT" b="1" dirty="0" err="1" smtClean="0"/>
              <a:t>consumption</a:t>
            </a:r>
            <a:r>
              <a:rPr lang="it-IT" dirty="0" smtClean="0"/>
              <a:t> and </a:t>
            </a:r>
            <a:r>
              <a:rPr lang="it-IT" dirty="0" err="1" smtClean="0"/>
              <a:t>injection</a:t>
            </a:r>
            <a:r>
              <a:rPr lang="it-IT" dirty="0" smtClean="0"/>
              <a:t> of energy self- </a:t>
            </a:r>
            <a:r>
              <a:rPr lang="it-IT" dirty="0" err="1" smtClean="0"/>
              <a:t>produced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grid</a:t>
            </a:r>
            <a:r>
              <a:rPr lang="it-IT" dirty="0" smtClean="0"/>
              <a:t> to </a:t>
            </a:r>
            <a:r>
              <a:rPr lang="it-IT" dirty="0" err="1" smtClean="0"/>
              <a:t>maximise</a:t>
            </a:r>
            <a:r>
              <a:rPr lang="it-IT" dirty="0" smtClean="0"/>
              <a:t> self-</a:t>
            </a:r>
            <a:r>
              <a:rPr lang="it-IT" dirty="0" err="1" smtClean="0"/>
              <a:t>consumption</a:t>
            </a:r>
            <a:r>
              <a:rPr lang="it-IT" dirty="0" smtClean="0"/>
              <a:t> and </a:t>
            </a:r>
            <a:r>
              <a:rPr lang="it-IT" dirty="0" err="1" smtClean="0"/>
              <a:t>consumption</a:t>
            </a:r>
            <a:r>
              <a:rPr lang="it-IT" dirty="0" smtClean="0"/>
              <a:t> of </a:t>
            </a:r>
            <a:r>
              <a:rPr lang="it-IT" dirty="0" err="1" smtClean="0"/>
              <a:t>renewable</a:t>
            </a:r>
            <a:r>
              <a:rPr lang="it-IT" dirty="0" smtClean="0"/>
              <a:t> energy so </a:t>
            </a:r>
            <a:r>
              <a:rPr lang="it-IT" b="1" dirty="0" err="1" smtClean="0"/>
              <a:t>reduces</a:t>
            </a:r>
            <a:r>
              <a:rPr lang="it-IT" b="1" dirty="0" smtClean="0"/>
              <a:t> the </a:t>
            </a:r>
            <a:r>
              <a:rPr lang="it-IT" b="1" dirty="0" err="1" smtClean="0"/>
              <a:t>bill</a:t>
            </a:r>
            <a:r>
              <a:rPr lang="it-IT" b="1" dirty="0" smtClean="0"/>
              <a:t> of </a:t>
            </a:r>
            <a:r>
              <a:rPr lang="it-IT" b="1" dirty="0" err="1" smtClean="0"/>
              <a:t>electricity</a:t>
            </a:r>
            <a:endParaRPr lang="it-IT" b="1" u="sng" dirty="0" smtClean="0"/>
          </a:p>
          <a:p>
            <a:pPr marL="571500" indent="-571500">
              <a:buAutoNum type="romanLcParenBoth"/>
            </a:pP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1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new </a:t>
            </a:r>
            <a:r>
              <a:rPr lang="it-IT" dirty="0" err="1" smtClean="0"/>
              <a:t>rights</a:t>
            </a:r>
            <a:r>
              <a:rPr lang="it-IT" dirty="0" smtClean="0"/>
              <a:t> of the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customer</a:t>
            </a:r>
            <a:r>
              <a:rPr lang="it-IT" dirty="0" smtClean="0"/>
              <a:t> </a:t>
            </a:r>
            <a:r>
              <a:rPr lang="it-IT" dirty="0" smtClean="0"/>
              <a:t>(</a:t>
            </a:r>
            <a:r>
              <a:rPr lang="it-IT" dirty="0" smtClean="0"/>
              <a:t>recital 25 of the </a:t>
            </a:r>
            <a:r>
              <a:rPr lang="it-IT" dirty="0" err="1" smtClean="0"/>
              <a:t>draft</a:t>
            </a:r>
            <a:r>
              <a:rPr lang="it-IT" dirty="0" smtClean="0"/>
              <a:t> of energy market </a:t>
            </a:r>
            <a:r>
              <a:rPr lang="it-IT" dirty="0" err="1" smtClean="0"/>
              <a:t>directive</a:t>
            </a:r>
            <a:r>
              <a:rPr lang="it-IT" dirty="0" smtClean="0"/>
              <a:t>)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Right to:</a:t>
            </a:r>
            <a:endParaRPr lang="it-IT" dirty="0" smtClean="0"/>
          </a:p>
          <a:p>
            <a:pPr marL="0" indent="0">
              <a:buNone/>
            </a:pPr>
            <a:r>
              <a:rPr lang="it-IT" b="1" u="sng" dirty="0" err="1" smtClean="0"/>
              <a:t>Actively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participate</a:t>
            </a:r>
            <a:r>
              <a:rPr lang="it-IT" b="1" u="sng" dirty="0" smtClean="0"/>
              <a:t> to </a:t>
            </a:r>
            <a:r>
              <a:rPr lang="it-IT" b="1" u="sng" dirty="0" err="1" smtClean="0"/>
              <a:t>all</a:t>
            </a:r>
            <a:r>
              <a:rPr lang="it-IT" b="1" u="sng" dirty="0" smtClean="0"/>
              <a:t> energy </a:t>
            </a:r>
            <a:r>
              <a:rPr lang="it-IT" b="1" u="sng" dirty="0" err="1" smtClean="0"/>
              <a:t>markets</a:t>
            </a:r>
            <a:endParaRPr lang="it-IT" dirty="0" smtClean="0"/>
          </a:p>
          <a:p>
            <a:pPr marL="0" indent="0">
              <a:buNone/>
            </a:pPr>
            <a:r>
              <a:rPr lang="it-IT" b="1" u="sng" dirty="0" err="1" smtClean="0"/>
              <a:t>Adjust</a:t>
            </a:r>
            <a:r>
              <a:rPr lang="it-IT" b="1" u="sng" dirty="0" smtClean="0"/>
              <a:t> the </a:t>
            </a:r>
            <a:r>
              <a:rPr lang="it-IT" b="1" u="sng" dirty="0" err="1" smtClean="0"/>
              <a:t>consumption</a:t>
            </a:r>
            <a:r>
              <a:rPr lang="it-IT" b="1" u="sng" dirty="0" smtClean="0"/>
              <a:t> on the </a:t>
            </a:r>
            <a:r>
              <a:rPr lang="it-IT" b="1" u="sng" dirty="0" err="1" smtClean="0"/>
              <a:t>basis</a:t>
            </a:r>
            <a:r>
              <a:rPr lang="it-IT" b="1" u="sng" dirty="0" smtClean="0"/>
              <a:t> of market </a:t>
            </a:r>
            <a:r>
              <a:rPr lang="it-IT" b="1" u="sng" dirty="0" err="1" smtClean="0"/>
              <a:t>signals</a:t>
            </a:r>
            <a:endParaRPr lang="it-IT" b="1" u="sng" dirty="0" smtClean="0"/>
          </a:p>
          <a:p>
            <a:pPr marL="0" indent="0">
              <a:buNone/>
            </a:pPr>
            <a:r>
              <a:rPr lang="it-IT" b="1" u="sng" dirty="0" err="1" smtClean="0"/>
              <a:t>Have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prices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reflecting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promptly</a:t>
            </a:r>
            <a:r>
              <a:rPr lang="it-IT" b="1" u="sng" dirty="0" smtClean="0"/>
              <a:t> the market situation</a:t>
            </a:r>
            <a:endParaRPr lang="it-IT" b="1" u="sng" dirty="0" smtClean="0"/>
          </a:p>
          <a:p>
            <a:pPr marL="0" indent="0">
              <a:buNone/>
            </a:pPr>
            <a:r>
              <a:rPr lang="it-IT" b="1" u="sng" dirty="0" err="1" smtClean="0"/>
              <a:t>Have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flexible</a:t>
            </a:r>
            <a:r>
              <a:rPr lang="it-IT" b="1" u="sng" dirty="0" smtClean="0"/>
              <a:t> network </a:t>
            </a:r>
            <a:r>
              <a:rPr lang="it-IT" b="1" u="sng" dirty="0" err="1" smtClean="0"/>
              <a:t>tariffs</a:t>
            </a:r>
            <a:r>
              <a:rPr lang="it-IT" b="1" u="sng" dirty="0" smtClean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tariff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reduced</a:t>
            </a:r>
            <a:r>
              <a:rPr lang="it-IT" dirty="0" smtClean="0"/>
              <a:t> for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reduces</a:t>
            </a:r>
            <a:r>
              <a:rPr lang="it-IT" dirty="0" smtClean="0"/>
              <a:t> the </a:t>
            </a:r>
            <a:r>
              <a:rPr lang="it-IT" dirty="0" err="1" smtClean="0"/>
              <a:t>costs</a:t>
            </a:r>
            <a:r>
              <a:rPr lang="it-IT" dirty="0" smtClean="0"/>
              <a:t> of the network </a:t>
            </a:r>
            <a:r>
              <a:rPr lang="it-IT" dirty="0" err="1" smtClean="0"/>
              <a:t>acting</a:t>
            </a:r>
            <a:r>
              <a:rPr lang="it-IT" dirty="0" smtClean="0"/>
              <a:t> on a </a:t>
            </a:r>
            <a:r>
              <a:rPr lang="it-IT" dirty="0" err="1" smtClean="0"/>
              <a:t>demand</a:t>
            </a:r>
            <a:r>
              <a:rPr lang="it-IT" dirty="0" smtClean="0"/>
              <a:t>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basis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8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technically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to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rights</a:t>
            </a:r>
            <a:r>
              <a:rPr lang="it-IT" dirty="0" smtClean="0"/>
              <a:t>?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898" y="19106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b="1" u="sng" dirty="0"/>
          </a:p>
          <a:p>
            <a:pPr marL="0" indent="0">
              <a:buNone/>
            </a:pPr>
            <a:endParaRPr lang="it-IT" b="1" u="sng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7</a:t>
            </a:fld>
            <a:endParaRPr lang="it-IT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86978"/>
              </p:ext>
            </p:extLst>
          </p:nvPr>
        </p:nvGraphicFramePr>
        <p:xfrm>
          <a:off x="1137683" y="2270116"/>
          <a:ext cx="7985052" cy="437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794"/>
                <a:gridCol w="3984258"/>
              </a:tblGrid>
              <a:tr h="674039">
                <a:tc>
                  <a:txBody>
                    <a:bodyPr/>
                    <a:lstStyle/>
                    <a:p>
                      <a:r>
                        <a:rPr lang="it-IT" dirty="0" smtClean="0"/>
                        <a:t>THE REQUISITES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WHERE WE ARE IN ITALY</a:t>
                      </a:r>
                      <a:endParaRPr lang="it-IT" dirty="0"/>
                    </a:p>
                  </a:txBody>
                  <a:tcPr/>
                </a:tc>
              </a:tr>
              <a:tr h="67403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FIT METER </a:t>
                      </a:r>
                      <a:r>
                        <a:rPr lang="en-US" sz="1400" dirty="0" smtClean="0"/>
                        <a:t>NEAR TO REAL TIME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2G UNDER INSTALLATION </a:t>
                      </a:r>
                    </a:p>
                    <a:p>
                      <a:r>
                        <a:rPr lang="it-IT" sz="1400" dirty="0" smtClean="0"/>
                        <a:t>TO</a:t>
                      </a:r>
                      <a:r>
                        <a:rPr lang="it-IT" sz="1400" baseline="0" dirty="0" smtClean="0"/>
                        <a:t> BE ASSESSED LIMITS</a:t>
                      </a:r>
                      <a:endParaRPr lang="it-IT" sz="1400" dirty="0"/>
                    </a:p>
                  </a:txBody>
                  <a:tcPr/>
                </a:tc>
              </a:tr>
              <a:tr h="67403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CERTIFICATION </a:t>
                      </a:r>
                      <a:r>
                        <a:rPr lang="en-US" sz="1400" dirty="0" smtClean="0"/>
                        <a:t>OF THE DATA  (BLOCKCHAIN OR OTHER SYSTEM OF CERTIFICATION)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STANDARD SYSTEMS FOR CERTIFICATION NOT YET ACTIVATED</a:t>
                      </a:r>
                      <a:endParaRPr lang="it-IT" sz="1400" dirty="0"/>
                    </a:p>
                  </a:txBody>
                  <a:tcPr/>
                </a:tc>
              </a:tr>
              <a:tr h="6740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ABILITY TO </a:t>
                      </a:r>
                      <a:r>
                        <a:rPr lang="en-US" sz="1400" b="1" dirty="0" smtClean="0"/>
                        <a:t>MATCH THROUGH SOTWARE</a:t>
                      </a:r>
                      <a:r>
                        <a:rPr lang="en-US" sz="1400" dirty="0" smtClean="0"/>
                        <a:t> AND REMOTE AUTOMATIC SYSTEMS </a:t>
                      </a:r>
                      <a:r>
                        <a:rPr lang="en-US" sz="1400" b="1" dirty="0" smtClean="0"/>
                        <a:t>CONSUMPTION AND PRODUCTION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OPPORTUNITIES</a:t>
                      </a:r>
                      <a:r>
                        <a:rPr lang="it-IT" sz="1400" baseline="0" dirty="0" smtClean="0"/>
                        <a:t> TO IMPLEMENT IT ARE MISSING</a:t>
                      </a:r>
                      <a:endParaRPr lang="it-IT" sz="1400" dirty="0"/>
                    </a:p>
                  </a:txBody>
                  <a:tcPr/>
                </a:tc>
              </a:tr>
              <a:tr h="6740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AVAILABILITY OF </a:t>
                      </a:r>
                      <a:r>
                        <a:rPr lang="en-US" sz="1400" b="1" dirty="0" smtClean="0"/>
                        <a:t>FLEXIBILITY TOOLS</a:t>
                      </a:r>
                      <a:r>
                        <a:rPr lang="en-US" sz="1400" dirty="0" smtClean="0"/>
                        <a:t>  (STORAGE, HEATING PUMPS, DOMOTIC, ELECTRIC CARS, ECC)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STORAGE IS ALLOWED 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</a:tr>
              <a:tr h="674039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ACCESS TO THE DATA</a:t>
                      </a:r>
                      <a:r>
                        <a:rPr lang="it-IT" sz="1400" dirty="0" smtClean="0"/>
                        <a:t> OF</a:t>
                      </a:r>
                      <a:r>
                        <a:rPr lang="it-IT" sz="1400" baseline="0" dirty="0" smtClean="0"/>
                        <a:t> THE METERS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DIFFICULT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in the </a:t>
            </a:r>
            <a:r>
              <a:rPr lang="it-IT" dirty="0" err="1" smtClean="0"/>
              <a:t>regulation</a:t>
            </a:r>
            <a:r>
              <a:rPr lang="it-IT" dirty="0" smtClean="0"/>
              <a:t>? 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3038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REQUISITES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WHERE WE ARE IN ITALY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DINAMIC PRICES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DIFFICULT DUE TO THE DELAY IN THE INSTALLATION</a:t>
                      </a:r>
                      <a:r>
                        <a:rPr lang="it-IT" baseline="0" dirty="0" smtClean="0"/>
                        <a:t> OF </a:t>
                      </a:r>
                      <a:r>
                        <a:rPr lang="it-IT" dirty="0" smtClean="0"/>
                        <a:t>NEW METERS AND LACK OF SPECIFIC REGULATION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FLEXIBLE NETWORK TARIFFS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TO BE MODIFIED THE TARIFF</a:t>
                      </a:r>
                      <a:r>
                        <a:rPr lang="it-IT" baseline="0" dirty="0" smtClean="0"/>
                        <a:t> FOR THE DISTRIBUTION NETWORK THAT CURRENTLY IS A FIXED FLAT TARIFF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RIGHT OF THE CITIZENS TO AGGREGATE AND TO PARTICIPATE TO ALL THE MARKETS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DIFFICULT DUE THE DELAY IN THE NEW METERS AND ABSENCE OF ANCILLARY SERVICES</a:t>
                      </a:r>
                      <a:r>
                        <a:rPr lang="it-IT" baseline="0" dirty="0" smtClean="0"/>
                        <a:t> TAILORED FOR CITIZENS AND DISTRIBUTED GENERATION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RIGHT TO </a:t>
                      </a:r>
                      <a:r>
                        <a:rPr lang="it-IT" baseline="0" dirty="0" smtClean="0"/>
                        <a:t>JOINTLY SELF-CONSUME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IT IS FORBIDDEN SHARING OF THE ENERGY SELF-PRODUCED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9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are the </a:t>
            </a:r>
            <a:r>
              <a:rPr lang="it-IT" dirty="0" err="1" smtClean="0"/>
              <a:t>contractual</a:t>
            </a:r>
            <a:r>
              <a:rPr lang="it-IT" dirty="0" smtClean="0"/>
              <a:t> </a:t>
            </a:r>
            <a:r>
              <a:rPr lang="it-IT" dirty="0" err="1" smtClean="0"/>
              <a:t>arrangements</a:t>
            </a:r>
            <a:r>
              <a:rPr lang="it-IT" dirty="0" smtClean="0"/>
              <a:t> for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customers</a:t>
            </a:r>
            <a:r>
              <a:rPr lang="it-IT" dirty="0" smtClean="0"/>
              <a:t>?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Energy </a:t>
            </a:r>
            <a:r>
              <a:rPr lang="it-IT" b="1" dirty="0" err="1" smtClean="0"/>
              <a:t>Communities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r>
              <a:rPr lang="it-IT" dirty="0" smtClean="0"/>
              <a:t> the </a:t>
            </a:r>
            <a:r>
              <a:rPr lang="it-IT" dirty="0" err="1" smtClean="0"/>
              <a:t>members</a:t>
            </a:r>
            <a:r>
              <a:rPr lang="it-IT" dirty="0" smtClean="0"/>
              <a:t> the energy </a:t>
            </a:r>
            <a:r>
              <a:rPr lang="it-IT" dirty="0" err="1" smtClean="0"/>
              <a:t>collectively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The new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b="1" u="sng" dirty="0" smtClean="0"/>
              <a:t>energy </a:t>
            </a:r>
            <a:r>
              <a:rPr lang="it-IT" b="1" u="sng" dirty="0"/>
              <a:t>performance </a:t>
            </a:r>
            <a:r>
              <a:rPr lang="it-IT" b="1" u="sng" dirty="0" err="1" smtClean="0"/>
              <a:t>contracts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based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not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only</a:t>
            </a:r>
            <a:r>
              <a:rPr lang="it-IT" b="1" u="sng" dirty="0" smtClean="0"/>
              <a:t> on </a:t>
            </a:r>
            <a:r>
              <a:rPr lang="it-IT" b="1" u="sng" dirty="0" err="1" smtClean="0"/>
              <a:t>saving</a:t>
            </a:r>
            <a:r>
              <a:rPr lang="it-IT" b="1" u="sng" dirty="0" smtClean="0"/>
              <a:t> of energy </a:t>
            </a:r>
            <a:r>
              <a:rPr lang="it-IT" b="1" u="sng" dirty="0" err="1" smtClean="0"/>
              <a:t>but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also</a:t>
            </a:r>
            <a:r>
              <a:rPr lang="it-IT" b="1" u="sng" dirty="0" smtClean="0"/>
              <a:t> on </a:t>
            </a:r>
            <a:r>
              <a:rPr lang="it-IT" b="1" u="sng" dirty="0" err="1" smtClean="0"/>
              <a:t>smart</a:t>
            </a:r>
            <a:r>
              <a:rPr lang="it-IT" b="1" u="sng" dirty="0" smtClean="0"/>
              <a:t> management of </a:t>
            </a:r>
            <a:r>
              <a:rPr lang="it-IT" b="1" u="sng" dirty="0" err="1" smtClean="0"/>
              <a:t>consumption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err="1" smtClean="0"/>
              <a:t>Dynamic</a:t>
            </a:r>
            <a:r>
              <a:rPr lang="it-IT" b="1" dirty="0" smtClean="0"/>
              <a:t> </a:t>
            </a:r>
            <a:r>
              <a:rPr lang="it-IT" b="1" dirty="0" err="1" smtClean="0"/>
              <a:t>price</a:t>
            </a:r>
            <a:r>
              <a:rPr lang="it-IT" b="1" dirty="0" smtClean="0"/>
              <a:t> </a:t>
            </a:r>
            <a:r>
              <a:rPr lang="it-IT" b="1" dirty="0" err="1" smtClean="0"/>
              <a:t>PPAs</a:t>
            </a:r>
            <a:endParaRPr lang="it-IT" b="1" u="sng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Agreements</a:t>
            </a:r>
            <a:r>
              <a:rPr lang="it-IT" dirty="0" smtClean="0"/>
              <a:t> for the </a:t>
            </a:r>
            <a:r>
              <a:rPr lang="it-IT" b="1" dirty="0" err="1" smtClean="0"/>
              <a:t>aggregation</a:t>
            </a:r>
            <a:endParaRPr lang="it-IT" b="1" u="sng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err="1" smtClean="0"/>
              <a:t>PPAs</a:t>
            </a:r>
            <a:r>
              <a:rPr lang="it-IT" b="1" dirty="0" smtClean="0"/>
              <a:t> for </a:t>
            </a:r>
            <a:r>
              <a:rPr lang="it-IT" b="1" dirty="0" err="1" smtClean="0"/>
              <a:t>phisical</a:t>
            </a:r>
            <a:r>
              <a:rPr lang="it-IT" b="1" dirty="0" smtClean="0"/>
              <a:t> and </a:t>
            </a:r>
            <a:r>
              <a:rPr lang="it-IT" b="1" dirty="0" err="1" smtClean="0"/>
              <a:t>virtual</a:t>
            </a:r>
            <a:r>
              <a:rPr lang="it-IT" b="1" dirty="0" smtClean="0"/>
              <a:t> (</a:t>
            </a:r>
            <a:r>
              <a:rPr lang="it-IT" b="1" dirty="0" err="1" smtClean="0"/>
              <a:t>peer</a:t>
            </a:r>
            <a:r>
              <a:rPr lang="it-IT" b="1" dirty="0" smtClean="0"/>
              <a:t> to </a:t>
            </a:r>
            <a:r>
              <a:rPr lang="it-IT" b="1" dirty="0" err="1" smtClean="0"/>
              <a:t>peer</a:t>
            </a:r>
            <a:r>
              <a:rPr lang="it-IT" b="1" dirty="0" smtClean="0"/>
              <a:t>/</a:t>
            </a:r>
            <a:r>
              <a:rPr lang="it-IT" b="1" dirty="0" err="1" smtClean="0"/>
              <a:t>proximity</a:t>
            </a:r>
            <a:r>
              <a:rPr lang="it-IT" b="1" dirty="0" smtClean="0"/>
              <a:t> self-</a:t>
            </a:r>
            <a:r>
              <a:rPr lang="it-IT" b="1" dirty="0" err="1" smtClean="0"/>
              <a:t>consumtion</a:t>
            </a:r>
            <a:r>
              <a:rPr lang="it-IT" b="1" dirty="0" smtClean="0"/>
              <a:t>)  self-</a:t>
            </a:r>
            <a:r>
              <a:rPr lang="it-IT" b="1" dirty="0" err="1" smtClean="0"/>
              <a:t>consumption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So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smtClean="0"/>
              <a:t>Corporate </a:t>
            </a:r>
            <a:r>
              <a:rPr lang="it-IT" b="1" dirty="0" err="1" smtClean="0"/>
              <a:t>PPAs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it-IT" dirty="0" err="1" smtClean="0"/>
              <a:t>interest</a:t>
            </a:r>
            <a:r>
              <a:rPr lang="it-IT" dirty="0" smtClean="0"/>
              <a:t> to match production and </a:t>
            </a:r>
            <a:r>
              <a:rPr lang="it-IT" dirty="0" err="1" smtClean="0"/>
              <a:t>consumption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high for </a:t>
            </a:r>
            <a:r>
              <a:rPr lang="it-IT" dirty="0" err="1" smtClean="0"/>
              <a:t>both</a:t>
            </a:r>
            <a:r>
              <a:rPr lang="it-IT" dirty="0" smtClean="0"/>
              <a:t> parties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E9F3-FCA8-9C44-AC5C-BF12F6D0C59B}" type="datetime1">
              <a:rPr lang="it-IT" smtClean="0"/>
              <a:pPr/>
              <a:t>09/12/2018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Forum ITALIA SOLARE 2018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4CB-AF06-BA43-BD52-BB9F8A7FBBD1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8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850</Words>
  <Application>Microsoft Office PowerPoint</Application>
  <PresentationFormat>Personalizzato</PresentationFormat>
  <Paragraphs>162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Energy Digitalization a good deal for citizens and business. The new Eu rules and the contractual arrangements</vt:lpstr>
      <vt:lpstr>Index</vt:lpstr>
      <vt:lpstr>Why is digital necessary for the energy transition?</vt:lpstr>
      <vt:lpstr>How does the digital technology works?</vt:lpstr>
      <vt:lpstr>Digital help citizens </vt:lpstr>
      <vt:lpstr>The new rights of the digital customer (recital 25 of the draft of energy market directive) </vt:lpstr>
      <vt:lpstr>What is technically necessary to implement such rights? </vt:lpstr>
      <vt:lpstr>What is necessary in the regulation? </vt:lpstr>
      <vt:lpstr>What are the contractual arrangements for digital customers? </vt:lpstr>
      <vt:lpstr>Sharing of energy in energy communities </vt:lpstr>
      <vt:lpstr>Dinamic price PPAs </vt:lpstr>
      <vt:lpstr>Virtual (peer to peer/ proximity) self-consumption </vt:lpstr>
      <vt:lpstr>The new digital energy performance contracts 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Federico Brucciani</dc:creator>
  <cp:lastModifiedBy>Emilio Sani</cp:lastModifiedBy>
  <cp:revision>41</cp:revision>
  <dcterms:created xsi:type="dcterms:W3CDTF">2018-11-25T21:33:54Z</dcterms:created>
  <dcterms:modified xsi:type="dcterms:W3CDTF">2018-12-09T14:39:37Z</dcterms:modified>
</cp:coreProperties>
</file>