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307" r:id="rId3"/>
    <p:sldId id="309" r:id="rId4"/>
    <p:sldId id="313" r:id="rId5"/>
    <p:sldId id="310" r:id="rId6"/>
    <p:sldId id="311" r:id="rId7"/>
    <p:sldId id="314" r:id="rId8"/>
    <p:sldId id="316" r:id="rId9"/>
    <p:sldId id="292" r:id="rId10"/>
    <p:sldId id="293" r:id="rId11"/>
    <p:sldId id="294" r:id="rId12"/>
    <p:sldId id="296" r:id="rId13"/>
    <p:sldId id="297" r:id="rId14"/>
    <p:sldId id="304" r:id="rId15"/>
    <p:sldId id="298" r:id="rId16"/>
    <p:sldId id="301" r:id="rId17"/>
    <p:sldId id="302" r:id="rId18"/>
    <p:sldId id="303" r:id="rId19"/>
    <p:sldId id="321" r:id="rId20"/>
    <p:sldId id="319" r:id="rId21"/>
    <p:sldId id="305" r:id="rId22"/>
    <p:sldId id="285" r:id="rId23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AEEA"/>
    <a:srgbClr val="668DC1"/>
    <a:srgbClr val="BFCAE4"/>
    <a:srgbClr val="F5A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25E5076-3810-47DD-B79F-674D7AD40C01}" styleName="Stile scuro 1 - Color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76"/>
    <p:restoredTop sz="96291" autoAdjust="0"/>
  </p:normalViewPr>
  <p:slideViewPr>
    <p:cSldViewPr snapToGrid="0" snapToObjects="1">
      <p:cViewPr varScale="1">
        <p:scale>
          <a:sx n="113" d="100"/>
          <a:sy n="113" d="100"/>
        </p:scale>
        <p:origin x="-175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E1F43-5809-2147-BDE4-61CD92D4B3CE}" type="datetimeFigureOut">
              <a:rPr lang="it-IT" smtClean="0"/>
              <a:pPr/>
              <a:t>04/11/2018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73A159-D3DB-BB46-85A3-4481395FD9E5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15442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8AA5C-B6FA-F94E-ADF6-BFEDFA5DE999}" type="datetimeFigureOut">
              <a:rPr lang="it-IT" smtClean="0"/>
              <a:pPr/>
              <a:t>04/11/2018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40F4C-FEDE-EE44-B02E-10A38B42BE96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800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C703-F18D-B34C-8CBF-449F61C4BB82}" type="datetime1">
              <a:rPr lang="it-IT" smtClean="0"/>
              <a:pPr/>
              <a:t>04/11/2018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829E-FD94-264E-9363-51CD38693EBF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313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38123-0AC9-BE46-A7EF-7BF44462724B}" type="datetime1">
              <a:rPr lang="it-IT" smtClean="0"/>
              <a:pPr/>
              <a:t>04/11/2018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829E-FD94-264E-9363-51CD38693EBF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24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2461-4B2F-AA43-99D3-29E6EE0D0C86}" type="datetime1">
              <a:rPr lang="it-IT" smtClean="0"/>
              <a:pPr/>
              <a:t>04/11/2018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829E-FD94-264E-9363-51CD38693EBF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171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565E-656C-E04A-9B91-51D85F86150F}" type="datetime1">
              <a:rPr lang="it-IT" smtClean="0"/>
              <a:pPr/>
              <a:t>04/11/2018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829E-FD94-264E-9363-51CD38693EBF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83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3449-D46A-0142-8A97-2EE04DAA4B9D}" type="datetime1">
              <a:rPr lang="it-IT" smtClean="0"/>
              <a:pPr/>
              <a:t>04/11/2018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829E-FD94-264E-9363-51CD38693EBF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704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48E4F-5DC5-D440-9222-8218B126F9E0}" type="datetime1">
              <a:rPr lang="it-IT" smtClean="0"/>
              <a:pPr/>
              <a:t>04/11/2018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829E-FD94-264E-9363-51CD38693EBF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067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616A-9E62-5A49-83E0-E8D0CFC86EB1}" type="datetime1">
              <a:rPr lang="it-IT" smtClean="0"/>
              <a:pPr/>
              <a:t>04/11/2018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829E-FD94-264E-9363-51CD38693EBF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165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3C73-CA4E-4945-9BEE-64E2E85AD7E2}" type="datetime1">
              <a:rPr lang="it-IT" smtClean="0"/>
              <a:pPr/>
              <a:t>04/11/2018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829E-FD94-264E-9363-51CD38693EBF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238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997C-9A32-E94E-9324-0F2FE99F1957}" type="datetime1">
              <a:rPr lang="it-IT" smtClean="0"/>
              <a:pPr/>
              <a:t>04/11/2018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829E-FD94-264E-9363-51CD38693EBF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973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21590-A092-9E44-8F35-7DB73D86DED4}" type="datetime1">
              <a:rPr lang="it-IT" smtClean="0"/>
              <a:pPr/>
              <a:t>04/11/2018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829E-FD94-264E-9363-51CD38693EBF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538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8612F-F9DF-6E46-A56F-BEE1669084AE}" type="datetime1">
              <a:rPr lang="it-IT" smtClean="0"/>
              <a:pPr/>
              <a:t>04/11/2018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829E-FD94-264E-9363-51CD38693EBF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587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63B12-84C4-4C43-91C0-E00F98EDF650}" type="datetime1">
              <a:rPr lang="it-IT" smtClean="0"/>
              <a:pPr/>
              <a:t>04/11/2018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6829E-FD94-264E-9363-51CD38693EBF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421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e.sani@macchi-gangemi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6635" y="5784091"/>
            <a:ext cx="8849710" cy="476646"/>
          </a:xfrm>
        </p:spPr>
        <p:txBody>
          <a:bodyPr>
            <a:normAutofit fontScale="90000"/>
          </a:bodyPr>
          <a:lstStyle/>
          <a:p>
            <a:r>
              <a:rPr lang="it-IT" sz="2000" dirty="0" smtClean="0">
                <a:solidFill>
                  <a:srgbClr val="F5A719"/>
                </a:solidFill>
                <a:latin typeface="Noto Sans" charset="0"/>
                <a:ea typeface="Noto Sans" charset="0"/>
                <a:cs typeface="Noto Sans" charset="0"/>
              </a:rPr>
              <a:t>Avvocato  Emilio Sani </a:t>
            </a:r>
            <a:br>
              <a:rPr lang="it-IT" sz="2000" dirty="0" smtClean="0">
                <a:solidFill>
                  <a:srgbClr val="F5A719"/>
                </a:solidFill>
                <a:latin typeface="Noto Sans" charset="0"/>
                <a:ea typeface="Noto Sans" charset="0"/>
                <a:cs typeface="Noto Sans" charset="0"/>
              </a:rPr>
            </a:br>
            <a:r>
              <a:rPr lang="it-IT" sz="2000" dirty="0" err="1" smtClean="0">
                <a:solidFill>
                  <a:srgbClr val="F5A719"/>
                </a:solidFill>
                <a:latin typeface="Noto Sans" charset="0"/>
                <a:ea typeface="Noto Sans" charset="0"/>
                <a:cs typeface="Noto Sans" charset="0"/>
              </a:rPr>
              <a:t>Lawyer</a:t>
            </a:r>
            <a:r>
              <a:rPr lang="it-IT" sz="2000" dirty="0" smtClean="0">
                <a:solidFill>
                  <a:srgbClr val="F5A719"/>
                </a:solidFill>
                <a:latin typeface="Noto Sans" charset="0"/>
                <a:ea typeface="Noto Sans" charset="0"/>
                <a:cs typeface="Noto Sans" charset="0"/>
              </a:rPr>
              <a:t> </a:t>
            </a:r>
            <a:br>
              <a:rPr lang="it-IT" sz="2000" dirty="0" smtClean="0">
                <a:solidFill>
                  <a:srgbClr val="F5A719"/>
                </a:solidFill>
                <a:latin typeface="Noto Sans" charset="0"/>
                <a:ea typeface="Noto Sans" charset="0"/>
                <a:cs typeface="Noto Sans" charset="0"/>
              </a:rPr>
            </a:br>
            <a:r>
              <a:rPr lang="it-IT" sz="2000" dirty="0" smtClean="0">
                <a:solidFill>
                  <a:srgbClr val="F5A719"/>
                </a:solidFill>
                <a:latin typeface="Noto Sans" charset="0"/>
                <a:ea typeface="Noto Sans" charset="0"/>
                <a:cs typeface="Noto Sans" charset="0"/>
                <a:hlinkClick r:id="rId2"/>
              </a:rPr>
              <a:t>emilio.sani@italiasolare.eu</a:t>
            </a:r>
            <a:r>
              <a:rPr lang="it-IT" sz="2000" dirty="0" smtClean="0">
                <a:solidFill>
                  <a:srgbClr val="F5A719"/>
                </a:solidFill>
                <a:latin typeface="Noto Sans" charset="0"/>
                <a:ea typeface="Noto Sans" charset="0"/>
                <a:cs typeface="Noto Sans" charset="0"/>
              </a:rPr>
              <a:t/>
            </a:r>
            <a:br>
              <a:rPr lang="it-IT" sz="2000" dirty="0" smtClean="0">
                <a:solidFill>
                  <a:srgbClr val="F5A719"/>
                </a:solidFill>
                <a:latin typeface="Noto Sans" charset="0"/>
                <a:ea typeface="Noto Sans" charset="0"/>
                <a:cs typeface="Noto Sans" charset="0"/>
              </a:rPr>
            </a:br>
            <a:r>
              <a:rPr lang="it-IT" sz="2000" dirty="0" smtClean="0">
                <a:solidFill>
                  <a:srgbClr val="F5A719"/>
                </a:solidFill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lang="it-IT" sz="2000" dirty="0" err="1" smtClean="0">
                <a:solidFill>
                  <a:srgbClr val="F5A719"/>
                </a:solidFill>
                <a:latin typeface="Noto Sans" charset="0"/>
                <a:ea typeface="Noto Sans" charset="0"/>
                <a:cs typeface="Noto Sans" charset="0"/>
              </a:rPr>
              <a:t>Mob</a:t>
            </a:r>
            <a:r>
              <a:rPr lang="it-IT" sz="2000" dirty="0" smtClean="0">
                <a:solidFill>
                  <a:srgbClr val="F5A719"/>
                </a:solidFill>
                <a:latin typeface="Noto Sans" charset="0"/>
                <a:ea typeface="Noto Sans" charset="0"/>
                <a:cs typeface="Noto Sans" charset="0"/>
              </a:rPr>
              <a:t>: +39  </a:t>
            </a:r>
            <a:r>
              <a:rPr lang="it-IT" sz="2000" dirty="0" smtClean="0">
                <a:solidFill>
                  <a:srgbClr val="F5A719"/>
                </a:solidFill>
                <a:latin typeface="Noto Sans" charset="0"/>
                <a:ea typeface="Noto Sans" charset="0"/>
                <a:cs typeface="Noto Sans" charset="0"/>
              </a:rPr>
              <a:t>3775556440</a:t>
            </a:r>
            <a:endParaRPr lang="it-IT" sz="2000" i="1" dirty="0">
              <a:solidFill>
                <a:srgbClr val="F5A719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6" name="Titolo 1"/>
          <p:cNvSpPr txBox="1">
            <a:spLocks/>
          </p:cNvSpPr>
          <p:nvPr/>
        </p:nvSpPr>
        <p:spPr>
          <a:xfrm>
            <a:off x="136635" y="1883375"/>
            <a:ext cx="8849709" cy="743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800" dirty="0" err="1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November</a:t>
            </a:r>
            <a:r>
              <a:rPr lang="it-IT" sz="1800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 7th, 2018</a:t>
            </a:r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136634" y="3190677"/>
            <a:ext cx="8849710" cy="4766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b="1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Market </a:t>
            </a:r>
            <a:r>
              <a:rPr lang="it-IT" sz="4000" b="1" dirty="0" err="1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Parity</a:t>
            </a:r>
            <a:r>
              <a:rPr lang="it-IT" sz="4000" b="1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 and </a:t>
            </a:r>
            <a:r>
              <a:rPr lang="it-IT" sz="4000" b="1" dirty="0" err="1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Grid</a:t>
            </a:r>
            <a:r>
              <a:rPr lang="it-IT" sz="4000" b="1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lang="it-IT" sz="4000" b="1" dirty="0" err="1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Parity</a:t>
            </a:r>
            <a:endParaRPr lang="it-IT" sz="4000" b="1" dirty="0" smtClean="0">
              <a:solidFill>
                <a:schemeClr val="tx2"/>
              </a:solidFill>
              <a:latin typeface="Noto Sans" charset="0"/>
              <a:ea typeface="Noto Sans" charset="0"/>
              <a:cs typeface="Noto Sans" charset="0"/>
            </a:endParaRPr>
          </a:p>
          <a:p>
            <a:r>
              <a:rPr lang="it-IT" sz="4000" b="1" dirty="0" err="1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Opportunities</a:t>
            </a:r>
            <a:r>
              <a:rPr lang="it-IT" sz="4000" b="1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 in Italy</a:t>
            </a:r>
            <a:endParaRPr lang="it-IT" sz="4000" b="1" dirty="0">
              <a:solidFill>
                <a:schemeClr val="tx2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0" y="268514"/>
            <a:ext cx="3293880" cy="140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8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/>
          <p:cNvSpPr txBox="1">
            <a:spLocks/>
          </p:cNvSpPr>
          <p:nvPr/>
        </p:nvSpPr>
        <p:spPr>
          <a:xfrm>
            <a:off x="107628" y="123969"/>
            <a:ext cx="7451988" cy="1110911"/>
          </a:xfrm>
          <a:prstGeom prst="rect">
            <a:avLst/>
          </a:prstGeom>
          <a:solidFill>
            <a:srgbClr val="F5A719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3176" b="1" dirty="0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THE BENEFITS OF  NET METERING</a:t>
            </a:r>
            <a:br>
              <a:rPr lang="it-IT" sz="3176" b="1" dirty="0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</a:br>
            <a:r>
              <a:rPr lang="it-IT" sz="2400" b="1" dirty="0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(</a:t>
            </a:r>
            <a:r>
              <a:rPr lang="it-IT" sz="2400" b="1" dirty="0" err="1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Resolution</a:t>
            </a:r>
            <a:r>
              <a:rPr lang="it-IT" sz="2400" b="1" dirty="0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 570/2012 of the Energy Authority)</a:t>
            </a:r>
            <a:endParaRPr lang="it-IT" sz="3176" b="1" dirty="0">
              <a:solidFill>
                <a:schemeClr val="bg1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12" name="Connettore 1 11"/>
          <p:cNvCxnSpPr/>
          <p:nvPr/>
        </p:nvCxnSpPr>
        <p:spPr>
          <a:xfrm flipH="1">
            <a:off x="96860" y="6392550"/>
            <a:ext cx="8964000" cy="21523"/>
          </a:xfrm>
          <a:prstGeom prst="line">
            <a:avLst/>
          </a:prstGeom>
          <a:ln>
            <a:solidFill>
              <a:srgbClr val="F5A71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ttangolo 1"/>
          <p:cNvSpPr/>
          <p:nvPr/>
        </p:nvSpPr>
        <p:spPr>
          <a:xfrm>
            <a:off x="136634" y="1319018"/>
            <a:ext cx="8924225" cy="2400657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200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By net metering all energy produced is virtually self-consumed </a:t>
            </a:r>
          </a:p>
          <a:p>
            <a:pPr>
              <a:spcAft>
                <a:spcPts val="1200"/>
              </a:spcAft>
            </a:pPr>
            <a:r>
              <a:rPr lang="en-GB" sz="2200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But: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</a:pPr>
            <a:r>
              <a:rPr lang="en-GB" sz="2200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nominal power </a:t>
            </a:r>
            <a:r>
              <a:rPr lang="en-GB" sz="2200" b="1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&lt;200 kW</a:t>
            </a:r>
            <a:endParaRPr lang="en-GB" sz="2200" dirty="0">
              <a:solidFill>
                <a:schemeClr val="tx2"/>
              </a:solidFill>
              <a:latin typeface="Noto Sans" charset="0"/>
              <a:ea typeface="Noto Sans" charset="0"/>
              <a:cs typeface="Noto Sans" charset="0"/>
            </a:endParaRP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</a:pPr>
            <a:r>
              <a:rPr lang="en-GB" sz="2200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Not available for long term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</a:pPr>
            <a:r>
              <a:rPr lang="en-GB" sz="2200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Difficult for PPAs  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829E-FD94-264E-9363-51CD38693EBF}" type="slidenum">
              <a:rPr lang="it-IT" smtClean="0"/>
              <a:pPr/>
              <a:t>10</a:t>
            </a:fld>
            <a:endParaRPr lang="it-IT"/>
          </a:p>
        </p:txBody>
      </p:sp>
      <p:sp>
        <p:nvSpPr>
          <p:cNvPr id="13" name="Titolo 1"/>
          <p:cNvSpPr txBox="1">
            <a:spLocks/>
          </p:cNvSpPr>
          <p:nvPr/>
        </p:nvSpPr>
        <p:spPr>
          <a:xfrm>
            <a:off x="136635" y="6413570"/>
            <a:ext cx="4435365" cy="3370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1200" dirty="0" smtClean="0">
                <a:solidFill>
                  <a:srgbClr val="F5A719"/>
                </a:solidFill>
                <a:latin typeface="Noto Sans" charset="0"/>
                <a:ea typeface="Noto Sans" charset="0"/>
                <a:cs typeface="Noto Sans" charset="0"/>
              </a:rPr>
              <a:t>www.italiasolare.eu | info@italiasolare.eu</a:t>
            </a:r>
            <a:endParaRPr lang="it-IT" sz="1200" i="1" dirty="0">
              <a:solidFill>
                <a:srgbClr val="F5A719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620" y="119599"/>
            <a:ext cx="1432433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70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/>
          <p:cNvSpPr txBox="1">
            <a:spLocks/>
          </p:cNvSpPr>
          <p:nvPr/>
        </p:nvSpPr>
        <p:spPr>
          <a:xfrm>
            <a:off x="107628" y="123970"/>
            <a:ext cx="7451988" cy="597075"/>
          </a:xfrm>
          <a:prstGeom prst="rect">
            <a:avLst/>
          </a:prstGeom>
          <a:solidFill>
            <a:srgbClr val="F5A719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3176" b="1" dirty="0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THE BENEFITS OF OVERAMORTIZATION</a:t>
            </a:r>
            <a:endParaRPr lang="it-IT" sz="3176" b="1" dirty="0">
              <a:solidFill>
                <a:schemeClr val="bg1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12" name="Connettore 1 11"/>
          <p:cNvCxnSpPr/>
          <p:nvPr/>
        </p:nvCxnSpPr>
        <p:spPr>
          <a:xfrm flipH="1">
            <a:off x="96860" y="6392550"/>
            <a:ext cx="8964000" cy="21523"/>
          </a:xfrm>
          <a:prstGeom prst="line">
            <a:avLst/>
          </a:prstGeom>
          <a:ln>
            <a:solidFill>
              <a:srgbClr val="F5A71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ttangolo 1"/>
          <p:cNvSpPr/>
          <p:nvPr/>
        </p:nvSpPr>
        <p:spPr>
          <a:xfrm>
            <a:off x="107628" y="996733"/>
            <a:ext cx="8953232" cy="2323713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700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In Italy as incentive is granted the possibility to have for the </a:t>
            </a:r>
            <a:r>
              <a:rPr lang="en-GB" sz="2700" b="1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tax amortization</a:t>
            </a:r>
            <a:r>
              <a:rPr lang="en-GB" sz="2700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 of industrial goods a value that is </a:t>
            </a:r>
            <a:r>
              <a:rPr lang="en-GB" sz="2700" b="1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130%</a:t>
            </a:r>
            <a:r>
              <a:rPr lang="en-GB" sz="2700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 of the effective value of the investment</a:t>
            </a:r>
          </a:p>
          <a:p>
            <a:pPr>
              <a:spcAft>
                <a:spcPts val="600"/>
              </a:spcAft>
            </a:pPr>
            <a:endParaRPr lang="en-GB" sz="2700" dirty="0" smtClean="0">
              <a:solidFill>
                <a:schemeClr val="tx2"/>
              </a:solidFill>
              <a:latin typeface="Noto Sans" charset="0"/>
              <a:ea typeface="Noto Sans" charset="0"/>
              <a:cs typeface="Noto Sans" charset="0"/>
            </a:endParaRPr>
          </a:p>
          <a:p>
            <a:pPr>
              <a:spcAft>
                <a:spcPts val="600"/>
              </a:spcAft>
            </a:pPr>
            <a:r>
              <a:rPr lang="en-GB" sz="2700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New PV Plants have a 9% rate of amortization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829E-FD94-264E-9363-51CD38693EBF}" type="slidenum">
              <a:rPr lang="it-IT" smtClean="0"/>
              <a:pPr/>
              <a:t>11</a:t>
            </a:fld>
            <a:endParaRPr lang="it-IT"/>
          </a:p>
        </p:txBody>
      </p:sp>
      <p:sp>
        <p:nvSpPr>
          <p:cNvPr id="13" name="Titolo 1"/>
          <p:cNvSpPr txBox="1">
            <a:spLocks/>
          </p:cNvSpPr>
          <p:nvPr/>
        </p:nvSpPr>
        <p:spPr>
          <a:xfrm>
            <a:off x="136635" y="6413570"/>
            <a:ext cx="4435365" cy="3370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1200" dirty="0" smtClean="0">
                <a:solidFill>
                  <a:srgbClr val="F5A719"/>
                </a:solidFill>
                <a:latin typeface="Noto Sans" charset="0"/>
                <a:ea typeface="Noto Sans" charset="0"/>
                <a:cs typeface="Noto Sans" charset="0"/>
              </a:rPr>
              <a:t>www.italiasolare.eu | info@italiasolare.eu</a:t>
            </a:r>
            <a:endParaRPr lang="it-IT" sz="1200" i="1" dirty="0">
              <a:solidFill>
                <a:srgbClr val="F5A719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620" y="119599"/>
            <a:ext cx="1432433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70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/>
          <p:cNvSpPr txBox="1">
            <a:spLocks/>
          </p:cNvSpPr>
          <p:nvPr/>
        </p:nvSpPr>
        <p:spPr>
          <a:xfrm>
            <a:off x="107628" y="123970"/>
            <a:ext cx="7451988" cy="863935"/>
          </a:xfrm>
          <a:prstGeom prst="rect">
            <a:avLst/>
          </a:prstGeom>
          <a:solidFill>
            <a:srgbClr val="F5A719"/>
          </a:solidFill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3176" b="1" dirty="0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DIFFERENT COMMERCIAL STRUCTURES FOR THE SELF CONSUMPTION</a:t>
            </a:r>
            <a:endParaRPr lang="it-IT" sz="3176" b="1" dirty="0">
              <a:solidFill>
                <a:schemeClr val="bg1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12" name="Connettore 1 11"/>
          <p:cNvCxnSpPr/>
          <p:nvPr/>
        </p:nvCxnSpPr>
        <p:spPr>
          <a:xfrm flipH="1">
            <a:off x="96860" y="6392550"/>
            <a:ext cx="8964000" cy="21523"/>
          </a:xfrm>
          <a:prstGeom prst="line">
            <a:avLst/>
          </a:prstGeom>
          <a:ln>
            <a:solidFill>
              <a:srgbClr val="F5A71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ttangolo 1"/>
          <p:cNvSpPr/>
          <p:nvPr/>
        </p:nvSpPr>
        <p:spPr>
          <a:xfrm>
            <a:off x="107628" y="1054256"/>
            <a:ext cx="8953232" cy="4478149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algn="just"/>
            <a:r>
              <a:rPr lang="en-GB" sz="1900" b="1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SELF  CONSUMPTION  </a:t>
            </a:r>
            <a:r>
              <a:rPr lang="en-GB" sz="1900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may be implemented as:</a:t>
            </a:r>
          </a:p>
          <a:p>
            <a:pPr algn="just"/>
            <a:endParaRPr lang="en-GB" sz="1900" dirty="0" smtClean="0">
              <a:solidFill>
                <a:schemeClr val="tx2"/>
              </a:solidFill>
              <a:latin typeface="Noto Sans" charset="0"/>
              <a:ea typeface="Noto Sans" charset="0"/>
              <a:cs typeface="Noto Sans" charset="0"/>
            </a:endParaRPr>
          </a:p>
          <a:p>
            <a:pPr marL="342900" indent="-342900" algn="just">
              <a:buFont typeface="Arial" charset="0"/>
              <a:buChar char="•"/>
            </a:pPr>
            <a:r>
              <a:rPr lang="en-GB" sz="1900" b="1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Self-Production:</a:t>
            </a:r>
            <a:r>
              <a:rPr lang="en-GB" sz="1900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 Owner, Manager of the plant and Consumer on site are the same person.</a:t>
            </a:r>
          </a:p>
          <a:p>
            <a:pPr marL="342900" indent="-342900" algn="just">
              <a:buFont typeface="Arial" charset="0"/>
              <a:buChar char="•"/>
            </a:pPr>
            <a:endParaRPr lang="en-GB" sz="1900" dirty="0" smtClean="0">
              <a:solidFill>
                <a:schemeClr val="tx2"/>
              </a:solidFill>
              <a:latin typeface="Noto Sans" charset="0"/>
              <a:ea typeface="Noto Sans" charset="0"/>
              <a:cs typeface="Noto Sans" charset="0"/>
            </a:endParaRPr>
          </a:p>
          <a:p>
            <a:pPr marL="342900" indent="-342900" algn="just">
              <a:buFont typeface="Arial" charset="0"/>
              <a:buChar char="•"/>
            </a:pPr>
            <a:r>
              <a:rPr lang="en-GB" sz="1900" b="1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Operational Lease:</a:t>
            </a:r>
            <a:r>
              <a:rPr lang="en-GB" sz="1900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 where the Owner of the production leases to the Consumer on site the production plant for self-consumption.</a:t>
            </a:r>
          </a:p>
          <a:p>
            <a:pPr marL="342900" indent="-342900" algn="just">
              <a:buFont typeface="Arial" charset="0"/>
              <a:buChar char="•"/>
            </a:pPr>
            <a:endParaRPr lang="en-GB" sz="1900" dirty="0" smtClean="0">
              <a:solidFill>
                <a:schemeClr val="tx2"/>
              </a:solidFill>
              <a:latin typeface="Noto Sans" charset="0"/>
              <a:ea typeface="Noto Sans" charset="0"/>
              <a:cs typeface="Noto Sans" charset="0"/>
            </a:endParaRPr>
          </a:p>
          <a:p>
            <a:pPr marL="342900" indent="-342900" algn="just">
              <a:buFont typeface="Arial" charset="0"/>
              <a:buChar char="•"/>
            </a:pPr>
            <a:r>
              <a:rPr lang="en-GB" sz="1900" b="1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Open PPA (Power Purchase Agreement): </a:t>
            </a:r>
            <a:r>
              <a:rPr lang="en-GB" sz="1900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where the Owner (and Manager) of the production plant sells the energy self-consumed to the Consumer on site, and the excess to the wholesalers (or to the pool).</a:t>
            </a:r>
          </a:p>
          <a:p>
            <a:pPr marL="342900" indent="-342900" algn="just">
              <a:buFont typeface="Arial" charset="0"/>
              <a:buChar char="•"/>
            </a:pPr>
            <a:endParaRPr lang="en-GB" sz="1900" dirty="0" smtClean="0">
              <a:solidFill>
                <a:schemeClr val="tx2"/>
              </a:solidFill>
              <a:latin typeface="Noto Sans" charset="0"/>
              <a:ea typeface="Noto Sans" charset="0"/>
              <a:cs typeface="Noto Sans" charset="0"/>
            </a:endParaRPr>
          </a:p>
          <a:p>
            <a:pPr marL="342900" indent="-342900" algn="just">
              <a:buFont typeface="Arial" charset="0"/>
              <a:buChar char="•"/>
            </a:pPr>
            <a:r>
              <a:rPr lang="en-GB" sz="1900" b="1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Closed PPA (Power Purchase Agreement): </a:t>
            </a:r>
            <a:r>
              <a:rPr lang="en-GB" sz="1900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where the Owner and Manager of the plant sell to the Consumer on site both the energy self-consumed and the energy in excess. 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829E-FD94-264E-9363-51CD38693EBF}" type="slidenum">
              <a:rPr lang="it-IT" smtClean="0"/>
              <a:pPr/>
              <a:t>12</a:t>
            </a:fld>
            <a:endParaRPr lang="it-IT"/>
          </a:p>
        </p:txBody>
      </p:sp>
      <p:sp>
        <p:nvSpPr>
          <p:cNvPr id="13" name="Titolo 1"/>
          <p:cNvSpPr txBox="1">
            <a:spLocks/>
          </p:cNvSpPr>
          <p:nvPr/>
        </p:nvSpPr>
        <p:spPr>
          <a:xfrm>
            <a:off x="136635" y="6413570"/>
            <a:ext cx="4435365" cy="3370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1200" dirty="0" smtClean="0">
                <a:solidFill>
                  <a:srgbClr val="F5A719"/>
                </a:solidFill>
                <a:latin typeface="Noto Sans" charset="0"/>
                <a:ea typeface="Noto Sans" charset="0"/>
                <a:cs typeface="Noto Sans" charset="0"/>
              </a:rPr>
              <a:t>www.italiasolare.eu | info@italiasolare.eu</a:t>
            </a:r>
            <a:endParaRPr lang="it-IT" sz="1200" i="1" dirty="0">
              <a:solidFill>
                <a:srgbClr val="F5A719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620" y="119599"/>
            <a:ext cx="1432433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70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/>
          <p:cNvSpPr txBox="1">
            <a:spLocks/>
          </p:cNvSpPr>
          <p:nvPr/>
        </p:nvSpPr>
        <p:spPr>
          <a:xfrm>
            <a:off x="107628" y="123970"/>
            <a:ext cx="7451988" cy="597075"/>
          </a:xfrm>
          <a:prstGeom prst="rect">
            <a:avLst/>
          </a:prstGeom>
          <a:solidFill>
            <a:srgbClr val="F5A719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3176" b="1" dirty="0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OPERATIONAL LEASE</a:t>
            </a:r>
            <a:endParaRPr lang="it-IT" sz="3176" b="1" dirty="0">
              <a:solidFill>
                <a:schemeClr val="bg1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12" name="Connettore 1 11"/>
          <p:cNvCxnSpPr/>
          <p:nvPr/>
        </p:nvCxnSpPr>
        <p:spPr>
          <a:xfrm flipH="1">
            <a:off x="96860" y="6392550"/>
            <a:ext cx="8964000" cy="21523"/>
          </a:xfrm>
          <a:prstGeom prst="line">
            <a:avLst/>
          </a:prstGeom>
          <a:ln>
            <a:solidFill>
              <a:srgbClr val="F5A71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ttangolo 1"/>
          <p:cNvSpPr/>
          <p:nvPr/>
        </p:nvSpPr>
        <p:spPr>
          <a:xfrm>
            <a:off x="107628" y="777752"/>
            <a:ext cx="8953232" cy="3554819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>
              <a:lnSpc>
                <a:spcPts val="2700"/>
              </a:lnSpc>
            </a:pPr>
            <a:r>
              <a:rPr lang="en-GB" sz="2000" b="1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Advantages</a:t>
            </a:r>
            <a:endParaRPr lang="en-GB" b="1" dirty="0" smtClean="0">
              <a:solidFill>
                <a:schemeClr val="tx2"/>
              </a:solidFill>
              <a:latin typeface="Noto Sans" charset="0"/>
              <a:ea typeface="Noto Sans" charset="0"/>
              <a:cs typeface="Noto Sans" charset="0"/>
            </a:endParaRPr>
          </a:p>
          <a:p>
            <a:pPr marL="285750" indent="-285750">
              <a:lnSpc>
                <a:spcPts val="2700"/>
              </a:lnSpc>
              <a:buFont typeface="Arial" charset="0"/>
              <a:buChar char="•"/>
            </a:pPr>
            <a:r>
              <a:rPr lang="en-GB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The Client pays only a </a:t>
            </a:r>
            <a:r>
              <a:rPr lang="en-GB" b="1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fixed rent fee</a:t>
            </a:r>
            <a:r>
              <a:rPr lang="en-GB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 .</a:t>
            </a:r>
          </a:p>
          <a:p>
            <a:pPr marL="285750" indent="-285750">
              <a:lnSpc>
                <a:spcPts val="2700"/>
              </a:lnSpc>
              <a:buFont typeface="Arial" charset="0"/>
              <a:buChar char="•"/>
            </a:pPr>
            <a:r>
              <a:rPr lang="en-GB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The Client does not bear financial cost for the investment.</a:t>
            </a:r>
          </a:p>
          <a:p>
            <a:pPr marL="285750" indent="-285750">
              <a:lnSpc>
                <a:spcPts val="2700"/>
              </a:lnSpc>
              <a:buFont typeface="Arial" charset="0"/>
              <a:buChar char="•"/>
            </a:pPr>
            <a:r>
              <a:rPr lang="en-GB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The Client is not responsible of the technical evaluations and of the maintenance of the plant.</a:t>
            </a:r>
          </a:p>
          <a:p>
            <a:pPr>
              <a:lnSpc>
                <a:spcPts val="2700"/>
              </a:lnSpc>
              <a:buFont typeface="Arial"/>
              <a:buChar char="•"/>
            </a:pPr>
            <a:endParaRPr lang="en-GB" sz="2000" dirty="0" smtClean="0">
              <a:solidFill>
                <a:schemeClr val="tx2"/>
              </a:solidFill>
              <a:latin typeface="Noto Sans" charset="0"/>
              <a:ea typeface="Noto Sans" charset="0"/>
              <a:cs typeface="Noto Sans" charset="0"/>
            </a:endParaRPr>
          </a:p>
          <a:p>
            <a:pPr>
              <a:lnSpc>
                <a:spcPts val="2700"/>
              </a:lnSpc>
            </a:pPr>
            <a:r>
              <a:rPr lang="en-GB" sz="2000" b="1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Disadvantages</a:t>
            </a:r>
            <a:endParaRPr lang="en-GB" b="1" dirty="0" smtClean="0">
              <a:solidFill>
                <a:schemeClr val="tx2"/>
              </a:solidFill>
              <a:latin typeface="Noto Sans" charset="0"/>
              <a:ea typeface="Noto Sans" charset="0"/>
              <a:cs typeface="Noto Sans" charset="0"/>
            </a:endParaRPr>
          </a:p>
          <a:p>
            <a:pPr marL="285750" indent="-285750">
              <a:lnSpc>
                <a:spcPts val="2700"/>
              </a:lnSpc>
              <a:buFont typeface="Arial" charset="0"/>
              <a:buChar char="•"/>
            </a:pPr>
            <a:r>
              <a:rPr lang="en-GB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 Client could not accept the risk of a fixed price</a:t>
            </a:r>
          </a:p>
          <a:p>
            <a:pPr marL="285750" indent="-285750">
              <a:lnSpc>
                <a:spcPts val="2700"/>
              </a:lnSpc>
              <a:buFont typeface="Arial" charset="0"/>
              <a:buChar char="•"/>
            </a:pPr>
            <a:r>
              <a:rPr lang="en-GB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Lower </a:t>
            </a:r>
            <a:r>
              <a:rPr lang="en-GB" dirty="0" err="1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securization</a:t>
            </a:r>
            <a:r>
              <a:rPr lang="en-GB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 for the investor (Investor cannot sell energy to the grid in case of default)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829E-FD94-264E-9363-51CD38693EBF}" type="slidenum">
              <a:rPr lang="it-IT" smtClean="0"/>
              <a:pPr/>
              <a:t>13</a:t>
            </a:fld>
            <a:endParaRPr lang="it-IT"/>
          </a:p>
        </p:txBody>
      </p:sp>
      <p:sp>
        <p:nvSpPr>
          <p:cNvPr id="13" name="Titolo 1"/>
          <p:cNvSpPr txBox="1">
            <a:spLocks/>
          </p:cNvSpPr>
          <p:nvPr/>
        </p:nvSpPr>
        <p:spPr>
          <a:xfrm>
            <a:off x="136635" y="6413570"/>
            <a:ext cx="4435365" cy="3370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1200" dirty="0" smtClean="0">
                <a:solidFill>
                  <a:srgbClr val="F5A719"/>
                </a:solidFill>
                <a:latin typeface="Noto Sans" charset="0"/>
                <a:ea typeface="Noto Sans" charset="0"/>
                <a:cs typeface="Noto Sans" charset="0"/>
              </a:rPr>
              <a:t>www.italiasolare.eu | info@italiasolare.eu</a:t>
            </a:r>
            <a:endParaRPr lang="it-IT" sz="1200" i="1" dirty="0">
              <a:solidFill>
                <a:srgbClr val="F5A719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620" y="119599"/>
            <a:ext cx="1432433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70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/>
          <p:cNvSpPr txBox="1">
            <a:spLocks/>
          </p:cNvSpPr>
          <p:nvPr/>
        </p:nvSpPr>
        <p:spPr>
          <a:xfrm>
            <a:off x="107628" y="123970"/>
            <a:ext cx="7451988" cy="597075"/>
          </a:xfrm>
          <a:prstGeom prst="rect">
            <a:avLst/>
          </a:prstGeom>
          <a:solidFill>
            <a:srgbClr val="F5A719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3176" b="1" dirty="0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OPEN PPA (</a:t>
            </a:r>
            <a:r>
              <a:rPr lang="it-IT" sz="3176" b="1" dirty="0" err="1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excess</a:t>
            </a:r>
            <a:r>
              <a:rPr lang="it-IT" sz="3176" b="1" dirty="0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lang="it-IT" sz="3176" b="1" dirty="0" err="1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traded</a:t>
            </a:r>
            <a:r>
              <a:rPr lang="it-IT" sz="3176" b="1" dirty="0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 by producer)</a:t>
            </a:r>
            <a:endParaRPr lang="it-IT" sz="3176" b="1" dirty="0">
              <a:solidFill>
                <a:schemeClr val="bg1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12" name="Connettore 1 11"/>
          <p:cNvCxnSpPr/>
          <p:nvPr/>
        </p:nvCxnSpPr>
        <p:spPr>
          <a:xfrm flipH="1">
            <a:off x="96860" y="6392550"/>
            <a:ext cx="8964000" cy="21523"/>
          </a:xfrm>
          <a:prstGeom prst="line">
            <a:avLst/>
          </a:prstGeom>
          <a:ln>
            <a:solidFill>
              <a:srgbClr val="F5A71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ttangolo 1"/>
          <p:cNvSpPr/>
          <p:nvPr/>
        </p:nvSpPr>
        <p:spPr>
          <a:xfrm>
            <a:off x="136635" y="721045"/>
            <a:ext cx="8924225" cy="2600712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GB" sz="1600" b="1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Advantages</a:t>
            </a:r>
          </a:p>
          <a:p>
            <a:pPr marL="285750" indent="-285750" algn="just">
              <a:spcAft>
                <a:spcPts val="600"/>
              </a:spcAft>
              <a:buFont typeface="Arial" charset="0"/>
              <a:buChar char="•"/>
            </a:pPr>
            <a:r>
              <a:rPr lang="en-GB" sz="1600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The Client does not bear financial cost for the investment.</a:t>
            </a:r>
          </a:p>
          <a:p>
            <a:pPr marL="285750" indent="-285750" algn="just">
              <a:spcAft>
                <a:spcPts val="600"/>
              </a:spcAft>
              <a:buFont typeface="Arial" charset="0"/>
              <a:buChar char="•"/>
            </a:pPr>
            <a:r>
              <a:rPr lang="en-GB" sz="1600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The Client is not responsible of the technical evaluations and of the maintenance of the plant.</a:t>
            </a:r>
          </a:p>
          <a:p>
            <a:pPr marL="285750" indent="-285750" algn="just">
              <a:spcAft>
                <a:spcPts val="600"/>
              </a:spcAft>
              <a:buFont typeface="Arial" charset="0"/>
              <a:buChar char="•"/>
            </a:pPr>
            <a:r>
              <a:rPr lang="en-GB" sz="1600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Quantification of the price of energy is absolutely free.</a:t>
            </a:r>
          </a:p>
          <a:p>
            <a:pPr marL="285750" indent="-285750" algn="just">
              <a:spcAft>
                <a:spcPts val="600"/>
              </a:spcAft>
              <a:buFont typeface="Arial" charset="0"/>
              <a:buChar char="•"/>
            </a:pPr>
            <a:r>
              <a:rPr lang="en-GB" sz="1600" b="1" u="sng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Higher </a:t>
            </a:r>
            <a:r>
              <a:rPr lang="en-GB" sz="1600" b="1" u="sng" dirty="0" err="1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securization</a:t>
            </a:r>
            <a:r>
              <a:rPr lang="en-GB" sz="1600" b="1" u="sng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 in case of default, the investor may sell energy to the grid</a:t>
            </a:r>
          </a:p>
          <a:p>
            <a:pPr algn="just">
              <a:spcAft>
                <a:spcPts val="600"/>
              </a:spcAft>
            </a:pPr>
            <a:r>
              <a:rPr lang="en-GB" sz="1600" b="1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Disadvantages</a:t>
            </a:r>
          </a:p>
          <a:p>
            <a:pPr marL="285750" indent="-285750" algn="just">
              <a:spcAft>
                <a:spcPts val="600"/>
              </a:spcAft>
              <a:buFont typeface="Arial" charset="0"/>
              <a:buChar char="•"/>
            </a:pPr>
            <a:r>
              <a:rPr lang="en-GB" sz="1600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Net Metering is not allowed: </a:t>
            </a:r>
          </a:p>
          <a:p>
            <a:pPr marL="285750" indent="-285750" algn="just">
              <a:spcAft>
                <a:spcPts val="600"/>
              </a:spcAft>
              <a:buFont typeface="Arial" charset="0"/>
              <a:buChar char="•"/>
            </a:pPr>
            <a:r>
              <a:rPr lang="en-GB" sz="1600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not granted exemption from excise (12.5 euros per MWh not exempted).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829E-FD94-264E-9363-51CD38693EBF}" type="slidenum">
              <a:rPr lang="it-IT" smtClean="0"/>
              <a:pPr/>
              <a:t>14</a:t>
            </a:fld>
            <a:endParaRPr lang="it-IT"/>
          </a:p>
        </p:txBody>
      </p:sp>
      <p:sp>
        <p:nvSpPr>
          <p:cNvPr id="13" name="Titolo 1"/>
          <p:cNvSpPr txBox="1">
            <a:spLocks/>
          </p:cNvSpPr>
          <p:nvPr/>
        </p:nvSpPr>
        <p:spPr>
          <a:xfrm>
            <a:off x="136635" y="6413570"/>
            <a:ext cx="4435365" cy="3370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1200" dirty="0" smtClean="0">
                <a:solidFill>
                  <a:srgbClr val="F5A719"/>
                </a:solidFill>
                <a:latin typeface="Noto Sans" charset="0"/>
                <a:ea typeface="Noto Sans" charset="0"/>
                <a:cs typeface="Noto Sans" charset="0"/>
              </a:rPr>
              <a:t>www.italiasolare.eu | info@italiasolare.eu</a:t>
            </a:r>
            <a:endParaRPr lang="it-IT" sz="1200" i="1" dirty="0">
              <a:solidFill>
                <a:srgbClr val="F5A719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620" y="119599"/>
            <a:ext cx="1432433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70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/>
          <p:cNvSpPr txBox="1">
            <a:spLocks/>
          </p:cNvSpPr>
          <p:nvPr/>
        </p:nvSpPr>
        <p:spPr>
          <a:xfrm>
            <a:off x="107628" y="123970"/>
            <a:ext cx="7451988" cy="597075"/>
          </a:xfrm>
          <a:prstGeom prst="rect">
            <a:avLst/>
          </a:prstGeom>
          <a:solidFill>
            <a:srgbClr val="F5A719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3176" b="1" dirty="0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CLOSED PPA (</a:t>
            </a:r>
            <a:r>
              <a:rPr lang="it-IT" sz="3176" b="1" dirty="0" err="1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excess</a:t>
            </a:r>
            <a:r>
              <a:rPr lang="it-IT" sz="3176" b="1" dirty="0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lang="it-IT" sz="3176" b="1" dirty="0" err="1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traded</a:t>
            </a:r>
            <a:r>
              <a:rPr lang="it-IT" sz="3176" b="1" dirty="0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 by client)</a:t>
            </a:r>
            <a:endParaRPr lang="it-IT" sz="3176" b="1" dirty="0">
              <a:solidFill>
                <a:schemeClr val="bg1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12" name="Connettore 1 11"/>
          <p:cNvCxnSpPr/>
          <p:nvPr/>
        </p:nvCxnSpPr>
        <p:spPr>
          <a:xfrm flipH="1">
            <a:off x="96860" y="6392550"/>
            <a:ext cx="8964000" cy="21523"/>
          </a:xfrm>
          <a:prstGeom prst="line">
            <a:avLst/>
          </a:prstGeom>
          <a:ln>
            <a:solidFill>
              <a:srgbClr val="F5A71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ttangolo 1"/>
          <p:cNvSpPr/>
          <p:nvPr/>
        </p:nvSpPr>
        <p:spPr>
          <a:xfrm>
            <a:off x="96860" y="781762"/>
            <a:ext cx="8964000" cy="3785652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Advantages</a:t>
            </a:r>
          </a:p>
          <a:p>
            <a:pPr marL="342900" indent="-342900">
              <a:buFont typeface="Arial" charset="0"/>
              <a:buChar char="•"/>
            </a:pPr>
            <a:r>
              <a:rPr lang="en-GB" sz="2000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The Client does not bear financial cost for the investment.</a:t>
            </a:r>
          </a:p>
          <a:p>
            <a:pPr marL="342900" indent="-342900">
              <a:buFont typeface="Arial" charset="0"/>
              <a:buChar char="•"/>
            </a:pPr>
            <a:r>
              <a:rPr lang="en-GB" sz="2000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The Client is not responsible of the technical evaluations and of the maintenance of the plant.</a:t>
            </a:r>
          </a:p>
          <a:p>
            <a:pPr marL="342900" indent="-342900">
              <a:buFont typeface="Arial" charset="0"/>
              <a:buChar char="•"/>
            </a:pPr>
            <a:r>
              <a:rPr lang="en-GB" sz="2000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Quantification of the price of energy is absolutely free.</a:t>
            </a:r>
          </a:p>
          <a:p>
            <a:pPr marL="342900" indent="-342900">
              <a:buFont typeface="Arial" charset="0"/>
              <a:buChar char="•"/>
            </a:pPr>
            <a:r>
              <a:rPr lang="en-GB" sz="2000" b="1" u="sng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Net Metering is allowed</a:t>
            </a:r>
            <a:r>
              <a:rPr lang="en-GB" sz="2000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.</a:t>
            </a:r>
          </a:p>
          <a:p>
            <a:endParaRPr lang="en-GB" sz="2000" dirty="0" smtClean="0">
              <a:solidFill>
                <a:schemeClr val="tx2"/>
              </a:solidFill>
              <a:latin typeface="Noto Sans" charset="0"/>
              <a:ea typeface="Noto Sans" charset="0"/>
              <a:cs typeface="Noto Sans" charset="0"/>
            </a:endParaRPr>
          </a:p>
          <a:p>
            <a:r>
              <a:rPr lang="en-GB" sz="2000" b="1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Disadvantages</a:t>
            </a:r>
          </a:p>
          <a:p>
            <a:pPr marL="342900" indent="-342900">
              <a:buFont typeface="Arial" charset="0"/>
              <a:buChar char="•"/>
            </a:pPr>
            <a:r>
              <a:rPr lang="en-GB" sz="2000" b="1" u="sng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The producer cannot trade directly the energy if the Client does not pay the price of energy.</a:t>
            </a:r>
          </a:p>
          <a:p>
            <a:pPr marL="342900" indent="-342900">
              <a:buFont typeface="Arial" charset="0"/>
              <a:buChar char="•"/>
            </a:pPr>
            <a:r>
              <a:rPr lang="en-GB" sz="2000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PPA does not grant exemption from excise (12.5 Euros per MWh not exempted).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829E-FD94-264E-9363-51CD38693EBF}" type="slidenum">
              <a:rPr lang="it-IT" smtClean="0"/>
              <a:pPr/>
              <a:t>15</a:t>
            </a:fld>
            <a:endParaRPr lang="it-IT"/>
          </a:p>
        </p:txBody>
      </p:sp>
      <p:sp>
        <p:nvSpPr>
          <p:cNvPr id="13" name="Titolo 1"/>
          <p:cNvSpPr txBox="1">
            <a:spLocks/>
          </p:cNvSpPr>
          <p:nvPr/>
        </p:nvSpPr>
        <p:spPr>
          <a:xfrm>
            <a:off x="136635" y="6413570"/>
            <a:ext cx="4435365" cy="3370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1200" dirty="0" smtClean="0">
                <a:solidFill>
                  <a:srgbClr val="F5A719"/>
                </a:solidFill>
                <a:latin typeface="Noto Sans" charset="0"/>
                <a:ea typeface="Noto Sans" charset="0"/>
                <a:cs typeface="Noto Sans" charset="0"/>
              </a:rPr>
              <a:t>www.italiasolare.eu | info@italiasolare.eu</a:t>
            </a:r>
            <a:endParaRPr lang="it-IT" sz="1200" i="1" dirty="0">
              <a:solidFill>
                <a:srgbClr val="F5A719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620" y="119599"/>
            <a:ext cx="1432433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70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/>
          <p:cNvSpPr txBox="1">
            <a:spLocks/>
          </p:cNvSpPr>
          <p:nvPr/>
        </p:nvSpPr>
        <p:spPr>
          <a:xfrm>
            <a:off x="107628" y="123970"/>
            <a:ext cx="7451988" cy="597075"/>
          </a:xfrm>
          <a:prstGeom prst="rect">
            <a:avLst/>
          </a:prstGeom>
          <a:solidFill>
            <a:srgbClr val="F5A719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3176" b="1" dirty="0" err="1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Why</a:t>
            </a:r>
            <a:r>
              <a:rPr lang="it-IT" sz="3176" b="1" dirty="0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lang="it-IT" sz="3176" b="1" dirty="0" err="1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also</a:t>
            </a:r>
            <a:r>
              <a:rPr lang="it-IT" sz="3176" b="1" dirty="0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 market </a:t>
            </a:r>
            <a:r>
              <a:rPr lang="it-IT" sz="3176" b="1" dirty="0" err="1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parity</a:t>
            </a:r>
            <a:r>
              <a:rPr lang="it-IT" sz="3176" b="1" dirty="0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lang="it-IT" sz="3176" b="1" dirty="0" err="1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is</a:t>
            </a:r>
            <a:r>
              <a:rPr lang="it-IT" sz="3176" b="1" dirty="0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 a </a:t>
            </a:r>
            <a:r>
              <a:rPr lang="it-IT" sz="3176" b="1" dirty="0" err="1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fact</a:t>
            </a:r>
            <a:r>
              <a:rPr lang="it-IT" sz="3176" b="1" dirty="0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 in Italy?</a:t>
            </a:r>
            <a:endParaRPr lang="it-IT" sz="3176" b="1" dirty="0">
              <a:solidFill>
                <a:schemeClr val="bg1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12" name="Connettore 1 11"/>
          <p:cNvCxnSpPr/>
          <p:nvPr/>
        </p:nvCxnSpPr>
        <p:spPr>
          <a:xfrm flipH="1">
            <a:off x="96860" y="6392550"/>
            <a:ext cx="8964000" cy="21523"/>
          </a:xfrm>
          <a:prstGeom prst="line">
            <a:avLst/>
          </a:prstGeom>
          <a:ln>
            <a:solidFill>
              <a:srgbClr val="F5A71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ttangolo 1"/>
          <p:cNvSpPr/>
          <p:nvPr/>
        </p:nvSpPr>
        <p:spPr>
          <a:xfrm>
            <a:off x="136635" y="1007144"/>
            <a:ext cx="7453325" cy="3801041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it-IT" sz="2400" b="1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Production of </a:t>
            </a:r>
            <a:r>
              <a:rPr lang="it-IT" sz="2400" b="1" dirty="0" err="1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renewable</a:t>
            </a:r>
            <a:r>
              <a:rPr lang="it-IT" sz="2400" b="1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 energy from large-scale PV </a:t>
            </a:r>
            <a:r>
              <a:rPr lang="it-IT" sz="2400" b="1" dirty="0" err="1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plants</a:t>
            </a:r>
            <a:r>
              <a:rPr lang="it-IT" sz="2400" b="1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 in Italy </a:t>
            </a:r>
            <a:r>
              <a:rPr lang="it-IT" sz="2400" b="1" dirty="0" err="1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is</a:t>
            </a:r>
            <a:r>
              <a:rPr lang="it-IT" sz="2400" b="1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lang="it-IT" sz="2400" b="1" dirty="0" err="1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one</a:t>
            </a:r>
            <a:r>
              <a:rPr lang="it-IT" sz="2400" b="1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 of the </a:t>
            </a:r>
            <a:r>
              <a:rPr lang="it-IT" sz="2400" b="1" dirty="0" err="1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most</a:t>
            </a:r>
            <a:r>
              <a:rPr lang="it-IT" sz="2400" b="1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 competitive in Europe</a:t>
            </a:r>
            <a:r>
              <a:rPr lang="it-IT" sz="2400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.</a:t>
            </a:r>
          </a:p>
          <a:p>
            <a:pPr algn="just">
              <a:spcAft>
                <a:spcPts val="600"/>
              </a:spcAft>
            </a:pPr>
            <a:r>
              <a:rPr lang="it-IT" sz="2400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 </a:t>
            </a:r>
          </a:p>
          <a:p>
            <a:pPr algn="just">
              <a:spcAft>
                <a:spcPts val="600"/>
              </a:spcAft>
            </a:pPr>
            <a:r>
              <a:rPr lang="it-IT" sz="2400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Italy </a:t>
            </a:r>
            <a:r>
              <a:rPr lang="it-IT" sz="2400" dirty="0" err="1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combines</a:t>
            </a:r>
            <a:r>
              <a:rPr lang="it-IT" sz="2400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:</a:t>
            </a:r>
          </a:p>
          <a:p>
            <a:pPr algn="just">
              <a:spcAft>
                <a:spcPts val="600"/>
              </a:spcAft>
            </a:pPr>
            <a:endParaRPr lang="it-IT" sz="2400" dirty="0" smtClean="0">
              <a:solidFill>
                <a:schemeClr val="tx2"/>
              </a:solidFill>
              <a:latin typeface="Noto Sans" charset="0"/>
              <a:ea typeface="Noto Sans" charset="0"/>
              <a:cs typeface="Noto Sans" charset="0"/>
            </a:endParaRPr>
          </a:p>
          <a:p>
            <a:pPr marL="342900" indent="-342900" algn="just">
              <a:spcAft>
                <a:spcPts val="600"/>
              </a:spcAft>
              <a:buFont typeface="Arial" charset="0"/>
              <a:buChar char="•"/>
            </a:pPr>
            <a:r>
              <a:rPr lang="it-IT" sz="2400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An </a:t>
            </a:r>
            <a:r>
              <a:rPr lang="it-IT" sz="2400" dirty="0" err="1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exceptionally</a:t>
            </a:r>
            <a:r>
              <a:rPr lang="it-IT" sz="2400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lang="it-IT" sz="2400" b="1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high market price of energy </a:t>
            </a:r>
            <a:r>
              <a:rPr lang="it-IT" sz="2400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in 2018 (</a:t>
            </a:r>
            <a:r>
              <a:rPr lang="it-IT" sz="2400" dirty="0" err="1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around</a:t>
            </a:r>
            <a:r>
              <a:rPr lang="it-IT" sz="2400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 76.6 €/MWh in </a:t>
            </a:r>
            <a:r>
              <a:rPr lang="it-IT" sz="2400" dirty="0" err="1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September</a:t>
            </a:r>
            <a:r>
              <a:rPr lang="it-IT" sz="2400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)</a:t>
            </a:r>
          </a:p>
          <a:p>
            <a:pPr marL="342900" indent="-342900" algn="just">
              <a:spcAft>
                <a:spcPts val="600"/>
              </a:spcAft>
              <a:buFont typeface="Arial" charset="0"/>
              <a:buChar char="•"/>
            </a:pPr>
            <a:r>
              <a:rPr lang="it-IT" sz="2400" dirty="0" err="1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One</a:t>
            </a:r>
            <a:r>
              <a:rPr lang="it-IT" sz="2400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 of the </a:t>
            </a:r>
            <a:r>
              <a:rPr lang="it-IT" sz="2400" b="1" dirty="0" err="1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highest</a:t>
            </a:r>
            <a:r>
              <a:rPr lang="it-IT" sz="2400" b="1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lang="it-IT" sz="2400" b="1" dirty="0" err="1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irradiation</a:t>
            </a:r>
            <a:r>
              <a:rPr lang="it-IT" sz="2400" b="1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lang="it-IT" sz="2400" b="1" dirty="0" err="1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values</a:t>
            </a:r>
            <a:r>
              <a:rPr lang="it-IT" sz="2400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 in Europe.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829E-FD94-264E-9363-51CD38693EBF}" type="slidenum">
              <a:rPr lang="it-IT" smtClean="0"/>
              <a:pPr/>
              <a:t>16</a:t>
            </a:fld>
            <a:endParaRPr lang="it-IT"/>
          </a:p>
        </p:txBody>
      </p:sp>
      <p:sp>
        <p:nvSpPr>
          <p:cNvPr id="13" name="Titolo 1"/>
          <p:cNvSpPr txBox="1">
            <a:spLocks/>
          </p:cNvSpPr>
          <p:nvPr/>
        </p:nvSpPr>
        <p:spPr>
          <a:xfrm>
            <a:off x="136635" y="6413570"/>
            <a:ext cx="4435365" cy="3370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1200" dirty="0" smtClean="0">
                <a:solidFill>
                  <a:srgbClr val="F5A719"/>
                </a:solidFill>
                <a:latin typeface="Noto Sans" charset="0"/>
                <a:ea typeface="Noto Sans" charset="0"/>
                <a:cs typeface="Noto Sans" charset="0"/>
              </a:rPr>
              <a:t>www.italiasolare.eu | info@italiasolare.eu</a:t>
            </a:r>
            <a:endParaRPr lang="it-IT" sz="1200" i="1" dirty="0">
              <a:solidFill>
                <a:srgbClr val="F5A719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620" y="119599"/>
            <a:ext cx="1432433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70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/>
          <p:cNvSpPr txBox="1">
            <a:spLocks/>
          </p:cNvSpPr>
          <p:nvPr/>
        </p:nvSpPr>
        <p:spPr>
          <a:xfrm>
            <a:off x="107628" y="123970"/>
            <a:ext cx="7451988" cy="597075"/>
          </a:xfrm>
          <a:prstGeom prst="rect">
            <a:avLst/>
          </a:prstGeom>
          <a:solidFill>
            <a:srgbClr val="F5A719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3176" b="1" dirty="0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PPA FOR LARGE SCALE PLANTS</a:t>
            </a:r>
            <a:endParaRPr lang="it-IT" sz="3176" b="1" dirty="0">
              <a:solidFill>
                <a:schemeClr val="bg1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12" name="Connettore 1 11"/>
          <p:cNvCxnSpPr/>
          <p:nvPr/>
        </p:nvCxnSpPr>
        <p:spPr>
          <a:xfrm flipH="1">
            <a:off x="96860" y="6392550"/>
            <a:ext cx="8964000" cy="21523"/>
          </a:xfrm>
          <a:prstGeom prst="line">
            <a:avLst/>
          </a:prstGeom>
          <a:ln>
            <a:solidFill>
              <a:srgbClr val="F5A71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ttangolo 1"/>
          <p:cNvSpPr/>
          <p:nvPr/>
        </p:nvSpPr>
        <p:spPr>
          <a:xfrm>
            <a:off x="136635" y="1007144"/>
            <a:ext cx="7422981" cy="4401205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algn="just"/>
            <a:r>
              <a:rPr lang="en-GB" sz="2800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Italian Law allows </a:t>
            </a:r>
            <a:r>
              <a:rPr lang="en-GB" sz="2800" b="1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medium/long term PPA agreements</a:t>
            </a:r>
            <a:r>
              <a:rPr lang="en-GB" sz="2800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. </a:t>
            </a:r>
          </a:p>
          <a:p>
            <a:pPr algn="just"/>
            <a:endParaRPr lang="en-GB" sz="2800" dirty="0" smtClean="0">
              <a:solidFill>
                <a:schemeClr val="tx2"/>
              </a:solidFill>
              <a:latin typeface="Noto Sans" charset="0"/>
              <a:ea typeface="Noto Sans" charset="0"/>
              <a:cs typeface="Noto Sans" charset="0"/>
            </a:endParaRPr>
          </a:p>
          <a:p>
            <a:pPr algn="just"/>
            <a:r>
              <a:rPr lang="en-GB" sz="2800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The market already offers PPA in between 3 and 5 years.</a:t>
            </a:r>
          </a:p>
          <a:p>
            <a:pPr algn="just"/>
            <a:endParaRPr lang="en-GB" sz="2800" dirty="0" smtClean="0">
              <a:solidFill>
                <a:schemeClr val="tx2"/>
              </a:solidFill>
              <a:latin typeface="Noto Sans" charset="0"/>
              <a:ea typeface="Noto Sans" charset="0"/>
              <a:cs typeface="Noto Sans" charset="0"/>
            </a:endParaRPr>
          </a:p>
          <a:p>
            <a:pPr algn="just"/>
            <a:r>
              <a:rPr lang="en-GB" sz="2800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In any case a entity owned by the Government (GSE S.p.A.) is always available for a dedicated withdrawal, at the </a:t>
            </a:r>
            <a:r>
              <a:rPr lang="en-GB" sz="2800" b="1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pool price</a:t>
            </a:r>
            <a:r>
              <a:rPr lang="en-GB" sz="2800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, of the energy produced.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829E-FD94-264E-9363-51CD38693EBF}" type="slidenum">
              <a:rPr lang="it-IT" smtClean="0"/>
              <a:pPr/>
              <a:t>17</a:t>
            </a:fld>
            <a:endParaRPr lang="it-IT"/>
          </a:p>
        </p:txBody>
      </p:sp>
      <p:sp>
        <p:nvSpPr>
          <p:cNvPr id="13" name="Titolo 1"/>
          <p:cNvSpPr txBox="1">
            <a:spLocks/>
          </p:cNvSpPr>
          <p:nvPr/>
        </p:nvSpPr>
        <p:spPr>
          <a:xfrm>
            <a:off x="136635" y="6413570"/>
            <a:ext cx="4435365" cy="3370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1200" dirty="0" smtClean="0">
                <a:solidFill>
                  <a:srgbClr val="F5A719"/>
                </a:solidFill>
                <a:latin typeface="Noto Sans" charset="0"/>
                <a:ea typeface="Noto Sans" charset="0"/>
                <a:cs typeface="Noto Sans" charset="0"/>
              </a:rPr>
              <a:t>www.italiasolare.eu | info@italiasolare.eu</a:t>
            </a:r>
            <a:endParaRPr lang="it-IT" sz="1200" i="1" dirty="0">
              <a:solidFill>
                <a:srgbClr val="F5A719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620" y="119599"/>
            <a:ext cx="1432433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70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/>
          <p:cNvSpPr txBox="1">
            <a:spLocks/>
          </p:cNvSpPr>
          <p:nvPr/>
        </p:nvSpPr>
        <p:spPr>
          <a:xfrm>
            <a:off x="107628" y="123970"/>
            <a:ext cx="7451988" cy="597075"/>
          </a:xfrm>
          <a:prstGeom prst="rect">
            <a:avLst/>
          </a:prstGeom>
          <a:solidFill>
            <a:srgbClr val="F5A719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3176" b="1" dirty="0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BANKABILITY OF  PPAS</a:t>
            </a:r>
            <a:endParaRPr lang="it-IT" sz="3176" b="1" dirty="0">
              <a:solidFill>
                <a:schemeClr val="bg1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12" name="Connettore 1 11"/>
          <p:cNvCxnSpPr/>
          <p:nvPr/>
        </p:nvCxnSpPr>
        <p:spPr>
          <a:xfrm flipH="1">
            <a:off x="96860" y="6392550"/>
            <a:ext cx="8964000" cy="21523"/>
          </a:xfrm>
          <a:prstGeom prst="line">
            <a:avLst/>
          </a:prstGeom>
          <a:ln>
            <a:solidFill>
              <a:srgbClr val="F5A71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ttangolo 1"/>
          <p:cNvSpPr/>
          <p:nvPr/>
        </p:nvSpPr>
        <p:spPr>
          <a:xfrm>
            <a:off x="107628" y="898858"/>
            <a:ext cx="8579173" cy="6001643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algn="just"/>
            <a:endParaRPr lang="en-GB" sz="2400" dirty="0" smtClean="0">
              <a:solidFill>
                <a:schemeClr val="tx2"/>
              </a:solidFill>
              <a:latin typeface="Noto Sans" charset="0"/>
              <a:ea typeface="Noto Sans" charset="0"/>
              <a:cs typeface="Noto Sans" charset="0"/>
            </a:endParaRPr>
          </a:p>
          <a:p>
            <a:pPr algn="just"/>
            <a:r>
              <a:rPr lang="en-GB" sz="2400" b="1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Long/medium term PPA</a:t>
            </a:r>
            <a:r>
              <a:rPr lang="en-GB" sz="2400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 is not necessarily a fixed price, but could also be a small discount in respect of the pool price counterbalanced by a floor and cap price. </a:t>
            </a:r>
          </a:p>
          <a:p>
            <a:pPr algn="just"/>
            <a:endParaRPr lang="en-GB" sz="2400" dirty="0">
              <a:solidFill>
                <a:schemeClr val="tx2"/>
              </a:solidFill>
              <a:latin typeface="Noto Sans" charset="0"/>
              <a:ea typeface="Noto Sans" charset="0"/>
              <a:cs typeface="Noto Sans" charset="0"/>
            </a:endParaRPr>
          </a:p>
          <a:p>
            <a:pPr algn="just"/>
            <a:r>
              <a:rPr lang="en-GB" sz="2400" b="1" u="sng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% of debt is based on the safe revenues (i.e. the duration of PPA and the floor)</a:t>
            </a:r>
          </a:p>
          <a:p>
            <a:pPr algn="just"/>
            <a:endParaRPr lang="en-GB" sz="2400" dirty="0" smtClean="0">
              <a:solidFill>
                <a:schemeClr val="tx2"/>
              </a:solidFill>
              <a:latin typeface="Noto Sans" charset="0"/>
              <a:ea typeface="Noto Sans" charset="0"/>
              <a:cs typeface="Noto Sans" charset="0"/>
            </a:endParaRPr>
          </a:p>
          <a:p>
            <a:pPr algn="just"/>
            <a:r>
              <a:rPr lang="en-GB" sz="2400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To fix a price for a medium long term price higher than the minimum floors could help to have higher debt, </a:t>
            </a:r>
          </a:p>
          <a:p>
            <a:pPr algn="just"/>
            <a:endParaRPr lang="en-GB" sz="2400" dirty="0">
              <a:solidFill>
                <a:schemeClr val="tx2"/>
              </a:solidFill>
              <a:latin typeface="Noto Sans" charset="0"/>
              <a:ea typeface="Noto Sans" charset="0"/>
              <a:cs typeface="Noto Sans" charset="0"/>
            </a:endParaRPr>
          </a:p>
          <a:p>
            <a:pPr algn="just"/>
            <a:r>
              <a:rPr lang="en-GB" sz="2400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To make this feasible are  necessary both the </a:t>
            </a:r>
            <a:r>
              <a:rPr lang="en-GB" sz="2400" b="1" u="sng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development of derivative and insurance instruments </a:t>
            </a:r>
            <a:r>
              <a:rPr lang="en-GB" sz="2400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and </a:t>
            </a:r>
            <a:r>
              <a:rPr lang="en-GB" sz="2400" b="1" u="sng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trilateral agreements: producer, trader and final client</a:t>
            </a:r>
          </a:p>
          <a:p>
            <a:pPr algn="just"/>
            <a:endParaRPr lang="en-GB" sz="2400" dirty="0">
              <a:solidFill>
                <a:schemeClr val="tx2"/>
              </a:solidFill>
              <a:latin typeface="Noto Sans" charset="0"/>
              <a:ea typeface="Noto Sans" charset="0"/>
              <a:cs typeface="Noto Sans" charset="0"/>
            </a:endParaRPr>
          </a:p>
          <a:p>
            <a:pPr algn="just"/>
            <a:r>
              <a:rPr lang="en-GB" sz="2400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 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829E-FD94-264E-9363-51CD38693EBF}" type="slidenum">
              <a:rPr lang="it-IT" smtClean="0"/>
              <a:pPr/>
              <a:t>18</a:t>
            </a:fld>
            <a:endParaRPr lang="it-IT"/>
          </a:p>
        </p:txBody>
      </p:sp>
      <p:sp>
        <p:nvSpPr>
          <p:cNvPr id="13" name="Titolo 1"/>
          <p:cNvSpPr txBox="1">
            <a:spLocks/>
          </p:cNvSpPr>
          <p:nvPr/>
        </p:nvSpPr>
        <p:spPr>
          <a:xfrm>
            <a:off x="136635" y="6413570"/>
            <a:ext cx="4435365" cy="3370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1200" dirty="0" smtClean="0">
                <a:solidFill>
                  <a:srgbClr val="F5A719"/>
                </a:solidFill>
                <a:latin typeface="Noto Sans" charset="0"/>
                <a:ea typeface="Noto Sans" charset="0"/>
                <a:cs typeface="Noto Sans" charset="0"/>
              </a:rPr>
              <a:t>www.italiasolare.eu | info@italiasolare.eu</a:t>
            </a:r>
            <a:endParaRPr lang="it-IT" sz="1200" i="1" dirty="0">
              <a:solidFill>
                <a:srgbClr val="F5A719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620" y="119599"/>
            <a:ext cx="1432433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70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/>
          <p:cNvSpPr txBox="1">
            <a:spLocks/>
          </p:cNvSpPr>
          <p:nvPr/>
        </p:nvSpPr>
        <p:spPr>
          <a:xfrm>
            <a:off x="107628" y="123970"/>
            <a:ext cx="7451988" cy="597075"/>
          </a:xfrm>
          <a:prstGeom prst="rect">
            <a:avLst/>
          </a:prstGeom>
          <a:solidFill>
            <a:srgbClr val="F5A719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3176" b="1" dirty="0" smtClean="0">
                <a:solidFill>
                  <a:prstClr val="white"/>
                </a:solidFill>
                <a:latin typeface="Noto Sans" charset="0"/>
                <a:ea typeface="Noto Sans" charset="0"/>
                <a:cs typeface="Noto Sans" charset="0"/>
              </a:rPr>
              <a:t>TRILATERAL AGREEMENTS</a:t>
            </a:r>
            <a:endParaRPr lang="it-IT" sz="3176" b="1" dirty="0">
              <a:solidFill>
                <a:prstClr val="white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12" name="Connettore 1 11"/>
          <p:cNvCxnSpPr/>
          <p:nvPr/>
        </p:nvCxnSpPr>
        <p:spPr>
          <a:xfrm flipH="1">
            <a:off x="96860" y="6392550"/>
            <a:ext cx="8964000" cy="21523"/>
          </a:xfrm>
          <a:prstGeom prst="line">
            <a:avLst/>
          </a:prstGeom>
          <a:ln>
            <a:solidFill>
              <a:srgbClr val="F5A71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ttangolo 1"/>
          <p:cNvSpPr/>
          <p:nvPr/>
        </p:nvSpPr>
        <p:spPr>
          <a:xfrm>
            <a:off x="107628" y="898858"/>
            <a:ext cx="8579173" cy="5632311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algn="just"/>
            <a:endParaRPr lang="en-GB" sz="2400" dirty="0" smtClean="0">
              <a:solidFill>
                <a:srgbClr val="1F497D"/>
              </a:solidFill>
              <a:latin typeface="Noto Sans" charset="0"/>
              <a:ea typeface="Noto Sans" charset="0"/>
              <a:cs typeface="Noto Sans" charset="0"/>
            </a:endParaRPr>
          </a:p>
          <a:p>
            <a:pPr algn="just"/>
            <a:r>
              <a:rPr lang="en-GB" sz="24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In Trilateral agreements key elements are:</a:t>
            </a:r>
          </a:p>
          <a:p>
            <a:pPr algn="just"/>
            <a:endParaRPr lang="en-GB" sz="2400" dirty="0">
              <a:solidFill>
                <a:srgbClr val="1F497D"/>
              </a:solidFill>
              <a:latin typeface="Noto Sans" charset="0"/>
              <a:ea typeface="Noto Sans" charset="0"/>
              <a:cs typeface="Noto Sans" charset="0"/>
            </a:endParaRPr>
          </a:p>
          <a:p>
            <a:pPr algn="just"/>
            <a:r>
              <a:rPr lang="en-GB" sz="24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(</a:t>
            </a:r>
            <a:r>
              <a:rPr lang="en-GB" sz="2400" dirty="0" err="1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i</a:t>
            </a:r>
            <a:r>
              <a:rPr lang="en-GB" sz="24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) How much the </a:t>
            </a:r>
            <a:r>
              <a:rPr lang="en-GB" sz="2400" b="1" u="sng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consumption is simultaneous to the production</a:t>
            </a:r>
            <a:r>
              <a:rPr lang="en-GB" sz="24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? Support of storage systems managed by the trader or by the final client  may allow the client to have “take or pay” commitments;</a:t>
            </a:r>
          </a:p>
          <a:p>
            <a:pPr algn="just"/>
            <a:endParaRPr lang="en-GB" sz="2400" dirty="0">
              <a:solidFill>
                <a:srgbClr val="1F497D"/>
              </a:solidFill>
              <a:latin typeface="Noto Sans" charset="0"/>
              <a:ea typeface="Noto Sans" charset="0"/>
              <a:cs typeface="Noto Sans" charset="0"/>
            </a:endParaRPr>
          </a:p>
          <a:p>
            <a:pPr algn="just"/>
            <a:r>
              <a:rPr lang="en-GB" sz="24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(ii) Final client cannot bear the risk to have </a:t>
            </a:r>
            <a:r>
              <a:rPr lang="en-GB" sz="2400" b="1" u="sng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energy costs higher than costs of its competitors</a:t>
            </a:r>
            <a:r>
              <a:rPr lang="en-GB" sz="24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. The trader could partially cover the risk of the client. Derivative instruments or insurance products should cover the residual risk.</a:t>
            </a:r>
          </a:p>
          <a:p>
            <a:pPr algn="just"/>
            <a:endParaRPr lang="en-GB" sz="2400" dirty="0">
              <a:solidFill>
                <a:srgbClr val="1F497D"/>
              </a:solidFill>
              <a:latin typeface="Noto Sans" charset="0"/>
              <a:ea typeface="Noto Sans" charset="0"/>
              <a:cs typeface="Noto Sans" charset="0"/>
            </a:endParaRPr>
          </a:p>
          <a:p>
            <a:pPr algn="just"/>
            <a:r>
              <a:rPr lang="en-GB" sz="24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(iii) </a:t>
            </a:r>
            <a:r>
              <a:rPr lang="en-GB" sz="2400" b="1" u="sng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Bankability of the client.</a:t>
            </a:r>
            <a:endParaRPr lang="en-GB" sz="2400" b="1" u="sng" dirty="0">
              <a:solidFill>
                <a:srgbClr val="1F497D"/>
              </a:solidFill>
              <a:latin typeface="Noto Sans" charset="0"/>
              <a:ea typeface="Noto Sans" charset="0"/>
              <a:cs typeface="Noto Sans" charset="0"/>
            </a:endParaRPr>
          </a:p>
          <a:p>
            <a:pPr algn="just"/>
            <a:r>
              <a:rPr lang="en-GB" sz="24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 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829E-FD94-264E-9363-51CD38693EBF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Titolo 1"/>
          <p:cNvSpPr txBox="1">
            <a:spLocks/>
          </p:cNvSpPr>
          <p:nvPr/>
        </p:nvSpPr>
        <p:spPr>
          <a:xfrm>
            <a:off x="136635" y="6413570"/>
            <a:ext cx="4435365" cy="3370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1200" dirty="0" smtClean="0">
                <a:solidFill>
                  <a:srgbClr val="F5A719"/>
                </a:solidFill>
                <a:latin typeface="Noto Sans" charset="0"/>
                <a:ea typeface="Noto Sans" charset="0"/>
                <a:cs typeface="Noto Sans" charset="0"/>
              </a:rPr>
              <a:t>www.italiasolare.eu | info@italiasolare.eu</a:t>
            </a:r>
            <a:endParaRPr lang="it-IT" sz="1200" i="1" dirty="0">
              <a:solidFill>
                <a:srgbClr val="F5A719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620" y="119599"/>
            <a:ext cx="1432433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20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/>
          <p:cNvSpPr txBox="1">
            <a:spLocks/>
          </p:cNvSpPr>
          <p:nvPr/>
        </p:nvSpPr>
        <p:spPr>
          <a:xfrm>
            <a:off x="107628" y="123970"/>
            <a:ext cx="7451988" cy="597075"/>
          </a:xfrm>
          <a:prstGeom prst="rect">
            <a:avLst/>
          </a:prstGeom>
          <a:solidFill>
            <a:srgbClr val="F5A719"/>
          </a:solidFill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176" b="1" dirty="0" smtClean="0">
                <a:solidFill>
                  <a:prstClr val="white"/>
                </a:solidFill>
                <a:latin typeface="Noto Sans" charset="0"/>
                <a:ea typeface="Noto Sans" charset="0"/>
                <a:cs typeface="Noto Sans" charset="0"/>
              </a:rPr>
              <a:t>The </a:t>
            </a:r>
            <a:r>
              <a:rPr lang="it-IT" sz="3176" b="1" dirty="0" err="1" smtClean="0">
                <a:solidFill>
                  <a:prstClr val="white"/>
                </a:solidFill>
                <a:latin typeface="Noto Sans" charset="0"/>
                <a:ea typeface="Noto Sans" charset="0"/>
                <a:cs typeface="Noto Sans" charset="0"/>
              </a:rPr>
              <a:t>bill</a:t>
            </a:r>
            <a:r>
              <a:rPr lang="it-IT" sz="3176" b="1" dirty="0" smtClean="0">
                <a:solidFill>
                  <a:prstClr val="white"/>
                </a:solidFill>
                <a:latin typeface="Noto Sans" charset="0"/>
                <a:ea typeface="Noto Sans" charset="0"/>
                <a:cs typeface="Noto Sans" charset="0"/>
              </a:rPr>
              <a:t> of </a:t>
            </a:r>
            <a:r>
              <a:rPr lang="it-IT" sz="3176" b="1" dirty="0" err="1" smtClean="0">
                <a:solidFill>
                  <a:prstClr val="white"/>
                </a:solidFill>
                <a:latin typeface="Noto Sans" charset="0"/>
                <a:ea typeface="Noto Sans" charset="0"/>
                <a:cs typeface="Noto Sans" charset="0"/>
              </a:rPr>
              <a:t>electricity</a:t>
            </a:r>
            <a:r>
              <a:rPr lang="it-IT" sz="3176" b="1" dirty="0" smtClean="0">
                <a:solidFill>
                  <a:prstClr val="white"/>
                </a:solidFill>
                <a:latin typeface="Noto Sans" charset="0"/>
                <a:ea typeface="Noto Sans" charset="0"/>
                <a:cs typeface="Noto Sans" charset="0"/>
              </a:rPr>
              <a:t> in </a:t>
            </a:r>
            <a:r>
              <a:rPr lang="it-IT" sz="3176" b="1" dirty="0" err="1" smtClean="0">
                <a:solidFill>
                  <a:prstClr val="white"/>
                </a:solidFill>
                <a:latin typeface="Noto Sans" charset="0"/>
                <a:ea typeface="Noto Sans" charset="0"/>
                <a:cs typeface="Noto Sans" charset="0"/>
              </a:rPr>
              <a:t>Italy</a:t>
            </a:r>
            <a:r>
              <a:rPr lang="it-IT" sz="3176" b="1" dirty="0" smtClean="0">
                <a:solidFill>
                  <a:prstClr val="white"/>
                </a:solidFill>
                <a:latin typeface="Noto Sans" charset="0"/>
                <a:ea typeface="Noto Sans" charset="0"/>
                <a:cs typeface="Noto Sans" charset="0"/>
              </a:rPr>
              <a:t> (</a:t>
            </a:r>
            <a:r>
              <a:rPr lang="it-IT" sz="3176" b="1" dirty="0" err="1" smtClean="0">
                <a:solidFill>
                  <a:prstClr val="white"/>
                </a:solidFill>
                <a:latin typeface="Noto Sans" charset="0"/>
                <a:ea typeface="Noto Sans" charset="0"/>
                <a:cs typeface="Noto Sans" charset="0"/>
              </a:rPr>
              <a:t>values</a:t>
            </a:r>
            <a:r>
              <a:rPr lang="it-IT" sz="3176" b="1" dirty="0" smtClean="0">
                <a:solidFill>
                  <a:prstClr val="white"/>
                </a:solidFill>
                <a:latin typeface="Noto Sans" charset="0"/>
                <a:ea typeface="Noto Sans" charset="0"/>
                <a:cs typeface="Noto Sans" charset="0"/>
              </a:rPr>
              <a:t> in </a:t>
            </a:r>
            <a:r>
              <a:rPr lang="it-IT" sz="3176" b="1" dirty="0" err="1" smtClean="0">
                <a:solidFill>
                  <a:prstClr val="white"/>
                </a:solidFill>
                <a:latin typeface="Noto Sans" charset="0"/>
                <a:ea typeface="Noto Sans" charset="0"/>
                <a:cs typeface="Noto Sans" charset="0"/>
              </a:rPr>
              <a:t>Euros</a:t>
            </a:r>
            <a:r>
              <a:rPr lang="it-IT" sz="3176" b="1" dirty="0" smtClean="0">
                <a:solidFill>
                  <a:prstClr val="white"/>
                </a:solidFill>
                <a:latin typeface="Noto Sans" charset="0"/>
                <a:ea typeface="Noto Sans" charset="0"/>
                <a:cs typeface="Noto Sans" charset="0"/>
              </a:rPr>
              <a:t>/</a:t>
            </a:r>
            <a:r>
              <a:rPr lang="it-IT" sz="3176" b="1" dirty="0" err="1" smtClean="0">
                <a:solidFill>
                  <a:prstClr val="white"/>
                </a:solidFill>
                <a:latin typeface="Noto Sans" charset="0"/>
                <a:ea typeface="Noto Sans" charset="0"/>
                <a:cs typeface="Noto Sans" charset="0"/>
              </a:rPr>
              <a:t>MWhs</a:t>
            </a:r>
            <a:r>
              <a:rPr lang="it-IT" sz="3176" b="1" dirty="0" smtClean="0">
                <a:solidFill>
                  <a:prstClr val="white"/>
                </a:solidFill>
                <a:latin typeface="Noto Sans" charset="0"/>
                <a:ea typeface="Noto Sans" charset="0"/>
                <a:cs typeface="Noto Sans" charset="0"/>
              </a:rPr>
              <a:t>) </a:t>
            </a:r>
            <a:endParaRPr lang="it-IT" sz="3176" b="1" dirty="0">
              <a:solidFill>
                <a:prstClr val="white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12" name="Connettore 1 11"/>
          <p:cNvCxnSpPr/>
          <p:nvPr/>
        </p:nvCxnSpPr>
        <p:spPr>
          <a:xfrm flipH="1">
            <a:off x="96860" y="6392550"/>
            <a:ext cx="8964000" cy="21523"/>
          </a:xfrm>
          <a:prstGeom prst="line">
            <a:avLst/>
          </a:prstGeom>
          <a:ln>
            <a:solidFill>
              <a:srgbClr val="F5A71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829E-FD94-264E-9363-51CD38693EBF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9" name="Rettangolo 4"/>
          <p:cNvSpPr>
            <a:spLocks noChangeArrowheads="1"/>
          </p:cNvSpPr>
          <p:nvPr/>
        </p:nvSpPr>
        <p:spPr bwMode="auto">
          <a:xfrm>
            <a:off x="136636" y="1008000"/>
            <a:ext cx="8924224" cy="343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defTabSz="912813" eaLnBrk="0" hangingPunct="0">
              <a:lnSpc>
                <a:spcPct val="130000"/>
              </a:lnSpc>
              <a:buClr>
                <a:srgbClr val="0BD0D9"/>
              </a:buClr>
              <a:buSzPct val="75000"/>
              <a:tabLst>
                <a:tab pos="185738" algn="l"/>
              </a:tabLst>
              <a:defRPr/>
            </a:pPr>
            <a:r>
              <a:rPr lang="en-GB" sz="1400" b="1" u="sng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  <a:sym typeface="Symbol" pitchFamily="18" charset="2"/>
              </a:rPr>
              <a:t>In the Italian bill of electricity there are 4 components proportional to the energy consumed:</a:t>
            </a:r>
          </a:p>
        </p:txBody>
      </p:sp>
      <p:sp>
        <p:nvSpPr>
          <p:cNvPr id="38" name="Titolo 1"/>
          <p:cNvSpPr txBox="1">
            <a:spLocks/>
          </p:cNvSpPr>
          <p:nvPr/>
        </p:nvSpPr>
        <p:spPr>
          <a:xfrm>
            <a:off x="136635" y="6413570"/>
            <a:ext cx="4435365" cy="3370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1200" dirty="0" smtClean="0">
                <a:solidFill>
                  <a:srgbClr val="F5A719"/>
                </a:solidFill>
                <a:latin typeface="Noto Sans" charset="0"/>
                <a:ea typeface="Noto Sans" charset="0"/>
                <a:cs typeface="Noto Sans" charset="0"/>
              </a:rPr>
              <a:t>www.italiasolare.eu | info@italiasolare.eu</a:t>
            </a:r>
            <a:endParaRPr lang="it-IT" sz="1200" i="1" dirty="0">
              <a:solidFill>
                <a:srgbClr val="F5A719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51278" y="1681037"/>
            <a:ext cx="4087333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2000" dirty="0" smtClean="0">
                <a:solidFill>
                  <a:srgbClr val="FF0000"/>
                </a:solidFill>
                <a:latin typeface="Noto Sans" charset="0"/>
                <a:ea typeface="Noto Sans" charset="0"/>
                <a:cs typeface="Noto Sans" charset="0"/>
                <a:sym typeface="Symbol" pitchFamily="18" charset="2"/>
              </a:rPr>
              <a:t>energy </a:t>
            </a:r>
            <a:r>
              <a:rPr lang="it-IT" sz="2000" dirty="0" err="1">
                <a:solidFill>
                  <a:srgbClr val="FF0000"/>
                </a:solidFill>
                <a:latin typeface="Noto Sans" charset="0"/>
                <a:ea typeface="Noto Sans" charset="0"/>
                <a:cs typeface="Noto Sans" charset="0"/>
                <a:sym typeface="Symbol" pitchFamily="18" charset="2"/>
              </a:rPr>
              <a:t>price</a:t>
            </a:r>
            <a:r>
              <a:rPr lang="it-IT" sz="2000" dirty="0">
                <a:solidFill>
                  <a:srgbClr val="FF0000"/>
                </a:solidFill>
                <a:latin typeface="Noto Sans" charset="0"/>
                <a:ea typeface="Noto Sans" charset="0"/>
                <a:cs typeface="Noto Sans" charset="0"/>
                <a:sym typeface="Symbol" pitchFamily="18" charset="2"/>
              </a:rPr>
              <a:t> (servizi di vendita</a:t>
            </a:r>
            <a:r>
              <a:rPr lang="it-IT" sz="2000" dirty="0" smtClean="0">
                <a:solidFill>
                  <a:srgbClr val="FF0000"/>
                </a:solidFill>
                <a:latin typeface="Noto Sans" charset="0"/>
                <a:ea typeface="Noto Sans" charset="0"/>
                <a:cs typeface="Noto Sans" charset="0"/>
                <a:sym typeface="Symbol" pitchFamily="18" charset="2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it-IT" sz="1400" dirty="0" err="1" smtClean="0">
                <a:solidFill>
                  <a:srgbClr val="FF0000"/>
                </a:solidFill>
                <a:latin typeface="Noto Sans" charset="0"/>
                <a:ea typeface="Noto Sans" charset="0"/>
                <a:cs typeface="Noto Sans" charset="0"/>
                <a:sym typeface="Symbol" pitchFamily="18" charset="2"/>
              </a:rPr>
              <a:t>Dispatching</a:t>
            </a:r>
            <a:r>
              <a:rPr lang="it-IT" sz="1400" dirty="0" smtClean="0">
                <a:solidFill>
                  <a:srgbClr val="FF0000"/>
                </a:solidFill>
                <a:latin typeface="Noto Sans" charset="0"/>
                <a:ea typeface="Noto Sans" charset="0"/>
                <a:cs typeface="Noto Sans" charset="0"/>
                <a:sym typeface="Symbol" pitchFamily="18" charset="2"/>
              </a:rPr>
              <a:t> (6.7) (Terna </a:t>
            </a:r>
            <a:r>
              <a:rPr lang="it-IT" sz="1400" dirty="0" err="1" smtClean="0">
                <a:solidFill>
                  <a:srgbClr val="FF0000"/>
                </a:solidFill>
                <a:latin typeface="Noto Sans" charset="0"/>
                <a:ea typeface="Noto Sans" charset="0"/>
                <a:cs typeface="Noto Sans" charset="0"/>
                <a:sym typeface="Symbol" pitchFamily="18" charset="2"/>
              </a:rPr>
              <a:t>notice</a:t>
            </a:r>
            <a:r>
              <a:rPr lang="it-IT" sz="1400" dirty="0" smtClean="0">
                <a:solidFill>
                  <a:srgbClr val="FF0000"/>
                </a:solidFill>
                <a:latin typeface="Noto Sans" charset="0"/>
                <a:ea typeface="Noto Sans" charset="0"/>
                <a:cs typeface="Noto Sans" charset="0"/>
                <a:sym typeface="Symbol" pitchFamily="18" charset="2"/>
              </a:rPr>
              <a:t> </a:t>
            </a:r>
            <a:r>
              <a:rPr lang="it-IT" sz="1400" dirty="0" err="1" smtClean="0">
                <a:solidFill>
                  <a:srgbClr val="FF0000"/>
                </a:solidFill>
                <a:latin typeface="Noto Sans" charset="0"/>
                <a:ea typeface="Noto Sans" charset="0"/>
                <a:cs typeface="Noto Sans" charset="0"/>
                <a:sym typeface="Symbol" pitchFamily="18" charset="2"/>
              </a:rPr>
              <a:t>dated</a:t>
            </a:r>
            <a:r>
              <a:rPr lang="it-IT" sz="1400" dirty="0" smtClean="0">
                <a:solidFill>
                  <a:srgbClr val="FF0000"/>
                </a:solidFill>
                <a:latin typeface="Noto Sans" charset="0"/>
                <a:ea typeface="Noto Sans" charset="0"/>
                <a:cs typeface="Noto Sans" charset="0"/>
                <a:sym typeface="Symbol" pitchFamily="18" charset="2"/>
              </a:rPr>
              <a:t> </a:t>
            </a:r>
            <a:r>
              <a:rPr lang="it-IT" sz="1400" dirty="0" err="1" smtClean="0">
                <a:solidFill>
                  <a:srgbClr val="FF0000"/>
                </a:solidFill>
                <a:latin typeface="Noto Sans" charset="0"/>
                <a:ea typeface="Noto Sans" charset="0"/>
                <a:cs typeface="Noto Sans" charset="0"/>
                <a:sym typeface="Symbol" pitchFamily="18" charset="2"/>
              </a:rPr>
              <a:t>September</a:t>
            </a:r>
            <a:r>
              <a:rPr lang="it-IT" sz="1400" dirty="0" smtClean="0">
                <a:solidFill>
                  <a:srgbClr val="FF0000"/>
                </a:solidFill>
                <a:latin typeface="Noto Sans" charset="0"/>
                <a:ea typeface="Noto Sans" charset="0"/>
                <a:cs typeface="Noto Sans" charset="0"/>
                <a:sym typeface="Symbol" pitchFamily="18" charset="2"/>
              </a:rPr>
              <a:t> 17th 2018)</a:t>
            </a:r>
          </a:p>
          <a:p>
            <a:pPr>
              <a:spcAft>
                <a:spcPts val="600"/>
              </a:spcAft>
            </a:pPr>
            <a:r>
              <a:rPr lang="it-IT" sz="1400" dirty="0" smtClean="0">
                <a:solidFill>
                  <a:srgbClr val="FF0000"/>
                </a:solidFill>
                <a:latin typeface="Noto Sans" charset="0"/>
                <a:ea typeface="Noto Sans" charset="0"/>
                <a:cs typeface="Noto Sans" charset="0"/>
                <a:sym typeface="Symbol" pitchFamily="18" charset="2"/>
              </a:rPr>
              <a:t>Energy (76.3) </a:t>
            </a:r>
            <a:r>
              <a:rPr lang="it-IT" sz="1400" dirty="0" err="1" smtClean="0">
                <a:solidFill>
                  <a:srgbClr val="FF0000"/>
                </a:solidFill>
                <a:latin typeface="Noto Sans" charset="0"/>
                <a:ea typeface="Noto Sans" charset="0"/>
                <a:cs typeface="Noto Sans" charset="0"/>
                <a:sym typeface="Symbol" pitchFamily="18" charset="2"/>
              </a:rPr>
              <a:t>average</a:t>
            </a:r>
            <a:r>
              <a:rPr lang="it-IT" sz="1400" dirty="0" smtClean="0">
                <a:solidFill>
                  <a:srgbClr val="FF0000"/>
                </a:solidFill>
                <a:latin typeface="Noto Sans" charset="0"/>
                <a:ea typeface="Noto Sans" charset="0"/>
                <a:cs typeface="Noto Sans" charset="0"/>
                <a:sym typeface="Symbol" pitchFamily="18" charset="2"/>
              </a:rPr>
              <a:t> </a:t>
            </a:r>
            <a:r>
              <a:rPr lang="it-IT" sz="1400" dirty="0" err="1" smtClean="0">
                <a:solidFill>
                  <a:srgbClr val="FF0000"/>
                </a:solidFill>
                <a:latin typeface="Noto Sans" charset="0"/>
                <a:ea typeface="Noto Sans" charset="0"/>
                <a:cs typeface="Noto Sans" charset="0"/>
                <a:sym typeface="Symbol" pitchFamily="18" charset="2"/>
              </a:rPr>
              <a:t>national</a:t>
            </a:r>
            <a:r>
              <a:rPr lang="it-IT" sz="1400" dirty="0" smtClean="0">
                <a:solidFill>
                  <a:srgbClr val="FF0000"/>
                </a:solidFill>
                <a:latin typeface="Noto Sans" charset="0"/>
                <a:ea typeface="Noto Sans" charset="0"/>
                <a:cs typeface="Noto Sans" charset="0"/>
                <a:sym typeface="Symbol" pitchFamily="18" charset="2"/>
              </a:rPr>
              <a:t> </a:t>
            </a:r>
            <a:r>
              <a:rPr lang="it-IT" sz="1400" dirty="0" err="1" smtClean="0">
                <a:solidFill>
                  <a:srgbClr val="FF0000"/>
                </a:solidFill>
                <a:latin typeface="Noto Sans" charset="0"/>
                <a:ea typeface="Noto Sans" charset="0"/>
                <a:cs typeface="Noto Sans" charset="0"/>
                <a:sym typeface="Symbol" pitchFamily="18" charset="2"/>
              </a:rPr>
              <a:t>price</a:t>
            </a:r>
            <a:r>
              <a:rPr lang="it-IT" sz="1400" dirty="0" smtClean="0">
                <a:solidFill>
                  <a:srgbClr val="FF0000"/>
                </a:solidFill>
                <a:latin typeface="Noto Sans" charset="0"/>
                <a:ea typeface="Noto Sans" charset="0"/>
                <a:cs typeface="Noto Sans" charset="0"/>
                <a:sym typeface="Symbol" pitchFamily="18" charset="2"/>
              </a:rPr>
              <a:t> </a:t>
            </a:r>
            <a:r>
              <a:rPr lang="it-IT" sz="1400" dirty="0" err="1" smtClean="0">
                <a:solidFill>
                  <a:srgbClr val="FF0000"/>
                </a:solidFill>
                <a:latin typeface="Noto Sans" charset="0"/>
                <a:ea typeface="Noto Sans" charset="0"/>
                <a:cs typeface="Noto Sans" charset="0"/>
                <a:sym typeface="Symbol" pitchFamily="18" charset="2"/>
              </a:rPr>
              <a:t>September</a:t>
            </a:r>
            <a:endParaRPr lang="it-IT" sz="2000" dirty="0">
              <a:solidFill>
                <a:srgbClr val="FF0000"/>
              </a:solidFill>
              <a:latin typeface="Noto Sans" charset="0"/>
              <a:ea typeface="Noto Sans" charset="0"/>
              <a:cs typeface="Noto Sans" charset="0"/>
              <a:sym typeface="Symbol" pitchFamily="18" charset="2"/>
            </a:endParaRPr>
          </a:p>
          <a:p>
            <a:pPr>
              <a:spcAft>
                <a:spcPts val="600"/>
              </a:spcAft>
            </a:pPr>
            <a:r>
              <a:rPr lang="it-IT" sz="2000" dirty="0" smtClean="0">
                <a:solidFill>
                  <a:srgbClr val="FFC000"/>
                </a:solidFill>
                <a:latin typeface="Noto Sans" charset="0"/>
                <a:ea typeface="Noto Sans" charset="0"/>
                <a:cs typeface="Noto Sans" charset="0"/>
                <a:sym typeface="Symbol" pitchFamily="18" charset="2"/>
              </a:rPr>
              <a:t>Network </a:t>
            </a:r>
            <a:r>
              <a:rPr lang="it-IT" sz="2000" dirty="0" err="1" smtClean="0">
                <a:solidFill>
                  <a:srgbClr val="FFC000"/>
                </a:solidFill>
                <a:latin typeface="Noto Sans" charset="0"/>
                <a:ea typeface="Noto Sans" charset="0"/>
                <a:cs typeface="Noto Sans" charset="0"/>
                <a:sym typeface="Symbol" pitchFamily="18" charset="2"/>
              </a:rPr>
              <a:t>services</a:t>
            </a:r>
            <a:endParaRPr lang="it-IT" sz="2000" dirty="0" smtClean="0">
              <a:solidFill>
                <a:srgbClr val="FFC000"/>
              </a:solidFill>
              <a:latin typeface="Noto Sans" charset="0"/>
              <a:ea typeface="Noto Sans" charset="0"/>
              <a:cs typeface="Noto Sans" charset="0"/>
              <a:sym typeface="Symbol" pitchFamily="18" charset="2"/>
            </a:endParaRPr>
          </a:p>
          <a:p>
            <a:pPr>
              <a:spcAft>
                <a:spcPts val="600"/>
              </a:spcAft>
            </a:pPr>
            <a:r>
              <a:rPr lang="it-IT" sz="1400" dirty="0" smtClean="0">
                <a:solidFill>
                  <a:srgbClr val="FFC000"/>
                </a:solidFill>
                <a:latin typeface="Noto Sans" charset="0"/>
                <a:ea typeface="Noto Sans" charset="0"/>
                <a:cs typeface="Noto Sans" charset="0"/>
                <a:sym typeface="Symbol" pitchFamily="18" charset="2"/>
              </a:rPr>
              <a:t>Distribution  (5/6) (ARERA 882/2017)</a:t>
            </a:r>
          </a:p>
          <a:p>
            <a:pPr>
              <a:spcAft>
                <a:spcPts val="600"/>
              </a:spcAft>
            </a:pPr>
            <a:r>
              <a:rPr lang="it-IT" sz="1400" dirty="0" err="1" smtClean="0">
                <a:solidFill>
                  <a:srgbClr val="FFC000"/>
                </a:solidFill>
                <a:latin typeface="Noto Sans" charset="0"/>
                <a:ea typeface="Noto Sans" charset="0"/>
                <a:cs typeface="Noto Sans" charset="0"/>
                <a:sym typeface="Symbol" pitchFamily="18" charset="2"/>
              </a:rPr>
              <a:t>Transmission</a:t>
            </a:r>
            <a:r>
              <a:rPr lang="it-IT" sz="1400" dirty="0" smtClean="0">
                <a:solidFill>
                  <a:srgbClr val="FFC000"/>
                </a:solidFill>
                <a:latin typeface="Noto Sans" charset="0"/>
                <a:ea typeface="Noto Sans" charset="0"/>
                <a:cs typeface="Noto Sans" charset="0"/>
                <a:sym typeface="Symbol" pitchFamily="18" charset="2"/>
              </a:rPr>
              <a:t> (6.6/7.1) (ARERA 883/207)</a:t>
            </a:r>
          </a:p>
          <a:p>
            <a:pPr>
              <a:spcAft>
                <a:spcPts val="600"/>
              </a:spcAft>
            </a:pPr>
            <a:r>
              <a:rPr lang="it-IT" sz="1400" dirty="0" err="1" smtClean="0">
                <a:solidFill>
                  <a:srgbClr val="FFC000"/>
                </a:solidFill>
                <a:latin typeface="Noto Sans" charset="0"/>
                <a:ea typeface="Noto Sans" charset="0"/>
                <a:cs typeface="Noto Sans" charset="0"/>
                <a:sym typeface="Symbol" pitchFamily="18" charset="2"/>
              </a:rPr>
              <a:t>Metering</a:t>
            </a:r>
            <a:r>
              <a:rPr lang="it-IT" sz="1400" dirty="0" smtClean="0">
                <a:solidFill>
                  <a:srgbClr val="FFC000"/>
                </a:solidFill>
                <a:latin typeface="Noto Sans" charset="0"/>
                <a:ea typeface="Noto Sans" charset="0"/>
                <a:cs typeface="Noto Sans" charset="0"/>
                <a:sym typeface="Symbol" pitchFamily="18" charset="2"/>
              </a:rPr>
              <a:t> </a:t>
            </a:r>
            <a:r>
              <a:rPr lang="it-IT" sz="1400" dirty="0" err="1" smtClean="0">
                <a:solidFill>
                  <a:srgbClr val="FFC000"/>
                </a:solidFill>
                <a:latin typeface="Noto Sans" charset="0"/>
                <a:ea typeface="Noto Sans" charset="0"/>
                <a:cs typeface="Noto Sans" charset="0"/>
                <a:sym typeface="Symbol" pitchFamily="18" charset="2"/>
              </a:rPr>
              <a:t>proportional</a:t>
            </a:r>
            <a:r>
              <a:rPr lang="it-IT" sz="1400" dirty="0" smtClean="0">
                <a:solidFill>
                  <a:srgbClr val="FFC000"/>
                </a:solidFill>
                <a:latin typeface="Noto Sans" charset="0"/>
                <a:ea typeface="Noto Sans" charset="0"/>
                <a:cs typeface="Noto Sans" charset="0"/>
                <a:sym typeface="Symbol" pitchFamily="18" charset="2"/>
              </a:rPr>
              <a:t> to </a:t>
            </a:r>
            <a:r>
              <a:rPr lang="it-IT" sz="1400" dirty="0" err="1" smtClean="0">
                <a:solidFill>
                  <a:srgbClr val="FFC000"/>
                </a:solidFill>
                <a:latin typeface="Noto Sans" charset="0"/>
                <a:ea typeface="Noto Sans" charset="0"/>
                <a:cs typeface="Noto Sans" charset="0"/>
                <a:sym typeface="Symbol" pitchFamily="18" charset="2"/>
              </a:rPr>
              <a:t>consumption</a:t>
            </a:r>
            <a:r>
              <a:rPr lang="it-IT" sz="1400" dirty="0" smtClean="0">
                <a:solidFill>
                  <a:srgbClr val="FFC000"/>
                </a:solidFill>
                <a:latin typeface="Noto Sans" charset="0"/>
                <a:ea typeface="Noto Sans" charset="0"/>
                <a:cs typeface="Noto Sans" charset="0"/>
                <a:sym typeface="Symbol" pitchFamily="18" charset="2"/>
              </a:rPr>
              <a:t> </a:t>
            </a:r>
            <a:r>
              <a:rPr lang="it-IT" sz="1400" dirty="0" err="1" smtClean="0">
                <a:solidFill>
                  <a:srgbClr val="FFC000"/>
                </a:solidFill>
                <a:latin typeface="Noto Sans" charset="0"/>
                <a:ea typeface="Noto Sans" charset="0"/>
                <a:cs typeface="Noto Sans" charset="0"/>
                <a:sym typeface="Symbol" pitchFamily="18" charset="2"/>
              </a:rPr>
              <a:t>only</a:t>
            </a:r>
            <a:r>
              <a:rPr lang="it-IT" sz="1400" dirty="0" smtClean="0">
                <a:solidFill>
                  <a:srgbClr val="FFC000"/>
                </a:solidFill>
                <a:latin typeface="Noto Sans" charset="0"/>
                <a:ea typeface="Noto Sans" charset="0"/>
                <a:cs typeface="Noto Sans" charset="0"/>
                <a:sym typeface="Symbol" pitchFamily="18" charset="2"/>
              </a:rPr>
              <a:t> for </a:t>
            </a:r>
            <a:r>
              <a:rPr lang="it-IT" sz="1400" dirty="0" err="1" smtClean="0">
                <a:solidFill>
                  <a:srgbClr val="FFC000"/>
                </a:solidFill>
                <a:latin typeface="Noto Sans" charset="0"/>
                <a:ea typeface="Noto Sans" charset="0"/>
                <a:cs typeface="Noto Sans" charset="0"/>
                <a:sym typeface="Symbol" pitchFamily="18" charset="2"/>
              </a:rPr>
              <a:t>elettromobility</a:t>
            </a:r>
            <a:r>
              <a:rPr lang="it-IT" sz="1400" dirty="0" smtClean="0">
                <a:solidFill>
                  <a:srgbClr val="FFC000"/>
                </a:solidFill>
                <a:latin typeface="Noto Sans" charset="0"/>
                <a:ea typeface="Noto Sans" charset="0"/>
                <a:cs typeface="Noto Sans" charset="0"/>
                <a:sym typeface="Symbol" pitchFamily="18" charset="2"/>
              </a:rPr>
              <a:t> and public </a:t>
            </a:r>
            <a:r>
              <a:rPr lang="it-IT" sz="1400" dirty="0" err="1" smtClean="0">
                <a:solidFill>
                  <a:srgbClr val="FFC000"/>
                </a:solidFill>
                <a:latin typeface="Noto Sans" charset="0"/>
                <a:ea typeface="Noto Sans" charset="0"/>
                <a:cs typeface="Noto Sans" charset="0"/>
                <a:sym typeface="Symbol" pitchFamily="18" charset="2"/>
              </a:rPr>
              <a:t>lighting</a:t>
            </a:r>
            <a:endParaRPr lang="it-IT" sz="1400" dirty="0" smtClean="0">
              <a:solidFill>
                <a:srgbClr val="FFC000"/>
              </a:solidFill>
              <a:latin typeface="Noto Sans" charset="0"/>
              <a:ea typeface="Noto Sans" charset="0"/>
              <a:cs typeface="Noto Sans" charset="0"/>
              <a:sym typeface="Symbol" pitchFamily="18" charset="2"/>
            </a:endParaRPr>
          </a:p>
          <a:p>
            <a:pPr>
              <a:spcAft>
                <a:spcPts val="600"/>
              </a:spcAft>
            </a:pPr>
            <a:r>
              <a:rPr lang="it-IT" sz="2000" dirty="0" smtClean="0">
                <a:solidFill>
                  <a:schemeClr val="accent3"/>
                </a:solidFill>
                <a:latin typeface="Noto Sans" charset="0"/>
                <a:ea typeface="Noto Sans" charset="0"/>
                <a:cs typeface="Noto Sans" charset="0"/>
                <a:sym typeface="Symbol" pitchFamily="18" charset="2"/>
              </a:rPr>
              <a:t>General </a:t>
            </a:r>
            <a:r>
              <a:rPr lang="it-IT" sz="2000" dirty="0" err="1" smtClean="0">
                <a:solidFill>
                  <a:schemeClr val="accent3"/>
                </a:solidFill>
                <a:latin typeface="Noto Sans" charset="0"/>
                <a:ea typeface="Noto Sans" charset="0"/>
                <a:cs typeface="Noto Sans" charset="0"/>
                <a:sym typeface="Symbol" pitchFamily="18" charset="2"/>
              </a:rPr>
              <a:t>system</a:t>
            </a:r>
            <a:r>
              <a:rPr lang="it-IT" sz="2000" dirty="0" smtClean="0">
                <a:solidFill>
                  <a:schemeClr val="accent3"/>
                </a:solidFill>
                <a:latin typeface="Noto Sans" charset="0"/>
                <a:ea typeface="Noto Sans" charset="0"/>
                <a:cs typeface="Noto Sans" charset="0"/>
                <a:sym typeface="Symbol" pitchFamily="18" charset="2"/>
              </a:rPr>
              <a:t> </a:t>
            </a:r>
            <a:r>
              <a:rPr lang="it-IT" sz="2000" dirty="0" err="1" smtClean="0">
                <a:solidFill>
                  <a:schemeClr val="accent3"/>
                </a:solidFill>
                <a:latin typeface="Noto Sans" charset="0"/>
                <a:ea typeface="Noto Sans" charset="0"/>
                <a:cs typeface="Noto Sans" charset="0"/>
                <a:sym typeface="Symbol" pitchFamily="18" charset="2"/>
              </a:rPr>
              <a:t>charges</a:t>
            </a:r>
            <a:endParaRPr lang="it-IT" sz="2000" dirty="0" smtClean="0">
              <a:solidFill>
                <a:schemeClr val="accent3"/>
              </a:solidFill>
              <a:latin typeface="Noto Sans" charset="0"/>
              <a:ea typeface="Noto Sans" charset="0"/>
              <a:cs typeface="Noto Sans" charset="0"/>
              <a:sym typeface="Symbol" pitchFamily="18" charset="2"/>
            </a:endParaRPr>
          </a:p>
          <a:p>
            <a:pPr>
              <a:spcAft>
                <a:spcPts val="600"/>
              </a:spcAft>
            </a:pPr>
            <a:r>
              <a:rPr lang="it-IT" sz="1400" dirty="0" err="1" smtClean="0">
                <a:solidFill>
                  <a:schemeClr val="accent3"/>
                </a:solidFill>
                <a:latin typeface="Noto Sans" charset="0"/>
                <a:ea typeface="Noto Sans" charset="0"/>
                <a:cs typeface="Noto Sans" charset="0"/>
                <a:sym typeface="Symbol" pitchFamily="18" charset="2"/>
              </a:rPr>
              <a:t>Support</a:t>
            </a:r>
            <a:r>
              <a:rPr lang="it-IT" sz="1400" dirty="0" smtClean="0">
                <a:solidFill>
                  <a:schemeClr val="accent3"/>
                </a:solidFill>
                <a:latin typeface="Noto Sans" charset="0"/>
                <a:ea typeface="Noto Sans" charset="0"/>
                <a:cs typeface="Noto Sans" charset="0"/>
                <a:sym typeface="Symbol" pitchFamily="18" charset="2"/>
              </a:rPr>
              <a:t> to the </a:t>
            </a:r>
            <a:r>
              <a:rPr lang="it-IT" sz="1400" dirty="0" err="1" smtClean="0">
                <a:solidFill>
                  <a:schemeClr val="accent3"/>
                </a:solidFill>
                <a:latin typeface="Noto Sans" charset="0"/>
                <a:ea typeface="Noto Sans" charset="0"/>
                <a:cs typeface="Noto Sans" charset="0"/>
                <a:sym typeface="Symbol" pitchFamily="18" charset="2"/>
              </a:rPr>
              <a:t>renewables</a:t>
            </a:r>
            <a:r>
              <a:rPr lang="it-IT" sz="1400" dirty="0" smtClean="0">
                <a:solidFill>
                  <a:schemeClr val="accent3"/>
                </a:solidFill>
                <a:latin typeface="Noto Sans" charset="0"/>
                <a:ea typeface="Noto Sans" charset="0"/>
                <a:cs typeface="Noto Sans" charset="0"/>
                <a:sym typeface="Symbol" pitchFamily="18" charset="2"/>
              </a:rPr>
              <a:t> (47.6/51.7)  (ARERA 359/2018)</a:t>
            </a:r>
          </a:p>
          <a:p>
            <a:pPr>
              <a:spcAft>
                <a:spcPts val="600"/>
              </a:spcAft>
            </a:pPr>
            <a:r>
              <a:rPr lang="it-IT" sz="1400" dirty="0" err="1" smtClean="0">
                <a:solidFill>
                  <a:schemeClr val="accent3"/>
                </a:solidFill>
                <a:latin typeface="Noto Sans" charset="0"/>
                <a:ea typeface="Noto Sans" charset="0"/>
                <a:cs typeface="Noto Sans" charset="0"/>
                <a:sym typeface="Symbol" pitchFamily="18" charset="2"/>
              </a:rPr>
              <a:t>Other</a:t>
            </a:r>
            <a:r>
              <a:rPr lang="it-IT" sz="1400" dirty="0" smtClean="0">
                <a:solidFill>
                  <a:schemeClr val="accent3"/>
                </a:solidFill>
                <a:latin typeface="Noto Sans" charset="0"/>
                <a:ea typeface="Noto Sans" charset="0"/>
                <a:cs typeface="Noto Sans" charset="0"/>
                <a:sym typeface="Symbol" pitchFamily="18" charset="2"/>
              </a:rPr>
              <a:t> (</a:t>
            </a:r>
            <a:r>
              <a:rPr lang="it-IT" sz="1400" dirty="0" err="1" smtClean="0">
                <a:solidFill>
                  <a:schemeClr val="accent3"/>
                </a:solidFill>
                <a:latin typeface="Noto Sans" charset="0"/>
                <a:ea typeface="Noto Sans" charset="0"/>
                <a:cs typeface="Noto Sans" charset="0"/>
                <a:sym typeface="Symbol" pitchFamily="18" charset="2"/>
              </a:rPr>
              <a:t>temporary</a:t>
            </a:r>
            <a:r>
              <a:rPr lang="it-IT" sz="1400" dirty="0" smtClean="0">
                <a:solidFill>
                  <a:schemeClr val="accent3"/>
                </a:solidFill>
                <a:latin typeface="Noto Sans" charset="0"/>
                <a:ea typeface="Noto Sans" charset="0"/>
                <a:cs typeface="Noto Sans" charset="0"/>
                <a:sym typeface="Symbol" pitchFamily="18" charset="2"/>
              </a:rPr>
              <a:t> 0)</a:t>
            </a:r>
            <a:endParaRPr lang="it-IT" sz="1400" dirty="0">
              <a:solidFill>
                <a:schemeClr val="accent3"/>
              </a:solidFill>
              <a:latin typeface="Noto Sans" charset="0"/>
              <a:ea typeface="Noto Sans" charset="0"/>
              <a:cs typeface="Noto Sans" charset="0"/>
              <a:sym typeface="Symbol" pitchFamily="18" charset="2"/>
            </a:endParaRPr>
          </a:p>
          <a:p>
            <a:pPr>
              <a:spcAft>
                <a:spcPts val="600"/>
              </a:spcAft>
            </a:pPr>
            <a:r>
              <a:rPr lang="it-IT" sz="2000" dirty="0" err="1" smtClean="0">
                <a:solidFill>
                  <a:schemeClr val="accent1"/>
                </a:solidFill>
                <a:latin typeface="Noto Sans" charset="0"/>
                <a:ea typeface="Noto Sans" charset="0"/>
                <a:cs typeface="Noto Sans" charset="0"/>
                <a:sym typeface="Symbol" pitchFamily="18" charset="2"/>
              </a:rPr>
              <a:t>Taxes</a:t>
            </a:r>
            <a:endParaRPr lang="it-IT" sz="2000" dirty="0" smtClean="0">
              <a:solidFill>
                <a:schemeClr val="accent1"/>
              </a:solidFill>
              <a:latin typeface="Noto Sans" charset="0"/>
              <a:ea typeface="Noto Sans" charset="0"/>
              <a:cs typeface="Noto Sans" charset="0"/>
              <a:sym typeface="Symbol" pitchFamily="18" charset="2"/>
            </a:endParaRPr>
          </a:p>
          <a:p>
            <a:pPr>
              <a:spcAft>
                <a:spcPts val="600"/>
              </a:spcAft>
            </a:pPr>
            <a:r>
              <a:rPr lang="it-IT" sz="1400" dirty="0" err="1" smtClean="0">
                <a:solidFill>
                  <a:schemeClr val="accent1"/>
                </a:solidFill>
                <a:latin typeface="Noto Sans" charset="0"/>
                <a:ea typeface="Noto Sans" charset="0"/>
                <a:cs typeface="Noto Sans" charset="0"/>
                <a:sym typeface="Symbol" pitchFamily="18" charset="2"/>
              </a:rPr>
              <a:t>Excise</a:t>
            </a:r>
            <a:r>
              <a:rPr lang="it-IT" sz="1400" dirty="0" smtClean="0">
                <a:solidFill>
                  <a:schemeClr val="accent1"/>
                </a:solidFill>
                <a:latin typeface="Noto Sans" charset="0"/>
                <a:ea typeface="Noto Sans" charset="0"/>
                <a:cs typeface="Noto Sans" charset="0"/>
                <a:sym typeface="Symbol" pitchFamily="18" charset="2"/>
              </a:rPr>
              <a:t> (12.5) (Law 504/1995)</a:t>
            </a:r>
          </a:p>
          <a:p>
            <a:pPr>
              <a:spcAft>
                <a:spcPts val="600"/>
              </a:spcAft>
            </a:pPr>
            <a:r>
              <a:rPr lang="it-IT" sz="1400" dirty="0" err="1" smtClean="0">
                <a:solidFill>
                  <a:schemeClr val="accent1"/>
                </a:solidFill>
                <a:latin typeface="Noto Sans" charset="0"/>
                <a:ea typeface="Noto Sans" charset="0"/>
                <a:cs typeface="Noto Sans" charset="0"/>
                <a:sym typeface="Symbol" pitchFamily="18" charset="2"/>
              </a:rPr>
              <a:t>Vat</a:t>
            </a:r>
            <a:r>
              <a:rPr lang="it-IT" sz="1400" dirty="0" smtClean="0">
                <a:solidFill>
                  <a:schemeClr val="accent1"/>
                </a:solidFill>
                <a:latin typeface="Noto Sans" charset="0"/>
                <a:ea typeface="Noto Sans" charset="0"/>
                <a:cs typeface="Noto Sans" charset="0"/>
                <a:sym typeface="Symbol" pitchFamily="18" charset="2"/>
              </a:rPr>
              <a:t> 10/22 % of </a:t>
            </a:r>
            <a:r>
              <a:rPr lang="it-IT" sz="1400" dirty="0" err="1" smtClean="0">
                <a:solidFill>
                  <a:schemeClr val="accent1"/>
                </a:solidFill>
                <a:latin typeface="Noto Sans" charset="0"/>
                <a:ea typeface="Noto Sans" charset="0"/>
                <a:cs typeface="Noto Sans" charset="0"/>
                <a:sym typeface="Symbol" pitchFamily="18" charset="2"/>
              </a:rPr>
              <a:t>components</a:t>
            </a:r>
            <a:r>
              <a:rPr lang="it-IT" sz="1400" dirty="0" smtClean="0">
                <a:solidFill>
                  <a:schemeClr val="accent1"/>
                </a:solidFill>
                <a:latin typeface="Noto Sans" charset="0"/>
                <a:ea typeface="Noto Sans" charset="0"/>
                <a:cs typeface="Noto Sans" charset="0"/>
                <a:sym typeface="Symbol" pitchFamily="18" charset="2"/>
              </a:rPr>
              <a:t> </a:t>
            </a:r>
            <a:r>
              <a:rPr lang="it-IT" sz="1400" dirty="0" err="1" smtClean="0">
                <a:solidFill>
                  <a:schemeClr val="accent1"/>
                </a:solidFill>
                <a:latin typeface="Noto Sans" charset="0"/>
                <a:ea typeface="Noto Sans" charset="0"/>
                <a:cs typeface="Noto Sans" charset="0"/>
                <a:sym typeface="Symbol" pitchFamily="18" charset="2"/>
              </a:rPr>
              <a:t>above</a:t>
            </a:r>
            <a:endParaRPr lang="it-IT" sz="1400" dirty="0" smtClean="0">
              <a:solidFill>
                <a:schemeClr val="accent1"/>
              </a:solidFill>
              <a:latin typeface="Noto Sans" charset="0"/>
              <a:ea typeface="Noto Sans" charset="0"/>
              <a:cs typeface="Noto Sans" charset="0"/>
              <a:sym typeface="Symbol" pitchFamily="18" charset="2"/>
            </a:endParaRPr>
          </a:p>
          <a:p>
            <a:pPr>
              <a:spcAft>
                <a:spcPts val="600"/>
              </a:spcAft>
            </a:pPr>
            <a:endParaRPr lang="it-IT" sz="2000" dirty="0">
              <a:solidFill>
                <a:srgbClr val="FF0000"/>
              </a:solidFill>
              <a:latin typeface="Noto Sans" charset="0"/>
              <a:ea typeface="Noto Sans" charset="0"/>
              <a:cs typeface="Noto Sans" charset="0"/>
              <a:sym typeface="Symbol" pitchFamily="18" charset="2"/>
            </a:endParaRPr>
          </a:p>
          <a:p>
            <a:pPr>
              <a:spcAft>
                <a:spcPts val="600"/>
              </a:spcAft>
            </a:pPr>
            <a:endParaRPr lang="it-IT" sz="2000" dirty="0">
              <a:solidFill>
                <a:srgbClr val="1F497D"/>
              </a:solidFill>
              <a:latin typeface="Noto Sans" charset="0"/>
              <a:ea typeface="Noto Sans" charset="0"/>
              <a:cs typeface="Noto Sans" charset="0"/>
              <a:sym typeface="Symbol" pitchFamily="18" charset="2"/>
            </a:endParaRPr>
          </a:p>
        </p:txBody>
      </p:sp>
      <p:pic>
        <p:nvPicPr>
          <p:cNvPr id="44" name="Immagine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620" y="119599"/>
            <a:ext cx="1432433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34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/>
          <p:cNvSpPr txBox="1">
            <a:spLocks/>
          </p:cNvSpPr>
          <p:nvPr/>
        </p:nvSpPr>
        <p:spPr>
          <a:xfrm>
            <a:off x="107628" y="123970"/>
            <a:ext cx="7451988" cy="597075"/>
          </a:xfrm>
          <a:prstGeom prst="rect">
            <a:avLst/>
          </a:prstGeom>
          <a:solidFill>
            <a:srgbClr val="F5A719"/>
          </a:solidFill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3176" b="1" dirty="0" err="1" smtClean="0">
                <a:solidFill>
                  <a:prstClr val="white"/>
                </a:solidFill>
                <a:latin typeface="Noto Sans" charset="0"/>
                <a:ea typeface="Noto Sans" charset="0"/>
                <a:cs typeface="Noto Sans" charset="0"/>
              </a:rPr>
              <a:t>Main</a:t>
            </a:r>
            <a:r>
              <a:rPr lang="it-IT" sz="3176" b="1" dirty="0" smtClean="0">
                <a:solidFill>
                  <a:prstClr val="white"/>
                </a:solidFill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lang="it-IT" sz="3176" b="1" dirty="0" err="1" smtClean="0">
                <a:solidFill>
                  <a:prstClr val="white"/>
                </a:solidFill>
                <a:latin typeface="Noto Sans" charset="0"/>
                <a:ea typeface="Noto Sans" charset="0"/>
                <a:cs typeface="Noto Sans" charset="0"/>
              </a:rPr>
              <a:t>Risks</a:t>
            </a:r>
            <a:r>
              <a:rPr lang="it-IT" sz="3176" b="1" dirty="0" smtClean="0">
                <a:solidFill>
                  <a:prstClr val="white"/>
                </a:solidFill>
                <a:latin typeface="Noto Sans" charset="0"/>
                <a:ea typeface="Noto Sans" charset="0"/>
                <a:cs typeface="Noto Sans" charset="0"/>
              </a:rPr>
              <a:t> to be </a:t>
            </a:r>
            <a:r>
              <a:rPr lang="it-IT" sz="3176" b="1" dirty="0" err="1" smtClean="0">
                <a:solidFill>
                  <a:prstClr val="white"/>
                </a:solidFill>
                <a:latin typeface="Noto Sans" charset="0"/>
                <a:ea typeface="Noto Sans" charset="0"/>
                <a:cs typeface="Noto Sans" charset="0"/>
              </a:rPr>
              <a:t>contractually</a:t>
            </a:r>
            <a:r>
              <a:rPr lang="it-IT" sz="3176" b="1" dirty="0" smtClean="0">
                <a:solidFill>
                  <a:prstClr val="white"/>
                </a:solidFill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lang="it-IT" sz="3176" b="1" dirty="0" err="1" smtClean="0">
                <a:solidFill>
                  <a:prstClr val="white"/>
                </a:solidFill>
                <a:latin typeface="Noto Sans" charset="0"/>
                <a:ea typeface="Noto Sans" charset="0"/>
                <a:cs typeface="Noto Sans" charset="0"/>
              </a:rPr>
              <a:t>allocated</a:t>
            </a:r>
            <a:r>
              <a:rPr lang="it-IT" sz="3176" b="1" dirty="0" smtClean="0">
                <a:solidFill>
                  <a:prstClr val="white"/>
                </a:solidFill>
                <a:latin typeface="Noto Sans" charset="0"/>
                <a:ea typeface="Noto Sans" charset="0"/>
                <a:cs typeface="Noto Sans" charset="0"/>
              </a:rPr>
              <a:t> in </a:t>
            </a:r>
            <a:r>
              <a:rPr lang="it-IT" sz="3176" b="1" dirty="0" err="1" smtClean="0">
                <a:solidFill>
                  <a:prstClr val="white"/>
                </a:solidFill>
                <a:latin typeface="Noto Sans" charset="0"/>
                <a:ea typeface="Noto Sans" charset="0"/>
                <a:cs typeface="Noto Sans" charset="0"/>
              </a:rPr>
              <a:t>PPAs</a:t>
            </a:r>
            <a:r>
              <a:rPr lang="it-IT" sz="3176" b="1" dirty="0" smtClean="0">
                <a:solidFill>
                  <a:prstClr val="white"/>
                </a:solidFill>
                <a:latin typeface="Noto Sans" charset="0"/>
                <a:ea typeface="Noto Sans" charset="0"/>
                <a:cs typeface="Noto Sans" charset="0"/>
              </a:rPr>
              <a:t> </a:t>
            </a:r>
            <a:endParaRPr lang="it-IT" sz="3176" b="1" dirty="0">
              <a:solidFill>
                <a:prstClr val="white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12" name="Connettore 1 11"/>
          <p:cNvCxnSpPr/>
          <p:nvPr/>
        </p:nvCxnSpPr>
        <p:spPr>
          <a:xfrm flipH="1">
            <a:off x="96860" y="6392550"/>
            <a:ext cx="8964000" cy="21523"/>
          </a:xfrm>
          <a:prstGeom prst="line">
            <a:avLst/>
          </a:prstGeom>
          <a:ln>
            <a:solidFill>
              <a:srgbClr val="F5A71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ttangolo 1"/>
          <p:cNvSpPr/>
          <p:nvPr/>
        </p:nvSpPr>
        <p:spPr>
          <a:xfrm>
            <a:off x="107628" y="898858"/>
            <a:ext cx="8579173" cy="4893647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algn="just"/>
            <a:r>
              <a:rPr lang="en-GB" sz="2400" b="1" u="sng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Market Price of energy</a:t>
            </a:r>
          </a:p>
          <a:p>
            <a:pPr algn="just"/>
            <a:endParaRPr lang="en-GB" sz="2400" b="1" u="sng" dirty="0">
              <a:solidFill>
                <a:srgbClr val="1F497D"/>
              </a:solidFill>
              <a:latin typeface="Noto Sans" charset="0"/>
              <a:ea typeface="Noto Sans" charset="0"/>
              <a:cs typeface="Noto Sans" charset="0"/>
            </a:endParaRPr>
          </a:p>
          <a:p>
            <a:pPr algn="just"/>
            <a:r>
              <a:rPr lang="en-GB" sz="2400" b="1" u="sng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Switch to other supplier/purchaser in breach of the agreement</a:t>
            </a:r>
          </a:p>
          <a:p>
            <a:pPr algn="just"/>
            <a:endParaRPr lang="en-GB" sz="2400" b="1" u="sng" dirty="0">
              <a:solidFill>
                <a:srgbClr val="1F497D"/>
              </a:solidFill>
              <a:latin typeface="Noto Sans" charset="0"/>
              <a:ea typeface="Noto Sans" charset="0"/>
              <a:cs typeface="Noto Sans" charset="0"/>
            </a:endParaRPr>
          </a:p>
          <a:p>
            <a:pPr algn="just"/>
            <a:r>
              <a:rPr lang="en-GB" sz="2400" b="1" u="sng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Technical risks (lower production)</a:t>
            </a:r>
          </a:p>
          <a:p>
            <a:pPr algn="just"/>
            <a:endParaRPr lang="en-GB" sz="2400" b="1" u="sng" dirty="0">
              <a:solidFill>
                <a:srgbClr val="1F497D"/>
              </a:solidFill>
              <a:latin typeface="Noto Sans" charset="0"/>
              <a:ea typeface="Noto Sans" charset="0"/>
              <a:cs typeface="Noto Sans" charset="0"/>
            </a:endParaRPr>
          </a:p>
          <a:p>
            <a:pPr algn="just"/>
            <a:r>
              <a:rPr lang="en-GB" sz="2400" b="1" u="sng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Unbalancing costs </a:t>
            </a:r>
          </a:p>
          <a:p>
            <a:pPr algn="just"/>
            <a:endParaRPr lang="en-GB" sz="2400" b="1" u="sng" dirty="0">
              <a:solidFill>
                <a:srgbClr val="1F497D"/>
              </a:solidFill>
              <a:latin typeface="Noto Sans" charset="0"/>
              <a:ea typeface="Noto Sans" charset="0"/>
              <a:cs typeface="Noto Sans" charset="0"/>
            </a:endParaRPr>
          </a:p>
          <a:p>
            <a:pPr algn="just"/>
            <a:r>
              <a:rPr lang="en-GB" sz="2400" b="1" u="sng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Transportation cost (equal to the balance </a:t>
            </a:r>
            <a:r>
              <a:rPr lang="en-GB" sz="2400" b="1" u="sng" dirty="0" err="1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betweeen</a:t>
            </a:r>
            <a:r>
              <a:rPr lang="en-GB" sz="2400" b="1" u="sng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 zonal price and national price)</a:t>
            </a:r>
          </a:p>
          <a:p>
            <a:pPr algn="just"/>
            <a:endParaRPr lang="en-GB" sz="2400" b="1" u="sng" dirty="0">
              <a:solidFill>
                <a:srgbClr val="1F497D"/>
              </a:solidFill>
              <a:latin typeface="Noto Sans" charset="0"/>
              <a:ea typeface="Noto Sans" charset="0"/>
              <a:cs typeface="Noto Sans" charset="0"/>
            </a:endParaRPr>
          </a:p>
          <a:p>
            <a:pPr algn="just"/>
            <a:r>
              <a:rPr lang="en-GB" sz="2400" b="1" u="sng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Inflation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829E-FD94-264E-9363-51CD38693EBF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Titolo 1"/>
          <p:cNvSpPr txBox="1">
            <a:spLocks/>
          </p:cNvSpPr>
          <p:nvPr/>
        </p:nvSpPr>
        <p:spPr>
          <a:xfrm>
            <a:off x="136635" y="6413570"/>
            <a:ext cx="4435365" cy="3370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1200" dirty="0" smtClean="0">
                <a:solidFill>
                  <a:srgbClr val="F5A719"/>
                </a:solidFill>
                <a:latin typeface="Noto Sans" charset="0"/>
                <a:ea typeface="Noto Sans" charset="0"/>
                <a:cs typeface="Noto Sans" charset="0"/>
              </a:rPr>
              <a:t>www.italiasolare.eu | info@italiasolare.eu</a:t>
            </a:r>
            <a:endParaRPr lang="it-IT" sz="1200" i="1" dirty="0">
              <a:solidFill>
                <a:srgbClr val="F5A719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620" y="119599"/>
            <a:ext cx="1432433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09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/>
          <p:cNvSpPr txBox="1">
            <a:spLocks/>
          </p:cNvSpPr>
          <p:nvPr/>
        </p:nvSpPr>
        <p:spPr>
          <a:xfrm>
            <a:off x="107628" y="123970"/>
            <a:ext cx="7451988" cy="883174"/>
          </a:xfrm>
          <a:prstGeom prst="rect">
            <a:avLst/>
          </a:prstGeom>
          <a:solidFill>
            <a:srgbClr val="F5A719"/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3176" b="1" dirty="0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THE NEW ADDITIONAL OPPORTUNITIES FROM INCENTIVES </a:t>
            </a:r>
            <a:endParaRPr lang="it-IT" sz="3176" b="1" dirty="0">
              <a:solidFill>
                <a:schemeClr val="bg1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12" name="Connettore 1 11"/>
          <p:cNvCxnSpPr/>
          <p:nvPr/>
        </p:nvCxnSpPr>
        <p:spPr>
          <a:xfrm flipH="1">
            <a:off x="96860" y="6392550"/>
            <a:ext cx="8964000" cy="21523"/>
          </a:xfrm>
          <a:prstGeom prst="line">
            <a:avLst/>
          </a:prstGeom>
          <a:ln>
            <a:solidFill>
              <a:srgbClr val="F5A71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ttangolo 1"/>
          <p:cNvSpPr/>
          <p:nvPr/>
        </p:nvSpPr>
        <p:spPr>
          <a:xfrm>
            <a:off x="136634" y="1142487"/>
            <a:ext cx="8924225" cy="3139321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algn="just"/>
            <a:r>
              <a:rPr lang="en-GB" dirty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I</a:t>
            </a:r>
            <a:r>
              <a:rPr lang="en-GB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ncentives will cancel  for the investors the risk of bankruptcy of the client in PPA with self-consumption. </a:t>
            </a:r>
          </a:p>
          <a:p>
            <a:pPr algn="just"/>
            <a:endParaRPr lang="en-GB" dirty="0">
              <a:solidFill>
                <a:schemeClr val="tx2"/>
              </a:solidFill>
              <a:latin typeface="Noto Sans" charset="0"/>
              <a:ea typeface="Noto Sans" charset="0"/>
              <a:cs typeface="Noto Sans" charset="0"/>
            </a:endParaRPr>
          </a:p>
          <a:p>
            <a:pPr algn="just"/>
            <a:r>
              <a:rPr lang="en-GB" dirty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I</a:t>
            </a:r>
            <a:r>
              <a:rPr lang="en-GB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f client stops supply of energy, the investor has the alternative revenue of incentives at </a:t>
            </a:r>
            <a:r>
              <a:rPr lang="en-GB" b="1" dirty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f</a:t>
            </a:r>
            <a:r>
              <a:rPr lang="en-GB" b="1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ixed value (between 65 and 70 Euros per MWh) for 20 years</a:t>
            </a:r>
            <a:r>
              <a:rPr lang="en-GB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. </a:t>
            </a:r>
          </a:p>
          <a:p>
            <a:pPr algn="just"/>
            <a:endParaRPr lang="en-GB" dirty="0">
              <a:solidFill>
                <a:schemeClr val="tx2"/>
              </a:solidFill>
              <a:latin typeface="Noto Sans" charset="0"/>
              <a:ea typeface="Noto Sans" charset="0"/>
              <a:cs typeface="Noto Sans" charset="0"/>
            </a:endParaRPr>
          </a:p>
          <a:p>
            <a:pPr algn="just"/>
            <a:r>
              <a:rPr lang="en-GB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Please note that </a:t>
            </a:r>
            <a:r>
              <a:rPr lang="en-GB" b="1" u="sng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these incentives are not applicable to the PV plants on agricultural land. </a:t>
            </a:r>
          </a:p>
          <a:p>
            <a:pPr algn="just"/>
            <a:endParaRPr lang="en-GB" b="1" u="sng" dirty="0" smtClean="0">
              <a:solidFill>
                <a:schemeClr val="tx2"/>
              </a:solidFill>
              <a:latin typeface="Noto Sans" charset="0"/>
              <a:ea typeface="Noto Sans" charset="0"/>
              <a:cs typeface="Noto Sans" charset="0"/>
            </a:endParaRPr>
          </a:p>
          <a:p>
            <a:pPr algn="just"/>
            <a:r>
              <a:rPr lang="en-GB" b="1" u="sng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For plants on agricultural land a platform for the exchange of demand and offer for long term PPA will be implemented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829E-FD94-264E-9363-51CD38693EBF}" type="slidenum">
              <a:rPr lang="it-IT" smtClean="0"/>
              <a:pPr/>
              <a:t>21</a:t>
            </a:fld>
            <a:endParaRPr lang="it-IT"/>
          </a:p>
        </p:txBody>
      </p:sp>
      <p:sp>
        <p:nvSpPr>
          <p:cNvPr id="13" name="Titolo 1"/>
          <p:cNvSpPr txBox="1">
            <a:spLocks/>
          </p:cNvSpPr>
          <p:nvPr/>
        </p:nvSpPr>
        <p:spPr>
          <a:xfrm>
            <a:off x="136635" y="6413570"/>
            <a:ext cx="4435365" cy="3370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1200" dirty="0" smtClean="0">
                <a:solidFill>
                  <a:srgbClr val="F5A719"/>
                </a:solidFill>
                <a:latin typeface="Noto Sans" charset="0"/>
                <a:ea typeface="Noto Sans" charset="0"/>
                <a:cs typeface="Noto Sans" charset="0"/>
              </a:rPr>
              <a:t>www.italiasolare.eu | info@italiasolare.eu</a:t>
            </a:r>
            <a:endParaRPr lang="it-IT" sz="1200" i="1" dirty="0">
              <a:solidFill>
                <a:srgbClr val="F5A719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620" y="119599"/>
            <a:ext cx="1432433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70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/>
          <p:cNvSpPr txBox="1">
            <a:spLocks/>
          </p:cNvSpPr>
          <p:nvPr/>
        </p:nvSpPr>
        <p:spPr>
          <a:xfrm>
            <a:off x="147145" y="1978926"/>
            <a:ext cx="8849710" cy="1450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 err="1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Thanks</a:t>
            </a:r>
            <a:r>
              <a:rPr lang="it-IT" b="1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 for </a:t>
            </a:r>
            <a:r>
              <a:rPr lang="it-IT" b="1" dirty="0" err="1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your</a:t>
            </a:r>
            <a:r>
              <a:rPr lang="it-IT" b="1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lang="it-IT" b="1" dirty="0" err="1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attention</a:t>
            </a:r>
            <a:endParaRPr lang="it-IT" sz="2700" i="1" dirty="0" smtClean="0">
              <a:solidFill>
                <a:schemeClr val="tx2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5217697" y="3427539"/>
            <a:ext cx="2332690" cy="2125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 smtClean="0">
                <a:solidFill>
                  <a:srgbClr val="F5A719"/>
                </a:solidFill>
                <a:latin typeface="Noto Sans" charset="0"/>
                <a:ea typeface="Noto Sans" charset="0"/>
                <a:cs typeface="Noto Sans" charset="0"/>
              </a:rPr>
              <a:t>www.italiasolare.eu</a:t>
            </a:r>
          </a:p>
          <a:p>
            <a:pPr>
              <a:lnSpc>
                <a:spcPct val="150000"/>
              </a:lnSpc>
            </a:pPr>
            <a:r>
              <a:rPr lang="it-IT" dirty="0" smtClean="0">
                <a:solidFill>
                  <a:srgbClr val="F5A719"/>
                </a:solidFill>
                <a:latin typeface="Noto Sans" charset="0"/>
                <a:ea typeface="Noto Sans" charset="0"/>
                <a:cs typeface="Noto Sans" charset="0"/>
              </a:rPr>
              <a:t>info@italiasolare.eu</a:t>
            </a:r>
          </a:p>
          <a:p>
            <a:pPr>
              <a:lnSpc>
                <a:spcPct val="150000"/>
              </a:lnSpc>
            </a:pPr>
            <a:r>
              <a:rPr lang="it-IT" dirty="0" smtClean="0">
                <a:solidFill>
                  <a:srgbClr val="F5A719"/>
                </a:solidFill>
                <a:latin typeface="Noto Sans" charset="0"/>
                <a:ea typeface="Noto Sans" charset="0"/>
                <a:cs typeface="Noto Sans" charset="0"/>
              </a:rPr>
              <a:t>ITALIAsolare</a:t>
            </a:r>
          </a:p>
          <a:p>
            <a:pPr>
              <a:lnSpc>
                <a:spcPct val="150000"/>
              </a:lnSpc>
            </a:pPr>
            <a:r>
              <a:rPr lang="it-IT" dirty="0" smtClean="0">
                <a:solidFill>
                  <a:srgbClr val="F5A719"/>
                </a:solidFill>
                <a:latin typeface="Noto Sans" charset="0"/>
                <a:ea typeface="Noto Sans" charset="0"/>
                <a:cs typeface="Noto Sans" charset="0"/>
              </a:rPr>
              <a:t>italia_solare</a:t>
            </a:r>
          </a:p>
          <a:p>
            <a:pPr>
              <a:lnSpc>
                <a:spcPct val="150000"/>
              </a:lnSpc>
            </a:pPr>
            <a:r>
              <a:rPr lang="it-IT" dirty="0" smtClean="0">
                <a:solidFill>
                  <a:srgbClr val="F5A719"/>
                </a:solidFill>
                <a:latin typeface="Noto Sans" charset="0"/>
                <a:ea typeface="Noto Sans" charset="0"/>
                <a:cs typeface="Noto Sans" charset="0"/>
              </a:rPr>
              <a:t>ITALIASolare</a:t>
            </a:r>
            <a:endParaRPr lang="it-IT" dirty="0">
              <a:solidFill>
                <a:srgbClr val="F5A719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9322" y="4354921"/>
            <a:ext cx="360000" cy="36000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9322" y="4775720"/>
            <a:ext cx="360000" cy="360000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9322" y="3954012"/>
            <a:ext cx="360000" cy="360000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9322" y="5196519"/>
            <a:ext cx="360000" cy="360000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9322" y="3533213"/>
            <a:ext cx="360000" cy="360000"/>
          </a:xfrm>
          <a:prstGeom prst="rect">
            <a:avLst/>
          </a:prstGeom>
        </p:spPr>
      </p:pic>
      <p:sp>
        <p:nvSpPr>
          <p:cNvPr id="15" name="Titolo 1"/>
          <p:cNvSpPr txBox="1">
            <a:spLocks/>
          </p:cNvSpPr>
          <p:nvPr/>
        </p:nvSpPr>
        <p:spPr>
          <a:xfrm>
            <a:off x="1656000" y="6282941"/>
            <a:ext cx="5831999" cy="33705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600" dirty="0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www.italiasolare.eu | info@italiasolare.eu</a:t>
            </a:r>
            <a:endParaRPr lang="it-IT" sz="1600" i="1" dirty="0">
              <a:solidFill>
                <a:schemeClr val="bg1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8" name="Titolo 1"/>
          <p:cNvSpPr>
            <a:spLocks noGrp="1"/>
          </p:cNvSpPr>
          <p:nvPr>
            <p:ph type="ctrTitle"/>
          </p:nvPr>
        </p:nvSpPr>
        <p:spPr>
          <a:xfrm>
            <a:off x="136635" y="3666992"/>
            <a:ext cx="4435365" cy="2003357"/>
          </a:xfrm>
        </p:spPr>
        <p:txBody>
          <a:bodyPr anchor="t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it-IT" sz="2000" dirty="0" smtClean="0">
                <a:solidFill>
                  <a:srgbClr val="F5A719"/>
                </a:solidFill>
                <a:latin typeface="Noto Sans" charset="0"/>
                <a:ea typeface="Noto Sans" charset="0"/>
                <a:cs typeface="Noto Sans" charset="0"/>
              </a:rPr>
              <a:t>Emilio Sani</a:t>
            </a:r>
            <a:br>
              <a:rPr lang="it-IT" sz="2000" dirty="0" smtClean="0">
                <a:solidFill>
                  <a:srgbClr val="F5A719"/>
                </a:solidFill>
                <a:latin typeface="Noto Sans" charset="0"/>
                <a:ea typeface="Noto Sans" charset="0"/>
                <a:cs typeface="Noto Sans" charset="0"/>
              </a:rPr>
            </a:br>
            <a:r>
              <a:rPr lang="it-IT" sz="2000" dirty="0" err="1" smtClean="0">
                <a:solidFill>
                  <a:srgbClr val="F5A719"/>
                </a:solidFill>
                <a:latin typeface="Noto Sans" charset="0"/>
                <a:ea typeface="Noto Sans" charset="0"/>
                <a:cs typeface="Noto Sans" charset="0"/>
              </a:rPr>
              <a:t>Lawyer</a:t>
            </a:r>
            <a:r>
              <a:rPr lang="it-IT" sz="2000" dirty="0" smtClean="0">
                <a:solidFill>
                  <a:srgbClr val="F5A719"/>
                </a:solidFill>
                <a:latin typeface="Noto Sans" charset="0"/>
                <a:ea typeface="Noto Sans" charset="0"/>
                <a:cs typeface="Noto Sans" charset="0"/>
              </a:rPr>
              <a:t/>
            </a:r>
            <a:br>
              <a:rPr lang="it-IT" sz="2000" dirty="0" smtClean="0">
                <a:solidFill>
                  <a:srgbClr val="F5A719"/>
                </a:solidFill>
                <a:latin typeface="Noto Sans" charset="0"/>
                <a:ea typeface="Noto Sans" charset="0"/>
                <a:cs typeface="Noto Sans" charset="0"/>
              </a:rPr>
            </a:br>
            <a:r>
              <a:rPr lang="it-IT" sz="2000" dirty="0" smtClean="0">
                <a:solidFill>
                  <a:srgbClr val="F5A719"/>
                </a:solidFill>
                <a:latin typeface="Noto Sans" charset="0"/>
                <a:ea typeface="Noto Sans" charset="0"/>
                <a:cs typeface="Noto Sans" charset="0"/>
              </a:rPr>
              <a:t>emilio.sani@italiasolare.eu</a:t>
            </a:r>
            <a:br>
              <a:rPr lang="it-IT" sz="2000" dirty="0" smtClean="0">
                <a:solidFill>
                  <a:srgbClr val="F5A719"/>
                </a:solidFill>
                <a:latin typeface="Noto Sans" charset="0"/>
                <a:ea typeface="Noto Sans" charset="0"/>
                <a:cs typeface="Noto Sans" charset="0"/>
              </a:rPr>
            </a:br>
            <a:r>
              <a:rPr lang="it-IT" sz="2000" dirty="0" err="1" smtClean="0">
                <a:solidFill>
                  <a:srgbClr val="F5A719"/>
                </a:solidFill>
                <a:latin typeface="Noto Sans" charset="0"/>
                <a:ea typeface="Noto Sans" charset="0"/>
                <a:cs typeface="Noto Sans" charset="0"/>
              </a:rPr>
              <a:t>mob</a:t>
            </a:r>
            <a:r>
              <a:rPr lang="it-IT" sz="2000" dirty="0" smtClean="0">
                <a:solidFill>
                  <a:srgbClr val="F5A719"/>
                </a:solidFill>
                <a:latin typeface="Noto Sans" charset="0"/>
                <a:ea typeface="Noto Sans" charset="0"/>
                <a:cs typeface="Noto Sans" charset="0"/>
              </a:rPr>
              <a:t>: +39 3775556440</a:t>
            </a:r>
            <a:br>
              <a:rPr lang="it-IT" sz="2000" dirty="0" smtClean="0">
                <a:solidFill>
                  <a:srgbClr val="F5A719"/>
                </a:solidFill>
                <a:latin typeface="Noto Sans" charset="0"/>
                <a:ea typeface="Noto Sans" charset="0"/>
                <a:cs typeface="Noto Sans" charset="0"/>
              </a:rPr>
            </a:br>
            <a:endParaRPr lang="it-IT" sz="2000" i="1" dirty="0">
              <a:solidFill>
                <a:srgbClr val="F5A719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0" y="268514"/>
            <a:ext cx="3293880" cy="140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/>
          <p:cNvSpPr txBox="1">
            <a:spLocks/>
          </p:cNvSpPr>
          <p:nvPr/>
        </p:nvSpPr>
        <p:spPr>
          <a:xfrm>
            <a:off x="107628" y="123970"/>
            <a:ext cx="7451988" cy="597075"/>
          </a:xfrm>
          <a:prstGeom prst="rect">
            <a:avLst/>
          </a:prstGeom>
          <a:solidFill>
            <a:srgbClr val="F5A719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3200" b="1" dirty="0" err="1" smtClean="0">
                <a:solidFill>
                  <a:prstClr val="white"/>
                </a:solidFill>
                <a:latin typeface="Noto Sans" charset="0"/>
                <a:ea typeface="Noto Sans" charset="0"/>
                <a:cs typeface="Noto Sans" charset="0"/>
              </a:rPr>
              <a:t>What</a:t>
            </a:r>
            <a:r>
              <a:rPr lang="it-IT" sz="3200" b="1" dirty="0" smtClean="0">
                <a:solidFill>
                  <a:prstClr val="white"/>
                </a:solidFill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lang="it-IT" sz="3200" b="1" dirty="0" err="1" smtClean="0">
                <a:solidFill>
                  <a:prstClr val="white"/>
                </a:solidFill>
                <a:latin typeface="Noto Sans" charset="0"/>
                <a:ea typeface="Noto Sans" charset="0"/>
                <a:cs typeface="Noto Sans" charset="0"/>
              </a:rPr>
              <a:t>if</a:t>
            </a:r>
            <a:r>
              <a:rPr lang="it-IT" sz="3200" b="1" dirty="0" smtClean="0">
                <a:solidFill>
                  <a:prstClr val="white"/>
                </a:solidFill>
                <a:latin typeface="Noto Sans" charset="0"/>
                <a:ea typeface="Noto Sans" charset="0"/>
                <a:cs typeface="Noto Sans" charset="0"/>
              </a:rPr>
              <a:t> client self-produce?</a:t>
            </a:r>
            <a:endParaRPr lang="it-IT" sz="3200" b="1" dirty="0">
              <a:solidFill>
                <a:prstClr val="white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12" name="Connettore 1 11"/>
          <p:cNvCxnSpPr/>
          <p:nvPr/>
        </p:nvCxnSpPr>
        <p:spPr>
          <a:xfrm flipH="1">
            <a:off x="96860" y="6392550"/>
            <a:ext cx="8964000" cy="21523"/>
          </a:xfrm>
          <a:prstGeom prst="line">
            <a:avLst/>
          </a:prstGeom>
          <a:ln>
            <a:solidFill>
              <a:srgbClr val="F5A71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ttangolo 1"/>
          <p:cNvSpPr/>
          <p:nvPr/>
        </p:nvSpPr>
        <p:spPr>
          <a:xfrm>
            <a:off x="136635" y="941828"/>
            <a:ext cx="7422982" cy="5262980"/>
          </a:xfrm>
          <a:prstGeom prst="rect">
            <a:avLst/>
          </a:prstGeom>
        </p:spPr>
        <p:txBody>
          <a:bodyPr wrap="square" lIns="108000" rIns="108000" numCol="1" spcCol="360000">
            <a:normAutofit fontScale="77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GB" sz="20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The Client that purchases a plant for its self-consumption bears the investment cost but saves for energy self-produced:</a:t>
            </a:r>
          </a:p>
          <a:p>
            <a:pPr algn="just">
              <a:lnSpc>
                <a:spcPct val="150000"/>
              </a:lnSpc>
            </a:pPr>
            <a:endParaRPr lang="en-GB" sz="2000" dirty="0">
              <a:solidFill>
                <a:srgbClr val="1F497D"/>
              </a:solidFill>
              <a:latin typeface="Noto Sans" charset="0"/>
              <a:ea typeface="Noto Sans" charset="0"/>
              <a:cs typeface="Noto Sans" charset="0"/>
            </a:endParaRPr>
          </a:p>
          <a:p>
            <a:pPr algn="just">
              <a:lnSpc>
                <a:spcPct val="150000"/>
              </a:lnSpc>
            </a:pPr>
            <a:r>
              <a:rPr lang="en-GB" sz="20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energy cost  (about </a:t>
            </a:r>
            <a:r>
              <a:rPr lang="en-GB" sz="2000" b="1" u="sng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76 Euros/MWH</a:t>
            </a:r>
            <a:r>
              <a:rPr lang="en-GB" sz="20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) +</a:t>
            </a:r>
          </a:p>
          <a:p>
            <a:pPr algn="just">
              <a:lnSpc>
                <a:spcPct val="150000"/>
              </a:lnSpc>
            </a:pPr>
            <a:r>
              <a:rPr lang="en-GB" sz="20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Dispatching cost (about </a:t>
            </a:r>
            <a:r>
              <a:rPr lang="en-GB" sz="2000" b="1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6.7 Euros/MWh</a:t>
            </a:r>
            <a:r>
              <a:rPr lang="en-GB" sz="20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) +</a:t>
            </a:r>
          </a:p>
          <a:p>
            <a:pPr algn="just">
              <a:lnSpc>
                <a:spcPct val="150000"/>
              </a:lnSpc>
            </a:pPr>
            <a:r>
              <a:rPr lang="en-GB" sz="20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Charges and fees proportional to the consumption of energy (</a:t>
            </a:r>
            <a:r>
              <a:rPr lang="en-GB" sz="2000" b="1" u="sng" dirty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6</a:t>
            </a:r>
            <a:r>
              <a:rPr lang="en-GB" sz="2000" b="1" u="sng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0 Euros/MWh  </a:t>
            </a:r>
            <a:r>
              <a:rPr lang="en-GB" sz="20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for medium and low tension business clients)</a:t>
            </a:r>
          </a:p>
          <a:p>
            <a:pPr algn="just">
              <a:lnSpc>
                <a:spcPct val="150000"/>
              </a:lnSpc>
            </a:pPr>
            <a:r>
              <a:rPr lang="en-GB" sz="20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Excise taxes (</a:t>
            </a:r>
            <a:r>
              <a:rPr lang="en-GB" sz="2000" b="1" u="sng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12.5 Euros/MWh</a:t>
            </a:r>
            <a:r>
              <a:rPr lang="en-GB" sz="20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) </a:t>
            </a:r>
          </a:p>
          <a:p>
            <a:pPr algn="just">
              <a:lnSpc>
                <a:spcPct val="150000"/>
              </a:lnSpc>
            </a:pPr>
            <a:endParaRPr lang="en-GB" sz="2000" dirty="0">
              <a:solidFill>
                <a:srgbClr val="1F497D"/>
              </a:solidFill>
              <a:latin typeface="Noto Sans" charset="0"/>
              <a:ea typeface="Noto Sans" charset="0"/>
              <a:cs typeface="Noto Sans" charset="0"/>
            </a:endParaRPr>
          </a:p>
          <a:p>
            <a:pPr algn="just">
              <a:lnSpc>
                <a:spcPct val="150000"/>
              </a:lnSpc>
            </a:pPr>
            <a:r>
              <a:rPr lang="en-GB" sz="20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For a total saving at current  values of about</a:t>
            </a:r>
          </a:p>
          <a:p>
            <a:pPr algn="just">
              <a:lnSpc>
                <a:spcPct val="150000"/>
              </a:lnSpc>
            </a:pPr>
            <a:r>
              <a:rPr lang="en-GB" sz="2000" b="1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155.5 Euros per MWh  if he self-produces</a:t>
            </a:r>
          </a:p>
          <a:p>
            <a:pPr algn="just">
              <a:lnSpc>
                <a:spcPct val="150000"/>
              </a:lnSpc>
            </a:pPr>
            <a:endParaRPr lang="en-GB" sz="2000" b="1" dirty="0" smtClean="0">
              <a:solidFill>
                <a:srgbClr val="1F497D"/>
              </a:solidFill>
              <a:latin typeface="Noto Sans" charset="0"/>
              <a:ea typeface="Noto Sans" charset="0"/>
              <a:cs typeface="Noto Sans" charset="0"/>
            </a:endParaRPr>
          </a:p>
          <a:p>
            <a:pPr algn="just">
              <a:lnSpc>
                <a:spcPct val="150000"/>
              </a:lnSpc>
            </a:pPr>
            <a:r>
              <a:rPr lang="en-GB" sz="2000" b="1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in case the investment is performed by a third party that sells the energy produced on the roof through  PPAs, excise is </a:t>
            </a:r>
            <a:r>
              <a:rPr lang="en-GB" sz="2000" b="1" dirty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not </a:t>
            </a:r>
            <a:r>
              <a:rPr lang="en-GB" sz="2000" b="1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saved, whilst excise is saved if the investor leases the plant to the client</a:t>
            </a:r>
          </a:p>
          <a:p>
            <a:pPr algn="just">
              <a:lnSpc>
                <a:spcPct val="150000"/>
              </a:lnSpc>
            </a:pPr>
            <a:r>
              <a:rPr lang="en-GB" sz="2000" b="1" u="sng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 </a:t>
            </a:r>
            <a:endParaRPr lang="en-GB" sz="2000" b="1" u="sng" dirty="0">
              <a:solidFill>
                <a:srgbClr val="1F497D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0" name="Titolo 1"/>
          <p:cNvSpPr txBox="1">
            <a:spLocks/>
          </p:cNvSpPr>
          <p:nvPr/>
        </p:nvSpPr>
        <p:spPr>
          <a:xfrm>
            <a:off x="136635" y="6413570"/>
            <a:ext cx="4435365" cy="3370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1200" dirty="0" smtClean="0">
                <a:solidFill>
                  <a:srgbClr val="F5A719"/>
                </a:solidFill>
                <a:latin typeface="Noto Sans" charset="0"/>
                <a:ea typeface="Noto Sans" charset="0"/>
                <a:cs typeface="Noto Sans" charset="0"/>
              </a:rPr>
              <a:t>www.italiasolare.eu | info@italiasolare.eu</a:t>
            </a:r>
            <a:endParaRPr lang="it-IT" sz="1200" i="1" dirty="0">
              <a:solidFill>
                <a:srgbClr val="F5A719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829E-FD94-264E-9363-51CD38693EBF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620" y="119599"/>
            <a:ext cx="1432433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53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/>
          <p:cNvSpPr txBox="1">
            <a:spLocks/>
          </p:cNvSpPr>
          <p:nvPr/>
        </p:nvSpPr>
        <p:spPr>
          <a:xfrm>
            <a:off x="107628" y="123970"/>
            <a:ext cx="7451988" cy="597075"/>
          </a:xfrm>
          <a:prstGeom prst="rect">
            <a:avLst/>
          </a:prstGeom>
          <a:solidFill>
            <a:srgbClr val="F5A719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3200" b="1" dirty="0" err="1" smtClean="0">
                <a:solidFill>
                  <a:prstClr val="white"/>
                </a:solidFill>
                <a:latin typeface="Noto Sans" charset="0"/>
                <a:ea typeface="Noto Sans" charset="0"/>
                <a:cs typeface="Noto Sans" charset="0"/>
              </a:rPr>
              <a:t>Variability</a:t>
            </a:r>
            <a:r>
              <a:rPr lang="it-IT" sz="3200" b="1" dirty="0" smtClean="0">
                <a:solidFill>
                  <a:prstClr val="white"/>
                </a:solidFill>
                <a:latin typeface="Noto Sans" charset="0"/>
                <a:ea typeface="Noto Sans" charset="0"/>
                <a:cs typeface="Noto Sans" charset="0"/>
              </a:rPr>
              <a:t> of the </a:t>
            </a:r>
            <a:r>
              <a:rPr lang="it-IT" sz="3200" b="1" dirty="0" err="1" smtClean="0">
                <a:solidFill>
                  <a:prstClr val="white"/>
                </a:solidFill>
                <a:latin typeface="Noto Sans" charset="0"/>
                <a:ea typeface="Noto Sans" charset="0"/>
                <a:cs typeface="Noto Sans" charset="0"/>
              </a:rPr>
              <a:t>assumptions</a:t>
            </a:r>
            <a:endParaRPr lang="it-IT" sz="3200" b="1" dirty="0">
              <a:solidFill>
                <a:prstClr val="white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12" name="Connettore 1 11"/>
          <p:cNvCxnSpPr/>
          <p:nvPr/>
        </p:nvCxnSpPr>
        <p:spPr>
          <a:xfrm flipH="1">
            <a:off x="96860" y="6392550"/>
            <a:ext cx="8964000" cy="21523"/>
          </a:xfrm>
          <a:prstGeom prst="line">
            <a:avLst/>
          </a:prstGeom>
          <a:ln>
            <a:solidFill>
              <a:srgbClr val="F5A71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ttangolo 1"/>
          <p:cNvSpPr/>
          <p:nvPr/>
        </p:nvSpPr>
        <p:spPr>
          <a:xfrm>
            <a:off x="136635" y="941828"/>
            <a:ext cx="7422982" cy="5262980"/>
          </a:xfrm>
          <a:prstGeom prst="rect">
            <a:avLst/>
          </a:prstGeom>
        </p:spPr>
        <p:txBody>
          <a:bodyPr wrap="square" lIns="108000" rIns="108000" numCol="1" spcCol="360000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sz="20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Please note that the above assumptions are variable:</a:t>
            </a:r>
          </a:p>
          <a:p>
            <a:pPr algn="just">
              <a:lnSpc>
                <a:spcPct val="150000"/>
              </a:lnSpc>
            </a:pPr>
            <a:endParaRPr lang="en-GB" sz="2000" dirty="0">
              <a:solidFill>
                <a:srgbClr val="1F497D"/>
              </a:solidFill>
              <a:latin typeface="Noto Sans" charset="0"/>
              <a:ea typeface="Noto Sans" charset="0"/>
              <a:cs typeface="Noto Sans" charset="0"/>
            </a:endParaRPr>
          </a:p>
          <a:p>
            <a:pPr marL="514350" indent="-514350" algn="just">
              <a:lnSpc>
                <a:spcPct val="150000"/>
              </a:lnSpc>
              <a:buAutoNum type="romanLcParenBoth"/>
            </a:pPr>
            <a:r>
              <a:rPr lang="en-GB" sz="20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Energy is a market value</a:t>
            </a:r>
          </a:p>
          <a:p>
            <a:pPr marL="514350" indent="-514350" algn="just">
              <a:lnSpc>
                <a:spcPct val="150000"/>
              </a:lnSpc>
              <a:buAutoNum type="romanLcParenBoth"/>
            </a:pPr>
            <a:r>
              <a:rPr lang="en-GB" sz="20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Dispatching is noticed  on a quarterly basis in a notice by the Transmission system operator</a:t>
            </a:r>
          </a:p>
          <a:p>
            <a:pPr marL="514350" indent="-514350" algn="just">
              <a:lnSpc>
                <a:spcPct val="150000"/>
              </a:lnSpc>
              <a:buAutoNum type="romanLcParenBoth"/>
            </a:pPr>
            <a:r>
              <a:rPr lang="en-GB" sz="20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General system charges are quarterly determined by ARERA the regulatory agency;</a:t>
            </a:r>
          </a:p>
          <a:p>
            <a:pPr marL="514350" indent="-514350" algn="just">
              <a:lnSpc>
                <a:spcPct val="150000"/>
              </a:lnSpc>
              <a:buAutoNum type="romanLcParenBoth"/>
            </a:pPr>
            <a:r>
              <a:rPr lang="en-GB" sz="20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Transmission and distribution costs are fixed yearly by ARERA</a:t>
            </a:r>
          </a:p>
          <a:p>
            <a:pPr marL="514350" indent="-514350" algn="just">
              <a:lnSpc>
                <a:spcPct val="150000"/>
              </a:lnSpc>
              <a:buAutoNum type="romanLcParenBoth"/>
            </a:pPr>
            <a:endParaRPr lang="en-GB" sz="2000" dirty="0" smtClean="0">
              <a:solidFill>
                <a:srgbClr val="1F497D"/>
              </a:solidFill>
              <a:latin typeface="Noto Sans" charset="0"/>
              <a:ea typeface="Noto Sans" charset="0"/>
              <a:cs typeface="Noto Sans" charset="0"/>
            </a:endParaRPr>
          </a:p>
          <a:p>
            <a:pPr algn="just">
              <a:lnSpc>
                <a:spcPct val="150000"/>
              </a:lnSpc>
            </a:pPr>
            <a:r>
              <a:rPr lang="en-GB" sz="20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Excise and VAT are not variable</a:t>
            </a:r>
            <a:endParaRPr lang="en-GB" sz="2000" b="1" u="sng" dirty="0">
              <a:solidFill>
                <a:srgbClr val="1F497D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0" name="Titolo 1"/>
          <p:cNvSpPr txBox="1">
            <a:spLocks/>
          </p:cNvSpPr>
          <p:nvPr/>
        </p:nvSpPr>
        <p:spPr>
          <a:xfrm>
            <a:off x="136635" y="6413570"/>
            <a:ext cx="4435365" cy="3370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1200" dirty="0" smtClean="0">
                <a:solidFill>
                  <a:srgbClr val="F5A719"/>
                </a:solidFill>
                <a:latin typeface="Noto Sans" charset="0"/>
                <a:ea typeface="Noto Sans" charset="0"/>
                <a:cs typeface="Noto Sans" charset="0"/>
              </a:rPr>
              <a:t>www.italiasolare.eu | info@italiasolare.eu</a:t>
            </a:r>
            <a:endParaRPr lang="it-IT" sz="1200" i="1" dirty="0">
              <a:solidFill>
                <a:srgbClr val="F5A719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829E-FD94-264E-9363-51CD38693EBF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620" y="119599"/>
            <a:ext cx="1432433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4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/>
          <p:cNvSpPr txBox="1">
            <a:spLocks/>
          </p:cNvSpPr>
          <p:nvPr/>
        </p:nvSpPr>
        <p:spPr>
          <a:xfrm>
            <a:off x="107628" y="123970"/>
            <a:ext cx="7451988" cy="597075"/>
          </a:xfrm>
          <a:prstGeom prst="rect">
            <a:avLst/>
          </a:prstGeom>
          <a:solidFill>
            <a:srgbClr val="F5A719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3200" b="1" dirty="0" err="1" smtClean="0">
                <a:solidFill>
                  <a:prstClr val="white"/>
                </a:solidFill>
                <a:latin typeface="Noto Sans" charset="0"/>
                <a:ea typeface="Noto Sans" charset="0"/>
                <a:cs typeface="Noto Sans" charset="0"/>
              </a:rPr>
              <a:t>What</a:t>
            </a:r>
            <a:r>
              <a:rPr lang="it-IT" sz="3200" b="1" dirty="0" smtClean="0">
                <a:solidFill>
                  <a:prstClr val="white"/>
                </a:solidFill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lang="it-IT" sz="3200" b="1" dirty="0" err="1" smtClean="0">
                <a:solidFill>
                  <a:prstClr val="white"/>
                </a:solidFill>
                <a:latin typeface="Noto Sans" charset="0"/>
                <a:ea typeface="Noto Sans" charset="0"/>
                <a:cs typeface="Noto Sans" charset="0"/>
              </a:rPr>
              <a:t>if</a:t>
            </a:r>
            <a:r>
              <a:rPr lang="it-IT" sz="3200" b="1" dirty="0" smtClean="0">
                <a:solidFill>
                  <a:prstClr val="white"/>
                </a:solidFill>
                <a:latin typeface="Noto Sans" charset="0"/>
                <a:ea typeface="Noto Sans" charset="0"/>
                <a:cs typeface="Noto Sans" charset="0"/>
              </a:rPr>
              <a:t>  clients </a:t>
            </a:r>
            <a:r>
              <a:rPr lang="it-IT" sz="3200" b="1" dirty="0" err="1" smtClean="0">
                <a:solidFill>
                  <a:prstClr val="white"/>
                </a:solidFill>
                <a:latin typeface="Noto Sans" charset="0"/>
                <a:ea typeface="Noto Sans" charset="0"/>
                <a:cs typeface="Noto Sans" charset="0"/>
              </a:rPr>
              <a:t>requests</a:t>
            </a:r>
            <a:r>
              <a:rPr lang="it-IT" sz="3200" b="1" dirty="0" smtClean="0">
                <a:solidFill>
                  <a:prstClr val="white"/>
                </a:solidFill>
                <a:latin typeface="Noto Sans" charset="0"/>
                <a:ea typeface="Noto Sans" charset="0"/>
                <a:cs typeface="Noto Sans" charset="0"/>
              </a:rPr>
              <a:t> PPA?</a:t>
            </a:r>
            <a:endParaRPr lang="it-IT" sz="3200" b="1" dirty="0">
              <a:solidFill>
                <a:prstClr val="white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12" name="Connettore 1 11"/>
          <p:cNvCxnSpPr/>
          <p:nvPr/>
        </p:nvCxnSpPr>
        <p:spPr>
          <a:xfrm flipH="1">
            <a:off x="96860" y="6392550"/>
            <a:ext cx="8964000" cy="21523"/>
          </a:xfrm>
          <a:prstGeom prst="line">
            <a:avLst/>
          </a:prstGeom>
          <a:ln>
            <a:solidFill>
              <a:srgbClr val="F5A71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ttangolo 1"/>
          <p:cNvSpPr/>
          <p:nvPr/>
        </p:nvSpPr>
        <p:spPr>
          <a:xfrm>
            <a:off x="136635" y="941828"/>
            <a:ext cx="7422982" cy="5262980"/>
          </a:xfrm>
          <a:prstGeom prst="rect">
            <a:avLst/>
          </a:prstGeom>
        </p:spPr>
        <p:txBody>
          <a:bodyPr wrap="square" lIns="108000" rIns="108000" numCol="1" spcCol="360000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sz="2000" b="1" u="sng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PPA with direct line</a:t>
            </a:r>
            <a:endParaRPr lang="en-GB" sz="2000" dirty="0">
              <a:solidFill>
                <a:srgbClr val="1F497D"/>
              </a:solidFill>
              <a:latin typeface="Noto Sans" charset="0"/>
              <a:ea typeface="Noto Sans" charset="0"/>
              <a:cs typeface="Noto Sans" charset="0"/>
            </a:endParaRPr>
          </a:p>
          <a:p>
            <a:pPr algn="just">
              <a:lnSpc>
                <a:spcPct val="150000"/>
              </a:lnSpc>
            </a:pPr>
            <a:r>
              <a:rPr lang="en-GB" sz="20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Investor builds PV Plant and sells energy exempted from the fees on the energy taken from the grid (except for excise) at a discounted price</a:t>
            </a:r>
          </a:p>
          <a:p>
            <a:pPr algn="just">
              <a:lnSpc>
                <a:spcPct val="150000"/>
              </a:lnSpc>
            </a:pPr>
            <a:r>
              <a:rPr lang="en-GB" sz="20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For example </a:t>
            </a:r>
          </a:p>
          <a:p>
            <a:pPr algn="just">
              <a:lnSpc>
                <a:spcPct val="150000"/>
              </a:lnSpc>
            </a:pPr>
            <a:r>
              <a:rPr lang="en-GB" sz="20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5% about of discount on energy value Euros 76.6 MWh +</a:t>
            </a:r>
          </a:p>
          <a:p>
            <a:pPr algn="just">
              <a:lnSpc>
                <a:spcPct val="150000"/>
              </a:lnSpc>
            </a:pPr>
            <a:r>
              <a:rPr lang="en-GB" sz="20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15 % about on the taxes and fees saved (including dispatching but excluding excise) on energy self-consumed  (currently taxes and fees saved are about Euros 66.7 MWh)</a:t>
            </a:r>
          </a:p>
          <a:p>
            <a:pPr algn="just">
              <a:lnSpc>
                <a:spcPct val="150000"/>
              </a:lnSpc>
            </a:pPr>
            <a:r>
              <a:rPr lang="en-GB" sz="2000" b="1" u="sng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Total revenue of the investor   about 129 Euros MWH</a:t>
            </a:r>
          </a:p>
          <a:p>
            <a:pPr algn="just">
              <a:lnSpc>
                <a:spcPct val="150000"/>
              </a:lnSpc>
            </a:pPr>
            <a:r>
              <a:rPr lang="en-GB" sz="2000" b="1" u="sng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Total saving of the Client about 14 Euros MWh</a:t>
            </a:r>
          </a:p>
          <a:p>
            <a:pPr algn="just">
              <a:lnSpc>
                <a:spcPct val="150000"/>
              </a:lnSpc>
            </a:pPr>
            <a:endParaRPr lang="en-GB" sz="2000" b="1" u="sng" dirty="0" smtClean="0">
              <a:solidFill>
                <a:srgbClr val="1F497D"/>
              </a:solidFill>
              <a:latin typeface="Noto Sans" charset="0"/>
              <a:ea typeface="Noto Sans" charset="0"/>
              <a:cs typeface="Noto Sans" charset="0"/>
            </a:endParaRPr>
          </a:p>
          <a:p>
            <a:pPr algn="just">
              <a:lnSpc>
                <a:spcPct val="150000"/>
              </a:lnSpc>
            </a:pPr>
            <a:endParaRPr lang="en-GB" sz="2000" b="1" u="sng" dirty="0" smtClean="0">
              <a:solidFill>
                <a:srgbClr val="1F497D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0" name="Titolo 1"/>
          <p:cNvSpPr txBox="1">
            <a:spLocks/>
          </p:cNvSpPr>
          <p:nvPr/>
        </p:nvSpPr>
        <p:spPr>
          <a:xfrm>
            <a:off x="136635" y="6413570"/>
            <a:ext cx="4435365" cy="3370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1200" dirty="0" smtClean="0">
                <a:solidFill>
                  <a:srgbClr val="F5A719"/>
                </a:solidFill>
                <a:latin typeface="Noto Sans" charset="0"/>
                <a:ea typeface="Noto Sans" charset="0"/>
                <a:cs typeface="Noto Sans" charset="0"/>
              </a:rPr>
              <a:t>www.italiasolare.eu | info@italiasolare.eu</a:t>
            </a:r>
            <a:endParaRPr lang="it-IT" sz="1200" i="1" dirty="0">
              <a:solidFill>
                <a:srgbClr val="F5A719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829E-FD94-264E-9363-51CD38693EBF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620" y="119599"/>
            <a:ext cx="1432433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85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/>
          <p:cNvSpPr txBox="1">
            <a:spLocks/>
          </p:cNvSpPr>
          <p:nvPr/>
        </p:nvSpPr>
        <p:spPr>
          <a:xfrm>
            <a:off x="107628" y="123970"/>
            <a:ext cx="7451988" cy="597075"/>
          </a:xfrm>
          <a:prstGeom prst="rect">
            <a:avLst/>
          </a:prstGeom>
          <a:solidFill>
            <a:srgbClr val="F5A719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3200" b="1" dirty="0" err="1" smtClean="0">
                <a:solidFill>
                  <a:prstClr val="white"/>
                </a:solidFill>
                <a:latin typeface="Noto Sans" charset="0"/>
                <a:ea typeface="Noto Sans" charset="0"/>
                <a:cs typeface="Noto Sans" charset="0"/>
              </a:rPr>
              <a:t>What</a:t>
            </a:r>
            <a:r>
              <a:rPr lang="it-IT" sz="3200" b="1" dirty="0" smtClean="0">
                <a:solidFill>
                  <a:prstClr val="white"/>
                </a:solidFill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lang="it-IT" sz="3200" b="1" dirty="0" err="1" smtClean="0">
                <a:solidFill>
                  <a:prstClr val="white"/>
                </a:solidFill>
                <a:latin typeface="Noto Sans" charset="0"/>
                <a:ea typeface="Noto Sans" charset="0"/>
                <a:cs typeface="Noto Sans" charset="0"/>
              </a:rPr>
              <a:t>if</a:t>
            </a:r>
            <a:r>
              <a:rPr lang="it-IT" sz="3200" b="1" dirty="0" smtClean="0">
                <a:solidFill>
                  <a:prstClr val="white"/>
                </a:solidFill>
                <a:latin typeface="Noto Sans" charset="0"/>
                <a:ea typeface="Noto Sans" charset="0"/>
                <a:cs typeface="Noto Sans" charset="0"/>
              </a:rPr>
              <a:t> Client </a:t>
            </a:r>
            <a:r>
              <a:rPr lang="it-IT" sz="3200" b="1" dirty="0" err="1" smtClean="0">
                <a:solidFill>
                  <a:prstClr val="white"/>
                </a:solidFill>
                <a:latin typeface="Noto Sans" charset="0"/>
                <a:ea typeface="Noto Sans" charset="0"/>
                <a:cs typeface="Noto Sans" charset="0"/>
              </a:rPr>
              <a:t>requests</a:t>
            </a:r>
            <a:r>
              <a:rPr lang="it-IT" sz="3200" b="1" dirty="0" smtClean="0">
                <a:solidFill>
                  <a:prstClr val="white"/>
                </a:solidFill>
                <a:latin typeface="Noto Sans" charset="0"/>
                <a:ea typeface="Noto Sans" charset="0"/>
                <a:cs typeface="Noto Sans" charset="0"/>
              </a:rPr>
              <a:t> a </a:t>
            </a:r>
            <a:r>
              <a:rPr lang="it-IT" sz="3200" b="1" dirty="0" err="1" smtClean="0">
                <a:solidFill>
                  <a:prstClr val="white"/>
                </a:solidFill>
                <a:latin typeface="Noto Sans" charset="0"/>
                <a:ea typeface="Noto Sans" charset="0"/>
                <a:cs typeface="Noto Sans" charset="0"/>
              </a:rPr>
              <a:t>lease</a:t>
            </a:r>
            <a:r>
              <a:rPr lang="it-IT" sz="3200" b="1" dirty="0" smtClean="0">
                <a:solidFill>
                  <a:prstClr val="white"/>
                </a:solidFill>
                <a:latin typeface="Noto Sans" charset="0"/>
                <a:ea typeface="Noto Sans" charset="0"/>
                <a:cs typeface="Noto Sans" charset="0"/>
              </a:rPr>
              <a:t>?</a:t>
            </a:r>
            <a:endParaRPr lang="it-IT" sz="3200" b="1" dirty="0">
              <a:solidFill>
                <a:prstClr val="white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12" name="Connettore 1 11"/>
          <p:cNvCxnSpPr/>
          <p:nvPr/>
        </p:nvCxnSpPr>
        <p:spPr>
          <a:xfrm flipH="1">
            <a:off x="96860" y="6392550"/>
            <a:ext cx="8964000" cy="21523"/>
          </a:xfrm>
          <a:prstGeom prst="line">
            <a:avLst/>
          </a:prstGeom>
          <a:ln>
            <a:solidFill>
              <a:srgbClr val="F5A71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ttangolo 1"/>
          <p:cNvSpPr/>
          <p:nvPr/>
        </p:nvSpPr>
        <p:spPr>
          <a:xfrm>
            <a:off x="136635" y="941828"/>
            <a:ext cx="7422982" cy="5262980"/>
          </a:xfrm>
          <a:prstGeom prst="rect">
            <a:avLst/>
          </a:prstGeom>
        </p:spPr>
        <p:txBody>
          <a:bodyPr wrap="square" lIns="108000" rIns="108000" numCol="1" spcCol="360000"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GB" sz="2000" b="1" u="sng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Lease</a:t>
            </a:r>
            <a:endParaRPr lang="en-GB" sz="2000" dirty="0">
              <a:solidFill>
                <a:srgbClr val="1F497D"/>
              </a:solidFill>
              <a:latin typeface="Noto Sans" charset="0"/>
              <a:ea typeface="Noto Sans" charset="0"/>
              <a:cs typeface="Noto Sans" charset="0"/>
            </a:endParaRPr>
          </a:p>
          <a:p>
            <a:pPr algn="just">
              <a:lnSpc>
                <a:spcPct val="150000"/>
              </a:lnSpc>
            </a:pPr>
            <a:r>
              <a:rPr lang="en-GB" sz="20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Investor builds and leases to the Client a PV Plant on the roof of the Client</a:t>
            </a:r>
          </a:p>
          <a:p>
            <a:pPr algn="just">
              <a:lnSpc>
                <a:spcPct val="150000"/>
              </a:lnSpc>
            </a:pPr>
            <a:endParaRPr lang="en-GB" sz="2000" dirty="0">
              <a:solidFill>
                <a:srgbClr val="1F497D"/>
              </a:solidFill>
              <a:latin typeface="Noto Sans" charset="0"/>
              <a:ea typeface="Noto Sans" charset="0"/>
              <a:cs typeface="Noto Sans" charset="0"/>
            </a:endParaRPr>
          </a:p>
          <a:p>
            <a:pPr algn="just">
              <a:lnSpc>
                <a:spcPct val="150000"/>
              </a:lnSpc>
            </a:pPr>
            <a:r>
              <a:rPr lang="en-GB" sz="20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The energy produced by the Client grants to the Client the saving of the energy self-produced as well of  the charges and excise taxes</a:t>
            </a:r>
          </a:p>
          <a:p>
            <a:pPr algn="just">
              <a:lnSpc>
                <a:spcPct val="150000"/>
              </a:lnSpc>
            </a:pPr>
            <a:endParaRPr lang="en-GB" sz="2000" dirty="0" smtClean="0">
              <a:solidFill>
                <a:srgbClr val="1F497D"/>
              </a:solidFill>
              <a:latin typeface="Noto Sans" charset="0"/>
              <a:ea typeface="Noto Sans" charset="0"/>
              <a:cs typeface="Noto Sans" charset="0"/>
            </a:endParaRPr>
          </a:p>
          <a:p>
            <a:pPr algn="just">
              <a:lnSpc>
                <a:spcPct val="150000"/>
              </a:lnSpc>
            </a:pPr>
            <a:r>
              <a:rPr lang="en-GB" sz="20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Cost saved 155.5 discount of 15 %</a:t>
            </a:r>
          </a:p>
          <a:p>
            <a:pPr algn="just">
              <a:lnSpc>
                <a:spcPct val="150000"/>
              </a:lnSpc>
            </a:pPr>
            <a:endParaRPr lang="en-GB" sz="2000" dirty="0" smtClean="0">
              <a:solidFill>
                <a:srgbClr val="1F497D"/>
              </a:solidFill>
              <a:latin typeface="Noto Sans" charset="0"/>
              <a:ea typeface="Noto Sans" charset="0"/>
              <a:cs typeface="Noto Sans" charset="0"/>
            </a:endParaRPr>
          </a:p>
          <a:p>
            <a:pPr algn="just">
              <a:lnSpc>
                <a:spcPct val="150000"/>
              </a:lnSpc>
            </a:pPr>
            <a:r>
              <a:rPr lang="en-GB" sz="20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22.5 Euros per </a:t>
            </a:r>
            <a:r>
              <a:rPr lang="en-GB" sz="2000" dirty="0" err="1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Mwh</a:t>
            </a:r>
            <a:r>
              <a:rPr lang="en-GB" sz="20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 discount of the client</a:t>
            </a:r>
          </a:p>
          <a:p>
            <a:pPr algn="just">
              <a:lnSpc>
                <a:spcPct val="150000"/>
              </a:lnSpc>
            </a:pPr>
            <a:r>
              <a:rPr lang="en-GB" sz="20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133 Euros per MWh revenues of the investor</a:t>
            </a:r>
          </a:p>
          <a:p>
            <a:pPr algn="just">
              <a:lnSpc>
                <a:spcPct val="150000"/>
              </a:lnSpc>
            </a:pPr>
            <a:endParaRPr lang="en-GB" sz="2000" dirty="0">
              <a:solidFill>
                <a:srgbClr val="1F497D"/>
              </a:solidFill>
              <a:latin typeface="Noto Sans" charset="0"/>
              <a:ea typeface="Noto Sans" charset="0"/>
              <a:cs typeface="Noto Sans" charset="0"/>
            </a:endParaRPr>
          </a:p>
          <a:p>
            <a:pPr algn="just">
              <a:lnSpc>
                <a:spcPct val="150000"/>
              </a:lnSpc>
            </a:pPr>
            <a:r>
              <a:rPr lang="en-GB" sz="20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Client shall pay to the investor a fixed fee</a:t>
            </a:r>
            <a:endParaRPr lang="en-GB" sz="2000" b="1" u="sng" dirty="0" smtClean="0">
              <a:solidFill>
                <a:srgbClr val="1F497D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0" name="Titolo 1"/>
          <p:cNvSpPr txBox="1">
            <a:spLocks/>
          </p:cNvSpPr>
          <p:nvPr/>
        </p:nvSpPr>
        <p:spPr>
          <a:xfrm>
            <a:off x="136635" y="6413570"/>
            <a:ext cx="4435365" cy="3370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1200" dirty="0" smtClean="0">
                <a:solidFill>
                  <a:srgbClr val="F5A719"/>
                </a:solidFill>
                <a:latin typeface="Noto Sans" charset="0"/>
                <a:ea typeface="Noto Sans" charset="0"/>
                <a:cs typeface="Noto Sans" charset="0"/>
              </a:rPr>
              <a:t>www.italiasolare.eu | info@italiasolare.eu</a:t>
            </a:r>
            <a:endParaRPr lang="it-IT" sz="1200" i="1" dirty="0">
              <a:solidFill>
                <a:srgbClr val="F5A719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829E-FD94-264E-9363-51CD38693EBF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620" y="119599"/>
            <a:ext cx="1432433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/>
          <p:cNvSpPr txBox="1">
            <a:spLocks/>
          </p:cNvSpPr>
          <p:nvPr/>
        </p:nvSpPr>
        <p:spPr>
          <a:xfrm>
            <a:off x="107628" y="123970"/>
            <a:ext cx="7451988" cy="597075"/>
          </a:xfrm>
          <a:prstGeom prst="rect">
            <a:avLst/>
          </a:prstGeom>
          <a:solidFill>
            <a:srgbClr val="F5A719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3200" b="1" dirty="0" err="1" smtClean="0">
                <a:solidFill>
                  <a:prstClr val="white"/>
                </a:solidFill>
                <a:latin typeface="Noto Sans" charset="0"/>
                <a:ea typeface="Noto Sans" charset="0"/>
                <a:cs typeface="Noto Sans" charset="0"/>
              </a:rPr>
              <a:t>Risks</a:t>
            </a:r>
            <a:r>
              <a:rPr lang="it-IT" sz="3200" b="1" dirty="0" smtClean="0">
                <a:solidFill>
                  <a:prstClr val="white"/>
                </a:solidFill>
                <a:latin typeface="Noto Sans" charset="0"/>
                <a:ea typeface="Noto Sans" charset="0"/>
                <a:cs typeface="Noto Sans" charset="0"/>
              </a:rPr>
              <a:t>?</a:t>
            </a:r>
            <a:endParaRPr lang="it-IT" sz="3200" b="1" dirty="0">
              <a:solidFill>
                <a:prstClr val="white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12" name="Connettore 1 11"/>
          <p:cNvCxnSpPr/>
          <p:nvPr/>
        </p:nvCxnSpPr>
        <p:spPr>
          <a:xfrm flipH="1">
            <a:off x="96860" y="6392550"/>
            <a:ext cx="8964000" cy="21523"/>
          </a:xfrm>
          <a:prstGeom prst="line">
            <a:avLst/>
          </a:prstGeom>
          <a:ln>
            <a:solidFill>
              <a:srgbClr val="F5A71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ttangolo 1"/>
          <p:cNvSpPr/>
          <p:nvPr/>
        </p:nvSpPr>
        <p:spPr>
          <a:xfrm>
            <a:off x="136635" y="941828"/>
            <a:ext cx="7422982" cy="5262980"/>
          </a:xfrm>
          <a:prstGeom prst="rect">
            <a:avLst/>
          </a:prstGeom>
        </p:spPr>
        <p:txBody>
          <a:bodyPr wrap="square" lIns="108000" rIns="108000" numCol="1" spcCol="360000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sz="20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Risks for the investor (or of the client depending from the contractual allocation) are the followings:</a:t>
            </a:r>
          </a:p>
          <a:p>
            <a:pPr marL="514350" indent="-514350" algn="just">
              <a:lnSpc>
                <a:spcPct val="150000"/>
              </a:lnSpc>
              <a:buAutoNum type="romanLcParenBoth"/>
            </a:pPr>
            <a:r>
              <a:rPr lang="en-GB" sz="20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Components of the bill of electricity are variable;</a:t>
            </a:r>
          </a:p>
          <a:p>
            <a:pPr marL="514350" indent="-514350" algn="just">
              <a:lnSpc>
                <a:spcPct val="150000"/>
              </a:lnSpc>
              <a:buAutoNum type="romanLcParenBoth"/>
            </a:pPr>
            <a:r>
              <a:rPr lang="en-GB" sz="20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Law that provides exemption from charges for self-consumption may change;</a:t>
            </a:r>
          </a:p>
          <a:p>
            <a:pPr marL="514350" indent="-514350" algn="just">
              <a:lnSpc>
                <a:spcPct val="150000"/>
              </a:lnSpc>
              <a:buAutoNum type="romanLcParenBoth"/>
            </a:pPr>
            <a:r>
              <a:rPr lang="en-GB" sz="20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It is difficult to forecast on a long term basis the rate of </a:t>
            </a:r>
            <a:r>
              <a:rPr lang="en-GB" sz="2000" dirty="0" err="1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sel</a:t>
            </a:r>
            <a:r>
              <a:rPr lang="en-GB" sz="20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-consumption of the client;</a:t>
            </a:r>
          </a:p>
          <a:p>
            <a:pPr marL="514350" indent="-514350" algn="just">
              <a:lnSpc>
                <a:spcPct val="150000"/>
              </a:lnSpc>
              <a:buAutoNum type="romanLcParenBoth"/>
            </a:pPr>
            <a:r>
              <a:rPr lang="en-GB" sz="20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Risk of bankrupt of the client;</a:t>
            </a:r>
          </a:p>
          <a:p>
            <a:pPr marL="514350" indent="-514350" algn="just">
              <a:lnSpc>
                <a:spcPct val="150000"/>
              </a:lnSpc>
              <a:buAutoNum type="romanLcParenBoth"/>
            </a:pPr>
            <a:r>
              <a:rPr lang="en-GB" sz="20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risk that creditors of the client take possession of  the plant being the plant part of the </a:t>
            </a:r>
            <a:r>
              <a:rPr lang="en-GB" sz="2000" dirty="0" err="1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roof,if</a:t>
            </a:r>
            <a:r>
              <a:rPr lang="en-GB" sz="20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 the investor does not have ownership of the roof;</a:t>
            </a:r>
          </a:p>
        </p:txBody>
      </p:sp>
      <p:sp>
        <p:nvSpPr>
          <p:cNvPr id="10" name="Titolo 1"/>
          <p:cNvSpPr txBox="1">
            <a:spLocks/>
          </p:cNvSpPr>
          <p:nvPr/>
        </p:nvSpPr>
        <p:spPr>
          <a:xfrm>
            <a:off x="136635" y="6413570"/>
            <a:ext cx="4435365" cy="3370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1200" dirty="0" smtClean="0">
                <a:solidFill>
                  <a:srgbClr val="F5A719"/>
                </a:solidFill>
                <a:latin typeface="Noto Sans" charset="0"/>
                <a:ea typeface="Noto Sans" charset="0"/>
                <a:cs typeface="Noto Sans" charset="0"/>
              </a:rPr>
              <a:t>www.italiasolare.eu | info@italiasolare.eu</a:t>
            </a:r>
            <a:endParaRPr lang="it-IT" sz="1200" i="1" dirty="0">
              <a:solidFill>
                <a:srgbClr val="F5A719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829E-FD94-264E-9363-51CD38693EBF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620" y="119599"/>
            <a:ext cx="1432433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33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/>
          <p:cNvSpPr txBox="1">
            <a:spLocks/>
          </p:cNvSpPr>
          <p:nvPr/>
        </p:nvSpPr>
        <p:spPr>
          <a:xfrm>
            <a:off x="107628" y="123970"/>
            <a:ext cx="7451988" cy="597075"/>
          </a:xfrm>
          <a:prstGeom prst="rect">
            <a:avLst/>
          </a:prstGeom>
          <a:solidFill>
            <a:srgbClr val="F5A719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3200" b="1" dirty="0" err="1" smtClean="0">
                <a:solidFill>
                  <a:prstClr val="white"/>
                </a:solidFill>
                <a:latin typeface="Noto Sans" charset="0"/>
                <a:ea typeface="Noto Sans" charset="0"/>
                <a:cs typeface="Noto Sans" charset="0"/>
              </a:rPr>
              <a:t>Mitigants</a:t>
            </a:r>
            <a:r>
              <a:rPr lang="it-IT" sz="3200" b="1" dirty="0" smtClean="0">
                <a:solidFill>
                  <a:prstClr val="white"/>
                </a:solidFill>
                <a:latin typeface="Noto Sans" charset="0"/>
                <a:ea typeface="Noto Sans" charset="0"/>
                <a:cs typeface="Noto Sans" charset="0"/>
              </a:rPr>
              <a:t>?</a:t>
            </a:r>
            <a:endParaRPr lang="it-IT" sz="3200" b="1" dirty="0">
              <a:solidFill>
                <a:prstClr val="white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12" name="Connettore 1 11"/>
          <p:cNvCxnSpPr/>
          <p:nvPr/>
        </p:nvCxnSpPr>
        <p:spPr>
          <a:xfrm flipH="1">
            <a:off x="96860" y="6392550"/>
            <a:ext cx="8964000" cy="21523"/>
          </a:xfrm>
          <a:prstGeom prst="line">
            <a:avLst/>
          </a:prstGeom>
          <a:ln>
            <a:solidFill>
              <a:srgbClr val="F5A71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ttangolo 1"/>
          <p:cNvSpPr/>
          <p:nvPr/>
        </p:nvSpPr>
        <p:spPr>
          <a:xfrm>
            <a:off x="136635" y="941828"/>
            <a:ext cx="7422982" cy="5262980"/>
          </a:xfrm>
          <a:prstGeom prst="rect">
            <a:avLst/>
          </a:prstGeom>
        </p:spPr>
        <p:txBody>
          <a:bodyPr wrap="square" lIns="108000" rIns="108000" numCol="1" spcCol="360000">
            <a:normAutofit/>
          </a:bodyPr>
          <a:lstStyle/>
          <a:p>
            <a:pPr marL="514350" indent="-514350" algn="just">
              <a:lnSpc>
                <a:spcPct val="150000"/>
              </a:lnSpc>
              <a:buAutoNum type="romanLcParenBoth"/>
            </a:pPr>
            <a:r>
              <a:rPr lang="en-GB" sz="20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Accurate selection of the client;</a:t>
            </a:r>
          </a:p>
          <a:p>
            <a:pPr marL="514350" indent="-514350" algn="just">
              <a:lnSpc>
                <a:spcPct val="150000"/>
              </a:lnSpc>
              <a:buAutoNum type="romanLcParenBoth"/>
            </a:pPr>
            <a:r>
              <a:rPr lang="en-GB" sz="20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Allocation  of risks of reduction of the savings in charge of the client;</a:t>
            </a:r>
          </a:p>
          <a:p>
            <a:pPr marL="514350" indent="-514350" algn="just">
              <a:lnSpc>
                <a:spcPct val="150000"/>
              </a:lnSpc>
              <a:buAutoNum type="romanLcParenBoth"/>
            </a:pPr>
            <a:r>
              <a:rPr lang="en-GB" sz="20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Unlimited right of the investor to remove the plant at any time;</a:t>
            </a:r>
          </a:p>
          <a:p>
            <a:pPr marL="514350" indent="-514350" algn="just">
              <a:lnSpc>
                <a:spcPct val="150000"/>
              </a:lnSpc>
              <a:buAutoNum type="romanLcParenBoth"/>
            </a:pPr>
            <a:r>
              <a:rPr lang="en-GB" sz="20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Right of the investor to sell energy to the grid in case of insolvency of the client;</a:t>
            </a:r>
          </a:p>
          <a:p>
            <a:pPr marL="514350" indent="-514350" algn="just">
              <a:lnSpc>
                <a:spcPct val="150000"/>
              </a:lnSpc>
              <a:buAutoNum type="romanLcParenBoth"/>
            </a:pPr>
            <a:r>
              <a:rPr lang="en-GB" sz="2000" dirty="0" smtClean="0">
                <a:solidFill>
                  <a:srgbClr val="1F497D"/>
                </a:solidFill>
                <a:latin typeface="Noto Sans" charset="0"/>
                <a:ea typeface="Noto Sans" charset="0"/>
                <a:cs typeface="Noto Sans" charset="0"/>
              </a:rPr>
              <a:t>Obtainment by the investor  of a right of surface or long term lease on the roof, where feasible;</a:t>
            </a:r>
          </a:p>
        </p:txBody>
      </p:sp>
      <p:sp>
        <p:nvSpPr>
          <p:cNvPr id="10" name="Titolo 1"/>
          <p:cNvSpPr txBox="1">
            <a:spLocks/>
          </p:cNvSpPr>
          <p:nvPr/>
        </p:nvSpPr>
        <p:spPr>
          <a:xfrm>
            <a:off x="136635" y="6413570"/>
            <a:ext cx="4435365" cy="3370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1200" dirty="0" smtClean="0">
                <a:solidFill>
                  <a:srgbClr val="F5A719"/>
                </a:solidFill>
                <a:latin typeface="Noto Sans" charset="0"/>
                <a:ea typeface="Noto Sans" charset="0"/>
                <a:cs typeface="Noto Sans" charset="0"/>
              </a:rPr>
              <a:t>www.italiasolare.eu | info@italiasolare.eu</a:t>
            </a:r>
            <a:endParaRPr lang="it-IT" sz="1200" i="1" dirty="0">
              <a:solidFill>
                <a:srgbClr val="F5A719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829E-FD94-264E-9363-51CD38693EBF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620" y="119599"/>
            <a:ext cx="1432433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83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/>
          <p:cNvSpPr txBox="1">
            <a:spLocks/>
          </p:cNvSpPr>
          <p:nvPr/>
        </p:nvSpPr>
        <p:spPr>
          <a:xfrm>
            <a:off x="107628" y="123970"/>
            <a:ext cx="7451988" cy="1146193"/>
          </a:xfrm>
          <a:prstGeom prst="rect">
            <a:avLst/>
          </a:prstGeom>
          <a:solidFill>
            <a:srgbClr val="F5A719"/>
          </a:solidFill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3176" b="1" dirty="0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REQUIREMENTS FOR A SELF-CONSUMPTION PLANT (ARERA 578/2013)</a:t>
            </a:r>
            <a:endParaRPr lang="it-IT" sz="3176" b="1" dirty="0">
              <a:solidFill>
                <a:schemeClr val="bg1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12" name="Connettore 1 11"/>
          <p:cNvCxnSpPr/>
          <p:nvPr/>
        </p:nvCxnSpPr>
        <p:spPr>
          <a:xfrm flipH="1">
            <a:off x="96860" y="6392550"/>
            <a:ext cx="8964000" cy="21523"/>
          </a:xfrm>
          <a:prstGeom prst="line">
            <a:avLst/>
          </a:prstGeom>
          <a:ln>
            <a:solidFill>
              <a:srgbClr val="F5A71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ttangolo 1"/>
          <p:cNvSpPr/>
          <p:nvPr/>
        </p:nvSpPr>
        <p:spPr>
          <a:xfrm>
            <a:off x="136635" y="1447314"/>
            <a:ext cx="7453325" cy="2708434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marL="342900" indent="-342900">
              <a:lnSpc>
                <a:spcPts val="3000"/>
              </a:lnSpc>
              <a:spcAft>
                <a:spcPts val="600"/>
              </a:spcAft>
              <a:buFont typeface="Arial" charset="0"/>
              <a:buChar char="•"/>
            </a:pPr>
            <a:r>
              <a:rPr lang="en-US" sz="2200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One producer and one consumer must be involved;</a:t>
            </a:r>
          </a:p>
          <a:p>
            <a:pPr marL="342900" indent="-342900">
              <a:lnSpc>
                <a:spcPts val="3000"/>
              </a:lnSpc>
              <a:spcAft>
                <a:spcPts val="600"/>
              </a:spcAft>
              <a:buFont typeface="Arial" charset="0"/>
              <a:buChar char="•"/>
            </a:pPr>
            <a:r>
              <a:rPr lang="en-US" sz="2200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Production unit and consumption unit must be:</a:t>
            </a:r>
          </a:p>
          <a:p>
            <a:pPr marL="800100" lvl="1" indent="-342900">
              <a:lnSpc>
                <a:spcPts val="3000"/>
              </a:lnSpc>
              <a:spcAft>
                <a:spcPts val="600"/>
              </a:spcAft>
              <a:buFont typeface="Arial" charset="0"/>
              <a:buChar char="•"/>
            </a:pPr>
            <a:r>
              <a:rPr lang="en-US" sz="2200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connected via a private line: </a:t>
            </a:r>
            <a:r>
              <a:rPr lang="en-US" sz="2200" b="1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no public grid</a:t>
            </a:r>
            <a:r>
              <a:rPr lang="en-US" sz="2200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;</a:t>
            </a:r>
          </a:p>
          <a:p>
            <a:pPr marL="800100" lvl="1" indent="-342900">
              <a:lnSpc>
                <a:spcPts val="3000"/>
              </a:lnSpc>
              <a:spcAft>
                <a:spcPts val="600"/>
              </a:spcAft>
              <a:buFont typeface="Arial" charset="0"/>
              <a:buChar char="•"/>
            </a:pPr>
            <a:r>
              <a:rPr lang="en-US" sz="2200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in the same location.</a:t>
            </a:r>
          </a:p>
          <a:p>
            <a:pPr marL="342900" indent="-342900">
              <a:lnSpc>
                <a:spcPts val="3000"/>
              </a:lnSpc>
              <a:spcAft>
                <a:spcPts val="600"/>
              </a:spcAft>
              <a:buFont typeface="Arial" charset="0"/>
              <a:buChar char="•"/>
            </a:pPr>
            <a:r>
              <a:rPr lang="en-US" sz="2200" dirty="0" smtClean="0">
                <a:solidFill>
                  <a:schemeClr val="tx2"/>
                </a:solidFill>
                <a:latin typeface="Noto Sans" charset="0"/>
                <a:ea typeface="Noto Sans" charset="0"/>
                <a:cs typeface="Noto Sans" charset="0"/>
              </a:rPr>
              <a:t>Production unit must be located in an area in the availability (i.e. owner, tenant) of the customer.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6829E-FD94-264E-9363-51CD38693EBF}" type="slidenum">
              <a:rPr lang="it-IT" smtClean="0"/>
              <a:pPr/>
              <a:t>9</a:t>
            </a:fld>
            <a:endParaRPr lang="it-IT"/>
          </a:p>
        </p:txBody>
      </p:sp>
      <p:sp>
        <p:nvSpPr>
          <p:cNvPr id="13" name="Titolo 1"/>
          <p:cNvSpPr txBox="1">
            <a:spLocks/>
          </p:cNvSpPr>
          <p:nvPr/>
        </p:nvSpPr>
        <p:spPr>
          <a:xfrm>
            <a:off x="136635" y="6413570"/>
            <a:ext cx="4435365" cy="3370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1200" dirty="0" smtClean="0">
                <a:solidFill>
                  <a:srgbClr val="F5A719"/>
                </a:solidFill>
                <a:latin typeface="Noto Sans" charset="0"/>
                <a:ea typeface="Noto Sans" charset="0"/>
                <a:cs typeface="Noto Sans" charset="0"/>
              </a:rPr>
              <a:t>www.italiasolare.eu | info@italiasolare.eu</a:t>
            </a:r>
            <a:endParaRPr lang="it-IT" sz="1200" i="1" dirty="0">
              <a:solidFill>
                <a:srgbClr val="F5A719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620" y="119599"/>
            <a:ext cx="1432433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70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39018</TotalTime>
  <Words>1703</Words>
  <Application>Microsoft Office PowerPoint</Application>
  <PresentationFormat>Presentazione su schermo (4:3)</PresentationFormat>
  <Paragraphs>230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3" baseType="lpstr">
      <vt:lpstr>Tema di Office</vt:lpstr>
      <vt:lpstr>Avvocato  Emilio Sani  Lawyer  emilio.sani@italiasolare.eu  Mob: +39  3775556440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Emilio Sani Lawyer emilio.sani@italiasolare.eu mob: +39 3775556440 </vt:lpstr>
    </vt:vector>
  </TitlesOfParts>
  <Company>FB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FORUM ITALIA Solare 2016</dc:title>
  <dc:creator>Federico Brucciani</dc:creator>
  <cp:lastModifiedBy>Emilio Sani</cp:lastModifiedBy>
  <cp:revision>358</cp:revision>
  <cp:lastPrinted>2016-03-09T10:32:03Z</cp:lastPrinted>
  <dcterms:created xsi:type="dcterms:W3CDTF">2018-05-22T08:24:11Z</dcterms:created>
  <dcterms:modified xsi:type="dcterms:W3CDTF">2018-11-04T16:43:30Z</dcterms:modified>
</cp:coreProperties>
</file>