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60" r:id="rId3"/>
    <p:sldId id="257" r:id="rId4"/>
    <p:sldId id="261" r:id="rId5"/>
    <p:sldId id="263" r:id="rId6"/>
    <p:sldId id="264" r:id="rId7"/>
    <p:sldId id="265" r:id="rId8"/>
    <p:sldId id="274" r:id="rId9"/>
    <p:sldId id="266" r:id="rId10"/>
    <p:sldId id="268" r:id="rId11"/>
    <p:sldId id="269" r:id="rId12"/>
    <p:sldId id="272" r:id="rId13"/>
    <p:sldId id="270" r:id="rId14"/>
    <p:sldId id="258"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F75"/>
    <a:srgbClr val="BFCA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4"/>
    <p:restoredTop sz="94674"/>
  </p:normalViewPr>
  <p:slideViewPr>
    <p:cSldViewPr snapToGrid="0" snapToObjects="1" showGuides="1">
      <p:cViewPr>
        <p:scale>
          <a:sx n="90" d="100"/>
          <a:sy n="90" d="100"/>
        </p:scale>
        <p:origin x="-1272" y="-6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388A-E1C5-1B43-8BD5-12F236A5694D}" type="datetimeFigureOut">
              <a:rPr lang="it-IT" smtClean="0"/>
              <a:t>09/12/2018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05A66-BBA1-AB49-B8DB-BD8E3081B624}" type="slidenum">
              <a:rPr lang="it-IT" smtClean="0"/>
              <a:t>‹N›</a:t>
            </a:fld>
            <a:endParaRPr lang="it-IT"/>
          </a:p>
        </p:txBody>
      </p:sp>
    </p:spTree>
    <p:extLst>
      <p:ext uri="{BB962C8B-B14F-4D97-AF65-F5344CB8AC3E}">
        <p14:creationId xmlns:p14="http://schemas.microsoft.com/office/powerpoint/2010/main" val="201418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t>1</a:t>
            </a:fld>
            <a:endParaRPr lang="it-IT"/>
          </a:p>
        </p:txBody>
      </p:sp>
    </p:spTree>
    <p:extLst>
      <p:ext uri="{BB962C8B-B14F-4D97-AF65-F5344CB8AC3E}">
        <p14:creationId xmlns:p14="http://schemas.microsoft.com/office/powerpoint/2010/main" val="1629643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10</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11</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12</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13</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t>2</a:t>
            </a:fld>
            <a:endParaRPr lang="it-IT"/>
          </a:p>
        </p:txBody>
      </p:sp>
    </p:spTree>
    <p:extLst>
      <p:ext uri="{BB962C8B-B14F-4D97-AF65-F5344CB8AC3E}">
        <p14:creationId xmlns:p14="http://schemas.microsoft.com/office/powerpoint/2010/main" val="112535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t>3</a:t>
            </a:fld>
            <a:endParaRPr lang="it-IT"/>
          </a:p>
        </p:txBody>
      </p:sp>
    </p:spTree>
    <p:extLst>
      <p:ext uri="{BB962C8B-B14F-4D97-AF65-F5344CB8AC3E}">
        <p14:creationId xmlns:p14="http://schemas.microsoft.com/office/powerpoint/2010/main" val="93337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4</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5</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6</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7</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8</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5805A66-BBA1-AB49-B8DB-BD8E3081B624}" type="slidenum">
              <a:rPr lang="it-IT" smtClean="0">
                <a:solidFill>
                  <a:prstClr val="black"/>
                </a:solidFill>
              </a:rPr>
              <a:pPr/>
              <a:t>9</a:t>
            </a:fld>
            <a:endParaRPr lang="it-IT">
              <a:solidFill>
                <a:prstClr val="black"/>
              </a:solidFill>
            </a:endParaRPr>
          </a:p>
        </p:txBody>
      </p:sp>
    </p:spTree>
    <p:extLst>
      <p:ext uri="{BB962C8B-B14F-4D97-AF65-F5344CB8AC3E}">
        <p14:creationId xmlns:p14="http://schemas.microsoft.com/office/powerpoint/2010/main" val="933374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842804"/>
            <a:ext cx="9144000" cy="2387600"/>
          </a:xfrm>
        </p:spPr>
        <p:txBody>
          <a:bodyPr anchor="b"/>
          <a:lstStyle>
            <a:lvl1pPr algn="ctr">
              <a:defRPr sz="6000">
                <a:solidFill>
                  <a:srgbClr val="222F75"/>
                </a:solidFill>
              </a:defRPr>
            </a:lvl1pPr>
          </a:lstStyle>
          <a:p>
            <a:r>
              <a:rPr lang="it-IT" smtClean="0"/>
              <a:t>Fare clic per modificare stile</a:t>
            </a:r>
            <a:endParaRPr lang="it-IT"/>
          </a:p>
        </p:txBody>
      </p:sp>
      <p:sp>
        <p:nvSpPr>
          <p:cNvPr id="3" name="Sottotitolo 2"/>
          <p:cNvSpPr>
            <a:spLocks noGrp="1"/>
          </p:cNvSpPr>
          <p:nvPr>
            <p:ph type="subTitle" idx="1"/>
          </p:nvPr>
        </p:nvSpPr>
        <p:spPr>
          <a:xfrm>
            <a:off x="1524000" y="432247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B39D6CCD-E0E9-9D47-A9FE-A2C53E78FEFF}" type="datetime1">
              <a:rPr lang="it-IT" smtClean="0"/>
              <a:t>09/12/2018</a:t>
            </a:fld>
            <a:endParaRPr lang="it-IT"/>
          </a:p>
        </p:txBody>
      </p:sp>
      <p:sp>
        <p:nvSpPr>
          <p:cNvPr id="5" name="Segnaposto piè di pagina 4"/>
          <p:cNvSpPr>
            <a:spLocks noGrp="1"/>
          </p:cNvSpPr>
          <p:nvPr>
            <p:ph type="ftr" sz="quarter" idx="11"/>
          </p:nvPr>
        </p:nvSpPr>
        <p:spPr/>
        <p:txBody>
          <a:bodyPr/>
          <a:lstStyle/>
          <a:p>
            <a:r>
              <a:rPr lang="it-IT" smtClean="0"/>
              <a:t>Forum ITALIA SOLARE 2018</a:t>
            </a:r>
            <a:endParaRPr lang="it-IT"/>
          </a:p>
        </p:txBody>
      </p:sp>
      <p:sp>
        <p:nvSpPr>
          <p:cNvPr id="6" name="Segnaposto numero diapositiva 5"/>
          <p:cNvSpPr>
            <a:spLocks noGrp="1"/>
          </p:cNvSpPr>
          <p:nvPr>
            <p:ph type="sldNum" sz="quarter" idx="12"/>
          </p:nvPr>
        </p:nvSpPr>
        <p:spPr/>
        <p:txBody>
          <a:bodyPr/>
          <a:lstStyle/>
          <a:p>
            <a:fld id="{156904CB-AF06-BA43-BD52-BB9F8A7FBBD1}" type="slidenum">
              <a:rPr lang="it-IT" smtClean="0"/>
              <a:t>‹N›</a:t>
            </a:fld>
            <a:endParaRPr lang="it-IT"/>
          </a:p>
        </p:txBody>
      </p:sp>
      <p:pic>
        <p:nvPicPr>
          <p:cNvPr id="7" name="Immagine 6">
            <a:extLst>
              <a:ext uri="{FF2B5EF4-FFF2-40B4-BE49-F238E27FC236}">
                <a16:creationId xmlns="" xmlns:a16="http://schemas.microsoft.com/office/drawing/2014/main" id="{CE92267D-C07B-4572-BDBA-601584DB37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405391" y="-4454995"/>
            <a:ext cx="1381217" cy="10836271"/>
          </a:xfrm>
          <a:prstGeom prst="rect">
            <a:avLst/>
          </a:prstGeom>
        </p:spPr>
      </p:pic>
      <p:sp>
        <p:nvSpPr>
          <p:cNvPr id="8" name="Sottotitolo 2"/>
          <p:cNvSpPr txBox="1">
            <a:spLocks/>
          </p:cNvSpPr>
          <p:nvPr userDrawn="1"/>
        </p:nvSpPr>
        <p:spPr>
          <a:xfrm>
            <a:off x="9272587" y="272532"/>
            <a:ext cx="2241547" cy="138121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Noto Sans" charset="0"/>
                <a:ea typeface="Noto Sans" charset="0"/>
                <a:cs typeface="Noto Sans"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Noto Sans" charset="0"/>
                <a:ea typeface="Noto Sans" charset="0"/>
                <a:cs typeface="Noto Sans"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Noto Sans" charset="0"/>
                <a:ea typeface="Noto Sans" charset="0"/>
                <a:cs typeface="Noto Sans"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Noto Sans" charset="0"/>
                <a:ea typeface="Noto Sans" charset="0"/>
                <a:cs typeface="Noto Sans"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Noto Sans" charset="0"/>
                <a:ea typeface="Noto Sans" charset="0"/>
                <a:cs typeface="Noto Sans"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it-IT" sz="2000" dirty="0" smtClean="0">
                <a:solidFill>
                  <a:schemeClr val="bg1"/>
                </a:solidFill>
              </a:rPr>
              <a:t>ROME</a:t>
            </a:r>
          </a:p>
          <a:p>
            <a:r>
              <a:rPr lang="it-IT" sz="2000" dirty="0" smtClean="0">
                <a:solidFill>
                  <a:schemeClr val="bg1"/>
                </a:solidFill>
              </a:rPr>
              <a:t>11 12 2018</a:t>
            </a:r>
            <a:endParaRPr lang="it-IT" sz="2000" dirty="0">
              <a:solidFill>
                <a:schemeClr val="bg1"/>
              </a:solidFill>
            </a:endParaRPr>
          </a:p>
        </p:txBody>
      </p:sp>
    </p:spTree>
    <p:extLst>
      <p:ext uri="{BB962C8B-B14F-4D97-AF65-F5344CB8AC3E}">
        <p14:creationId xmlns:p14="http://schemas.microsoft.com/office/powerpoint/2010/main" val="184217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765D24E-5BC2-EB44-96FB-DB79F5EC423C}" type="datetime1">
              <a:rPr lang="it-IT" smtClean="0"/>
              <a:t>09/12/2018</a:t>
            </a:fld>
            <a:endParaRPr lang="it-IT"/>
          </a:p>
        </p:txBody>
      </p:sp>
      <p:sp>
        <p:nvSpPr>
          <p:cNvPr id="5" name="Segnaposto piè di pagina 4"/>
          <p:cNvSpPr>
            <a:spLocks noGrp="1"/>
          </p:cNvSpPr>
          <p:nvPr>
            <p:ph type="ftr" sz="quarter" idx="11"/>
          </p:nvPr>
        </p:nvSpPr>
        <p:spPr/>
        <p:txBody>
          <a:bodyPr/>
          <a:lstStyle/>
          <a:p>
            <a:r>
              <a:rPr lang="it-IT" smtClean="0"/>
              <a:t>Forum ITALIA SOLARE 2018</a:t>
            </a:r>
            <a:endParaRPr lang="it-IT"/>
          </a:p>
        </p:txBody>
      </p:sp>
      <p:sp>
        <p:nvSpPr>
          <p:cNvPr id="6" name="Segnaposto numero diapositiva 5"/>
          <p:cNvSpPr>
            <a:spLocks noGrp="1"/>
          </p:cNvSpPr>
          <p:nvPr>
            <p:ph type="sldNum" sz="quarter" idx="12"/>
          </p:nvPr>
        </p:nvSpPr>
        <p:spPr/>
        <p:txBody>
          <a:bodyPr/>
          <a:lstStyle/>
          <a:p>
            <a:fld id="{156904CB-AF06-BA43-BD52-BB9F8A7FBBD1}" type="slidenum">
              <a:rPr lang="it-IT" smtClean="0"/>
              <a:t>‹N›</a:t>
            </a:fld>
            <a:endParaRPr lang="it-IT"/>
          </a:p>
        </p:txBody>
      </p:sp>
      <p:sp>
        <p:nvSpPr>
          <p:cNvPr id="7" name="Titolo 1"/>
          <p:cNvSpPr>
            <a:spLocks noGrp="1"/>
          </p:cNvSpPr>
          <p:nvPr>
            <p:ph type="title"/>
          </p:nvPr>
        </p:nvSpPr>
        <p:spPr>
          <a:xfrm>
            <a:off x="838200" y="365125"/>
            <a:ext cx="8643601" cy="1325563"/>
          </a:xfrm>
        </p:spPr>
        <p:txBody>
          <a:bodyPr/>
          <a:lstStyle>
            <a:lvl1pPr>
              <a:defRPr>
                <a:solidFill>
                  <a:srgbClr val="222F75"/>
                </a:solidFill>
              </a:defRPr>
            </a:lvl1pPr>
          </a:lstStyle>
          <a:p>
            <a:r>
              <a:rPr lang="it-IT" smtClean="0"/>
              <a:t>Fare clic per modificare stile</a:t>
            </a:r>
            <a:endParaRPr lang="it-IT"/>
          </a:p>
        </p:txBody>
      </p:sp>
      <p:pic>
        <p:nvPicPr>
          <p:cNvPr id="9" name="Immagine 8">
            <a:extLst>
              <a:ext uri="{FF2B5EF4-FFF2-40B4-BE49-F238E27FC236}">
                <a16:creationId xmlns="" xmlns:a16="http://schemas.microsoft.com/office/drawing/2014/main" id="{CE92267D-C07B-4572-BDBA-601584DB3712}"/>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t="81468"/>
          <a:stretch/>
        </p:blipFill>
        <p:spPr>
          <a:xfrm rot="5400000">
            <a:off x="10138591" y="152155"/>
            <a:ext cx="990421" cy="1440000"/>
          </a:xfrm>
          <a:prstGeom prst="rect">
            <a:avLst/>
          </a:prstGeom>
        </p:spPr>
      </p:pic>
    </p:spTree>
    <p:extLst>
      <p:ext uri="{BB962C8B-B14F-4D97-AF65-F5344CB8AC3E}">
        <p14:creationId xmlns:p14="http://schemas.microsoft.com/office/powerpoint/2010/main" val="65893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i">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stile</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CC0C140-F170-C944-8C81-B46E4C041CBD}" type="datetime1">
              <a:rPr lang="it-IT" smtClean="0"/>
              <a:t>09/12/2018</a:t>
            </a:fld>
            <a:endParaRPr lang="it-IT"/>
          </a:p>
        </p:txBody>
      </p:sp>
      <p:sp>
        <p:nvSpPr>
          <p:cNvPr id="5" name="Segnaposto piè di pagina 4"/>
          <p:cNvSpPr>
            <a:spLocks noGrp="1"/>
          </p:cNvSpPr>
          <p:nvPr>
            <p:ph type="ftr" sz="quarter" idx="11"/>
          </p:nvPr>
        </p:nvSpPr>
        <p:spPr/>
        <p:txBody>
          <a:bodyPr/>
          <a:lstStyle/>
          <a:p>
            <a:r>
              <a:rPr lang="it-IT" smtClean="0"/>
              <a:t>Forum ITALIA SOLARE 2018</a:t>
            </a:r>
            <a:endParaRPr lang="it-IT"/>
          </a:p>
        </p:txBody>
      </p:sp>
      <p:sp>
        <p:nvSpPr>
          <p:cNvPr id="6" name="Segnaposto numero diapositiva 5"/>
          <p:cNvSpPr>
            <a:spLocks noGrp="1"/>
          </p:cNvSpPr>
          <p:nvPr>
            <p:ph type="sldNum" sz="quarter" idx="12"/>
          </p:nvPr>
        </p:nvSpPr>
        <p:spPr/>
        <p:txBody>
          <a:bodyPr/>
          <a:lstStyle/>
          <a:p>
            <a:fld id="{156904CB-AF06-BA43-BD52-BB9F8A7FBBD1}" type="slidenum">
              <a:rPr lang="it-IT" smtClean="0"/>
              <a:t>‹N›</a:t>
            </a:fld>
            <a:endParaRPr lang="it-IT"/>
          </a:p>
        </p:txBody>
      </p:sp>
    </p:spTree>
    <p:extLst>
      <p:ext uri="{BB962C8B-B14F-4D97-AF65-F5344CB8AC3E}">
        <p14:creationId xmlns:p14="http://schemas.microsoft.com/office/powerpoint/2010/main" val="16529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8643601" cy="1325563"/>
          </a:xfrm>
        </p:spPr>
        <p:txBody>
          <a:bodyPr/>
          <a:lstStyle>
            <a:lvl1pPr>
              <a:defRPr>
                <a:solidFill>
                  <a:srgbClr val="222F75"/>
                </a:solidFill>
              </a:defRPr>
            </a:lvl1pPr>
          </a:lstStyle>
          <a:p>
            <a:r>
              <a:rPr lang="it-IT" smtClean="0"/>
              <a:t>Fare clic per modificare stile</a:t>
            </a:r>
            <a:endParaRPr lang="it-IT"/>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E63712F4-AE3F-E94F-AAE4-D738B673DB1E}" type="datetime1">
              <a:rPr lang="it-IT" smtClean="0"/>
              <a:t>09/12/2018</a:t>
            </a:fld>
            <a:endParaRPr lang="it-IT"/>
          </a:p>
        </p:txBody>
      </p:sp>
      <p:sp>
        <p:nvSpPr>
          <p:cNvPr id="5" name="Segnaposto piè di pagina 4"/>
          <p:cNvSpPr>
            <a:spLocks noGrp="1"/>
          </p:cNvSpPr>
          <p:nvPr>
            <p:ph type="ftr" sz="quarter" idx="11"/>
          </p:nvPr>
        </p:nvSpPr>
        <p:spPr/>
        <p:txBody>
          <a:bodyPr/>
          <a:lstStyle/>
          <a:p>
            <a:r>
              <a:rPr lang="it-IT" smtClean="0"/>
              <a:t>Forum ITALIA SOLARE 2018</a:t>
            </a:r>
            <a:endParaRPr lang="it-IT"/>
          </a:p>
        </p:txBody>
      </p:sp>
      <p:sp>
        <p:nvSpPr>
          <p:cNvPr id="6" name="Segnaposto numero diapositiva 5"/>
          <p:cNvSpPr>
            <a:spLocks noGrp="1"/>
          </p:cNvSpPr>
          <p:nvPr>
            <p:ph type="sldNum" sz="quarter" idx="12"/>
          </p:nvPr>
        </p:nvSpPr>
        <p:spPr/>
        <p:txBody>
          <a:bodyPr/>
          <a:lstStyle/>
          <a:p>
            <a:fld id="{156904CB-AF06-BA43-BD52-BB9F8A7FBBD1}" type="slidenum">
              <a:rPr lang="it-IT" smtClean="0"/>
              <a:t>‹N›</a:t>
            </a:fld>
            <a:endParaRPr lang="it-IT"/>
          </a:p>
        </p:txBody>
      </p:sp>
      <p:pic>
        <p:nvPicPr>
          <p:cNvPr id="7" name="Immagine 6">
            <a:extLst>
              <a:ext uri="{FF2B5EF4-FFF2-40B4-BE49-F238E27FC236}">
                <a16:creationId xmlns="" xmlns:a16="http://schemas.microsoft.com/office/drawing/2014/main" id="{CE92267D-C07B-4572-BDBA-601584DB3712}"/>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t="81468"/>
          <a:stretch/>
        </p:blipFill>
        <p:spPr>
          <a:xfrm rot="5400000">
            <a:off x="10138591" y="152155"/>
            <a:ext cx="990421" cy="1440000"/>
          </a:xfrm>
          <a:prstGeom prst="rect">
            <a:avLst/>
          </a:prstGeom>
        </p:spPr>
      </p:pic>
    </p:spTree>
    <p:extLst>
      <p:ext uri="{BB962C8B-B14F-4D97-AF65-F5344CB8AC3E}">
        <p14:creationId xmlns:p14="http://schemas.microsoft.com/office/powerpoint/2010/main" val="110699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solidFill>
                  <a:srgbClr val="222F75"/>
                </a:solidFill>
              </a:defRPr>
            </a:lvl1pPr>
          </a:lstStyle>
          <a:p>
            <a:r>
              <a:rPr lang="it-IT" smtClean="0"/>
              <a:t>Fare clic per modificare stile</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gli stili del testo dello schema</a:t>
            </a:r>
          </a:p>
        </p:txBody>
      </p:sp>
      <p:sp>
        <p:nvSpPr>
          <p:cNvPr id="4" name="Segnaposto data 3"/>
          <p:cNvSpPr>
            <a:spLocks noGrp="1"/>
          </p:cNvSpPr>
          <p:nvPr>
            <p:ph type="dt" sz="half" idx="10"/>
          </p:nvPr>
        </p:nvSpPr>
        <p:spPr/>
        <p:txBody>
          <a:bodyPr/>
          <a:lstStyle/>
          <a:p>
            <a:fld id="{49C390C4-9920-074E-8967-BE5784F0BC56}" type="datetime1">
              <a:rPr lang="it-IT" smtClean="0"/>
              <a:t>09/12/2018</a:t>
            </a:fld>
            <a:endParaRPr lang="it-IT"/>
          </a:p>
        </p:txBody>
      </p:sp>
      <p:sp>
        <p:nvSpPr>
          <p:cNvPr id="5" name="Segnaposto piè di pagina 4"/>
          <p:cNvSpPr>
            <a:spLocks noGrp="1"/>
          </p:cNvSpPr>
          <p:nvPr>
            <p:ph type="ftr" sz="quarter" idx="11"/>
          </p:nvPr>
        </p:nvSpPr>
        <p:spPr/>
        <p:txBody>
          <a:bodyPr/>
          <a:lstStyle/>
          <a:p>
            <a:r>
              <a:rPr lang="it-IT" smtClean="0"/>
              <a:t>Forum ITALIA SOLARE 2018</a:t>
            </a:r>
            <a:endParaRPr lang="it-IT"/>
          </a:p>
        </p:txBody>
      </p:sp>
      <p:sp>
        <p:nvSpPr>
          <p:cNvPr id="6" name="Segnaposto numero diapositiva 5"/>
          <p:cNvSpPr>
            <a:spLocks noGrp="1"/>
          </p:cNvSpPr>
          <p:nvPr>
            <p:ph type="sldNum" sz="quarter" idx="12"/>
          </p:nvPr>
        </p:nvSpPr>
        <p:spPr/>
        <p:txBody>
          <a:bodyPr/>
          <a:lstStyle/>
          <a:p>
            <a:fld id="{156904CB-AF06-BA43-BD52-BB9F8A7FBBD1}" type="slidenum">
              <a:rPr lang="it-IT" smtClean="0"/>
              <a:t>‹N›</a:t>
            </a:fld>
            <a:endParaRPr lang="it-IT"/>
          </a:p>
        </p:txBody>
      </p:sp>
      <p:pic>
        <p:nvPicPr>
          <p:cNvPr id="7" name="Immagine 6">
            <a:extLst>
              <a:ext uri="{FF2B5EF4-FFF2-40B4-BE49-F238E27FC236}">
                <a16:creationId xmlns="" xmlns:a16="http://schemas.microsoft.com/office/drawing/2014/main" id="{CE92267D-C07B-4572-BDBA-601584DB37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405391" y="-4454995"/>
            <a:ext cx="1381217" cy="10836271"/>
          </a:xfrm>
          <a:prstGeom prst="rect">
            <a:avLst/>
          </a:prstGeom>
        </p:spPr>
      </p:pic>
      <p:sp>
        <p:nvSpPr>
          <p:cNvPr id="8" name="Sottotitolo 2"/>
          <p:cNvSpPr txBox="1">
            <a:spLocks/>
          </p:cNvSpPr>
          <p:nvPr userDrawn="1"/>
        </p:nvSpPr>
        <p:spPr>
          <a:xfrm>
            <a:off x="9272587" y="272532"/>
            <a:ext cx="2241547" cy="138121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Noto Sans" charset="0"/>
                <a:ea typeface="Noto Sans" charset="0"/>
                <a:cs typeface="Noto Sans"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Noto Sans" charset="0"/>
                <a:ea typeface="Noto Sans" charset="0"/>
                <a:cs typeface="Noto Sans" charset="0"/>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Noto Sans" charset="0"/>
                <a:ea typeface="Noto Sans" charset="0"/>
                <a:cs typeface="Noto Sans" charset="0"/>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Noto Sans" charset="0"/>
                <a:ea typeface="Noto Sans" charset="0"/>
                <a:cs typeface="Noto Sans" charset="0"/>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Noto Sans" charset="0"/>
                <a:ea typeface="Noto Sans" charset="0"/>
                <a:cs typeface="Noto Sans"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it-IT" sz="2000" dirty="0" smtClean="0">
                <a:solidFill>
                  <a:schemeClr val="bg1"/>
                </a:solidFill>
              </a:rPr>
              <a:t>ROME</a:t>
            </a:r>
          </a:p>
          <a:p>
            <a:r>
              <a:rPr lang="it-IT" sz="2000" dirty="0" smtClean="0">
                <a:solidFill>
                  <a:schemeClr val="bg1"/>
                </a:solidFill>
              </a:rPr>
              <a:t>11 12 2018</a:t>
            </a:r>
            <a:endParaRPr lang="it-IT" sz="2000" dirty="0">
              <a:solidFill>
                <a:schemeClr val="bg1"/>
              </a:solidFill>
            </a:endParaRPr>
          </a:p>
        </p:txBody>
      </p:sp>
    </p:spTree>
    <p:extLst>
      <p:ext uri="{BB962C8B-B14F-4D97-AF65-F5344CB8AC3E}">
        <p14:creationId xmlns:p14="http://schemas.microsoft.com/office/powerpoint/2010/main" val="166243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25096DDC-43B7-7043-BBAC-C4F51AD9C151}" type="datetime1">
              <a:rPr lang="it-IT" smtClean="0"/>
              <a:t>09/12/2018</a:t>
            </a:fld>
            <a:endParaRPr lang="it-IT"/>
          </a:p>
        </p:txBody>
      </p:sp>
      <p:sp>
        <p:nvSpPr>
          <p:cNvPr id="6" name="Segnaposto piè di pagina 5"/>
          <p:cNvSpPr>
            <a:spLocks noGrp="1"/>
          </p:cNvSpPr>
          <p:nvPr>
            <p:ph type="ftr" sz="quarter" idx="11"/>
          </p:nvPr>
        </p:nvSpPr>
        <p:spPr/>
        <p:txBody>
          <a:bodyPr/>
          <a:lstStyle/>
          <a:p>
            <a:r>
              <a:rPr lang="it-IT" smtClean="0"/>
              <a:t>Forum ITALIA SOLARE 2018</a:t>
            </a:r>
            <a:endParaRPr lang="it-IT"/>
          </a:p>
        </p:txBody>
      </p:sp>
      <p:sp>
        <p:nvSpPr>
          <p:cNvPr id="7" name="Segnaposto numero diapositiva 6"/>
          <p:cNvSpPr>
            <a:spLocks noGrp="1"/>
          </p:cNvSpPr>
          <p:nvPr>
            <p:ph type="sldNum" sz="quarter" idx="12"/>
          </p:nvPr>
        </p:nvSpPr>
        <p:spPr/>
        <p:txBody>
          <a:bodyPr/>
          <a:lstStyle/>
          <a:p>
            <a:fld id="{156904CB-AF06-BA43-BD52-BB9F8A7FBBD1}" type="slidenum">
              <a:rPr lang="it-IT" smtClean="0"/>
              <a:t>‹N›</a:t>
            </a:fld>
            <a:endParaRPr lang="it-IT"/>
          </a:p>
        </p:txBody>
      </p:sp>
      <p:sp>
        <p:nvSpPr>
          <p:cNvPr id="8" name="Titolo 1"/>
          <p:cNvSpPr>
            <a:spLocks noGrp="1"/>
          </p:cNvSpPr>
          <p:nvPr>
            <p:ph type="title"/>
          </p:nvPr>
        </p:nvSpPr>
        <p:spPr>
          <a:xfrm>
            <a:off x="838200" y="365125"/>
            <a:ext cx="8643601" cy="1325563"/>
          </a:xfrm>
        </p:spPr>
        <p:txBody>
          <a:bodyPr/>
          <a:lstStyle>
            <a:lvl1pPr>
              <a:defRPr>
                <a:solidFill>
                  <a:srgbClr val="222F75"/>
                </a:solidFill>
              </a:defRPr>
            </a:lvl1pPr>
          </a:lstStyle>
          <a:p>
            <a:r>
              <a:rPr lang="it-IT" smtClean="0"/>
              <a:t>Fare clic per modificare stile</a:t>
            </a:r>
            <a:endParaRPr lang="it-IT"/>
          </a:p>
        </p:txBody>
      </p:sp>
      <p:pic>
        <p:nvPicPr>
          <p:cNvPr id="10" name="Immagine 9">
            <a:extLst>
              <a:ext uri="{FF2B5EF4-FFF2-40B4-BE49-F238E27FC236}">
                <a16:creationId xmlns="" xmlns:a16="http://schemas.microsoft.com/office/drawing/2014/main" id="{CE92267D-C07B-4572-BDBA-601584DB3712}"/>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t="81468"/>
          <a:stretch/>
        </p:blipFill>
        <p:spPr>
          <a:xfrm rot="5400000">
            <a:off x="10138591" y="152155"/>
            <a:ext cx="990421" cy="1440000"/>
          </a:xfrm>
          <a:prstGeom prst="rect">
            <a:avLst/>
          </a:prstGeom>
        </p:spPr>
      </p:pic>
    </p:spTree>
    <p:extLst>
      <p:ext uri="{BB962C8B-B14F-4D97-AF65-F5344CB8AC3E}">
        <p14:creationId xmlns:p14="http://schemas.microsoft.com/office/powerpoint/2010/main" val="177199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24890434-5D6E-ED4F-A839-A62AB105000D}" type="datetime1">
              <a:rPr lang="it-IT" smtClean="0"/>
              <a:t>09/12/2018</a:t>
            </a:fld>
            <a:endParaRPr lang="it-IT"/>
          </a:p>
        </p:txBody>
      </p:sp>
      <p:sp>
        <p:nvSpPr>
          <p:cNvPr id="8" name="Segnaposto piè di pagina 7"/>
          <p:cNvSpPr>
            <a:spLocks noGrp="1"/>
          </p:cNvSpPr>
          <p:nvPr>
            <p:ph type="ftr" sz="quarter" idx="11"/>
          </p:nvPr>
        </p:nvSpPr>
        <p:spPr/>
        <p:txBody>
          <a:bodyPr/>
          <a:lstStyle/>
          <a:p>
            <a:r>
              <a:rPr lang="it-IT" smtClean="0"/>
              <a:t>Forum ITALIA SOLARE 2018</a:t>
            </a:r>
            <a:endParaRPr lang="it-IT"/>
          </a:p>
        </p:txBody>
      </p:sp>
      <p:sp>
        <p:nvSpPr>
          <p:cNvPr id="9" name="Segnaposto numero diapositiva 8"/>
          <p:cNvSpPr>
            <a:spLocks noGrp="1"/>
          </p:cNvSpPr>
          <p:nvPr>
            <p:ph type="sldNum" sz="quarter" idx="12"/>
          </p:nvPr>
        </p:nvSpPr>
        <p:spPr/>
        <p:txBody>
          <a:bodyPr/>
          <a:lstStyle/>
          <a:p>
            <a:fld id="{156904CB-AF06-BA43-BD52-BB9F8A7FBBD1}" type="slidenum">
              <a:rPr lang="it-IT" smtClean="0"/>
              <a:t>‹N›</a:t>
            </a:fld>
            <a:endParaRPr lang="it-IT"/>
          </a:p>
        </p:txBody>
      </p:sp>
      <p:sp>
        <p:nvSpPr>
          <p:cNvPr id="10" name="Titolo 1"/>
          <p:cNvSpPr>
            <a:spLocks noGrp="1"/>
          </p:cNvSpPr>
          <p:nvPr>
            <p:ph type="title"/>
          </p:nvPr>
        </p:nvSpPr>
        <p:spPr>
          <a:xfrm>
            <a:off x="838200" y="365125"/>
            <a:ext cx="8643601" cy="1325563"/>
          </a:xfrm>
        </p:spPr>
        <p:txBody>
          <a:bodyPr/>
          <a:lstStyle>
            <a:lvl1pPr>
              <a:defRPr>
                <a:solidFill>
                  <a:srgbClr val="222F75"/>
                </a:solidFill>
              </a:defRPr>
            </a:lvl1pPr>
          </a:lstStyle>
          <a:p>
            <a:r>
              <a:rPr lang="it-IT" smtClean="0"/>
              <a:t>Fare clic per modificare stile</a:t>
            </a:r>
            <a:endParaRPr lang="it-IT"/>
          </a:p>
        </p:txBody>
      </p:sp>
      <p:pic>
        <p:nvPicPr>
          <p:cNvPr id="12" name="Immagine 11">
            <a:extLst>
              <a:ext uri="{FF2B5EF4-FFF2-40B4-BE49-F238E27FC236}">
                <a16:creationId xmlns="" xmlns:a16="http://schemas.microsoft.com/office/drawing/2014/main" id="{CE92267D-C07B-4572-BDBA-601584DB3712}"/>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t="81468"/>
          <a:stretch/>
        </p:blipFill>
        <p:spPr>
          <a:xfrm rot="5400000">
            <a:off x="10138591" y="152155"/>
            <a:ext cx="990421" cy="1440000"/>
          </a:xfrm>
          <a:prstGeom prst="rect">
            <a:avLst/>
          </a:prstGeom>
        </p:spPr>
      </p:pic>
    </p:spTree>
    <p:extLst>
      <p:ext uri="{BB962C8B-B14F-4D97-AF65-F5344CB8AC3E}">
        <p14:creationId xmlns:p14="http://schemas.microsoft.com/office/powerpoint/2010/main" val="54328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fld id="{40B0439B-5929-A749-A021-86BCBD8B2C9C}" type="datetime1">
              <a:rPr lang="it-IT" smtClean="0"/>
              <a:t>09/12/2018</a:t>
            </a:fld>
            <a:endParaRPr lang="it-IT"/>
          </a:p>
        </p:txBody>
      </p:sp>
      <p:sp>
        <p:nvSpPr>
          <p:cNvPr id="4" name="Segnaposto piè di pagina 3"/>
          <p:cNvSpPr>
            <a:spLocks noGrp="1"/>
          </p:cNvSpPr>
          <p:nvPr>
            <p:ph type="ftr" sz="quarter" idx="11"/>
          </p:nvPr>
        </p:nvSpPr>
        <p:spPr/>
        <p:txBody>
          <a:bodyPr/>
          <a:lstStyle/>
          <a:p>
            <a:r>
              <a:rPr lang="it-IT" smtClean="0"/>
              <a:t>Forum ITALIA SOLARE 2018</a:t>
            </a:r>
            <a:endParaRPr lang="it-IT"/>
          </a:p>
        </p:txBody>
      </p:sp>
      <p:sp>
        <p:nvSpPr>
          <p:cNvPr id="5" name="Segnaposto numero diapositiva 4"/>
          <p:cNvSpPr>
            <a:spLocks noGrp="1"/>
          </p:cNvSpPr>
          <p:nvPr>
            <p:ph type="sldNum" sz="quarter" idx="12"/>
          </p:nvPr>
        </p:nvSpPr>
        <p:spPr/>
        <p:txBody>
          <a:bodyPr/>
          <a:lstStyle/>
          <a:p>
            <a:fld id="{156904CB-AF06-BA43-BD52-BB9F8A7FBBD1}" type="slidenum">
              <a:rPr lang="it-IT" smtClean="0"/>
              <a:t>‹N›</a:t>
            </a:fld>
            <a:endParaRPr lang="it-IT"/>
          </a:p>
        </p:txBody>
      </p:sp>
      <p:sp>
        <p:nvSpPr>
          <p:cNvPr id="6" name="Titolo 1"/>
          <p:cNvSpPr>
            <a:spLocks noGrp="1"/>
          </p:cNvSpPr>
          <p:nvPr>
            <p:ph type="title"/>
          </p:nvPr>
        </p:nvSpPr>
        <p:spPr>
          <a:xfrm>
            <a:off x="838200" y="365125"/>
            <a:ext cx="8643601" cy="1325563"/>
          </a:xfrm>
        </p:spPr>
        <p:txBody>
          <a:bodyPr/>
          <a:lstStyle>
            <a:lvl1pPr>
              <a:defRPr>
                <a:solidFill>
                  <a:srgbClr val="222F75"/>
                </a:solidFill>
              </a:defRPr>
            </a:lvl1pPr>
          </a:lstStyle>
          <a:p>
            <a:r>
              <a:rPr lang="it-IT" smtClean="0"/>
              <a:t>Fare clic per modificare stile</a:t>
            </a:r>
            <a:endParaRPr lang="it-IT"/>
          </a:p>
        </p:txBody>
      </p:sp>
      <p:pic>
        <p:nvPicPr>
          <p:cNvPr id="8" name="Immagine 7">
            <a:extLst>
              <a:ext uri="{FF2B5EF4-FFF2-40B4-BE49-F238E27FC236}">
                <a16:creationId xmlns="" xmlns:a16="http://schemas.microsoft.com/office/drawing/2014/main" id="{CE92267D-C07B-4572-BDBA-601584DB3712}"/>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t="81468"/>
          <a:stretch/>
        </p:blipFill>
        <p:spPr>
          <a:xfrm rot="5400000">
            <a:off x="10138591" y="152155"/>
            <a:ext cx="990421" cy="1440000"/>
          </a:xfrm>
          <a:prstGeom prst="rect">
            <a:avLst/>
          </a:prstGeom>
        </p:spPr>
      </p:pic>
    </p:spTree>
    <p:extLst>
      <p:ext uri="{BB962C8B-B14F-4D97-AF65-F5344CB8AC3E}">
        <p14:creationId xmlns:p14="http://schemas.microsoft.com/office/powerpoint/2010/main" val="203812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88A64BF-3273-1F4F-8983-8D0F93D848E0}" type="datetime1">
              <a:rPr lang="it-IT" smtClean="0"/>
              <a:t>09/12/2018</a:t>
            </a:fld>
            <a:endParaRPr lang="it-IT"/>
          </a:p>
        </p:txBody>
      </p:sp>
      <p:sp>
        <p:nvSpPr>
          <p:cNvPr id="3" name="Segnaposto piè di pagina 2"/>
          <p:cNvSpPr>
            <a:spLocks noGrp="1"/>
          </p:cNvSpPr>
          <p:nvPr>
            <p:ph type="ftr" sz="quarter" idx="11"/>
          </p:nvPr>
        </p:nvSpPr>
        <p:spPr/>
        <p:txBody>
          <a:bodyPr/>
          <a:lstStyle/>
          <a:p>
            <a:r>
              <a:rPr lang="it-IT" smtClean="0"/>
              <a:t>Forum ITALIA SOLARE 2018</a:t>
            </a:r>
            <a:endParaRPr lang="it-IT"/>
          </a:p>
        </p:txBody>
      </p:sp>
      <p:sp>
        <p:nvSpPr>
          <p:cNvPr id="4" name="Segnaposto numero diapositiva 3"/>
          <p:cNvSpPr>
            <a:spLocks noGrp="1"/>
          </p:cNvSpPr>
          <p:nvPr>
            <p:ph type="sldNum" sz="quarter" idx="12"/>
          </p:nvPr>
        </p:nvSpPr>
        <p:spPr/>
        <p:txBody>
          <a:bodyPr/>
          <a:lstStyle/>
          <a:p>
            <a:fld id="{156904CB-AF06-BA43-BD52-BB9F8A7FBBD1}" type="slidenum">
              <a:rPr lang="it-IT" smtClean="0"/>
              <a:t>‹N›</a:t>
            </a:fld>
            <a:endParaRPr lang="it-IT"/>
          </a:p>
        </p:txBody>
      </p:sp>
    </p:spTree>
    <p:extLst>
      <p:ext uri="{BB962C8B-B14F-4D97-AF65-F5344CB8AC3E}">
        <p14:creationId xmlns:p14="http://schemas.microsoft.com/office/powerpoint/2010/main" val="32668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stile</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DE32673D-7282-B947-B73C-D7D624651489}" type="datetime1">
              <a:rPr lang="it-IT" smtClean="0"/>
              <a:t>09/12/2018</a:t>
            </a:fld>
            <a:endParaRPr lang="it-IT"/>
          </a:p>
        </p:txBody>
      </p:sp>
      <p:sp>
        <p:nvSpPr>
          <p:cNvPr id="6" name="Segnaposto piè di pagina 5"/>
          <p:cNvSpPr>
            <a:spLocks noGrp="1"/>
          </p:cNvSpPr>
          <p:nvPr>
            <p:ph type="ftr" sz="quarter" idx="11"/>
          </p:nvPr>
        </p:nvSpPr>
        <p:spPr/>
        <p:txBody>
          <a:bodyPr/>
          <a:lstStyle/>
          <a:p>
            <a:r>
              <a:rPr lang="it-IT" smtClean="0"/>
              <a:t>Forum ITALIA SOLARE 2018</a:t>
            </a:r>
            <a:endParaRPr lang="it-IT"/>
          </a:p>
        </p:txBody>
      </p:sp>
      <p:sp>
        <p:nvSpPr>
          <p:cNvPr id="7" name="Segnaposto numero diapositiva 6"/>
          <p:cNvSpPr>
            <a:spLocks noGrp="1"/>
          </p:cNvSpPr>
          <p:nvPr>
            <p:ph type="sldNum" sz="quarter" idx="12"/>
          </p:nvPr>
        </p:nvSpPr>
        <p:spPr/>
        <p:txBody>
          <a:bodyPr/>
          <a:lstStyle/>
          <a:p>
            <a:fld id="{156904CB-AF06-BA43-BD52-BB9F8A7FBBD1}" type="slidenum">
              <a:rPr lang="it-IT" smtClean="0"/>
              <a:t>‹N›</a:t>
            </a:fld>
            <a:endParaRPr lang="it-IT"/>
          </a:p>
        </p:txBody>
      </p:sp>
    </p:spTree>
    <p:extLst>
      <p:ext uri="{BB962C8B-B14F-4D97-AF65-F5344CB8AC3E}">
        <p14:creationId xmlns:p14="http://schemas.microsoft.com/office/powerpoint/2010/main" val="162771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stile</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1616F3B9-14A9-FB49-BADD-23BBB0CB1843}" type="datetime1">
              <a:rPr lang="it-IT" smtClean="0"/>
              <a:t>09/12/2018</a:t>
            </a:fld>
            <a:endParaRPr lang="it-IT"/>
          </a:p>
        </p:txBody>
      </p:sp>
      <p:sp>
        <p:nvSpPr>
          <p:cNvPr id="6" name="Segnaposto piè di pagina 5"/>
          <p:cNvSpPr>
            <a:spLocks noGrp="1"/>
          </p:cNvSpPr>
          <p:nvPr>
            <p:ph type="ftr" sz="quarter" idx="11"/>
          </p:nvPr>
        </p:nvSpPr>
        <p:spPr/>
        <p:txBody>
          <a:bodyPr/>
          <a:lstStyle/>
          <a:p>
            <a:r>
              <a:rPr lang="it-IT" smtClean="0"/>
              <a:t>Forum ITALIA SOLARE 2018</a:t>
            </a:r>
            <a:endParaRPr lang="it-IT"/>
          </a:p>
        </p:txBody>
      </p:sp>
      <p:sp>
        <p:nvSpPr>
          <p:cNvPr id="7" name="Segnaposto numero diapositiva 6"/>
          <p:cNvSpPr>
            <a:spLocks noGrp="1"/>
          </p:cNvSpPr>
          <p:nvPr>
            <p:ph type="sldNum" sz="quarter" idx="12"/>
          </p:nvPr>
        </p:nvSpPr>
        <p:spPr/>
        <p:txBody>
          <a:bodyPr/>
          <a:lstStyle/>
          <a:p>
            <a:fld id="{156904CB-AF06-BA43-BD52-BB9F8A7FBBD1}" type="slidenum">
              <a:rPr lang="it-IT" smtClean="0"/>
              <a:t>‹N›</a:t>
            </a:fld>
            <a:endParaRPr lang="it-IT"/>
          </a:p>
        </p:txBody>
      </p:sp>
    </p:spTree>
    <p:extLst>
      <p:ext uri="{BB962C8B-B14F-4D97-AF65-F5344CB8AC3E}">
        <p14:creationId xmlns:p14="http://schemas.microsoft.com/office/powerpoint/2010/main" val="28471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stile</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BFCAE4"/>
                </a:solidFill>
                <a:latin typeface="Noto Sans" charset="0"/>
                <a:ea typeface="Noto Sans" charset="0"/>
                <a:cs typeface="Noto Sans" charset="0"/>
              </a:defRPr>
            </a:lvl1pPr>
          </a:lstStyle>
          <a:p>
            <a:fld id="{3DDCF081-D9A8-6648-B5C7-1A3700048419}" type="datetime1">
              <a:rPr lang="it-IT" smtClean="0"/>
              <a:t>09/12/2018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FCAE4"/>
                </a:solidFill>
                <a:latin typeface="Noto Sans" charset="0"/>
                <a:ea typeface="Noto Sans" charset="0"/>
                <a:cs typeface="Noto Sans" charset="0"/>
              </a:defRPr>
            </a:lvl1pPr>
          </a:lstStyle>
          <a:p>
            <a:r>
              <a:rPr lang="it-IT" smtClean="0"/>
              <a:t>Forum ITALIA SOLARE 2018</a:t>
            </a:r>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BFCAE4"/>
                </a:solidFill>
                <a:latin typeface="Noto Sans" charset="0"/>
                <a:ea typeface="Noto Sans" charset="0"/>
                <a:cs typeface="Noto Sans" charset="0"/>
              </a:defRPr>
            </a:lvl1pPr>
          </a:lstStyle>
          <a:p>
            <a:fld id="{156904CB-AF06-BA43-BD52-BB9F8A7FBBD1}" type="slidenum">
              <a:rPr lang="it-IT" smtClean="0"/>
              <a:pPr/>
              <a:t>‹N›</a:t>
            </a:fld>
            <a:endParaRPr lang="it-IT"/>
          </a:p>
        </p:txBody>
      </p:sp>
    </p:spTree>
    <p:extLst>
      <p:ext uri="{BB962C8B-B14F-4D97-AF65-F5344CB8AC3E}">
        <p14:creationId xmlns:p14="http://schemas.microsoft.com/office/powerpoint/2010/main" val="182471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rgbClr val="222F75"/>
          </a:solidFill>
          <a:latin typeface="Noto Sans" charset="0"/>
          <a:ea typeface="Noto Sans" charset="0"/>
          <a:cs typeface="Noto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Noto Sans" charset="0"/>
          <a:ea typeface="Noto Sans" charset="0"/>
          <a:cs typeface="Noto Sans"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Noto Sans" charset="0"/>
          <a:ea typeface="Noto Sans" charset="0"/>
          <a:cs typeface="Noto Sans"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Noto Sans" charset="0"/>
          <a:ea typeface="Noto Sans" charset="0"/>
          <a:cs typeface="Noto Sans"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Noto Sans" charset="0"/>
          <a:ea typeface="Noto Sans" charset="0"/>
          <a:cs typeface="Noto Sans"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Noto Sans" charset="0"/>
          <a:ea typeface="Noto Sans" charset="0"/>
          <a:cs typeface="Noto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sani@sazalex.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e.sani@sazalex.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sz="3600" dirty="0" smtClean="0"/>
              <a:t>Le opportunità che la digitalizzazione offre a cittadini e imprese.</a:t>
            </a:r>
            <a:br>
              <a:rPr lang="it-IT" sz="3600" dirty="0" smtClean="0"/>
            </a:br>
            <a:r>
              <a:rPr lang="it-IT" sz="3600" dirty="0" smtClean="0"/>
              <a:t>La nuova normativa europea e le strutture contrattuali</a:t>
            </a:r>
            <a:endParaRPr lang="it-IT" sz="3600" dirty="0"/>
          </a:p>
        </p:txBody>
      </p:sp>
      <p:sp>
        <p:nvSpPr>
          <p:cNvPr id="3" name="Sottotitolo 2"/>
          <p:cNvSpPr>
            <a:spLocks noGrp="1"/>
          </p:cNvSpPr>
          <p:nvPr>
            <p:ph type="subTitle" idx="1"/>
          </p:nvPr>
        </p:nvSpPr>
        <p:spPr/>
        <p:txBody>
          <a:bodyPr>
            <a:normAutofit lnSpcReduction="10000"/>
          </a:bodyPr>
          <a:lstStyle/>
          <a:p>
            <a:r>
              <a:rPr lang="it-IT" dirty="0" smtClean="0"/>
              <a:t>Avvocato Emilio Sani</a:t>
            </a:r>
          </a:p>
          <a:p>
            <a:r>
              <a:rPr lang="it-IT" dirty="0" smtClean="0">
                <a:hlinkClick r:id="rId3"/>
              </a:rPr>
              <a:t>e.sani@sazalex.com</a:t>
            </a:r>
            <a:endParaRPr lang="it-IT" dirty="0" smtClean="0"/>
          </a:p>
          <a:p>
            <a:r>
              <a:rPr lang="it-IT" dirty="0" smtClean="0"/>
              <a:t>Emilio.sani@italiasolare.eu</a:t>
            </a:r>
            <a:endParaRPr lang="it-IT" dirty="0" smtClean="0"/>
          </a:p>
          <a:p>
            <a:r>
              <a:rPr lang="it-IT" dirty="0" smtClean="0"/>
              <a:t>Telefono</a:t>
            </a:r>
            <a:r>
              <a:rPr lang="it-IT" dirty="0" smtClean="0"/>
              <a:t>: </a:t>
            </a:r>
            <a:r>
              <a:rPr lang="it-IT" dirty="0" smtClean="0"/>
              <a:t>3775556440</a:t>
            </a:r>
          </a:p>
          <a:p>
            <a:endParaRPr lang="it-IT" dirty="0"/>
          </a:p>
        </p:txBody>
      </p:sp>
    </p:spTree>
    <p:extLst>
      <p:ext uri="{BB962C8B-B14F-4D97-AF65-F5344CB8AC3E}">
        <p14:creationId xmlns:p14="http://schemas.microsoft.com/office/powerpoint/2010/main" val="1394574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Come sarà digitalmente condivisa l’energia nelle comunità energetiche? </a:t>
            </a:r>
            <a:endParaRPr lang="it-IT" dirty="0"/>
          </a:p>
        </p:txBody>
      </p:sp>
      <p:sp>
        <p:nvSpPr>
          <p:cNvPr id="3" name="Segnaposto contenuto 2"/>
          <p:cNvSpPr>
            <a:spLocks noGrp="1"/>
          </p:cNvSpPr>
          <p:nvPr>
            <p:ph idx="1"/>
          </p:nvPr>
        </p:nvSpPr>
        <p:spPr/>
        <p:txBody>
          <a:bodyPr>
            <a:normAutofit fontScale="77500" lnSpcReduction="20000"/>
          </a:bodyPr>
          <a:lstStyle/>
          <a:p>
            <a:pPr marL="0" indent="0">
              <a:buNone/>
            </a:pPr>
            <a:endParaRPr lang="it-IT" dirty="0"/>
          </a:p>
          <a:p>
            <a:pPr marL="0" indent="0">
              <a:buNone/>
            </a:pPr>
            <a:r>
              <a:rPr lang="it-IT" b="1" u="sng" dirty="0" smtClean="0"/>
              <a:t>Contatore </a:t>
            </a:r>
            <a:r>
              <a:rPr lang="it-IT" b="1" u="sng" dirty="0" smtClean="0"/>
              <a:t>di produzione della comunità e di consumo del membro della Comunità si dovranno  poter interfacciare</a:t>
            </a:r>
            <a:r>
              <a:rPr lang="it-IT" dirty="0" smtClean="0"/>
              <a:t> per misurare consumo istantaneo ai fini condivisione</a:t>
            </a:r>
          </a:p>
          <a:p>
            <a:pPr marL="0" indent="0">
              <a:buNone/>
            </a:pPr>
            <a:endParaRPr lang="it-IT" dirty="0"/>
          </a:p>
          <a:p>
            <a:pPr marL="0" indent="0">
              <a:buNone/>
            </a:pPr>
            <a:r>
              <a:rPr lang="it-IT" b="1" u="sng" dirty="0" smtClean="0"/>
              <a:t>Il gestore della linea di distribuzione dovrà facilitare il trasferimento e quindi l’interfaccia</a:t>
            </a:r>
          </a:p>
          <a:p>
            <a:pPr marL="0" indent="0">
              <a:buNone/>
            </a:pPr>
            <a:endParaRPr lang="it-IT" dirty="0"/>
          </a:p>
          <a:p>
            <a:pPr marL="0" indent="0">
              <a:buNone/>
            </a:pPr>
            <a:r>
              <a:rPr lang="it-IT" dirty="0" smtClean="0"/>
              <a:t>Energia condivisa pagherà </a:t>
            </a:r>
            <a:r>
              <a:rPr lang="it-IT" b="1" u="sng" dirty="0" smtClean="0"/>
              <a:t>oneri</a:t>
            </a:r>
            <a:r>
              <a:rPr lang="it-IT" dirty="0" smtClean="0"/>
              <a:t>, ma sulla base di una analisi costi benefici della generazione distribuita (e quindi </a:t>
            </a:r>
            <a:r>
              <a:rPr lang="it-IT" b="1" u="sng" dirty="0" smtClean="0"/>
              <a:t>in misura agevolata</a:t>
            </a:r>
            <a:r>
              <a:rPr lang="it-IT" dirty="0" smtClean="0"/>
              <a:t>)</a:t>
            </a:r>
          </a:p>
          <a:p>
            <a:pPr marL="0" indent="0">
              <a:buNone/>
            </a:pPr>
            <a:endParaRPr lang="it-IT" dirty="0"/>
          </a:p>
          <a:p>
            <a:pPr marL="0" indent="0">
              <a:buNone/>
            </a:pPr>
            <a:r>
              <a:rPr lang="it-IT" dirty="0" smtClean="0"/>
              <a:t>La tecnologia digitale permetterà di aumentare la quota di energia condivisa e di misurare l’energia condivisa perché consumata simultaneamente alla produzione</a:t>
            </a:r>
            <a:endParaRPr lang="it-IT" dirty="0" smtClean="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10</a:t>
            </a:fld>
            <a:endParaRPr lang="it-IT"/>
          </a:p>
        </p:txBody>
      </p:sp>
    </p:spTree>
    <p:extLst>
      <p:ext uri="{BB962C8B-B14F-4D97-AF65-F5344CB8AC3E}">
        <p14:creationId xmlns:p14="http://schemas.microsoft.com/office/powerpoint/2010/main" val="987871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Come funzioneranno i contratti di acquisto a prezzo dinamico? </a:t>
            </a:r>
            <a:endParaRPr lang="it-IT" dirty="0"/>
          </a:p>
        </p:txBody>
      </p:sp>
      <p:sp>
        <p:nvSpPr>
          <p:cNvPr id="3" name="Segnaposto contenuto 2"/>
          <p:cNvSpPr>
            <a:spLocks noGrp="1"/>
          </p:cNvSpPr>
          <p:nvPr>
            <p:ph idx="1"/>
          </p:nvPr>
        </p:nvSpPr>
        <p:spPr/>
        <p:txBody>
          <a:bodyPr>
            <a:normAutofit/>
          </a:bodyPr>
          <a:lstStyle/>
          <a:p>
            <a:pPr marL="0" indent="0">
              <a:buNone/>
            </a:pPr>
            <a:endParaRPr lang="it-IT" dirty="0" smtClean="0"/>
          </a:p>
          <a:p>
            <a:pPr marL="0" indent="0">
              <a:buNone/>
            </a:pPr>
            <a:r>
              <a:rPr lang="it-IT" dirty="0" smtClean="0"/>
              <a:t>Contratti </a:t>
            </a:r>
            <a:r>
              <a:rPr lang="it-IT" dirty="0" smtClean="0"/>
              <a:t>di acquisto di energia che riflettono la variazione del prezzo a intervalli pari a quelli delle chiusure di mercato</a:t>
            </a:r>
          </a:p>
          <a:p>
            <a:pPr marL="0" indent="0">
              <a:buNone/>
            </a:pPr>
            <a:endParaRPr lang="it-IT" dirty="0" smtClean="0"/>
          </a:p>
          <a:p>
            <a:pPr marL="0" indent="0">
              <a:buNone/>
            </a:pPr>
            <a:endParaRPr lang="it-IT" dirty="0"/>
          </a:p>
          <a:p>
            <a:pPr marL="0" indent="0">
              <a:buNone/>
            </a:pPr>
            <a:r>
              <a:rPr lang="it-IT" b="1" u="sng" dirty="0" smtClean="0"/>
              <a:t>Con strumenti digitali il consumatore potrà in automatico gestire la flessibilità (in particolare batterie, pompe di calore, consumi flessibili) in modo da consumare nelle ore di produzione del fotovoltaico, quando l’energia costerà meno</a:t>
            </a:r>
            <a:endParaRPr lang="it-IT" b="1" u="sng" dirty="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11</a:t>
            </a:fld>
            <a:endParaRPr lang="it-IT"/>
          </a:p>
        </p:txBody>
      </p:sp>
    </p:spTree>
    <p:extLst>
      <p:ext uri="{BB962C8B-B14F-4D97-AF65-F5344CB8AC3E}">
        <p14:creationId xmlns:p14="http://schemas.microsoft.com/office/powerpoint/2010/main" val="3514297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I </a:t>
            </a:r>
            <a:r>
              <a:rPr lang="it-IT" dirty="0" err="1" smtClean="0"/>
              <a:t>PPAs</a:t>
            </a:r>
            <a:r>
              <a:rPr lang="it-IT" dirty="0" smtClean="0"/>
              <a:t> in autoconsumo  virtuale (</a:t>
            </a:r>
            <a:r>
              <a:rPr lang="it-IT" dirty="0" err="1" smtClean="0"/>
              <a:t>peer</a:t>
            </a:r>
            <a:r>
              <a:rPr lang="it-IT" dirty="0" smtClean="0"/>
              <a:t> to </a:t>
            </a:r>
            <a:r>
              <a:rPr lang="it-IT" dirty="0" err="1" smtClean="0"/>
              <a:t>peer</a:t>
            </a:r>
            <a:r>
              <a:rPr lang="it-IT" dirty="0" smtClean="0"/>
              <a:t>/consumo di prossimità) </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endParaRPr lang="it-IT" dirty="0" smtClean="0"/>
          </a:p>
          <a:p>
            <a:pPr marL="0" indent="0">
              <a:buNone/>
            </a:pPr>
            <a:r>
              <a:rPr lang="it-IT" dirty="0" smtClean="0"/>
              <a:t>A</a:t>
            </a:r>
            <a:r>
              <a:rPr lang="it-IT" dirty="0" smtClean="0"/>
              <a:t>ttraverso </a:t>
            </a:r>
            <a:r>
              <a:rPr lang="it-IT" dirty="0" smtClean="0"/>
              <a:t>la tecnologia digitale:</a:t>
            </a:r>
          </a:p>
          <a:p>
            <a:pPr marL="571500" indent="-571500">
              <a:buAutoNum type="romanLcParenBoth"/>
            </a:pPr>
            <a:r>
              <a:rPr lang="it-IT" dirty="0" smtClean="0"/>
              <a:t>si possono </a:t>
            </a:r>
            <a:r>
              <a:rPr lang="it-IT" b="1" u="sng" dirty="0" smtClean="0"/>
              <a:t>fare accordi con cui unità di produzione e di consumo limitrofe, ma non servite da una linea privata </a:t>
            </a:r>
            <a:r>
              <a:rPr lang="it-IT" b="1" u="sng" dirty="0" err="1" smtClean="0"/>
              <a:t>contrattualizzano</a:t>
            </a:r>
            <a:r>
              <a:rPr lang="it-IT" b="1" u="sng" dirty="0" smtClean="0"/>
              <a:t> la fornitura in </a:t>
            </a:r>
            <a:r>
              <a:rPr lang="it-IT" b="1" u="sng" dirty="0" smtClean="0"/>
              <a:t>autoconsumo virtuale, dove la transazione è registrata attraverso l’interfaccia fra i contatori.</a:t>
            </a:r>
          </a:p>
          <a:p>
            <a:pPr marL="571500" indent="-571500">
              <a:buAutoNum type="romanLcParenBoth"/>
            </a:pPr>
            <a:r>
              <a:rPr lang="it-IT" b="1" u="sng" dirty="0" smtClean="0"/>
              <a:t>L’accordo riguarderà solo l’energia istantaneamente </a:t>
            </a:r>
            <a:r>
              <a:rPr lang="it-IT" b="1" u="sng" dirty="0" err="1" smtClean="0"/>
              <a:t>autoconsumata</a:t>
            </a:r>
            <a:r>
              <a:rPr lang="it-IT" b="1" u="sng" dirty="0" smtClean="0"/>
              <a:t> che sarà riconosciuta come tale dalle tecnologie digitali;</a:t>
            </a:r>
            <a:endParaRPr lang="it-IT" b="1" u="sng" dirty="0"/>
          </a:p>
          <a:p>
            <a:pPr marL="571500" indent="-571500">
              <a:buAutoNum type="romanLcParenBoth"/>
            </a:pPr>
            <a:r>
              <a:rPr lang="it-IT" b="1" u="sng" dirty="0" smtClean="0"/>
              <a:t>La contiguità di produzione e consumo consentirà sconti sulle tariffe di rete, ma le tariffe si pagheranno visto che l’energia transita sulla rete</a:t>
            </a:r>
            <a:endParaRPr lang="it-IT" dirty="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12</a:t>
            </a:fld>
            <a:endParaRPr lang="it-IT"/>
          </a:p>
        </p:txBody>
      </p:sp>
    </p:spTree>
    <p:extLst>
      <p:ext uri="{BB962C8B-B14F-4D97-AF65-F5344CB8AC3E}">
        <p14:creationId xmlns:p14="http://schemas.microsoft.com/office/powerpoint/2010/main" val="2878464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I </a:t>
            </a:r>
            <a:r>
              <a:rPr lang="it-IT" dirty="0" smtClean="0"/>
              <a:t>nuovi contratti </a:t>
            </a:r>
            <a:r>
              <a:rPr lang="it-IT" dirty="0" smtClean="0"/>
              <a:t>«digitali» di rendimento energetico? </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it-IT" dirty="0"/>
              <a:t>N</a:t>
            </a:r>
            <a:r>
              <a:rPr lang="it-IT" dirty="0" smtClean="0"/>
              <a:t>on </a:t>
            </a:r>
            <a:r>
              <a:rPr lang="it-IT" dirty="0" smtClean="0"/>
              <a:t>solo</a:t>
            </a:r>
            <a:r>
              <a:rPr lang="it-IT" dirty="0" smtClean="0"/>
              <a:t> premi alla Esco sui risparmi di energia:</a:t>
            </a:r>
            <a:endParaRPr lang="it-IT" dirty="0" smtClean="0"/>
          </a:p>
          <a:p>
            <a:pPr marL="0" indent="0">
              <a:buNone/>
            </a:pPr>
            <a:endParaRPr lang="it-IT" dirty="0"/>
          </a:p>
          <a:p>
            <a:pPr marL="0" indent="0">
              <a:buNone/>
            </a:pPr>
            <a:r>
              <a:rPr lang="it-IT" b="1" u="sng" dirty="0" smtClean="0"/>
              <a:t>Il consumo di energia sarà orientato dalla Esco con appositi investimenti in strumenti di flessibilità per aumentare autoconsumo, consumo nelle ore di produzione dell’energia rinnovabile e energia disponibile per servizi </a:t>
            </a:r>
            <a:r>
              <a:rPr lang="it-IT" b="1" u="sng" smtClean="0"/>
              <a:t>di dispacciamento</a:t>
            </a:r>
            <a:endParaRPr lang="it-IT" b="1" u="sng" dirty="0" smtClean="0"/>
          </a:p>
          <a:p>
            <a:pPr marL="0" indent="0">
              <a:buNone/>
            </a:pPr>
            <a:endParaRPr lang="it-IT" dirty="0"/>
          </a:p>
          <a:p>
            <a:pPr marL="0" indent="0">
              <a:buNone/>
            </a:pPr>
            <a:r>
              <a:rPr lang="it-IT" dirty="0" smtClean="0"/>
              <a:t>P</a:t>
            </a:r>
            <a:r>
              <a:rPr lang="it-IT" b="1" u="sng" dirty="0" smtClean="0"/>
              <a:t>remio alla Esco</a:t>
            </a:r>
            <a:r>
              <a:rPr lang="it-IT" dirty="0" smtClean="0"/>
              <a:t>:</a:t>
            </a:r>
            <a:endParaRPr lang="it-IT" dirty="0" smtClean="0"/>
          </a:p>
          <a:p>
            <a:pPr marL="571500" indent="-571500">
              <a:buAutoNum type="romanLcParenBoth"/>
            </a:pPr>
            <a:r>
              <a:rPr lang="it-IT" b="1" u="sng" dirty="0" smtClean="0"/>
              <a:t>su quantità </a:t>
            </a:r>
            <a:r>
              <a:rPr lang="it-IT" b="1" u="sng" dirty="0" smtClean="0"/>
              <a:t>di energia </a:t>
            </a:r>
            <a:r>
              <a:rPr lang="it-IT" b="1" u="sng" dirty="0" err="1" smtClean="0"/>
              <a:t>autoconsumata</a:t>
            </a:r>
            <a:r>
              <a:rPr lang="it-IT" b="1" u="sng" dirty="0" smtClean="0"/>
              <a:t> o consumata nelle ore di produzione dell’energia rinnovabile;</a:t>
            </a:r>
            <a:endParaRPr lang="it-IT" dirty="0" smtClean="0"/>
          </a:p>
          <a:p>
            <a:pPr marL="0" indent="0">
              <a:buNone/>
            </a:pPr>
            <a:r>
              <a:rPr lang="it-IT" dirty="0" smtClean="0"/>
              <a:t>(ii) </a:t>
            </a:r>
            <a:r>
              <a:rPr lang="it-IT" b="1" u="sng" dirty="0" smtClean="0"/>
              <a:t>su quantità di energia disponibile per servizi di dispacciamento</a:t>
            </a:r>
            <a:endParaRPr lang="it-IT" b="1" u="sng" dirty="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13</a:t>
            </a:fld>
            <a:endParaRPr lang="it-IT"/>
          </a:p>
        </p:txBody>
      </p:sp>
    </p:spTree>
    <p:extLst>
      <p:ext uri="{BB962C8B-B14F-4D97-AF65-F5344CB8AC3E}">
        <p14:creationId xmlns:p14="http://schemas.microsoft.com/office/powerpoint/2010/main" val="2040335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t>Grazie per l’attenzione</a:t>
            </a:r>
            <a:endParaRPr lang="it-IT" dirty="0"/>
          </a:p>
        </p:txBody>
      </p:sp>
      <p:sp>
        <p:nvSpPr>
          <p:cNvPr id="3" name="Segnaposto testo 2"/>
          <p:cNvSpPr>
            <a:spLocks noGrp="1"/>
          </p:cNvSpPr>
          <p:nvPr>
            <p:ph type="body" idx="1"/>
          </p:nvPr>
        </p:nvSpPr>
        <p:spPr/>
        <p:txBody>
          <a:bodyPr/>
          <a:lstStyle/>
          <a:p>
            <a:pPr algn="ctr"/>
            <a:r>
              <a:rPr lang="it-IT" dirty="0" smtClean="0"/>
              <a:t>Avvocato Emilio Sani</a:t>
            </a:r>
          </a:p>
          <a:p>
            <a:pPr algn="ctr"/>
            <a:r>
              <a:rPr lang="it-IT" dirty="0" smtClean="0">
                <a:hlinkClick r:id="rId2"/>
              </a:rPr>
              <a:t>e.sani@sazalex.com</a:t>
            </a:r>
            <a:endParaRPr lang="it-IT" dirty="0" smtClean="0"/>
          </a:p>
          <a:p>
            <a:pPr algn="ctr"/>
            <a:r>
              <a:rPr lang="it-IT" dirty="0" err="1" smtClean="0"/>
              <a:t>Tel</a:t>
            </a:r>
            <a:r>
              <a:rPr lang="it-IT" dirty="0" smtClean="0"/>
              <a:t>: </a:t>
            </a:r>
            <a:r>
              <a:rPr lang="it-IT" dirty="0" smtClean="0"/>
              <a:t>3775556440</a:t>
            </a:r>
            <a:endParaRPr lang="it-IT" dirty="0"/>
          </a:p>
        </p:txBody>
      </p:sp>
      <p:sp>
        <p:nvSpPr>
          <p:cNvPr id="4" name="Segnaposto data 3"/>
          <p:cNvSpPr>
            <a:spLocks noGrp="1"/>
          </p:cNvSpPr>
          <p:nvPr>
            <p:ph type="dt" sz="half" idx="10"/>
          </p:nvPr>
        </p:nvSpPr>
        <p:spPr/>
        <p:txBody>
          <a:bodyPr/>
          <a:lstStyle/>
          <a:p>
            <a:fld id="{4BADB53D-1434-7249-9FB8-F0C8A38162B0}" type="datetime1">
              <a:rPr lang="it-IT" smtClean="0"/>
              <a:t>09/12/2018</a:t>
            </a:fld>
            <a:endParaRPr lang="it-IT"/>
          </a:p>
        </p:txBody>
      </p:sp>
      <p:sp>
        <p:nvSpPr>
          <p:cNvPr id="5" name="Segnaposto piè di pagina 4"/>
          <p:cNvSpPr>
            <a:spLocks noGrp="1"/>
          </p:cNvSpPr>
          <p:nvPr>
            <p:ph type="ftr" sz="quarter" idx="11"/>
          </p:nvPr>
        </p:nvSpPr>
        <p:spPr/>
        <p:txBody>
          <a:bodyPr/>
          <a:lstStyle/>
          <a:p>
            <a:r>
              <a:rPr lang="it-IT" smtClean="0"/>
              <a:t>Forum ITALIA SOLARE 2018</a:t>
            </a:r>
            <a:endParaRPr lang="it-IT"/>
          </a:p>
        </p:txBody>
      </p:sp>
      <p:sp>
        <p:nvSpPr>
          <p:cNvPr id="6" name="Segnaposto numero diapositiva 5"/>
          <p:cNvSpPr>
            <a:spLocks noGrp="1"/>
          </p:cNvSpPr>
          <p:nvPr>
            <p:ph type="sldNum" sz="quarter" idx="12"/>
          </p:nvPr>
        </p:nvSpPr>
        <p:spPr/>
        <p:txBody>
          <a:bodyPr/>
          <a:lstStyle/>
          <a:p>
            <a:fld id="{156904CB-AF06-BA43-BD52-BB9F8A7FBBD1}" type="slidenum">
              <a:rPr lang="it-IT" smtClean="0"/>
              <a:t>14</a:t>
            </a:fld>
            <a:endParaRPr lang="it-IT"/>
          </a:p>
        </p:txBody>
      </p:sp>
    </p:spTree>
    <p:extLst>
      <p:ext uri="{BB962C8B-B14F-4D97-AF65-F5344CB8AC3E}">
        <p14:creationId xmlns:p14="http://schemas.microsoft.com/office/powerpoint/2010/main" val="2005184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Index</a:t>
            </a:r>
            <a:endParaRPr lang="it-IT" dirty="0"/>
          </a:p>
        </p:txBody>
      </p:sp>
      <p:sp>
        <p:nvSpPr>
          <p:cNvPr id="3" name="Segnaposto contenuto 2"/>
          <p:cNvSpPr>
            <a:spLocks noGrp="1"/>
          </p:cNvSpPr>
          <p:nvPr>
            <p:ph idx="1"/>
          </p:nvPr>
        </p:nvSpPr>
        <p:spPr/>
        <p:txBody>
          <a:bodyPr>
            <a:normAutofit/>
          </a:bodyPr>
          <a:lstStyle/>
          <a:p>
            <a:pPr marL="0" indent="0">
              <a:buNone/>
            </a:pPr>
            <a:endParaRPr lang="it-IT" dirty="0" smtClean="0"/>
          </a:p>
          <a:p>
            <a:r>
              <a:rPr lang="it-IT" dirty="0"/>
              <a:t>L</a:t>
            </a:r>
            <a:r>
              <a:rPr lang="it-IT" dirty="0" smtClean="0"/>
              <a:t>a </a:t>
            </a:r>
            <a:r>
              <a:rPr lang="it-IT" dirty="0" smtClean="0"/>
              <a:t>digitalizzazione è necessaria per la transizione alla generazione decentrata rinnovabile </a:t>
            </a:r>
          </a:p>
          <a:p>
            <a:endParaRPr lang="it-IT" dirty="0" smtClean="0"/>
          </a:p>
          <a:p>
            <a:r>
              <a:rPr lang="it-IT" dirty="0"/>
              <a:t> </a:t>
            </a:r>
            <a:r>
              <a:rPr lang="it-IT" dirty="0" smtClean="0"/>
              <a:t>Cosa deve garantire la legislazione?</a:t>
            </a:r>
          </a:p>
          <a:p>
            <a:endParaRPr lang="it-IT" dirty="0" smtClean="0"/>
          </a:p>
          <a:p>
            <a:r>
              <a:rPr lang="it-IT" dirty="0"/>
              <a:t>G</a:t>
            </a:r>
            <a:r>
              <a:rPr lang="it-IT" dirty="0" smtClean="0"/>
              <a:t>li strumenti contrattuali per ottimizzare il contributo della digitalizzazione</a:t>
            </a:r>
          </a:p>
          <a:p>
            <a:pPr marL="0" indent="0">
              <a:buNone/>
            </a:pPr>
            <a:endParaRPr lang="it-IT" dirty="0" smtClean="0"/>
          </a:p>
          <a:p>
            <a:pPr marL="0" indent="0">
              <a:buNone/>
            </a:pPr>
            <a:endParaRPr lang="it-IT" dirty="0"/>
          </a:p>
        </p:txBody>
      </p:sp>
      <p:sp>
        <p:nvSpPr>
          <p:cNvPr id="5" name="Segnaposto data 4"/>
          <p:cNvSpPr>
            <a:spLocks noGrp="1"/>
          </p:cNvSpPr>
          <p:nvPr>
            <p:ph type="dt" sz="half" idx="10"/>
          </p:nvPr>
        </p:nvSpPr>
        <p:spPr/>
        <p:txBody>
          <a:bodyPr/>
          <a:lstStyle/>
          <a:p>
            <a:fld id="{C8DAE9F3-FCA8-9C44-AC5C-BF12F6D0C59B}" type="datetime1">
              <a:rPr lang="it-IT" smtClean="0"/>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t>2</a:t>
            </a:fld>
            <a:endParaRPr lang="it-IT"/>
          </a:p>
        </p:txBody>
      </p:sp>
    </p:spTree>
    <p:extLst>
      <p:ext uri="{BB962C8B-B14F-4D97-AF65-F5344CB8AC3E}">
        <p14:creationId xmlns:p14="http://schemas.microsoft.com/office/powerpoint/2010/main" val="1733054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Perché per la transizione energetica è necessario il digitale?</a:t>
            </a:r>
            <a:endParaRPr lang="it-IT" dirty="0"/>
          </a:p>
        </p:txBody>
      </p:sp>
      <p:sp>
        <p:nvSpPr>
          <p:cNvPr id="3" name="Segnaposto contenuto 2"/>
          <p:cNvSpPr>
            <a:spLocks noGrp="1"/>
          </p:cNvSpPr>
          <p:nvPr>
            <p:ph idx="1"/>
          </p:nvPr>
        </p:nvSpPr>
        <p:spPr/>
        <p:txBody>
          <a:bodyPr/>
          <a:lstStyle/>
          <a:p>
            <a:pPr marL="0" indent="0">
              <a:buNone/>
            </a:pPr>
            <a:endParaRPr lang="it-IT" dirty="0" smtClean="0"/>
          </a:p>
          <a:p>
            <a:pPr marL="0" indent="0">
              <a:buNone/>
            </a:pPr>
            <a:endParaRPr lang="it-IT" dirty="0"/>
          </a:p>
          <a:p>
            <a:pPr marL="0" indent="0">
              <a:buNone/>
            </a:pPr>
            <a:r>
              <a:rPr lang="it-IT" dirty="0" smtClean="0"/>
              <a:t>(i) simultaneità fra consumo e produzione;</a:t>
            </a:r>
          </a:p>
          <a:p>
            <a:pPr marL="0" indent="0">
              <a:buNone/>
            </a:pPr>
            <a:r>
              <a:rPr lang="it-IT" dirty="0" smtClean="0"/>
              <a:t>(ii) ottimizzazione nell’uso delle reti</a:t>
            </a:r>
          </a:p>
          <a:p>
            <a:pPr marL="0" indent="0">
              <a:buNone/>
            </a:pPr>
            <a:r>
              <a:rPr lang="it-IT" dirty="0" smtClean="0"/>
              <a:t>(iii) Capacità di aggregare</a:t>
            </a:r>
          </a:p>
          <a:p>
            <a:pPr marL="0" indent="0">
              <a:buNone/>
            </a:pPr>
            <a:endParaRPr lang="it-IT" dirty="0"/>
          </a:p>
          <a:p>
            <a:pPr marL="0" indent="0">
              <a:buNone/>
            </a:pPr>
            <a:endParaRPr lang="it-IT" dirty="0"/>
          </a:p>
        </p:txBody>
      </p:sp>
      <p:sp>
        <p:nvSpPr>
          <p:cNvPr id="5" name="Segnaposto data 4"/>
          <p:cNvSpPr>
            <a:spLocks noGrp="1"/>
          </p:cNvSpPr>
          <p:nvPr>
            <p:ph type="dt" sz="half" idx="10"/>
          </p:nvPr>
        </p:nvSpPr>
        <p:spPr/>
        <p:txBody>
          <a:bodyPr/>
          <a:lstStyle/>
          <a:p>
            <a:fld id="{C8DAE9F3-FCA8-9C44-AC5C-BF12F6D0C59B}" type="datetime1">
              <a:rPr lang="it-IT" smtClean="0"/>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t>3</a:t>
            </a:fld>
            <a:endParaRPr lang="it-IT"/>
          </a:p>
        </p:txBody>
      </p:sp>
    </p:spTree>
    <p:extLst>
      <p:ext uri="{BB962C8B-B14F-4D97-AF65-F5344CB8AC3E}">
        <p14:creationId xmlns:p14="http://schemas.microsoft.com/office/powerpoint/2010/main" val="157223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Cosa offrono le tecnologie digitali?</a:t>
            </a:r>
            <a:endParaRPr lang="it-IT" dirty="0"/>
          </a:p>
        </p:txBody>
      </p:sp>
      <p:sp>
        <p:nvSpPr>
          <p:cNvPr id="3" name="Segnaposto contenuto 2"/>
          <p:cNvSpPr>
            <a:spLocks noGrp="1"/>
          </p:cNvSpPr>
          <p:nvPr>
            <p:ph idx="1"/>
          </p:nvPr>
        </p:nvSpPr>
        <p:spPr/>
        <p:txBody>
          <a:bodyPr>
            <a:normAutofit/>
          </a:bodyPr>
          <a:lstStyle/>
          <a:p>
            <a:pPr marL="0" indent="0">
              <a:buNone/>
            </a:pPr>
            <a:endParaRPr lang="it-IT" dirty="0" smtClean="0"/>
          </a:p>
          <a:p>
            <a:pPr marL="0" indent="0">
              <a:buNone/>
            </a:pPr>
            <a:r>
              <a:rPr lang="it-IT" b="1" u="sng" dirty="0" smtClean="0"/>
              <a:t>Raccolta e gestione  in tempo </a:t>
            </a:r>
            <a:r>
              <a:rPr lang="it-IT" b="1" u="sng" dirty="0" smtClean="0"/>
              <a:t>quasi reale  </a:t>
            </a:r>
            <a:r>
              <a:rPr lang="it-IT" b="1" u="sng" dirty="0" smtClean="0"/>
              <a:t>di dati</a:t>
            </a:r>
            <a:r>
              <a:rPr lang="it-IT" dirty="0" smtClean="0"/>
              <a:t> </a:t>
            </a:r>
            <a:r>
              <a:rPr lang="it-IT" dirty="0"/>
              <a:t>(produzione, consumo, stabilità rete</a:t>
            </a:r>
            <a:r>
              <a:rPr lang="it-IT" dirty="0" smtClean="0"/>
              <a:t>);</a:t>
            </a:r>
          </a:p>
          <a:p>
            <a:pPr marL="0" indent="0">
              <a:buNone/>
            </a:pPr>
            <a:r>
              <a:rPr lang="it-IT" b="1" u="sng" dirty="0" smtClean="0"/>
              <a:t>Gestione unità </a:t>
            </a:r>
            <a:r>
              <a:rPr lang="it-IT" b="1" u="sng" dirty="0"/>
              <a:t>remote di </a:t>
            </a:r>
            <a:r>
              <a:rPr lang="it-IT" b="1" u="sng" dirty="0" smtClean="0"/>
              <a:t>produzione  </a:t>
            </a:r>
            <a:r>
              <a:rPr lang="it-IT" b="1" u="sng" dirty="0"/>
              <a:t>e </a:t>
            </a:r>
            <a:r>
              <a:rPr lang="it-IT" b="1" u="sng" dirty="0" smtClean="0"/>
              <a:t>consumo</a:t>
            </a:r>
          </a:p>
          <a:p>
            <a:pPr marL="0" indent="0">
              <a:buNone/>
            </a:pPr>
            <a:r>
              <a:rPr lang="it-IT" b="1" u="sng" dirty="0" smtClean="0"/>
              <a:t>Gestione strumenti di flessibilità </a:t>
            </a:r>
            <a:r>
              <a:rPr lang="it-IT" u="sng" dirty="0" smtClean="0"/>
              <a:t>(stoccaggi</a:t>
            </a:r>
            <a:r>
              <a:rPr lang="it-IT" u="sng" dirty="0"/>
              <a:t>, pompe di calore, auto elettriche, </a:t>
            </a:r>
            <a:r>
              <a:rPr lang="it-IT" u="sng" dirty="0" err="1"/>
              <a:t>ecc</a:t>
            </a:r>
            <a:r>
              <a:rPr lang="it-IT" u="sng" dirty="0"/>
              <a:t>)</a:t>
            </a:r>
          </a:p>
          <a:p>
            <a:pPr marL="0" indent="0">
              <a:buNone/>
            </a:pPr>
            <a:r>
              <a:rPr lang="it-IT" b="1" u="sng" dirty="0"/>
              <a:t>A</a:t>
            </a:r>
            <a:r>
              <a:rPr lang="it-IT" b="1" u="sng" dirty="0" smtClean="0"/>
              <a:t>utomatizzazione </a:t>
            </a:r>
            <a:r>
              <a:rPr lang="it-IT" b="1" u="sng" dirty="0"/>
              <a:t>di meccanismi di </a:t>
            </a:r>
            <a:r>
              <a:rPr lang="it-IT" b="1" u="sng" dirty="0" smtClean="0"/>
              <a:t>risposta</a:t>
            </a:r>
            <a:endParaRPr lang="it-IT" b="1" u="sng" dirty="0"/>
          </a:p>
          <a:p>
            <a:pPr marL="0" indent="0">
              <a:buNone/>
            </a:pPr>
            <a:endParaRPr lang="it-IT" dirty="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4</a:t>
            </a:fld>
            <a:endParaRPr lang="it-IT"/>
          </a:p>
        </p:txBody>
      </p:sp>
    </p:spTree>
    <p:extLst>
      <p:ext uri="{BB962C8B-B14F-4D97-AF65-F5344CB8AC3E}">
        <p14:creationId xmlns:p14="http://schemas.microsoft.com/office/powerpoint/2010/main" val="3026549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Perché il digitale aiuta i consumatori?</a:t>
            </a:r>
            <a:endParaRPr lang="it-IT" dirty="0"/>
          </a:p>
        </p:txBody>
      </p:sp>
      <p:sp>
        <p:nvSpPr>
          <p:cNvPr id="3" name="Segnaposto contenuto 2"/>
          <p:cNvSpPr>
            <a:spLocks noGrp="1"/>
          </p:cNvSpPr>
          <p:nvPr>
            <p:ph idx="1"/>
          </p:nvPr>
        </p:nvSpPr>
        <p:spPr/>
        <p:txBody>
          <a:bodyPr>
            <a:normAutofit/>
          </a:bodyPr>
          <a:lstStyle/>
          <a:p>
            <a:pPr marL="0" indent="0">
              <a:buNone/>
            </a:pPr>
            <a:endParaRPr lang="it-IT" dirty="0" smtClean="0"/>
          </a:p>
          <a:p>
            <a:pPr marL="571500" indent="-571500">
              <a:buAutoNum type="romanLcParenBoth"/>
            </a:pPr>
            <a:r>
              <a:rPr lang="it-IT" dirty="0" smtClean="0"/>
              <a:t>Aggregazione e </a:t>
            </a:r>
            <a:r>
              <a:rPr lang="it-IT" b="1" u="sng" dirty="0" smtClean="0"/>
              <a:t>quindi partecipazione diretta ai </a:t>
            </a:r>
            <a:r>
              <a:rPr lang="it-IT" b="1" u="sng" dirty="0" smtClean="0"/>
              <a:t>mercati in modo attivo</a:t>
            </a:r>
            <a:r>
              <a:rPr lang="it-IT" dirty="0" smtClean="0"/>
              <a:t>;</a:t>
            </a:r>
            <a:endParaRPr lang="it-IT" dirty="0" smtClean="0"/>
          </a:p>
          <a:p>
            <a:pPr marL="571500" indent="-571500">
              <a:buAutoNum type="romanLcParenBoth"/>
            </a:pPr>
            <a:r>
              <a:rPr lang="it-IT" dirty="0" smtClean="0"/>
              <a:t>Risposta automatizzata </a:t>
            </a:r>
            <a:r>
              <a:rPr lang="it-IT" dirty="0" smtClean="0"/>
              <a:t> </a:t>
            </a:r>
            <a:endParaRPr lang="it-IT" dirty="0" smtClean="0"/>
          </a:p>
          <a:p>
            <a:pPr marL="571500" indent="-571500">
              <a:buAutoNum type="romanLcParenBoth"/>
            </a:pPr>
            <a:r>
              <a:rPr lang="it-IT" dirty="0" smtClean="0"/>
              <a:t> gestione consumo e  produzione (anche attraverso stoccaggi) </a:t>
            </a:r>
            <a:r>
              <a:rPr lang="it-IT" dirty="0" smtClean="0"/>
              <a:t>per </a:t>
            </a:r>
            <a:r>
              <a:rPr lang="it-IT" b="1" u="sng" dirty="0" smtClean="0"/>
              <a:t>massimizzare </a:t>
            </a:r>
            <a:r>
              <a:rPr lang="it-IT" b="1" u="sng" dirty="0" smtClean="0"/>
              <a:t>l’autoconsumo e il consumo di energia rinnovabile </a:t>
            </a:r>
            <a:r>
              <a:rPr lang="it-IT" b="1" u="sng" dirty="0" smtClean="0"/>
              <a:t>e </a:t>
            </a:r>
            <a:r>
              <a:rPr lang="it-IT" b="1" u="sng" dirty="0" smtClean="0"/>
              <a:t>così </a:t>
            </a:r>
            <a:r>
              <a:rPr lang="it-IT" b="1" u="sng" dirty="0" smtClean="0"/>
              <a:t>ridurre le  </a:t>
            </a:r>
            <a:r>
              <a:rPr lang="it-IT" b="1" u="sng" dirty="0" smtClean="0"/>
              <a:t>bollette</a:t>
            </a:r>
          </a:p>
          <a:p>
            <a:pPr marL="571500" indent="-571500">
              <a:buAutoNum type="romanLcParenBoth"/>
            </a:pPr>
            <a:endParaRPr lang="it-IT" dirty="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5</a:t>
            </a:fld>
            <a:endParaRPr lang="it-IT"/>
          </a:p>
        </p:txBody>
      </p:sp>
    </p:spTree>
    <p:extLst>
      <p:ext uri="{BB962C8B-B14F-4D97-AF65-F5344CB8AC3E}">
        <p14:creationId xmlns:p14="http://schemas.microsoft.com/office/powerpoint/2010/main" val="2028156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I nuovi diritti del consumatore digitale (premessa 25 bozza direttiva mercati) </a:t>
            </a:r>
            <a:endParaRPr lang="it-IT" dirty="0"/>
          </a:p>
        </p:txBody>
      </p:sp>
      <p:sp>
        <p:nvSpPr>
          <p:cNvPr id="3" name="Segnaposto contenuto 2"/>
          <p:cNvSpPr>
            <a:spLocks noGrp="1"/>
          </p:cNvSpPr>
          <p:nvPr>
            <p:ph idx="1"/>
          </p:nvPr>
        </p:nvSpPr>
        <p:spPr/>
        <p:txBody>
          <a:bodyPr>
            <a:normAutofit/>
          </a:bodyPr>
          <a:lstStyle/>
          <a:p>
            <a:pPr marL="0" indent="0">
              <a:buNone/>
            </a:pPr>
            <a:endParaRPr lang="it-IT" dirty="0" smtClean="0"/>
          </a:p>
          <a:p>
            <a:pPr marL="0" indent="0">
              <a:buNone/>
            </a:pPr>
            <a:r>
              <a:rPr lang="it-IT" dirty="0" smtClean="0"/>
              <a:t>I nuovi diritti dei  consumatori</a:t>
            </a:r>
          </a:p>
          <a:p>
            <a:pPr marL="0" indent="0">
              <a:buNone/>
            </a:pPr>
            <a:endParaRPr lang="it-IT" dirty="0" smtClean="0"/>
          </a:p>
          <a:p>
            <a:pPr marL="0" indent="0">
              <a:buNone/>
            </a:pPr>
            <a:r>
              <a:rPr lang="it-IT" b="1" u="sng" dirty="0"/>
              <a:t>p</a:t>
            </a:r>
            <a:r>
              <a:rPr lang="it-IT" b="1" u="sng" dirty="0" smtClean="0"/>
              <a:t>artecipare</a:t>
            </a:r>
            <a:r>
              <a:rPr lang="it-IT" dirty="0" smtClean="0"/>
              <a:t> attivamente ai mercati</a:t>
            </a:r>
          </a:p>
          <a:p>
            <a:pPr marL="0" indent="0">
              <a:buNone/>
            </a:pPr>
            <a:r>
              <a:rPr lang="it-IT" b="1" u="sng" dirty="0" smtClean="0"/>
              <a:t>aggiustare il loro consumo</a:t>
            </a:r>
            <a:r>
              <a:rPr lang="it-IT" dirty="0" smtClean="0"/>
              <a:t> in funzione dei segnali di mercato</a:t>
            </a:r>
            <a:endParaRPr lang="it-IT" b="1" u="sng" dirty="0" smtClean="0"/>
          </a:p>
          <a:p>
            <a:pPr marL="0" indent="0">
              <a:buNone/>
            </a:pPr>
            <a:r>
              <a:rPr lang="it-IT" b="1" u="sng" dirty="0" smtClean="0"/>
              <a:t>Avere prezzi che riflettono la loro risposta ai segnali di mercato</a:t>
            </a:r>
          </a:p>
          <a:p>
            <a:pPr marL="0" indent="0">
              <a:buNone/>
            </a:pPr>
            <a:r>
              <a:rPr lang="it-IT" b="1" u="sng" dirty="0" smtClean="0"/>
              <a:t>Avere Tariffe che premiano i comportamenti più efficienti</a:t>
            </a:r>
            <a:endParaRPr lang="it-IT" b="1" u="sng" dirty="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6</a:t>
            </a:fld>
            <a:endParaRPr lang="it-IT"/>
          </a:p>
        </p:txBody>
      </p:sp>
    </p:spTree>
    <p:extLst>
      <p:ext uri="{BB962C8B-B14F-4D97-AF65-F5344CB8AC3E}">
        <p14:creationId xmlns:p14="http://schemas.microsoft.com/office/powerpoint/2010/main" val="3174804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Cosa serve tecnicamente per attuare tali diritti? </a:t>
            </a:r>
            <a:endParaRPr lang="it-IT" dirty="0"/>
          </a:p>
        </p:txBody>
      </p:sp>
      <p:sp>
        <p:nvSpPr>
          <p:cNvPr id="3" name="Segnaposto contenuto 2"/>
          <p:cNvSpPr>
            <a:spLocks noGrp="1"/>
          </p:cNvSpPr>
          <p:nvPr>
            <p:ph idx="1"/>
          </p:nvPr>
        </p:nvSpPr>
        <p:spPr>
          <a:xfrm>
            <a:off x="793898" y="2288281"/>
            <a:ext cx="10515600" cy="3596147"/>
          </a:xfrm>
        </p:spPr>
        <p:txBody>
          <a:bodyPr>
            <a:normAutofit/>
          </a:bodyPr>
          <a:lstStyle/>
          <a:p>
            <a:pPr marL="0" indent="0">
              <a:buNone/>
            </a:pPr>
            <a:endParaRPr lang="it-IT" dirty="0" smtClean="0"/>
          </a:p>
          <a:p>
            <a:pPr marL="0" indent="0">
              <a:buNone/>
            </a:pPr>
            <a:endParaRPr lang="it-IT" b="1" u="sng" dirty="0"/>
          </a:p>
          <a:p>
            <a:pPr marL="0" indent="0">
              <a:buNone/>
            </a:pPr>
            <a:endParaRPr lang="it-IT" b="1" u="sng" dirty="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7</a:t>
            </a:fld>
            <a:endParaRPr lang="it-IT"/>
          </a:p>
        </p:txBody>
      </p:sp>
      <p:graphicFrame>
        <p:nvGraphicFramePr>
          <p:cNvPr id="4" name="Tabella 3"/>
          <p:cNvGraphicFramePr>
            <a:graphicFrameLocks noGrp="1"/>
          </p:cNvGraphicFramePr>
          <p:nvPr>
            <p:extLst>
              <p:ext uri="{D42A27DB-BD31-4B8C-83A1-F6EECF244321}">
                <p14:modId xmlns:p14="http://schemas.microsoft.com/office/powerpoint/2010/main" val="3495965570"/>
              </p:ext>
            </p:extLst>
          </p:nvPr>
        </p:nvGraphicFramePr>
        <p:xfrm>
          <a:off x="1318436" y="1988287"/>
          <a:ext cx="8228342" cy="4439172"/>
        </p:xfrm>
        <a:graphic>
          <a:graphicData uri="http://schemas.openxmlformats.org/drawingml/2006/table">
            <a:tbl>
              <a:tblPr firstRow="1" bandRow="1">
                <a:tableStyleId>{5C22544A-7EE6-4342-B048-85BDC9FD1C3A}</a:tableStyleId>
              </a:tblPr>
              <a:tblGrid>
                <a:gridCol w="4114171"/>
                <a:gridCol w="4114171"/>
              </a:tblGrid>
              <a:tr h="507930">
                <a:tc>
                  <a:txBody>
                    <a:bodyPr/>
                    <a:lstStyle/>
                    <a:p>
                      <a:r>
                        <a:rPr lang="it-IT" dirty="0" smtClean="0"/>
                        <a:t>I</a:t>
                      </a:r>
                      <a:r>
                        <a:rPr lang="it-IT" baseline="0" dirty="0" smtClean="0"/>
                        <a:t> REQUISITI</a:t>
                      </a:r>
                      <a:endParaRPr lang="it-IT" dirty="0"/>
                    </a:p>
                  </a:txBody>
                  <a:tcPr/>
                </a:tc>
                <a:tc>
                  <a:txBody>
                    <a:bodyPr/>
                    <a:lstStyle/>
                    <a:p>
                      <a:r>
                        <a:rPr lang="it-IT" dirty="0" smtClean="0"/>
                        <a:t>DOVE SIAMO IN ITALIA</a:t>
                      </a:r>
                      <a:endParaRPr lang="it-IT" dirty="0"/>
                    </a:p>
                  </a:txBody>
                  <a:tcPr/>
                </a:tc>
              </a:tr>
              <a:tr h="709711">
                <a:tc>
                  <a:txBody>
                    <a:bodyPr/>
                    <a:lstStyle/>
                    <a:p>
                      <a:r>
                        <a:rPr lang="it-IT" sz="1400" b="1" dirty="0" smtClean="0"/>
                        <a:t>CONTATORE ADEGUATO</a:t>
                      </a:r>
                      <a:r>
                        <a:rPr lang="it-IT" sz="1400" dirty="0" smtClean="0"/>
                        <a:t> QUASI IN TEMPO REALE</a:t>
                      </a:r>
                      <a:endParaRPr lang="it-IT" sz="1400" dirty="0"/>
                    </a:p>
                  </a:txBody>
                  <a:tcPr/>
                </a:tc>
                <a:tc>
                  <a:txBody>
                    <a:bodyPr/>
                    <a:lstStyle/>
                    <a:p>
                      <a:r>
                        <a:rPr lang="it-IT" sz="1400" dirty="0" smtClean="0"/>
                        <a:t>2G IN CORSO DI INSTALLAZIONE</a:t>
                      </a:r>
                    </a:p>
                    <a:p>
                      <a:r>
                        <a:rPr lang="it-IT" sz="1400" dirty="0" smtClean="0"/>
                        <a:t>DA VALUTARE LIMITI</a:t>
                      </a:r>
                      <a:endParaRPr lang="it-IT" sz="1400" dirty="0"/>
                    </a:p>
                  </a:txBody>
                  <a:tcPr/>
                </a:tc>
              </a:tr>
              <a:tr h="709711">
                <a:tc>
                  <a:txBody>
                    <a:bodyPr/>
                    <a:lstStyle/>
                    <a:p>
                      <a:r>
                        <a:rPr lang="it-IT" sz="1400" b="1" dirty="0" smtClean="0"/>
                        <a:t>CERTIFICAZIONE DEI DATI</a:t>
                      </a:r>
                      <a:r>
                        <a:rPr lang="it-IT" sz="1400" dirty="0" smtClean="0"/>
                        <a:t> (BLOCKCHAIN O ALTRI SISTEMI)</a:t>
                      </a:r>
                      <a:endParaRPr lang="it-IT" sz="1400" dirty="0"/>
                    </a:p>
                  </a:txBody>
                  <a:tcPr/>
                </a:tc>
                <a:tc>
                  <a:txBody>
                    <a:bodyPr/>
                    <a:lstStyle/>
                    <a:p>
                      <a:r>
                        <a:rPr lang="it-IT" sz="1400" dirty="0" smtClean="0"/>
                        <a:t>SISTEMI STANDARD DI CERTIFICAZIONE NON SONO ANCORA ATTIVATI</a:t>
                      </a:r>
                      <a:endParaRPr lang="it-IT" sz="1400" dirty="0"/>
                    </a:p>
                  </a:txBody>
                  <a:tcPr/>
                </a:tc>
              </a:tr>
              <a:tr h="1001945">
                <a:tc>
                  <a:txBody>
                    <a:bodyPr/>
                    <a:lstStyle/>
                    <a:p>
                      <a:r>
                        <a:rPr lang="it-IT" sz="1400" b="1" dirty="0" smtClean="0"/>
                        <a:t>SOFTWARE</a:t>
                      </a:r>
                      <a:r>
                        <a:rPr lang="it-IT" sz="1400" b="1" baseline="0" dirty="0" smtClean="0"/>
                        <a:t> PER ORIENTARE SIMULTANEITA’</a:t>
                      </a:r>
                      <a:r>
                        <a:rPr lang="it-IT" sz="1400" baseline="0" dirty="0" smtClean="0"/>
                        <a:t> DI CONSUMO E PRODUZIONE O CONSUMO DI RINNOVABILE</a:t>
                      </a:r>
                      <a:endParaRPr lang="it-IT" sz="1400" dirty="0"/>
                    </a:p>
                  </a:txBody>
                  <a:tcPr/>
                </a:tc>
                <a:tc>
                  <a:txBody>
                    <a:bodyPr/>
                    <a:lstStyle/>
                    <a:p>
                      <a:r>
                        <a:rPr lang="it-IT" sz="1400" dirty="0" smtClean="0"/>
                        <a:t>MANCANO POSSIBILITA’ APPLICATIVE</a:t>
                      </a:r>
                      <a:endParaRPr lang="it-IT" sz="1400" dirty="0"/>
                    </a:p>
                  </a:txBody>
                  <a:tcPr/>
                </a:tc>
              </a:tr>
              <a:tr h="507930">
                <a:tc>
                  <a:txBody>
                    <a:bodyPr/>
                    <a:lstStyle/>
                    <a:p>
                      <a:r>
                        <a:rPr lang="it-IT" sz="1400" b="1" dirty="0" smtClean="0"/>
                        <a:t>ACCESSO AI DATI</a:t>
                      </a:r>
                      <a:r>
                        <a:rPr lang="it-IT" sz="1400" dirty="0" smtClean="0"/>
                        <a:t> DEI CONTATORI</a:t>
                      </a:r>
                      <a:endParaRPr lang="it-IT" sz="1400" dirty="0"/>
                    </a:p>
                  </a:txBody>
                  <a:tcPr/>
                </a:tc>
                <a:tc>
                  <a:txBody>
                    <a:bodyPr/>
                    <a:lstStyle/>
                    <a:p>
                      <a:r>
                        <a:rPr lang="it-IT" sz="1400" dirty="0" smtClean="0"/>
                        <a:t>DIFFICILE</a:t>
                      </a:r>
                      <a:endParaRPr lang="it-IT" sz="1400" dirty="0"/>
                    </a:p>
                  </a:txBody>
                  <a:tcPr/>
                </a:tc>
              </a:tr>
              <a:tr h="1001945">
                <a:tc>
                  <a:txBody>
                    <a:bodyPr/>
                    <a:lstStyle/>
                    <a:p>
                      <a:r>
                        <a:rPr lang="it-IT" sz="1400" dirty="0" smtClean="0"/>
                        <a:t>STRUMENTI</a:t>
                      </a:r>
                      <a:r>
                        <a:rPr lang="it-IT" sz="1400" baseline="0" dirty="0" smtClean="0"/>
                        <a:t> PER INCREMENTARE LA </a:t>
                      </a:r>
                      <a:r>
                        <a:rPr lang="it-IT" sz="1400" b="1" baseline="0" dirty="0" smtClean="0"/>
                        <a:t>FLESSIBILITA</a:t>
                      </a:r>
                      <a:r>
                        <a:rPr lang="it-IT" sz="1400" baseline="0" dirty="0" smtClean="0"/>
                        <a:t>’ (STOCCAGGI, POMPE DI CALORE, DOMOTICA, AUTO ELETTRICHE)</a:t>
                      </a:r>
                      <a:endParaRPr lang="it-IT" sz="1400" dirty="0"/>
                    </a:p>
                  </a:txBody>
                  <a:tcPr/>
                </a:tc>
                <a:tc>
                  <a:txBody>
                    <a:bodyPr/>
                    <a:lstStyle/>
                    <a:p>
                      <a:r>
                        <a:rPr lang="it-IT" sz="1400" dirty="0" smtClean="0"/>
                        <a:t>STOCCAGGI POSSONO</a:t>
                      </a:r>
                      <a:r>
                        <a:rPr lang="it-IT" sz="1400" baseline="0" dirty="0" smtClean="0"/>
                        <a:t> ESSERE INSTALLATI</a:t>
                      </a:r>
                      <a:endParaRPr lang="it-IT" sz="1400" dirty="0"/>
                    </a:p>
                  </a:txBody>
                  <a:tcPr/>
                </a:tc>
              </a:tr>
            </a:tbl>
          </a:graphicData>
        </a:graphic>
      </p:graphicFrame>
    </p:spTree>
    <p:extLst>
      <p:ext uri="{BB962C8B-B14F-4D97-AF65-F5344CB8AC3E}">
        <p14:creationId xmlns:p14="http://schemas.microsoft.com/office/powerpoint/2010/main" val="1631593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Quali strumenti regolatori  servono? </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57294406"/>
              </p:ext>
            </p:extLst>
          </p:nvPr>
        </p:nvGraphicFramePr>
        <p:xfrm>
          <a:off x="733646" y="1825625"/>
          <a:ext cx="10620154" cy="4178373"/>
        </p:xfrm>
        <a:graphic>
          <a:graphicData uri="http://schemas.openxmlformats.org/drawingml/2006/table">
            <a:tbl>
              <a:tblPr firstRow="1" bandRow="1">
                <a:tableStyleId>{5C22544A-7EE6-4342-B048-85BDC9FD1C3A}</a:tableStyleId>
              </a:tblPr>
              <a:tblGrid>
                <a:gridCol w="5310077"/>
                <a:gridCol w="5310077"/>
              </a:tblGrid>
              <a:tr h="783191">
                <a:tc>
                  <a:txBody>
                    <a:bodyPr/>
                    <a:lstStyle/>
                    <a:p>
                      <a:r>
                        <a:rPr lang="it-IT" dirty="0" smtClean="0"/>
                        <a:t>Strumenti necessari</a:t>
                      </a:r>
                      <a:endParaRPr lang="it-IT" dirty="0"/>
                    </a:p>
                  </a:txBody>
                  <a:tcPr/>
                </a:tc>
                <a:tc>
                  <a:txBody>
                    <a:bodyPr/>
                    <a:lstStyle/>
                    <a:p>
                      <a:r>
                        <a:rPr lang="it-IT" dirty="0" smtClean="0"/>
                        <a:t>Situazione</a:t>
                      </a:r>
                      <a:r>
                        <a:rPr lang="it-IT" baseline="0" dirty="0" smtClean="0"/>
                        <a:t> oggi</a:t>
                      </a:r>
                      <a:endParaRPr lang="it-IT" dirty="0"/>
                    </a:p>
                  </a:txBody>
                  <a:tcPr/>
                </a:tc>
              </a:tr>
              <a:tr h="783191">
                <a:tc>
                  <a:txBody>
                    <a:bodyPr/>
                    <a:lstStyle/>
                    <a:p>
                      <a:r>
                        <a:rPr lang="it-IT" dirty="0" smtClean="0"/>
                        <a:t>Diritto ai Prezzi dinamici</a:t>
                      </a:r>
                      <a:endParaRPr lang="it-IT" dirty="0"/>
                    </a:p>
                  </a:txBody>
                  <a:tcPr/>
                </a:tc>
                <a:tc>
                  <a:txBody>
                    <a:bodyPr/>
                    <a:lstStyle/>
                    <a:p>
                      <a:r>
                        <a:rPr lang="it-IT" baseline="0" dirty="0" smtClean="0"/>
                        <a:t>Ritardo nei  </a:t>
                      </a:r>
                      <a:r>
                        <a:rPr lang="it-IT" baseline="0" dirty="0" smtClean="0"/>
                        <a:t>contatori </a:t>
                      </a:r>
                      <a:r>
                        <a:rPr lang="it-IT" baseline="0" dirty="0" err="1" smtClean="0"/>
                        <a:t>smart</a:t>
                      </a:r>
                      <a:r>
                        <a:rPr lang="it-IT" baseline="0" dirty="0" smtClean="0"/>
                        <a:t> e mancanza strumenti normativi specifici</a:t>
                      </a:r>
                      <a:endParaRPr lang="it-IT" dirty="0"/>
                    </a:p>
                  </a:txBody>
                  <a:tcPr/>
                </a:tc>
              </a:tr>
              <a:tr h="783191">
                <a:tc>
                  <a:txBody>
                    <a:bodyPr/>
                    <a:lstStyle/>
                    <a:p>
                      <a:r>
                        <a:rPr lang="it-IT" dirty="0" smtClean="0"/>
                        <a:t>Tariffe flessibili</a:t>
                      </a:r>
                    </a:p>
                    <a:p>
                      <a:endParaRPr lang="it-IT" dirty="0"/>
                    </a:p>
                  </a:txBody>
                  <a:tcPr/>
                </a:tc>
                <a:tc>
                  <a:txBody>
                    <a:bodyPr/>
                    <a:lstStyle/>
                    <a:p>
                      <a:r>
                        <a:rPr lang="it-IT" dirty="0" smtClean="0"/>
                        <a:t>Da modificare la tariffa di distribuzione che</a:t>
                      </a:r>
                      <a:r>
                        <a:rPr lang="it-IT" baseline="0" dirty="0" smtClean="0"/>
                        <a:t> oggi è in misura </a:t>
                      </a:r>
                      <a:r>
                        <a:rPr lang="it-IT" dirty="0" smtClean="0"/>
                        <a:t>fissa</a:t>
                      </a:r>
                      <a:endParaRPr lang="it-IT" dirty="0"/>
                    </a:p>
                  </a:txBody>
                  <a:tcPr/>
                </a:tc>
              </a:tr>
              <a:tr h="783191">
                <a:tc>
                  <a:txBody>
                    <a:bodyPr/>
                    <a:lstStyle/>
                    <a:p>
                      <a:r>
                        <a:rPr lang="it-IT" dirty="0" smtClean="0"/>
                        <a:t>Diritto dei consumatori a aggregarsi e partecipare a tutti i mercati inclusa capacità e dispacciamento</a:t>
                      </a:r>
                    </a:p>
                    <a:p>
                      <a:endParaRPr lang="it-IT" dirty="0"/>
                    </a:p>
                  </a:txBody>
                  <a:tcPr/>
                </a:tc>
                <a:tc>
                  <a:txBody>
                    <a:bodyPr/>
                    <a:lstStyle/>
                    <a:p>
                      <a:r>
                        <a:rPr lang="it-IT" dirty="0" smtClean="0"/>
                        <a:t>Mancano</a:t>
                      </a:r>
                      <a:r>
                        <a:rPr lang="it-IT" baseline="0" dirty="0" smtClean="0"/>
                        <a:t> contatori </a:t>
                      </a:r>
                      <a:r>
                        <a:rPr lang="it-IT" baseline="0" dirty="0" err="1" smtClean="0"/>
                        <a:t>smart</a:t>
                      </a:r>
                      <a:r>
                        <a:rPr lang="it-IT" baseline="0" dirty="0" smtClean="0"/>
                        <a:t> e servizi pensati per la partecipazione dei consumatori</a:t>
                      </a:r>
                      <a:endParaRPr lang="it-IT" dirty="0"/>
                    </a:p>
                  </a:txBody>
                  <a:tcPr/>
                </a:tc>
              </a:tr>
              <a:tr h="783191">
                <a:tc>
                  <a:txBody>
                    <a:bodyPr/>
                    <a:lstStyle/>
                    <a:p>
                      <a:r>
                        <a:rPr lang="it-IT" dirty="0" smtClean="0"/>
                        <a:t>Possibilità di condivisione dell’energia prodotta collettivamente</a:t>
                      </a:r>
                    </a:p>
                    <a:p>
                      <a:endParaRPr lang="it-IT" dirty="0"/>
                    </a:p>
                  </a:txBody>
                  <a:tcPr/>
                </a:tc>
                <a:tc>
                  <a:txBody>
                    <a:bodyPr/>
                    <a:lstStyle/>
                    <a:p>
                      <a:r>
                        <a:rPr lang="it-IT" dirty="0" smtClean="0"/>
                        <a:t>Oggi è vietata la condivisione di energia</a:t>
                      </a:r>
                      <a:endParaRPr lang="it-IT" dirty="0"/>
                    </a:p>
                  </a:txBody>
                  <a:tcPr/>
                </a:tc>
              </a:tr>
            </a:tbl>
          </a:graphicData>
        </a:graphic>
      </p:graphicFrame>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8</a:t>
            </a:fld>
            <a:endParaRPr lang="it-IT"/>
          </a:p>
        </p:txBody>
      </p:sp>
    </p:spTree>
    <p:extLst>
      <p:ext uri="{BB962C8B-B14F-4D97-AF65-F5344CB8AC3E}">
        <p14:creationId xmlns:p14="http://schemas.microsoft.com/office/powerpoint/2010/main" val="1613697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Gli strumenti contrattuali quali sono? </a:t>
            </a:r>
            <a:endParaRPr lang="it-IT" dirty="0"/>
          </a:p>
        </p:txBody>
      </p:sp>
      <p:sp>
        <p:nvSpPr>
          <p:cNvPr id="3" name="Segnaposto contenuto 2"/>
          <p:cNvSpPr>
            <a:spLocks noGrp="1"/>
          </p:cNvSpPr>
          <p:nvPr>
            <p:ph idx="1"/>
          </p:nvPr>
        </p:nvSpPr>
        <p:spPr/>
        <p:txBody>
          <a:bodyPr>
            <a:normAutofit fontScale="55000" lnSpcReduction="20000"/>
          </a:bodyPr>
          <a:lstStyle/>
          <a:p>
            <a:pPr marL="0" indent="0">
              <a:buNone/>
            </a:pPr>
            <a:endParaRPr lang="it-IT" dirty="0" smtClean="0"/>
          </a:p>
          <a:p>
            <a:pPr marL="0" indent="0">
              <a:buNone/>
            </a:pPr>
            <a:r>
              <a:rPr lang="it-IT" dirty="0" smtClean="0"/>
              <a:t>Le </a:t>
            </a:r>
            <a:r>
              <a:rPr lang="it-IT" b="1" u="sng" dirty="0" smtClean="0"/>
              <a:t>comunità energetiche </a:t>
            </a:r>
            <a:r>
              <a:rPr lang="it-IT" dirty="0" smtClean="0"/>
              <a:t>per la condivisione </a:t>
            </a:r>
            <a:r>
              <a:rPr lang="it-IT" dirty="0" smtClean="0"/>
              <a:t>fra i membri della comunità dell’energia prodotta collettivamente </a:t>
            </a:r>
            <a:endParaRPr lang="it-IT" dirty="0" smtClean="0"/>
          </a:p>
          <a:p>
            <a:pPr marL="0" indent="0">
              <a:buNone/>
            </a:pPr>
            <a:endParaRPr lang="it-IT" dirty="0"/>
          </a:p>
          <a:p>
            <a:pPr marL="0" indent="0">
              <a:buNone/>
            </a:pPr>
            <a:r>
              <a:rPr lang="it-IT" dirty="0"/>
              <a:t>I nuovi </a:t>
            </a:r>
            <a:r>
              <a:rPr lang="it-IT" b="1" u="sng" dirty="0"/>
              <a:t>energy performance </a:t>
            </a:r>
            <a:r>
              <a:rPr lang="it-IT" b="1" u="sng" dirty="0" err="1"/>
              <a:t>contract</a:t>
            </a:r>
            <a:r>
              <a:rPr lang="it-IT" b="1" u="sng" dirty="0"/>
              <a:t> </a:t>
            </a:r>
            <a:r>
              <a:rPr lang="it-IT" b="1" u="sng" dirty="0" smtClean="0"/>
              <a:t>digitali </a:t>
            </a:r>
            <a:r>
              <a:rPr lang="it-IT" dirty="0" smtClean="0"/>
              <a:t>basati </a:t>
            </a:r>
            <a:r>
              <a:rPr lang="it-IT" dirty="0" smtClean="0"/>
              <a:t>non solo sui risparmi, ma anche su </a:t>
            </a:r>
            <a:r>
              <a:rPr lang="it-IT" dirty="0"/>
              <a:t>gestione intelligente consumi </a:t>
            </a:r>
            <a:r>
              <a:rPr lang="it-IT" dirty="0" smtClean="0"/>
              <a:t> </a:t>
            </a:r>
            <a:endParaRPr lang="it-IT" dirty="0"/>
          </a:p>
          <a:p>
            <a:pPr marL="0" indent="0">
              <a:buNone/>
            </a:pPr>
            <a:endParaRPr lang="it-IT" dirty="0" smtClean="0"/>
          </a:p>
          <a:p>
            <a:pPr marL="0" indent="0">
              <a:buNone/>
            </a:pPr>
            <a:r>
              <a:rPr lang="it-IT" dirty="0" smtClean="0"/>
              <a:t>Contratti di acquisto di energia a </a:t>
            </a:r>
            <a:r>
              <a:rPr lang="it-IT" b="1" u="sng" dirty="0" smtClean="0"/>
              <a:t>prezzo dinamico</a:t>
            </a:r>
          </a:p>
          <a:p>
            <a:pPr marL="0" indent="0">
              <a:buNone/>
            </a:pPr>
            <a:endParaRPr lang="it-IT" dirty="0" smtClean="0"/>
          </a:p>
          <a:p>
            <a:pPr marL="0" indent="0">
              <a:buNone/>
            </a:pPr>
            <a:r>
              <a:rPr lang="it-IT" dirty="0" smtClean="0"/>
              <a:t>I contratti di </a:t>
            </a:r>
            <a:r>
              <a:rPr lang="it-IT" b="1" u="sng" dirty="0" smtClean="0"/>
              <a:t>aggregazione</a:t>
            </a:r>
          </a:p>
          <a:p>
            <a:pPr marL="0" indent="0">
              <a:buNone/>
            </a:pPr>
            <a:endParaRPr lang="it-IT" dirty="0"/>
          </a:p>
          <a:p>
            <a:pPr marL="0" indent="0">
              <a:buNone/>
            </a:pPr>
            <a:r>
              <a:rPr lang="it-IT" dirty="0" smtClean="0"/>
              <a:t>I contratti per </a:t>
            </a:r>
            <a:r>
              <a:rPr lang="it-IT" b="1" u="sng" dirty="0" smtClean="0"/>
              <a:t>gestione autoconsumo fisico e virtuale (</a:t>
            </a:r>
            <a:r>
              <a:rPr lang="it-IT" b="1" u="sng" dirty="0" err="1" smtClean="0"/>
              <a:t>cosidetto</a:t>
            </a:r>
            <a:r>
              <a:rPr lang="it-IT" b="1" u="sng" dirty="0" smtClean="0"/>
              <a:t> consumo di prossimità)</a:t>
            </a:r>
          </a:p>
          <a:p>
            <a:pPr marL="0" indent="0">
              <a:buNone/>
            </a:pPr>
            <a:endParaRPr lang="it-IT" dirty="0"/>
          </a:p>
          <a:p>
            <a:pPr marL="0" indent="0">
              <a:buNone/>
            </a:pPr>
            <a:r>
              <a:rPr lang="it-IT" dirty="0" smtClean="0"/>
              <a:t>I </a:t>
            </a:r>
            <a:r>
              <a:rPr lang="it-IT" dirty="0" err="1" smtClean="0"/>
              <a:t>cosidetti</a:t>
            </a:r>
            <a:r>
              <a:rPr lang="it-IT" dirty="0" smtClean="0"/>
              <a:t> </a:t>
            </a:r>
            <a:r>
              <a:rPr lang="it-IT" b="1" u="sng" dirty="0" smtClean="0"/>
              <a:t>corporate </a:t>
            </a:r>
            <a:r>
              <a:rPr lang="it-IT" b="1" u="sng" dirty="0" err="1" smtClean="0"/>
              <a:t>PPAs</a:t>
            </a:r>
            <a:r>
              <a:rPr lang="it-IT" b="1" u="sng" dirty="0" smtClean="0"/>
              <a:t> </a:t>
            </a:r>
            <a:r>
              <a:rPr lang="it-IT" dirty="0" smtClean="0"/>
              <a:t>dove vi è un elevato interesse sia del produttore che del cliente a avere simultaneità virtuale fra produzione e consumo</a:t>
            </a:r>
            <a:endParaRPr lang="it-IT" dirty="0"/>
          </a:p>
        </p:txBody>
      </p:sp>
      <p:sp>
        <p:nvSpPr>
          <p:cNvPr id="5" name="Segnaposto data 4"/>
          <p:cNvSpPr>
            <a:spLocks noGrp="1"/>
          </p:cNvSpPr>
          <p:nvPr>
            <p:ph type="dt" sz="half" idx="10"/>
          </p:nvPr>
        </p:nvSpPr>
        <p:spPr/>
        <p:txBody>
          <a:bodyPr/>
          <a:lstStyle/>
          <a:p>
            <a:fld id="{C8DAE9F3-FCA8-9C44-AC5C-BF12F6D0C59B}" type="datetime1">
              <a:rPr lang="it-IT" smtClean="0"/>
              <a:pPr/>
              <a:t>09/12/2018</a:t>
            </a:fld>
            <a:endParaRPr lang="it-IT" dirty="0"/>
          </a:p>
        </p:txBody>
      </p:sp>
      <p:sp>
        <p:nvSpPr>
          <p:cNvPr id="6" name="Segnaposto piè di pagina 5"/>
          <p:cNvSpPr>
            <a:spLocks noGrp="1"/>
          </p:cNvSpPr>
          <p:nvPr>
            <p:ph type="ftr" sz="quarter" idx="11"/>
          </p:nvPr>
        </p:nvSpPr>
        <p:spPr/>
        <p:txBody>
          <a:bodyPr/>
          <a:lstStyle/>
          <a:p>
            <a:r>
              <a:rPr lang="it-IT" dirty="0" smtClean="0"/>
              <a:t>Forum ITALIA SOLARE 2018</a:t>
            </a:r>
            <a:endParaRPr lang="it-IT" dirty="0"/>
          </a:p>
        </p:txBody>
      </p:sp>
      <p:sp>
        <p:nvSpPr>
          <p:cNvPr id="7" name="Segnaposto numero diapositiva 6"/>
          <p:cNvSpPr>
            <a:spLocks noGrp="1"/>
          </p:cNvSpPr>
          <p:nvPr>
            <p:ph type="sldNum" sz="quarter" idx="12"/>
          </p:nvPr>
        </p:nvSpPr>
        <p:spPr/>
        <p:txBody>
          <a:bodyPr/>
          <a:lstStyle/>
          <a:p>
            <a:fld id="{156904CB-AF06-BA43-BD52-BB9F8A7FBBD1}" type="slidenum">
              <a:rPr lang="it-IT" smtClean="0"/>
              <a:pPr/>
              <a:t>9</a:t>
            </a:fld>
            <a:endParaRPr lang="it-IT"/>
          </a:p>
        </p:txBody>
      </p:sp>
    </p:spTree>
    <p:extLst>
      <p:ext uri="{BB962C8B-B14F-4D97-AF65-F5344CB8AC3E}">
        <p14:creationId xmlns:p14="http://schemas.microsoft.com/office/powerpoint/2010/main" val="2747866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914</Words>
  <Application>Microsoft Office PowerPoint</Application>
  <PresentationFormat>Personalizzato</PresentationFormat>
  <Paragraphs>161</Paragraphs>
  <Slides>14</Slides>
  <Notes>13</Notes>
  <HiddenSlides>0</HiddenSlides>
  <MMClips>0</MMClips>
  <ScaleCrop>false</ScaleCrop>
  <HeadingPairs>
    <vt:vector size="4" baseType="variant">
      <vt:variant>
        <vt:lpstr>Tema</vt:lpstr>
      </vt:variant>
      <vt:variant>
        <vt:i4>1</vt:i4>
      </vt:variant>
      <vt:variant>
        <vt:lpstr>Titoli diapositive</vt:lpstr>
      </vt:variant>
      <vt:variant>
        <vt:i4>14</vt:i4>
      </vt:variant>
    </vt:vector>
  </HeadingPairs>
  <TitlesOfParts>
    <vt:vector size="15" baseType="lpstr">
      <vt:lpstr>Tema di Office</vt:lpstr>
      <vt:lpstr>Le opportunità che la digitalizzazione offre a cittadini e imprese. La nuova normativa europea e le strutture contrattuali</vt:lpstr>
      <vt:lpstr>Index</vt:lpstr>
      <vt:lpstr>Perché per la transizione energetica è necessario il digitale?</vt:lpstr>
      <vt:lpstr>Cosa offrono le tecnologie digitali?</vt:lpstr>
      <vt:lpstr>Perché il digitale aiuta i consumatori?</vt:lpstr>
      <vt:lpstr>I nuovi diritti del consumatore digitale (premessa 25 bozza direttiva mercati) </vt:lpstr>
      <vt:lpstr>Cosa serve tecnicamente per attuare tali diritti? </vt:lpstr>
      <vt:lpstr>Quali strumenti regolatori  servono? </vt:lpstr>
      <vt:lpstr>Gli strumenti contrattuali quali sono? </vt:lpstr>
      <vt:lpstr>Come sarà digitalmente condivisa l’energia nelle comunità energetiche? </vt:lpstr>
      <vt:lpstr>Come funzioneranno i contratti di acquisto a prezzo dinamico? </vt:lpstr>
      <vt:lpstr>I PPAs in autoconsumo  virtuale (peer to peer/consumo di prossimità) </vt:lpstr>
      <vt:lpstr>I nuovi contratti «digitali» di rendimento energetico? </vt:lpstr>
      <vt:lpstr>Grazie per l’attenzione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Federico Brucciani</dc:creator>
  <cp:lastModifiedBy>Emilio Sani</cp:lastModifiedBy>
  <cp:revision>35</cp:revision>
  <dcterms:created xsi:type="dcterms:W3CDTF">2018-11-25T21:33:54Z</dcterms:created>
  <dcterms:modified xsi:type="dcterms:W3CDTF">2018-12-09T14:32:11Z</dcterms:modified>
</cp:coreProperties>
</file>