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84" y="-25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29B3C0-5B0D-4476-A740-7A30D3CA8BF0}"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D3657-8471-4C7A-892E-ABBC36E61D9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29B3C0-5B0D-4476-A740-7A30D3CA8BF0}"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D3657-8471-4C7A-892E-ABBC36E61D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29B3C0-5B0D-4476-A740-7A30D3CA8BF0}"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D3657-8471-4C7A-892E-ABBC36E61D9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29B3C0-5B0D-4476-A740-7A30D3CA8BF0}"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D3657-8471-4C7A-892E-ABBC36E61D9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29B3C0-5B0D-4476-A740-7A30D3CA8BF0}"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D3657-8471-4C7A-892E-ABBC36E61D9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29B3C0-5B0D-4476-A740-7A30D3CA8BF0}"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D3657-8471-4C7A-892E-ABBC36E61D9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29B3C0-5B0D-4476-A740-7A30D3CA8BF0}" type="datetimeFigureOut">
              <a:rPr lang="en-US" smtClean="0"/>
              <a:t>4/11/2018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ED3657-8471-4C7A-892E-ABBC36E61D9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29B3C0-5B0D-4476-A740-7A30D3CA8BF0}" type="datetimeFigureOut">
              <a:rPr lang="en-US" smtClean="0"/>
              <a:t>4/11/2018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ED3657-8471-4C7A-892E-ABBC36E61D9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9B3C0-5B0D-4476-A740-7A30D3CA8BF0}" type="datetimeFigureOut">
              <a:rPr lang="en-US" smtClean="0"/>
              <a:t>4/11/2018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ED3657-8471-4C7A-892E-ABBC36E61D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29B3C0-5B0D-4476-A740-7A30D3CA8BF0}"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D3657-8471-4C7A-892E-ABBC36E61D9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29B3C0-5B0D-4476-A740-7A30D3CA8BF0}"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D3657-8471-4C7A-892E-ABBC36E61D9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53000">
              <a:srgbClr val="D4DEFF"/>
            </a:gs>
            <a:gs pos="83000">
              <a:srgbClr val="D4DEFF"/>
            </a:gs>
            <a:gs pos="100000">
              <a:srgbClr val="96AB94"/>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9B3C0-5B0D-4476-A740-7A30D3CA8BF0}" type="datetimeFigureOut">
              <a:rPr lang="en-US" smtClean="0"/>
              <a:t>4/11/2018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D3657-8471-4C7A-892E-ABBC36E61D9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nfo@globalonlinetrainings.com" TargetMode="External"/><Relationship Id="rId2" Type="http://schemas.openxmlformats.org/officeDocument/2006/relationships/hyperlink" Target="https://www.globalonlinetrainings.com/exadata-train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normAutofit fontScale="90000"/>
          </a:bodyPr>
          <a:lstStyle/>
          <a:p>
            <a:r>
              <a:rPr lang="en-US" dirty="0" smtClean="0">
                <a:solidFill>
                  <a:srgbClr val="FF0000"/>
                </a:solidFill>
                <a:latin typeface="Bell MT" pitchFamily="18" charset="0"/>
              </a:rPr>
              <a:t>GLOBAL ONLINE TRAININGS</a:t>
            </a:r>
            <a:r>
              <a:rPr lang="en-US" dirty="0" smtClean="0"/>
              <a:t/>
            </a:r>
            <a:br>
              <a:rPr lang="en-US" dirty="0" smtClean="0"/>
            </a:br>
            <a:r>
              <a:rPr lang="en-US" dirty="0" smtClean="0"/>
              <a:t/>
            </a:r>
            <a:br>
              <a:rPr lang="en-US" dirty="0" smtClean="0"/>
            </a:br>
            <a:r>
              <a:rPr lang="en-US" dirty="0" smtClean="0">
                <a:solidFill>
                  <a:srgbClr val="FFFF00"/>
                </a:solidFill>
                <a:latin typeface="Algerian" pitchFamily="82" charset="0"/>
              </a:rPr>
              <a:t>EXADATA TRAINING</a:t>
            </a:r>
            <a:endParaRPr lang="en-US" dirty="0">
              <a:solidFill>
                <a:srgbClr val="FFFF00"/>
              </a:solidFill>
              <a:latin typeface="Algerian" pitchFamily="82" charset="0"/>
            </a:endParaRPr>
          </a:p>
        </p:txBody>
      </p:sp>
      <p:sp>
        <p:nvSpPr>
          <p:cNvPr id="3" name="Subtitle 2"/>
          <p:cNvSpPr>
            <a:spLocks noGrp="1"/>
          </p:cNvSpPr>
          <p:nvPr>
            <p:ph type="subTitle" idx="1"/>
          </p:nvPr>
        </p:nvSpPr>
        <p:spPr>
          <a:xfrm>
            <a:off x="1219200" y="2667000"/>
            <a:ext cx="6400800" cy="1752600"/>
          </a:xfrm>
        </p:spPr>
        <p:txBody>
          <a:bodyPr>
            <a:normAutofit/>
          </a:bodyPr>
          <a:lstStyle/>
          <a:p>
            <a:r>
              <a:rPr lang="en-US" sz="1800" dirty="0" smtClean="0">
                <a:hlinkClick r:id="rId2"/>
              </a:rPr>
              <a:t>https://www.globalonlinetrainings.com/exadata-training</a:t>
            </a:r>
            <a:endParaRPr lang="en-US" sz="1800" dirty="0" smtClean="0"/>
          </a:p>
          <a:p>
            <a:endParaRPr lang="en-US" sz="1800" dirty="0" smtClean="0"/>
          </a:p>
          <a:p>
            <a:r>
              <a:rPr lang="en-US" sz="1800" u="sng" dirty="0">
                <a:hlinkClick r:id="rId3"/>
              </a:rPr>
              <a:t>info@globalonlinetrainings.com</a:t>
            </a:r>
            <a:endParaRPr lang="en-US" sz="1800" dirty="0"/>
          </a:p>
          <a:p>
            <a:endParaRPr lang="en-US" sz="1800" dirty="0"/>
          </a:p>
          <a:p>
            <a:endParaRPr lang="en-US" sz="1800" dirty="0"/>
          </a:p>
        </p:txBody>
      </p:sp>
      <p:sp>
        <p:nvSpPr>
          <p:cNvPr id="4" name="Rectangle 3"/>
          <p:cNvSpPr/>
          <p:nvPr/>
        </p:nvSpPr>
        <p:spPr>
          <a:xfrm>
            <a:off x="5715000" y="5029200"/>
            <a:ext cx="4572000" cy="1477328"/>
          </a:xfrm>
          <a:prstGeom prst="rect">
            <a:avLst/>
          </a:prstGeom>
        </p:spPr>
        <p:txBody>
          <a:bodyPr>
            <a:spAutoFit/>
          </a:bodyPr>
          <a:lstStyle/>
          <a:p>
            <a:r>
              <a:rPr lang="en-US" dirty="0" smtClean="0">
                <a:solidFill>
                  <a:srgbClr val="00B050"/>
                </a:solidFill>
              </a:rPr>
              <a:t>India: +91 90300 10123</a:t>
            </a:r>
          </a:p>
          <a:p>
            <a:r>
              <a:rPr lang="en-US" dirty="0" err="1" smtClean="0">
                <a:solidFill>
                  <a:srgbClr val="00B050"/>
                </a:solidFill>
              </a:rPr>
              <a:t>Whatsapp</a:t>
            </a:r>
            <a:r>
              <a:rPr lang="en-US" dirty="0" smtClean="0">
                <a:solidFill>
                  <a:srgbClr val="00B050"/>
                </a:solidFill>
              </a:rPr>
              <a:t>:+1 516 8586 242</a:t>
            </a:r>
          </a:p>
          <a:p>
            <a:r>
              <a:rPr lang="en-US" dirty="0" smtClean="0">
                <a:solidFill>
                  <a:srgbClr val="00B050"/>
                </a:solidFill>
              </a:rPr>
              <a:t>India: +91 40 6050 1418</a:t>
            </a:r>
          </a:p>
          <a:p>
            <a:r>
              <a:rPr lang="en-US" dirty="0" smtClean="0">
                <a:solidFill>
                  <a:srgbClr val="00B050"/>
                </a:solidFill>
              </a:rPr>
              <a:t>USA: +1 909 233 6006</a:t>
            </a:r>
          </a:p>
          <a:p>
            <a:r>
              <a:rPr lang="en-US" dirty="0" smtClean="0">
                <a:solidFill>
                  <a:srgbClr val="00B050"/>
                </a:solidFill>
              </a:rPr>
              <a:t>UK: +44 (0)203 371 0077</a:t>
            </a:r>
            <a:endParaRPr lang="en-US" dirty="0">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7030A0"/>
                </a:solidFill>
                <a:latin typeface="Bell MT" pitchFamily="18" charset="0"/>
              </a:rPr>
              <a:t>EXADATA TRAINING Introduction</a:t>
            </a:r>
            <a:endParaRPr lang="en-US" sz="4000" dirty="0">
              <a:solidFill>
                <a:srgbClr val="7030A0"/>
              </a:solidFill>
              <a:latin typeface="Bell MT" pitchFamily="18" charset="0"/>
            </a:endParaRPr>
          </a:p>
        </p:txBody>
      </p:sp>
      <p:sp>
        <p:nvSpPr>
          <p:cNvPr id="3" name="Content Placeholder 2"/>
          <p:cNvSpPr>
            <a:spLocks noGrp="1"/>
          </p:cNvSpPr>
          <p:nvPr>
            <p:ph idx="1"/>
          </p:nvPr>
        </p:nvSpPr>
        <p:spPr/>
        <p:txBody>
          <a:bodyPr>
            <a:normAutofit/>
          </a:bodyPr>
          <a:lstStyle/>
          <a:p>
            <a:r>
              <a:rPr lang="en-US" sz="1600" b="1" u="sng" dirty="0" err="1"/>
              <a:t>Exadata</a:t>
            </a:r>
            <a:r>
              <a:rPr lang="en-US" sz="1600" b="1" u="sng" dirty="0"/>
              <a:t> Training</a:t>
            </a:r>
            <a:r>
              <a:rPr lang="en-US" sz="1600" dirty="0"/>
              <a:t> is Data appliance. Oracle </a:t>
            </a:r>
            <a:r>
              <a:rPr lang="en-US" sz="1600" dirty="0" err="1"/>
              <a:t>Exadata</a:t>
            </a:r>
            <a:r>
              <a:rPr lang="en-US" sz="1600" dirty="0"/>
              <a:t> is pre configured cluster data sever. The first version of Oracle </a:t>
            </a:r>
            <a:r>
              <a:rPr lang="en-US" sz="1600" dirty="0" err="1"/>
              <a:t>Exadata</a:t>
            </a:r>
            <a:r>
              <a:rPr lang="en-US" sz="1600" dirty="0"/>
              <a:t> created in 2008.It was collaboration between Oracle Corporation and Hewlett Packard. Oracle </a:t>
            </a:r>
            <a:r>
              <a:rPr lang="en-US" sz="1600" dirty="0" err="1"/>
              <a:t>Exadata</a:t>
            </a:r>
            <a:r>
              <a:rPr lang="en-US" sz="1600" dirty="0"/>
              <a:t> is world’s fastest Database </a:t>
            </a:r>
            <a:r>
              <a:rPr lang="en-US" sz="1600" dirty="0" err="1"/>
              <a:t>machine.Oracle</a:t>
            </a:r>
            <a:r>
              <a:rPr lang="en-US" sz="1600" dirty="0"/>
              <a:t> </a:t>
            </a:r>
            <a:r>
              <a:rPr lang="en-US" sz="1600" dirty="0" err="1"/>
              <a:t>Exadata</a:t>
            </a:r>
            <a:r>
              <a:rPr lang="en-US" sz="1600" dirty="0"/>
              <a:t> is best platform for all database workloads. </a:t>
            </a:r>
            <a:r>
              <a:rPr lang="en-US" sz="1600" dirty="0" err="1"/>
              <a:t>Exadata</a:t>
            </a:r>
            <a:r>
              <a:rPr lang="en-US" sz="1600" dirty="0"/>
              <a:t> Training Eliminates long-standing trade-off between Scalability, Availability, and Cost. </a:t>
            </a:r>
            <a:endParaRPr lang="en-US" sz="1600" dirty="0" smtClean="0"/>
          </a:p>
          <a:p>
            <a:r>
              <a:rPr lang="en-US" sz="1600" dirty="0"/>
              <a:t>The </a:t>
            </a:r>
            <a:r>
              <a:rPr lang="en-US" sz="1600" dirty="0" err="1"/>
              <a:t>Exadata</a:t>
            </a:r>
            <a:r>
              <a:rPr lang="en-US" sz="1600" dirty="0"/>
              <a:t> machine created by oracle and software by sun. </a:t>
            </a:r>
            <a:r>
              <a:rPr lang="en-US" sz="1600" u="sng" dirty="0"/>
              <a:t>Oracle </a:t>
            </a:r>
            <a:r>
              <a:rPr lang="en-US" sz="1600" u="sng" dirty="0" err="1"/>
              <a:t>Exadata</a:t>
            </a:r>
            <a:r>
              <a:rPr lang="en-US" sz="1600" u="sng" dirty="0"/>
              <a:t> 12c Online Training</a:t>
            </a:r>
            <a:r>
              <a:rPr lang="en-US" sz="1600" dirty="0"/>
              <a:t> is a best platform for All database workloads. </a:t>
            </a:r>
            <a:r>
              <a:rPr lang="en-US" sz="1600" dirty="0" err="1"/>
              <a:t>Exadata</a:t>
            </a:r>
            <a:r>
              <a:rPr lang="en-US" sz="1600" dirty="0"/>
              <a:t> is a fully managed service. We can also build a lot of applications without writing any </a:t>
            </a:r>
            <a:r>
              <a:rPr lang="en-US" sz="1600" dirty="0" err="1"/>
              <a:t>code.</a:t>
            </a:r>
            <a:r>
              <a:rPr lang="en-US" sz="1600" i="1" dirty="0" err="1"/>
              <a:t>Global</a:t>
            </a:r>
            <a:r>
              <a:rPr lang="en-US" sz="1600" i="1" dirty="0"/>
              <a:t> Online Trainings</a:t>
            </a:r>
            <a:r>
              <a:rPr lang="en-US" sz="1600" dirty="0"/>
              <a:t> gives </a:t>
            </a:r>
            <a:r>
              <a:rPr lang="en-US" sz="1600" i="1" dirty="0" err="1"/>
              <a:t>Exadata</a:t>
            </a:r>
            <a:r>
              <a:rPr lang="en-US" sz="1600" i="1" dirty="0"/>
              <a:t> Training </a:t>
            </a:r>
            <a:r>
              <a:rPr lang="en-US" sz="1600" dirty="0"/>
              <a:t>by best Trainers. </a:t>
            </a:r>
            <a:endParaRPr lang="en-US" sz="1600" dirty="0" smtClean="0"/>
          </a:p>
          <a:p>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2">
                    <a:lumMod val="60000"/>
                    <a:lumOff val="40000"/>
                  </a:schemeClr>
                </a:solidFill>
                <a:latin typeface="Bell MT" pitchFamily="18" charset="0"/>
              </a:rPr>
              <a:t>Features of </a:t>
            </a:r>
            <a:r>
              <a:rPr lang="en-US" b="1" dirty="0" err="1">
                <a:solidFill>
                  <a:schemeClr val="tx2">
                    <a:lumMod val="60000"/>
                    <a:lumOff val="40000"/>
                  </a:schemeClr>
                </a:solidFill>
                <a:latin typeface="Bell MT" pitchFamily="18" charset="0"/>
              </a:rPr>
              <a:t>Exdata</a:t>
            </a:r>
            <a:r>
              <a:rPr lang="en-US" b="1" dirty="0">
                <a:solidFill>
                  <a:schemeClr val="tx2">
                    <a:lumMod val="60000"/>
                    <a:lumOff val="40000"/>
                  </a:schemeClr>
                </a:solidFill>
                <a:latin typeface="Bell MT" pitchFamily="18" charset="0"/>
              </a:rPr>
              <a:t> Training</a:t>
            </a:r>
            <a:br>
              <a:rPr lang="en-US" b="1" dirty="0">
                <a:solidFill>
                  <a:schemeClr val="tx2">
                    <a:lumMod val="60000"/>
                    <a:lumOff val="40000"/>
                  </a:schemeClr>
                </a:solidFill>
                <a:latin typeface="Bell MT" pitchFamily="18" charset="0"/>
              </a:rPr>
            </a:br>
            <a:endParaRPr lang="en-US" dirty="0">
              <a:solidFill>
                <a:schemeClr val="tx2">
                  <a:lumMod val="60000"/>
                  <a:lumOff val="40000"/>
                </a:schemeClr>
              </a:solidFill>
              <a:latin typeface="Bell MT" pitchFamily="18" charset="0"/>
            </a:endParaRPr>
          </a:p>
        </p:txBody>
      </p:sp>
      <p:sp>
        <p:nvSpPr>
          <p:cNvPr id="3" name="Content Placeholder 2"/>
          <p:cNvSpPr>
            <a:spLocks noGrp="1"/>
          </p:cNvSpPr>
          <p:nvPr>
            <p:ph idx="1"/>
          </p:nvPr>
        </p:nvSpPr>
        <p:spPr/>
        <p:txBody>
          <a:bodyPr>
            <a:normAutofit fontScale="55000" lnSpcReduction="20000"/>
          </a:bodyPr>
          <a:lstStyle/>
          <a:p>
            <a:endParaRPr lang="en-US" dirty="0"/>
          </a:p>
          <a:p>
            <a:r>
              <a:rPr lang="en-US" dirty="0"/>
              <a:t>Below are the some essential features of Oracle </a:t>
            </a:r>
            <a:r>
              <a:rPr lang="en-US" dirty="0" err="1"/>
              <a:t>Exadata</a:t>
            </a:r>
            <a:r>
              <a:rPr lang="en-US" dirty="0"/>
              <a:t> Training:</a:t>
            </a:r>
          </a:p>
          <a:p>
            <a:r>
              <a:rPr lang="en-US" b="1" dirty="0"/>
              <a:t>Smart Analytics</a:t>
            </a:r>
            <a:r>
              <a:rPr lang="en-US" dirty="0"/>
              <a:t>:</a:t>
            </a:r>
          </a:p>
          <a:p>
            <a:r>
              <a:rPr lang="en-US" dirty="0"/>
              <a:t>In this queries are moved to storage but not moved storage to quires.</a:t>
            </a:r>
          </a:p>
          <a:p>
            <a:r>
              <a:rPr lang="en-US" dirty="0"/>
              <a:t>Automatically unload and correspondence quires across all storage servers.</a:t>
            </a:r>
          </a:p>
          <a:p>
            <a:r>
              <a:rPr lang="en-US" dirty="0"/>
              <a:t>Using the above two features it works 100 times faster in </a:t>
            </a:r>
            <a:r>
              <a:rPr lang="en-US" dirty="0" err="1"/>
              <a:t>Exadata</a:t>
            </a:r>
            <a:r>
              <a:rPr lang="en-US" dirty="0"/>
              <a:t> Training.</a:t>
            </a:r>
          </a:p>
          <a:p>
            <a:r>
              <a:rPr lang="en-US" dirty="0"/>
              <a:t>Unload scans on encrypted data with FIPS compliance..</a:t>
            </a:r>
          </a:p>
          <a:p>
            <a:r>
              <a:rPr lang="en-US" b="1" dirty="0"/>
              <a:t>Smart Storage: </a:t>
            </a:r>
            <a:r>
              <a:rPr lang="en-US" dirty="0"/>
              <a:t>using hybrid columnar Compression we can reduce the space occupied by data tables by 10 times of normal occupying data tables. In </a:t>
            </a:r>
            <a:r>
              <a:rPr lang="en-US" dirty="0" err="1"/>
              <a:t>exadataTraining</a:t>
            </a:r>
            <a:r>
              <a:rPr lang="en-US" dirty="0"/>
              <a:t> the hybrid columnar Compression is used for organizing data in </a:t>
            </a:r>
            <a:r>
              <a:rPr lang="en-US" dirty="0" err="1"/>
              <a:t>Exadata</a:t>
            </a:r>
            <a:r>
              <a:rPr lang="en-US" dirty="0"/>
              <a:t> smart machine.</a:t>
            </a:r>
          </a:p>
          <a:p>
            <a:r>
              <a:rPr lang="en-US" b="1" dirty="0"/>
              <a:t>Smart OLTP: </a:t>
            </a:r>
            <a:r>
              <a:rPr lang="en-US" dirty="0"/>
              <a:t>we can reduce the complication in OLTP (Online Transaction processing) workloads by </a:t>
            </a:r>
            <a:r>
              <a:rPr lang="en-US" dirty="0" err="1"/>
              <a:t>Exadata</a:t>
            </a:r>
            <a:r>
              <a:rPr lang="en-US" dirty="0"/>
              <a:t> using managing mixed workloads. </a:t>
            </a:r>
            <a:r>
              <a:rPr lang="en-US" dirty="0" err="1"/>
              <a:t>InfiniBand</a:t>
            </a:r>
            <a:r>
              <a:rPr lang="en-US" dirty="0"/>
              <a:t> protocol empowers the maximum speed and minimum latency Of Online transaction processing. The </a:t>
            </a:r>
            <a:r>
              <a:rPr lang="en-US" dirty="0" err="1"/>
              <a:t>InfiniBand</a:t>
            </a:r>
            <a:r>
              <a:rPr lang="en-US" dirty="0"/>
              <a:t> is used in computer networks to increase the performance of speed and reduce the latency in between computer servers in </a:t>
            </a:r>
            <a:r>
              <a:rPr lang="en-US" dirty="0" err="1"/>
              <a:t>Exadata</a:t>
            </a:r>
            <a:r>
              <a:rPr lang="en-US" dirty="0"/>
              <a:t> training.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2">
                    <a:lumMod val="75000"/>
                  </a:schemeClr>
                </a:solidFill>
                <a:latin typeface="Bell MT" pitchFamily="18" charset="0"/>
              </a:rPr>
              <a:t>Configurations of Oracle </a:t>
            </a:r>
            <a:r>
              <a:rPr lang="en-US" b="1" dirty="0" err="1">
                <a:solidFill>
                  <a:schemeClr val="accent2">
                    <a:lumMod val="75000"/>
                  </a:schemeClr>
                </a:solidFill>
                <a:latin typeface="Bell MT" pitchFamily="18" charset="0"/>
              </a:rPr>
              <a:t>Exadata</a:t>
            </a:r>
            <a:r>
              <a:rPr lang="en-US" b="1" dirty="0">
                <a:solidFill>
                  <a:schemeClr val="accent2">
                    <a:lumMod val="75000"/>
                  </a:schemeClr>
                </a:solidFill>
                <a:latin typeface="Bell MT" pitchFamily="18" charset="0"/>
              </a:rPr>
              <a:t> Training</a:t>
            </a:r>
            <a:br>
              <a:rPr lang="en-US" b="1" dirty="0">
                <a:solidFill>
                  <a:schemeClr val="accent2">
                    <a:lumMod val="75000"/>
                  </a:schemeClr>
                </a:solidFill>
                <a:latin typeface="Bell MT" pitchFamily="18" charset="0"/>
              </a:rPr>
            </a:br>
            <a:endParaRPr lang="en-US" dirty="0">
              <a:solidFill>
                <a:schemeClr val="accent2">
                  <a:lumMod val="75000"/>
                </a:schemeClr>
              </a:solidFill>
              <a:latin typeface="Bell MT" pitchFamily="18" charset="0"/>
            </a:endParaRPr>
          </a:p>
        </p:txBody>
      </p:sp>
      <p:sp>
        <p:nvSpPr>
          <p:cNvPr id="3" name="Content Placeholder 2"/>
          <p:cNvSpPr>
            <a:spLocks noGrp="1"/>
          </p:cNvSpPr>
          <p:nvPr>
            <p:ph idx="1"/>
          </p:nvPr>
        </p:nvSpPr>
        <p:spPr/>
        <p:txBody>
          <a:bodyPr>
            <a:normAutofit fontScale="62500" lnSpcReduction="20000"/>
          </a:bodyPr>
          <a:lstStyle/>
          <a:p>
            <a:r>
              <a:rPr lang="en-US" dirty="0"/>
              <a:t>Different configurations those are available in Oracle </a:t>
            </a:r>
            <a:r>
              <a:rPr lang="en-US" dirty="0" err="1"/>
              <a:t>Exadata</a:t>
            </a:r>
            <a:r>
              <a:rPr lang="en-US" dirty="0"/>
              <a:t>.</a:t>
            </a:r>
          </a:p>
          <a:p>
            <a:r>
              <a:rPr lang="en-US" dirty="0"/>
              <a:t>Full Rack</a:t>
            </a:r>
          </a:p>
          <a:p>
            <a:r>
              <a:rPr lang="en-US" dirty="0"/>
              <a:t>Half Rack</a:t>
            </a:r>
          </a:p>
          <a:p>
            <a:r>
              <a:rPr lang="en-US" dirty="0"/>
              <a:t>Quarter Rack</a:t>
            </a:r>
          </a:p>
          <a:p>
            <a:r>
              <a:rPr lang="en-US" b="1" dirty="0"/>
              <a:t>Full Rack:</a:t>
            </a:r>
            <a:r>
              <a:rPr lang="en-US" dirty="0"/>
              <a:t> Full Rack contains 8 Database Servers and 14 storage servers</a:t>
            </a:r>
            <a:r>
              <a:rPr lang="en-US" b="1" dirty="0"/>
              <a:t>. </a:t>
            </a:r>
            <a:r>
              <a:rPr lang="en-US" dirty="0"/>
              <a:t>We can get the three racks in same tower. In full rack it will be full from top to bottom. It is before configured for best, effective performance. Redundant power distributions Unit (PDU) are available in this full rack.</a:t>
            </a:r>
          </a:p>
          <a:p>
            <a:r>
              <a:rPr lang="en-US" b="1" dirty="0"/>
              <a:t>Half Rack: </a:t>
            </a:r>
            <a:r>
              <a:rPr lang="en-US" dirty="0"/>
              <a:t>Half rack consists of 4 Database Servers and 7 storage servers. In half rack the half will be empty. It is also before configured and for good performance. In This also PDUs is available.</a:t>
            </a:r>
          </a:p>
          <a:p>
            <a:r>
              <a:rPr lang="en-US" b="1" dirty="0"/>
              <a:t>Quarter Rack</a:t>
            </a:r>
            <a:r>
              <a:rPr lang="en-US" dirty="0"/>
              <a:t>: Quarter Rack consists of 2 Database Servers and 3 storage servers. In Quarter rack the will be getting quarter of the half rack will be full rack. It is also configured before for effective performance. Redundant power distributions Unit (PDU) are available in this rack also.</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solidFill>
                  <a:schemeClr val="bg2">
                    <a:lumMod val="25000"/>
                  </a:schemeClr>
                </a:solidFill>
                <a:latin typeface="Aparajita" pitchFamily="34" charset="0"/>
                <a:cs typeface="Aparajita" pitchFamily="34" charset="0"/>
              </a:rPr>
              <a:t>Exadata</a:t>
            </a:r>
            <a:r>
              <a:rPr lang="en-US" b="1" dirty="0">
                <a:solidFill>
                  <a:schemeClr val="bg2">
                    <a:lumMod val="25000"/>
                  </a:schemeClr>
                </a:solidFill>
                <a:latin typeface="Aparajita" pitchFamily="34" charset="0"/>
                <a:cs typeface="Aparajita" pitchFamily="34" charset="0"/>
              </a:rPr>
              <a:t> Training Cloud Services</a:t>
            </a:r>
            <a:br>
              <a:rPr lang="en-US" b="1" dirty="0">
                <a:solidFill>
                  <a:schemeClr val="bg2">
                    <a:lumMod val="25000"/>
                  </a:schemeClr>
                </a:solidFill>
                <a:latin typeface="Aparajita" pitchFamily="34" charset="0"/>
                <a:cs typeface="Aparajita" pitchFamily="34" charset="0"/>
              </a:rPr>
            </a:br>
            <a:endParaRPr lang="en-US" dirty="0">
              <a:solidFill>
                <a:schemeClr val="bg2">
                  <a:lumMod val="25000"/>
                </a:schemeClr>
              </a:solidFill>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r>
              <a:rPr lang="en-US" sz="1600" dirty="0"/>
              <a:t> Oracle </a:t>
            </a:r>
            <a:r>
              <a:rPr lang="en-US" sz="1600" dirty="0" err="1"/>
              <a:t>Exadata</a:t>
            </a:r>
            <a:r>
              <a:rPr lang="en-US" sz="1600" dirty="0"/>
              <a:t> is ideal database service which is fully managing priority. It is Oracle </a:t>
            </a:r>
            <a:r>
              <a:rPr lang="en-US" sz="1600" dirty="0" err="1"/>
              <a:t>Exadata</a:t>
            </a:r>
            <a:r>
              <a:rPr lang="en-US" sz="1600" dirty="0"/>
              <a:t> 12c </a:t>
            </a:r>
            <a:r>
              <a:rPr lang="en-US" sz="1600" dirty="0" err="1"/>
              <a:t>dba</a:t>
            </a:r>
            <a:r>
              <a:rPr lang="en-US" sz="1600" dirty="0"/>
              <a:t> Online Training and includes lot of development tools. And it’s conveniently priced. Ideal use case for </a:t>
            </a:r>
            <a:r>
              <a:rPr lang="en-US" sz="1600" dirty="0" err="1"/>
              <a:t>Exadata</a:t>
            </a:r>
            <a:r>
              <a:rPr lang="en-US" sz="1600" dirty="0"/>
              <a:t> is small and medium size production databases and also used for development and test databases. </a:t>
            </a:r>
            <a:r>
              <a:rPr lang="en-US" sz="1600" dirty="0" err="1"/>
              <a:t>Exadata</a:t>
            </a:r>
            <a:r>
              <a:rPr lang="en-US" sz="1600" dirty="0"/>
              <a:t> is a fully managed service. We can also build a lot of applications without writing any code using application express frame work which is part of </a:t>
            </a:r>
            <a:r>
              <a:rPr lang="en-US" sz="1600" dirty="0" err="1"/>
              <a:t>Exadata</a:t>
            </a:r>
            <a:r>
              <a:rPr lang="en-US" sz="1600" dirty="0"/>
              <a:t> express. Using this </a:t>
            </a:r>
            <a:r>
              <a:rPr lang="en-US" sz="1600" dirty="0" err="1"/>
              <a:t>exadata</a:t>
            </a:r>
            <a:r>
              <a:rPr lang="en-US" sz="1600" dirty="0"/>
              <a:t> training we can build web applications, web based mobile applications and also web sheet application without write any code. And also get prebuilt applications for free. If we want to deploy a simple CRM (Customer Relationship Management), and also simple departmental survey are </a:t>
            </a:r>
            <a:r>
              <a:rPr lang="en-US" sz="1600" dirty="0" err="1"/>
              <a:t>available.We</a:t>
            </a:r>
            <a:r>
              <a:rPr lang="en-US" sz="1600" dirty="0"/>
              <a:t> provide best Oracle </a:t>
            </a:r>
            <a:r>
              <a:rPr lang="en-US" sz="1600" dirty="0" err="1"/>
              <a:t>exadata</a:t>
            </a:r>
            <a:r>
              <a:rPr lang="en-US" sz="1600" dirty="0"/>
              <a:t> training with real time experts.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lumMod val="85000"/>
                    <a:lumOff val="15000"/>
                  </a:schemeClr>
                </a:solidFill>
                <a:latin typeface="Angsana New" pitchFamily="18" charset="-34"/>
                <a:cs typeface="Angsana New" pitchFamily="18" charset="-34"/>
              </a:rPr>
              <a:t>Advantages of Oracle </a:t>
            </a:r>
            <a:r>
              <a:rPr lang="en-US" b="1" dirty="0" err="1">
                <a:solidFill>
                  <a:schemeClr val="tx1">
                    <a:lumMod val="85000"/>
                    <a:lumOff val="15000"/>
                  </a:schemeClr>
                </a:solidFill>
                <a:latin typeface="Angsana New" pitchFamily="18" charset="-34"/>
                <a:cs typeface="Angsana New" pitchFamily="18" charset="-34"/>
              </a:rPr>
              <a:t>Exadata</a:t>
            </a:r>
            <a:r>
              <a:rPr lang="en-US" b="1" dirty="0">
                <a:solidFill>
                  <a:schemeClr val="tx1">
                    <a:lumMod val="85000"/>
                    <a:lumOff val="15000"/>
                  </a:schemeClr>
                </a:solidFill>
                <a:latin typeface="Angsana New" pitchFamily="18" charset="-34"/>
                <a:cs typeface="Angsana New" pitchFamily="18" charset="-34"/>
              </a:rPr>
              <a:t> Cloud Services</a:t>
            </a:r>
            <a:br>
              <a:rPr lang="en-US" b="1" dirty="0">
                <a:solidFill>
                  <a:schemeClr val="tx1">
                    <a:lumMod val="85000"/>
                    <a:lumOff val="15000"/>
                  </a:schemeClr>
                </a:solidFill>
                <a:latin typeface="Angsana New" pitchFamily="18" charset="-34"/>
                <a:cs typeface="Angsana New" pitchFamily="18" charset="-34"/>
              </a:rPr>
            </a:br>
            <a:endParaRPr lang="en-US" dirty="0">
              <a:solidFill>
                <a:schemeClr val="tx1">
                  <a:lumMod val="85000"/>
                  <a:lumOff val="15000"/>
                </a:schemeClr>
              </a:solidFill>
              <a:latin typeface="Angsana New" pitchFamily="18" charset="-34"/>
              <a:cs typeface="Angsana New" pitchFamily="18" charset="-34"/>
            </a:endParaRPr>
          </a:p>
        </p:txBody>
      </p:sp>
      <p:sp>
        <p:nvSpPr>
          <p:cNvPr id="3" name="Content Placeholder 2"/>
          <p:cNvSpPr>
            <a:spLocks noGrp="1"/>
          </p:cNvSpPr>
          <p:nvPr>
            <p:ph idx="1"/>
          </p:nvPr>
        </p:nvSpPr>
        <p:spPr/>
        <p:txBody>
          <a:bodyPr>
            <a:normAutofit/>
          </a:bodyPr>
          <a:lstStyle/>
          <a:p>
            <a:r>
              <a:rPr lang="en-US" sz="1600" dirty="0"/>
              <a:t>One database services for all workloads on </a:t>
            </a:r>
            <a:r>
              <a:rPr lang="en-US" sz="1600" dirty="0" err="1"/>
              <a:t>exadata</a:t>
            </a:r>
            <a:r>
              <a:rPr lang="en-US" sz="1600" dirty="0"/>
              <a:t>.</a:t>
            </a:r>
          </a:p>
          <a:p>
            <a:r>
              <a:rPr lang="en-US" sz="1600" dirty="0"/>
              <a:t>No need to use different services based on workloads.</a:t>
            </a:r>
          </a:p>
          <a:p>
            <a:r>
              <a:rPr lang="en-US" sz="1600" dirty="0"/>
              <a:t>Run any infrastructure component in any location.</a:t>
            </a:r>
          </a:p>
          <a:p>
            <a:r>
              <a:rPr lang="en-US" sz="1600" dirty="0"/>
              <a:t>Every application runs without change.</a:t>
            </a:r>
          </a:p>
          <a:p>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latin typeface="Angsana New" pitchFamily="18" charset="-34"/>
                <a:cs typeface="Angsana New" pitchFamily="18" charset="-34"/>
              </a:rPr>
              <a:t>Important things of Oracle </a:t>
            </a:r>
            <a:r>
              <a:rPr lang="en-US" b="1" dirty="0" err="1">
                <a:solidFill>
                  <a:schemeClr val="accent1">
                    <a:lumMod val="75000"/>
                  </a:schemeClr>
                </a:solidFill>
                <a:latin typeface="Angsana New" pitchFamily="18" charset="-34"/>
                <a:cs typeface="Angsana New" pitchFamily="18" charset="-34"/>
              </a:rPr>
              <a:t>Exadata</a:t>
            </a:r>
            <a:r>
              <a:rPr lang="en-US" b="1" dirty="0">
                <a:solidFill>
                  <a:schemeClr val="accent1">
                    <a:lumMod val="75000"/>
                  </a:schemeClr>
                </a:solidFill>
                <a:latin typeface="Angsana New" pitchFamily="18" charset="-34"/>
                <a:cs typeface="Angsana New" pitchFamily="18" charset="-34"/>
              </a:rPr>
              <a:t> Database:</a:t>
            </a:r>
            <a:br>
              <a:rPr lang="en-US" b="1" dirty="0">
                <a:solidFill>
                  <a:schemeClr val="accent1">
                    <a:lumMod val="75000"/>
                  </a:schemeClr>
                </a:solidFill>
                <a:latin typeface="Angsana New" pitchFamily="18" charset="-34"/>
                <a:cs typeface="Angsana New" pitchFamily="18" charset="-34"/>
              </a:rPr>
            </a:br>
            <a:endParaRPr lang="en-US" dirty="0">
              <a:solidFill>
                <a:schemeClr val="accent1">
                  <a:lumMod val="75000"/>
                </a:schemeClr>
              </a:solidFill>
              <a:latin typeface="Angsana New" pitchFamily="18" charset="-34"/>
              <a:cs typeface="Angsana New" pitchFamily="18" charset="-34"/>
            </a:endParaRPr>
          </a:p>
        </p:txBody>
      </p:sp>
      <p:sp>
        <p:nvSpPr>
          <p:cNvPr id="3" name="Content Placeholder 2"/>
          <p:cNvSpPr>
            <a:spLocks noGrp="1"/>
          </p:cNvSpPr>
          <p:nvPr>
            <p:ph idx="1"/>
          </p:nvPr>
        </p:nvSpPr>
        <p:spPr/>
        <p:txBody>
          <a:bodyPr>
            <a:normAutofit/>
          </a:bodyPr>
          <a:lstStyle/>
          <a:p>
            <a:r>
              <a:rPr lang="en-US" sz="1600" b="1" dirty="0"/>
              <a:t>Database Cluster:</a:t>
            </a:r>
            <a:r>
              <a:rPr lang="en-US" sz="1600" dirty="0"/>
              <a:t> Database clusters runs in the Intel based Database Servers on Oracle Linux or Solaris11and Oracle Database 11g.</a:t>
            </a:r>
          </a:p>
          <a:p>
            <a:r>
              <a:rPr lang="en-US" sz="1600" b="1" dirty="0"/>
              <a:t>Storage Grid: </a:t>
            </a:r>
            <a:r>
              <a:rPr lang="en-US" sz="1600" dirty="0"/>
              <a:t>Storage Grid runs on Intel based storage servers, 504 terabytes of raw disk and 5.3 terabytes of flash </a:t>
            </a:r>
            <a:r>
              <a:rPr lang="en-US" sz="1600" dirty="0" err="1"/>
              <a:t>storage</a:t>
            </a:r>
            <a:r>
              <a:rPr lang="en-US" sz="1600" b="1" dirty="0" err="1"/>
              <a:t>.</a:t>
            </a:r>
            <a:r>
              <a:rPr lang="en-US" sz="1600" dirty="0" err="1"/>
              <a:t>Global</a:t>
            </a:r>
            <a:r>
              <a:rPr lang="en-US" sz="1600" dirty="0"/>
              <a:t> Online Trainings provides Oracle </a:t>
            </a:r>
            <a:r>
              <a:rPr lang="en-US" sz="1600" dirty="0" err="1"/>
              <a:t>Exadata</a:t>
            </a:r>
            <a:r>
              <a:rPr lang="en-US" sz="1600" dirty="0"/>
              <a:t> Administration material also.</a:t>
            </a:r>
          </a:p>
          <a:p>
            <a:r>
              <a:rPr lang="en-US" sz="1600" b="1" dirty="0" err="1"/>
              <a:t>InfiniBand</a:t>
            </a:r>
            <a:r>
              <a:rPr lang="en-US" sz="1600" b="1" dirty="0"/>
              <a:t> Network:</a:t>
            </a:r>
            <a:r>
              <a:rPr lang="en-US" sz="1600" dirty="0"/>
              <a:t> It is one of the most critical networks to the </a:t>
            </a:r>
            <a:r>
              <a:rPr lang="en-US" sz="1600" dirty="0" err="1"/>
              <a:t>Exadata</a:t>
            </a:r>
            <a:r>
              <a:rPr lang="en-US" sz="1600" dirty="0"/>
              <a:t> training machine. And internal 40 </a:t>
            </a:r>
            <a:r>
              <a:rPr lang="en-US" sz="1600" dirty="0" err="1"/>
              <a:t>Gb</a:t>
            </a:r>
            <a:r>
              <a:rPr lang="en-US" sz="1600" dirty="0"/>
              <a:t>/sec network. So Communication between internal components of database machine is leaving </a:t>
            </a:r>
            <a:r>
              <a:rPr lang="en-US" sz="1600" dirty="0" err="1"/>
              <a:t>part.Infiniband</a:t>
            </a:r>
            <a:r>
              <a:rPr lang="en-US" sz="1600" dirty="0"/>
              <a:t> network is unified server and storage network.</a:t>
            </a:r>
          </a:p>
          <a:p>
            <a:r>
              <a:rPr lang="en-US" sz="1600" b="1" dirty="0" err="1"/>
              <a:t>Exadata</a:t>
            </a:r>
            <a:r>
              <a:rPr lang="en-US" sz="1600" b="1" dirty="0"/>
              <a:t> Training Built-In Hardware Redundancy:</a:t>
            </a:r>
            <a:endParaRPr lang="en-US" sz="1600" dirty="0"/>
          </a:p>
          <a:p>
            <a:r>
              <a:rPr lang="en-US" sz="1600" b="1" dirty="0"/>
              <a:t>Redundant Database Server:</a:t>
            </a:r>
            <a:r>
              <a:rPr lang="en-US" sz="1600" dirty="0"/>
              <a:t> In Oracle </a:t>
            </a:r>
            <a:r>
              <a:rPr lang="en-US" sz="1600" dirty="0" err="1"/>
              <a:t>Exadata</a:t>
            </a:r>
            <a:r>
              <a:rPr lang="en-US" sz="1600" dirty="0"/>
              <a:t> Highly available clusters servers and hot swappable power supplies and fans in active configuration. And also redundant power distribution units like fans are available. Oracle database certification training also available in our GOT and trainers will trained very well.</a:t>
            </a:r>
          </a:p>
          <a:p>
            <a:r>
              <a:rPr lang="en-US" sz="1600" b="1" dirty="0"/>
              <a:t>Redundant Storage Grid:</a:t>
            </a:r>
            <a:r>
              <a:rPr lang="en-US" sz="1600" dirty="0"/>
              <a:t> Data influenced across storage servers redundant and non-blocking IO paths. You’re not compromising of multiple workloads of </a:t>
            </a:r>
            <a:r>
              <a:rPr lang="en-US" sz="1600" dirty="0" err="1"/>
              <a:t>exadata</a:t>
            </a:r>
            <a:r>
              <a:rPr lang="en-US" sz="1600" dirty="0"/>
              <a:t> machine.</a:t>
            </a:r>
          </a:p>
          <a:p>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2514600"/>
            <a:ext cx="4878259" cy="1015663"/>
          </a:xfrm>
          <a:prstGeom prst="rect">
            <a:avLst/>
          </a:prstGeom>
          <a:noFill/>
        </p:spPr>
        <p:txBody>
          <a:bodyPr wrap="none" rtlCol="0">
            <a:spAutoFit/>
          </a:bodyPr>
          <a:lstStyle/>
          <a:p>
            <a:r>
              <a:rPr lang="en-US" sz="6000" dirty="0" smtClean="0">
                <a:solidFill>
                  <a:srgbClr val="00B050"/>
                </a:solidFill>
                <a:latin typeface="Bookman Old Style" pitchFamily="18" charset="0"/>
              </a:rPr>
              <a:t>THANK YOU</a:t>
            </a:r>
            <a:endParaRPr lang="en-US" sz="6000" dirty="0">
              <a:solidFill>
                <a:srgbClr val="00B050"/>
              </a:solidFill>
              <a:latin typeface="Bookman Old Style"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192</Words>
  <Application>Microsoft Office PowerPoint</Application>
  <PresentationFormat>On-screen Show (4:3)</PresentationFormat>
  <Paragraphs>45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GLOBAL ONLINE TRAININGS  EXADATA TRAINING</vt:lpstr>
      <vt:lpstr>EXADATA TRAINING Introduction</vt:lpstr>
      <vt:lpstr>Features of Exdata Training </vt:lpstr>
      <vt:lpstr>Configurations of Oracle Exadata Training </vt:lpstr>
      <vt:lpstr>Exadata Training Cloud Services </vt:lpstr>
      <vt:lpstr>Advantages of Oracle Exadata Cloud Services </vt:lpstr>
      <vt:lpstr>Important things of Oracle Exadata Database: </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cp:revision>
  <dcterms:created xsi:type="dcterms:W3CDTF">2018-04-11T06:21:38Z</dcterms:created>
  <dcterms:modified xsi:type="dcterms:W3CDTF">2018-04-11T06:33:57Z</dcterms:modified>
</cp:coreProperties>
</file>