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3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3" r:id="rId14"/>
    <p:sldId id="338" r:id="rId15"/>
    <p:sldId id="324" r:id="rId16"/>
    <p:sldId id="325" r:id="rId17"/>
    <p:sldId id="326" r:id="rId18"/>
    <p:sldId id="328" r:id="rId19"/>
    <p:sldId id="329" r:id="rId20"/>
    <p:sldId id="330" r:id="rId21"/>
    <p:sldId id="331" r:id="rId22"/>
    <p:sldId id="332" r:id="rId23"/>
    <p:sldId id="320" r:id="rId24"/>
    <p:sldId id="334" r:id="rId25"/>
    <p:sldId id="335" r:id="rId26"/>
    <p:sldId id="336" r:id="rId27"/>
    <p:sldId id="339" r:id="rId28"/>
    <p:sldId id="3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FCC"/>
    <a:srgbClr val="E1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399C-7D46-4773-8ABA-3E73AD713EEC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AC0B-866D-4C7E-95AB-940EA5ED39BF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BF8C-9BC2-47CB-9626-4BAFB214AC50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47F-439B-4BE9-BC04-3CF982F41716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BCFD-EC89-485A-BB74-59FC4A97D47E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7C4-E7F1-4134-B733-1F08216FC46F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908-AAE1-4CC6-99F4-D29EC9AE5C47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76B9-2E3D-44C7-ADF7-060218BF6CE3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6D1F-45A3-4BBF-9145-601502A99850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ADF-3981-4E16-A8D6-ED595F6A2434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3B1-26CE-492F-B9C7-2C278A9127A2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575B-3C04-4EAE-A29F-35412E5C90C6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5F8-3053-46BF-9A41-9AD1D9D4933A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408-BA58-4387-A16B-A31870E4AE08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64C2-56D4-48A1-9B46-8A886281B764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BB93-60B5-4F9D-8E7F-B00DFFAD33C7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04A-23B0-44E6-AEAE-C693EABA59A3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34A8D8-8B56-4BDD-8764-B69B723851E3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Route.$routeProvid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528802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Client</a:t>
            </a:r>
            <a:br>
              <a:rPr lang="en-US" dirty="0" smtClean="0"/>
            </a:br>
            <a:r>
              <a:rPr lang="en-US" sz="3200" dirty="0" smtClean="0"/>
              <a:t>(HTM5, Angular.js)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7000693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121814" cy="4648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as HTML element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US" dirty="0" smtClean="0"/>
              <a:t>JavaScript as external resources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="e.js"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dirty="0" smtClean="0"/>
              <a:t>Purposes</a:t>
            </a:r>
          </a:p>
          <a:p>
            <a:pPr marL="800100" lvl="1"/>
            <a:r>
              <a:rPr lang="pt-BR" dirty="0"/>
              <a:t>Manipulate HTML DOM via document </a:t>
            </a:r>
            <a:r>
              <a:rPr lang="pt-BR" dirty="0" smtClean="0"/>
              <a:t>object</a:t>
            </a:r>
          </a:p>
          <a:p>
            <a:pPr marL="971550" lvl="2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document.getElementById("logo")...</a:t>
            </a:r>
          </a:p>
          <a:p>
            <a:pPr marL="800100" lvl="1"/>
            <a:r>
              <a:rPr lang="pt-BR" dirty="0" smtClean="0"/>
              <a:t>Handle Event from HTML element</a:t>
            </a:r>
          </a:p>
          <a:p>
            <a:pPr marL="971550" lvl="2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&lt;p onclick="do_smth()"&gt; ... &lt;/p&gt; </a:t>
            </a:r>
          </a:p>
          <a:p>
            <a:pPr marL="800100" lvl="1"/>
            <a:r>
              <a:rPr lang="pt-BR" dirty="0" smtClean="0"/>
              <a:t>Implement application logics, e.g., form validations</a:t>
            </a:r>
          </a:p>
          <a:p>
            <a:pPr marL="1200150" lvl="2"/>
            <a:endParaRPr lang="pt-BR" dirty="0"/>
          </a:p>
          <a:p>
            <a:pPr marL="1200150" lvl="2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681" y="2009292"/>
            <a:ext cx="28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Refer to Chapter #03 for syntaxes.</a:t>
            </a:r>
          </a:p>
        </p:txBody>
      </p:sp>
    </p:spTree>
    <p:extLst>
      <p:ext uri="{BB962C8B-B14F-4D97-AF65-F5344CB8AC3E}">
        <p14:creationId xmlns:p14="http://schemas.microsoft.com/office/powerpoint/2010/main" val="42329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Framework</a:t>
            </a:r>
          </a:p>
          <a:p>
            <a:pPr lvl="1"/>
            <a:r>
              <a:rPr lang="en-US" dirty="0" smtClean="0"/>
              <a:t>Heavyweights: Bootstrap, Foundation</a:t>
            </a:r>
          </a:p>
          <a:p>
            <a:pPr lvl="1"/>
            <a:r>
              <a:rPr lang="en-US" dirty="0" smtClean="0"/>
              <a:t>Middleweights: Gummy, Groundwork</a:t>
            </a:r>
          </a:p>
          <a:p>
            <a:pPr lvl="1"/>
            <a:r>
              <a:rPr lang="en-US" dirty="0" smtClean="0"/>
              <a:t>Lightweights: Pure, Base, </a:t>
            </a:r>
            <a:r>
              <a:rPr lang="en-US" dirty="0" err="1" smtClean="0"/>
              <a:t>Kube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JavaScript Library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manipulation, animation, events, HTTP </a:t>
            </a:r>
            <a:r>
              <a:rPr lang="en-US" dirty="0" smtClean="0"/>
              <a:t>requests</a:t>
            </a:r>
            <a:endParaRPr lang="en-US" dirty="0"/>
          </a:p>
          <a:p>
            <a:pPr lvl="2"/>
            <a:r>
              <a:rPr lang="en-US" dirty="0" smtClean="0"/>
              <a:t>jQuery, minified.js</a:t>
            </a:r>
          </a:p>
          <a:p>
            <a:pPr lvl="1"/>
            <a:r>
              <a:rPr lang="en-US" dirty="0" smtClean="0"/>
              <a:t>Supports: underscore.js, moment.js</a:t>
            </a:r>
          </a:p>
          <a:p>
            <a:r>
              <a:rPr lang="en-US" dirty="0" smtClean="0"/>
              <a:t>JavaScript Framework</a:t>
            </a:r>
          </a:p>
          <a:p>
            <a:pPr lvl="1"/>
            <a:r>
              <a:rPr lang="en-US" dirty="0" smtClean="0"/>
              <a:t>jQuery, Dojo, Ember.js, AngularJS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2197" y="1446312"/>
            <a:ext cx="448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http://www.monolinea.com/css-frameworks-comparison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4431" y="6059277"/>
            <a:ext cx="5480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http://en.wikipedia.org/wiki/Comparison_of_JavaScript_frameworks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with 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</a:t>
            </a:r>
            <a:r>
              <a:rPr lang="en-US" dirty="0" smtClean="0"/>
              <a:t>odel-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iew-</a:t>
            </a:r>
            <a:r>
              <a:rPr lang="en-US" dirty="0" smtClean="0">
                <a:solidFill>
                  <a:schemeClr val="accent6"/>
                </a:solidFill>
              </a:rPr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MVC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Controller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behavior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Modifying / updating the models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View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interface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the data is presented to the user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6145427" y="1338648"/>
            <a:ext cx="381000" cy="2253049"/>
          </a:xfrm>
          <a:prstGeom prst="rightBracket">
            <a:avLst>
              <a:gd name="adj" fmla="val 5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6145426" y="3635974"/>
            <a:ext cx="381000" cy="1447800"/>
          </a:xfrm>
          <a:prstGeom prst="rightBracket">
            <a:avLst>
              <a:gd name="adj" fmla="val 3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526426" y="2253048"/>
            <a:ext cx="1810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JavaScript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02627" y="4131274"/>
            <a:ext cx="17926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ng-app="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&lt;div ng-controller="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myCtrl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{{greeting}}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[])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app.controller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myCtrl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function($scope){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scope.greeting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"Hello world";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7146" y="1812324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Try!!</a:t>
            </a:r>
            <a:r>
              <a:rPr lang="en-US" dirty="0" smtClean="0"/>
              <a:t> this 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http://jsfiddle.net/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6431" y="2560822"/>
            <a:ext cx="2156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 the left hand side,</a:t>
            </a:r>
          </a:p>
          <a:p>
            <a:r>
              <a:rPr lang="en-US" sz="1400" dirty="0" smtClean="0"/>
              <a:t>Choose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AngularJS 1.2.1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No wrap – in &lt;head&gt;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4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Binding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Views are declarative</a:t>
            </a:r>
          </a:p>
          <a:p>
            <a:pPr lvl="1"/>
            <a:r>
              <a:rPr lang="en-US" altLang="en-US" dirty="0"/>
              <a:t>The structure of the interface</a:t>
            </a:r>
          </a:p>
          <a:p>
            <a:r>
              <a:rPr lang="en-US" altLang="en-US" dirty="0"/>
              <a:t>Controllers do not need to directly manipulate the view</a:t>
            </a:r>
          </a:p>
          <a:p>
            <a:pPr lvl="1"/>
            <a:r>
              <a:rPr lang="en-US" altLang="en-US" dirty="0"/>
              <a:t>Changes in the models / data are automatically reflected in the view</a:t>
            </a:r>
          </a:p>
          <a:p>
            <a:pPr lvl="1"/>
            <a:r>
              <a:rPr lang="en-US" altLang="en-US" dirty="0"/>
              <a:t>Updates are managed by the frameworks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710" y="1438275"/>
            <a:ext cx="8395679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Make use of special ng attributes (directives) on </a:t>
            </a:r>
            <a:r>
              <a:rPr lang="en-US" altLang="en-US" sz="2400" dirty="0" smtClean="0"/>
              <a:t>HTML </a:t>
            </a:r>
            <a:r>
              <a:rPr lang="en-US" altLang="en-US" sz="2400" dirty="0"/>
              <a:t>elements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ng-app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Determines which part of the page will use AngularJS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If given a value it will load that application module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ng-controller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Determines which </a:t>
            </a:r>
            <a:r>
              <a:rPr lang="en-US" altLang="en-US" sz="1800" dirty="0" smtClean="0"/>
              <a:t>controller </a:t>
            </a:r>
            <a:r>
              <a:rPr lang="en-US" altLang="en-US" sz="1800" dirty="0"/>
              <a:t>should be used for that part of the page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ng-model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Determines what model the value of an input field will be bound to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Used for two-way </a:t>
            </a:r>
            <a:r>
              <a:rPr lang="en-US" altLang="en-US" sz="1800" dirty="0" smtClean="0"/>
              <a:t>binding</a:t>
            </a:r>
          </a:p>
          <a:p>
            <a:pPr lvl="1"/>
            <a:r>
              <a:rPr lang="en-US" altLang="en-US" sz="2000" dirty="0"/>
              <a:t>ng-if=“&lt;model expression&gt;”</a:t>
            </a:r>
          </a:p>
          <a:p>
            <a:pPr lvl="2"/>
            <a:r>
              <a:rPr lang="en-US" altLang="en-US" dirty="0"/>
              <a:t>Inserts HTML element if expression is </a:t>
            </a:r>
            <a:r>
              <a:rPr lang="en-US" altLang="en-US" dirty="0" smtClean="0"/>
              <a:t>true, Does </a:t>
            </a:r>
            <a:r>
              <a:rPr lang="en-US" altLang="en-US" dirty="0"/>
              <a:t>not insert element in the DOM if it is false</a:t>
            </a:r>
          </a:p>
          <a:p>
            <a:pPr lvl="1"/>
            <a:r>
              <a:rPr lang="en-US" altLang="en-US" sz="2000" dirty="0"/>
              <a:t>ng-repeat=“&lt;variable&gt; in &lt;array&gt;”</a:t>
            </a:r>
          </a:p>
          <a:p>
            <a:pPr lvl="2"/>
            <a:r>
              <a:rPr lang="en-US" altLang="en-US" dirty="0"/>
              <a:t>Repeats the HTML element for each value in the array</a:t>
            </a:r>
          </a:p>
          <a:p>
            <a:pPr lvl="2"/>
            <a:r>
              <a:rPr lang="en-US" altLang="en-US" dirty="0"/>
              <a:t>Also a key-value pair version for JSON </a:t>
            </a:r>
            <a:r>
              <a:rPr lang="en-US" altLang="en-US" dirty="0" smtClean="0"/>
              <a:t>objects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055911" cy="464820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{{ </a:t>
            </a:r>
            <a:r>
              <a:rPr lang="en-US" altLang="en-US" sz="2400" dirty="0"/>
              <a:t>}}</a:t>
            </a:r>
          </a:p>
          <a:p>
            <a:pPr lvl="1"/>
            <a:r>
              <a:rPr lang="en-US" altLang="en-US" sz="2000" dirty="0"/>
              <a:t>Angular expressions</a:t>
            </a:r>
          </a:p>
          <a:p>
            <a:pPr lvl="2"/>
            <a:r>
              <a:rPr lang="en-US" altLang="en-US" sz="1800" dirty="0"/>
              <a:t>Like JavaScript expressions except:</a:t>
            </a:r>
          </a:p>
          <a:p>
            <a:pPr lvl="3"/>
            <a:r>
              <a:rPr lang="en-US" altLang="en-US" sz="1600" dirty="0"/>
              <a:t>Evaluated in the current scope (see Controllers later on), not the global window</a:t>
            </a:r>
          </a:p>
          <a:p>
            <a:pPr lvl="3"/>
            <a:r>
              <a:rPr lang="en-US" altLang="en-US" sz="1600" dirty="0"/>
              <a:t>More forgiving to undefined and null errors</a:t>
            </a:r>
          </a:p>
          <a:p>
            <a:pPr lvl="3"/>
            <a:r>
              <a:rPr lang="en-US" altLang="en-US" sz="1600" dirty="0"/>
              <a:t>No control statements: conditionals, loops, or throw</a:t>
            </a:r>
          </a:p>
          <a:p>
            <a:pPr lvl="1"/>
            <a:r>
              <a:rPr lang="en-US" altLang="en-US" sz="2000" dirty="0"/>
              <a:t>Insert model values directly into the view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838" y="1600201"/>
            <a:ext cx="8040130" cy="46482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200" dirty="0"/>
              <a:t>Function that takes at least one parameter: </a:t>
            </a:r>
            <a:r>
              <a:rPr lang="en-US" altLang="en-US" sz="2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Function is a constructor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Ex: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18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MyCtrl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scope) { … }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$</a:t>
            </a:r>
            <a:r>
              <a:rPr lang="en-US" altLang="en-US" sz="2200" dirty="0"/>
              <a:t>scope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JavaScript object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Contains data (i.e. models) and methods (i.e. functions)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Can add own properties</a:t>
            </a:r>
          </a:p>
          <a:p>
            <a:pPr lvl="2">
              <a:lnSpc>
                <a:spcPct val="120000"/>
              </a:lnSpc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$scope.&lt;my new property&gt; = &lt;value&gt;;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352474" cy="46482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Dependency Injection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Pass the modules and services that you need as parameters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In the previous case $scope is a service that will be injected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Can be passed as an array of strings to the controller function as well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Prevents errors when performing minification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Other useful services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$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http</a:t>
            </a:r>
            <a:r>
              <a:rPr lang="en-US" altLang="en-US" sz="1800" dirty="0" smtClean="0"/>
              <a:t>: </a:t>
            </a:r>
            <a:r>
              <a:rPr lang="en-US" altLang="en-US" dirty="0" smtClean="0"/>
              <a:t>Used </a:t>
            </a:r>
            <a:r>
              <a:rPr lang="en-US" altLang="en-US" dirty="0"/>
              <a:t>to handle Ajax </a:t>
            </a:r>
            <a:r>
              <a:rPr lang="en-US" altLang="en-US" dirty="0" smtClean="0"/>
              <a:t>calls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</a:t>
            </a:r>
            <a:r>
              <a:rPr lang="en-US" dirty="0"/>
              <a:t>L</a:t>
            </a:r>
            <a:r>
              <a:rPr lang="en-US" dirty="0" smtClean="0"/>
              <a:t>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408" y="1960282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8407" y="3086846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8407" y="4213410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26254" y="2277035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26254" y="3364752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26254" y="4452469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48738" y="1960282"/>
            <a:ext cx="2617693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48737" y="3086845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Cascading</a:t>
            </a:r>
          </a:p>
          <a:p>
            <a:pPr algn="ctr"/>
            <a:r>
              <a:rPr lang="en-US" dirty="0" smtClean="0"/>
              <a:t>Style Sheet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48737" y="4174563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Hypertext</a:t>
            </a:r>
          </a:p>
          <a:p>
            <a:pPr algn="ctr"/>
            <a:r>
              <a:rPr lang="en-US" dirty="0" smtClean="0"/>
              <a:t>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also contains module loading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(&lt;name&gt;, [&lt;dependencies&gt;]);</a:t>
            </a:r>
          </a:p>
          <a:p>
            <a:r>
              <a:rPr lang="en-US" dirty="0"/>
              <a:t>Creates a module with the given name</a:t>
            </a:r>
          </a:p>
          <a:p>
            <a:r>
              <a:rPr lang="en-US" dirty="0"/>
              <a:t>This module can then be configured</a:t>
            </a:r>
          </a:p>
          <a:p>
            <a:pPr marL="857250" lvl="2" indent="0">
              <a:buNone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myApp.controller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MyCtrl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function($scope) { … });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myApp.controller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OtherCtrl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[‘$scope’, ‘$http’, function($scope, $http) { … }]);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Properties on the Controller’s $scope object</a:t>
            </a:r>
          </a:p>
          <a:p>
            <a:r>
              <a:rPr lang="en-US" altLang="en-US"/>
              <a:t>Standard JavaScript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1600201"/>
            <a:ext cx="7097100" cy="4648206"/>
          </a:xfrm>
        </p:spPr>
        <p:txBody>
          <a:bodyPr/>
          <a:lstStyle/>
          <a:p>
            <a:r>
              <a:rPr lang="en-US" altLang="en-US" dirty="0"/>
              <a:t>Can be used to separate the application into parts</a:t>
            </a:r>
          </a:p>
          <a:p>
            <a:r>
              <a:rPr lang="en-US" altLang="en-US" dirty="0"/>
              <a:t>Application module can include the other modules by listing them as </a:t>
            </a:r>
            <a:r>
              <a:rPr lang="en-US" altLang="en-US" dirty="0" smtClean="0"/>
              <a:t>dependencies</a:t>
            </a:r>
          </a:p>
          <a:p>
            <a:pPr marL="457200" lvl="1" indent="0">
              <a:buNone/>
            </a:pPr>
            <a:endParaRPr lang="en-US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b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controllers to the module</a:t>
            </a:r>
          </a:p>
          <a:p>
            <a:pPr marL="457200" lvl="1" indent="0">
              <a:buNone/>
            </a:pP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lang="en-US" alt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.controller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['</a:t>
            </a:r>
            <a:r>
              <a:rPr lang="en-US" alt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lang="en-US" alt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with 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dirty="0" smtClean="0">
                <a:solidFill>
                  <a:schemeClr val="accent6"/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 different views for different URL fragments</a:t>
            </a:r>
          </a:p>
          <a:p>
            <a:r>
              <a:rPr lang="en-US" altLang="en-US" dirty="0"/>
              <a:t>Makes use of template partials</a:t>
            </a:r>
          </a:p>
          <a:p>
            <a:pPr lvl="1"/>
            <a:r>
              <a:rPr lang="en-US" altLang="en-US" dirty="0"/>
              <a:t>Templates that are not a whole web page (i.e. part of a page)</a:t>
            </a:r>
          </a:p>
          <a:p>
            <a:pPr lvl="1"/>
            <a:r>
              <a:rPr lang="en-US" altLang="en-US" dirty="0"/>
              <a:t>Used in conjunction with the ng-view directive</a:t>
            </a:r>
          </a:p>
          <a:p>
            <a:pPr lvl="2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ng-view</a:t>
            </a:r>
            <a:r>
              <a:rPr lang="en-US" altLang="en-US" dirty="0"/>
              <a:t> determines where the partial will be placed</a:t>
            </a:r>
          </a:p>
          <a:p>
            <a:pPr lvl="2"/>
            <a:r>
              <a:rPr lang="en-US" altLang="en-US" dirty="0"/>
              <a:t>Can only have one ng-view per 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25146"/>
            <a:ext cx="7696200" cy="4823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Enable by injecting the $routeProvider</a:t>
            </a:r>
          </a:p>
          <a:p>
            <a:pPr lvl="1">
              <a:lnSpc>
                <a:spcPct val="80000"/>
              </a:lnSpc>
            </a:pPr>
            <a:r>
              <a:rPr lang="en-US" altLang="en-US" sz="1500"/>
              <a:t>myApp = angular.module(‘myApp’, [‘ngRoute’]);</a:t>
            </a:r>
            <a:br>
              <a:rPr lang="en-US" altLang="en-US" sz="1500"/>
            </a:br>
            <a:r>
              <a:rPr lang="en-US" altLang="en-US" sz="1500"/>
              <a:t/>
            </a:r>
            <a:br>
              <a:rPr lang="en-US" altLang="en-US" sz="1500"/>
            </a:br>
            <a:r>
              <a:rPr lang="en-US" altLang="en-US" sz="1500"/>
              <a:t>myApp.config([‘$routeProvider’, function($routeProvider) { … }]);</a:t>
            </a:r>
            <a:br>
              <a:rPr lang="en-US" altLang="en-US" sz="1500"/>
            </a:br>
            <a:endParaRPr lang="en-US" altLang="en-US" sz="1500"/>
          </a:p>
          <a:p>
            <a:pPr>
              <a:lnSpc>
                <a:spcPct val="80000"/>
              </a:lnSpc>
            </a:pPr>
            <a:r>
              <a:rPr lang="en-US" altLang="en-US" sz="1800"/>
              <a:t>$routeProvider.when(&lt;path&gt;, {&lt;route&gt;});</a:t>
            </a:r>
          </a:p>
          <a:p>
            <a:pPr lvl="1">
              <a:lnSpc>
                <a:spcPct val="80000"/>
              </a:lnSpc>
            </a:pPr>
            <a:r>
              <a:rPr lang="en-US" altLang="en-US" sz="1500"/>
              <a:t>Defines a new route that uses the given path</a:t>
            </a:r>
          </a:p>
          <a:p>
            <a:pPr lvl="1">
              <a:lnSpc>
                <a:spcPct val="80000"/>
              </a:lnSpc>
            </a:pPr>
            <a:r>
              <a:rPr lang="en-US" altLang="en-US" sz="1500"/>
              <a:t>The path may have parameters</a:t>
            </a:r>
          </a:p>
          <a:p>
            <a:pPr lvl="2">
              <a:lnSpc>
                <a:spcPct val="80000"/>
              </a:lnSpc>
            </a:pPr>
            <a:r>
              <a:rPr lang="en-US" altLang="en-US" sz="1300"/>
              <a:t>Parameters start with a colon (‘</a:t>
            </a:r>
            <a:r>
              <a:rPr lang="en-US" altLang="en-US" sz="1300">
                <a:sym typeface="Wingdings" panose="05000000000000000000" pitchFamily="2" charset="2"/>
              </a:rPr>
              <a:t>:’)</a:t>
            </a:r>
            <a:endParaRPr lang="en-US" altLang="en-US" sz="1300"/>
          </a:p>
          <a:p>
            <a:pPr lvl="2">
              <a:lnSpc>
                <a:spcPct val="80000"/>
              </a:lnSpc>
            </a:pPr>
            <a:r>
              <a:rPr lang="en-US" altLang="en-US" sz="1300"/>
              <a:t>Ex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‘/user/:userId’</a:t>
            </a:r>
          </a:p>
          <a:p>
            <a:pPr lvl="1">
              <a:lnSpc>
                <a:spcPct val="80000"/>
              </a:lnSpc>
            </a:pPr>
            <a:r>
              <a:rPr lang="en-US" altLang="en-US" sz="1500"/>
              <a:t>Typical route fields:</a:t>
            </a:r>
          </a:p>
          <a:p>
            <a:pPr lvl="2">
              <a:lnSpc>
                <a:spcPct val="80000"/>
              </a:lnSpc>
            </a:pPr>
            <a:r>
              <a:rPr lang="en-US" altLang="en-US" sz="1300"/>
              <a:t>controller = The name of the controller that should be used</a:t>
            </a:r>
          </a:p>
          <a:p>
            <a:pPr lvl="2">
              <a:lnSpc>
                <a:spcPct val="80000"/>
              </a:lnSpc>
            </a:pPr>
            <a:r>
              <a:rPr lang="en-US" altLang="en-US" sz="1300"/>
              <a:t>templateUrl = A path to the template partial that should be used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$routeProvider.otherwise({&lt;route&gt;});</a:t>
            </a:r>
          </a:p>
          <a:p>
            <a:pPr lvl="1">
              <a:lnSpc>
                <a:spcPct val="80000"/>
              </a:lnSpc>
            </a:pPr>
            <a:r>
              <a:rPr lang="en-US" altLang="en-US" sz="1500"/>
              <a:t>Typical route fields:</a:t>
            </a:r>
          </a:p>
          <a:p>
            <a:pPr lvl="2">
              <a:lnSpc>
                <a:spcPct val="80000"/>
              </a:lnSpc>
            </a:pPr>
            <a:r>
              <a:rPr lang="en-US" altLang="en-US" sz="1300"/>
              <a:t>redirectTo: ‘&lt;path&gt;’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API: </a:t>
            </a:r>
            <a:r>
              <a:rPr lang="en-US" altLang="en-US" sz="1800">
                <a:hlinkClick r:id="rId2"/>
              </a:rPr>
              <a:t>http://docs.angularjs.org/api/ngRoute.$routeProvider</a:t>
            </a:r>
            <a:r>
              <a:rPr lang="en-US" altLang="en-US" sz="18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838" y="1351005"/>
            <a:ext cx="8155459" cy="4897402"/>
          </a:xfrm>
        </p:spPr>
        <p:txBody>
          <a:bodyPr>
            <a:normAutofit/>
          </a:bodyPr>
          <a:lstStyle/>
          <a:p>
            <a:r>
              <a:rPr lang="en-US" altLang="en-US" dirty="0"/>
              <a:t>URL parameters</a:t>
            </a:r>
          </a:p>
          <a:p>
            <a:pPr lvl="1"/>
            <a:r>
              <a:rPr lang="en-US" altLang="en-US" dirty="0"/>
              <a:t>To access </a:t>
            </a:r>
            <a:r>
              <a:rPr lang="en-US" altLang="en-US" dirty="0" smtClean="0"/>
              <a:t>parameters </a:t>
            </a:r>
            <a:r>
              <a:rPr lang="en-US" altLang="en-US" dirty="0"/>
              <a:t>in the URL, use the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routeParams</a:t>
            </a:r>
            <a:r>
              <a:rPr lang="en-US" altLang="en-US" dirty="0"/>
              <a:t> service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routeParams</a:t>
            </a:r>
            <a:r>
              <a:rPr lang="en-US" altLang="en-US" dirty="0"/>
              <a:t> object will have a field with the same name as the parameter</a:t>
            </a:r>
          </a:p>
          <a:p>
            <a:pPr lvl="1"/>
            <a:r>
              <a:rPr lang="en-US" altLang="en-US" dirty="0" smtClean="0"/>
              <a:t>Ex: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routeParams.userId</a:t>
            </a:r>
            <a:endParaRPr lang="en-US" altLang="en-US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/>
              <a:t>Paths default to </a:t>
            </a:r>
            <a:r>
              <a:rPr lang="en-US" altLang="en-US" dirty="0" err="1"/>
              <a:t>Hashbang</a:t>
            </a:r>
            <a:r>
              <a:rPr lang="en-US" altLang="en-US" dirty="0"/>
              <a:t> mode</a:t>
            </a:r>
          </a:p>
          <a:p>
            <a:pPr lvl="1"/>
            <a:r>
              <a:rPr lang="en-US" altLang="en-US" dirty="0" smtClean="0"/>
              <a:t>Ex: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://www.mysite.com/#/users</a:t>
            </a:r>
          </a:p>
          <a:p>
            <a:r>
              <a:rPr lang="en-US" altLang="en-US" dirty="0"/>
              <a:t>Can use HTML 5 mode by configuring the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//Inject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into the module using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locationProvider.html5Mode(true);</a:t>
            </a:r>
          </a:p>
          <a:p>
            <a:pPr lvl="1"/>
            <a:r>
              <a:rPr lang="en-US" altLang="en-US" dirty="0"/>
              <a:t>Example </a:t>
            </a:r>
            <a:r>
              <a:rPr lang="en-US" altLang="en-US" dirty="0" smtClean="0"/>
              <a:t>URL: http</a:t>
            </a:r>
            <a:r>
              <a:rPr lang="en-US" altLang="en-US" dirty="0"/>
              <a:t>://</a:t>
            </a:r>
            <a:r>
              <a:rPr lang="en-US" altLang="en-US" dirty="0" smtClean="0"/>
              <a:t>www.mysite.com/users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16908"/>
            <a:ext cx="6711654" cy="4831499"/>
          </a:xfrm>
        </p:spPr>
        <p:txBody>
          <a:bodyPr>
            <a:normAutofit/>
          </a:bodyPr>
          <a:lstStyle/>
          <a:p>
            <a:r>
              <a:rPr lang="en-US" dirty="0"/>
              <a:t>Templates: external HTML files</a:t>
            </a:r>
          </a:p>
          <a:p>
            <a:r>
              <a:rPr lang="en-US" dirty="0" smtClean="0"/>
              <a:t>Main HTML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&lt;ng-view&gt;&lt;/ng-view&gt;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dirty="0" smtClean="0"/>
              <a:t>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6858" y="2711431"/>
            <a:ext cx="58246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phonecatApp.config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(['$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function($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when('/phones',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'partials/phone-list.html',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controller: '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PhoneListCtrl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when('/phones/: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'partials/phone-detail.html',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controller: '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PhoneDetailCtrl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otherwise({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'/phones'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}]);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Assembles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Shawn Calvert, “</a:t>
            </a:r>
            <a:r>
              <a:rPr lang="en-US" sz="1600" dirty="0"/>
              <a:t>Lunch &amp; Learn: </a:t>
            </a:r>
            <a:r>
              <a:rPr lang="en-US" sz="1600" dirty="0" smtClean="0"/>
              <a:t>CSS”</a:t>
            </a:r>
          </a:p>
          <a:p>
            <a:r>
              <a:rPr lang="en-US" sz="1600" dirty="0"/>
              <a:t>Christopher </a:t>
            </a:r>
            <a:r>
              <a:rPr lang="en-US" sz="1600" dirty="0" smtClean="0"/>
              <a:t>Foo, “AngularJS”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161553"/>
            <a:ext cx="6711654" cy="3086854"/>
          </a:xfrm>
        </p:spPr>
        <p:txBody>
          <a:bodyPr/>
          <a:lstStyle/>
          <a:p>
            <a:r>
              <a:rPr lang="en-US" dirty="0"/>
              <a:t>Hypertext: </a:t>
            </a:r>
            <a:r>
              <a:rPr lang="en-US" dirty="0" smtClean="0"/>
              <a:t>A </a:t>
            </a:r>
            <a:r>
              <a:rPr lang="en-US" dirty="0"/>
              <a:t>software system that links topics on the screen to related information and graphics, which are typically accessed by a point-and-click </a:t>
            </a:r>
            <a:r>
              <a:rPr lang="en-US" dirty="0" smtClean="0"/>
              <a:t>method.</a:t>
            </a:r>
          </a:p>
          <a:p>
            <a:r>
              <a:rPr lang="en-US" dirty="0"/>
              <a:t>Markup Language:  </a:t>
            </a:r>
            <a:r>
              <a:rPr lang="en-US" dirty="0" smtClean="0"/>
              <a:t>A set </a:t>
            </a:r>
            <a:r>
              <a:rPr lang="en-US" dirty="0"/>
              <a:t>of markup </a:t>
            </a:r>
            <a:r>
              <a:rPr lang="en-US" dirty="0" smtClean="0"/>
              <a:t>tags for grouping </a:t>
            </a:r>
            <a:r>
              <a:rPr lang="en-US" dirty="0"/>
              <a:t>and </a:t>
            </a:r>
            <a:r>
              <a:rPr lang="en-US" dirty="0" smtClean="0"/>
              <a:t>describing </a:t>
            </a:r>
            <a:r>
              <a:rPr lang="en-US" dirty="0"/>
              <a:t>page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90" y="1417529"/>
            <a:ext cx="4923305" cy="12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head&gt; &lt;/head&gt;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h1&gt;&lt;/h1&gt;</a:t>
            </a:r>
          </a:p>
          <a:p>
            <a:pPr marL="0" indent="0">
              <a:buNone/>
            </a:pPr>
            <a:r>
              <a:rPr lang="en-US" dirty="0" smtClean="0"/>
              <a:t>		&lt;div&gt; ... 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93664" y="1980999"/>
            <a:ext cx="1553883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32518" y="2856177"/>
            <a:ext cx="1104707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3506" y="2856177"/>
            <a:ext cx="1081742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5812" y="3861364"/>
            <a:ext cx="809811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16601" y="3861364"/>
            <a:ext cx="832515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73099" y="4790330"/>
            <a:ext cx="2319518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elements ...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5370606" y="2417282"/>
            <a:ext cx="883771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4484872" y="2417282"/>
            <a:ext cx="885734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 flipH="1">
            <a:off x="6040718" y="3292460"/>
            <a:ext cx="213659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>
            <a:off x="6254377" y="3292460"/>
            <a:ext cx="778482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 flipH="1">
            <a:off x="7032858" y="4297647"/>
            <a:ext cx="1" cy="492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1511635" y="5695280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Hierarchy: Parents, children and siblings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892" y="5547927"/>
            <a:ext cx="569367" cy="5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8435" y="2777566"/>
            <a:ext cx="6937995" cy="2941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HTML element includes </a:t>
            </a:r>
            <a:r>
              <a:rPr lang="en-US" dirty="0" smtClean="0"/>
              <a:t>both the </a:t>
            </a:r>
            <a:r>
              <a:rPr lang="en-US" dirty="0"/>
              <a:t>HTML tag and everything </a:t>
            </a:r>
            <a:r>
              <a:rPr lang="en-US" dirty="0" smtClean="0"/>
              <a:t>between the </a:t>
            </a:r>
            <a:r>
              <a:rPr lang="en-US" dirty="0"/>
              <a:t>tag (the content</a:t>
            </a:r>
            <a:r>
              <a:rPr lang="en-US" dirty="0" smtClean="0"/>
              <a:t>).</a:t>
            </a:r>
          </a:p>
          <a:p>
            <a:r>
              <a:rPr lang="en-US" dirty="0"/>
              <a:t>Tags normally come in pairs. </a:t>
            </a:r>
            <a:r>
              <a:rPr lang="en-US" dirty="0" smtClean="0"/>
              <a:t>The first </a:t>
            </a:r>
            <a:r>
              <a:rPr lang="en-US" dirty="0"/>
              <a:t>tag is the start tag, and the </a:t>
            </a:r>
            <a:r>
              <a:rPr lang="en-US" dirty="0" smtClean="0"/>
              <a:t>second tag </a:t>
            </a:r>
            <a:r>
              <a:rPr lang="en-US" dirty="0"/>
              <a:t>is the end tag. </a:t>
            </a:r>
            <a:endParaRPr lang="en-US" dirty="0" smtClean="0"/>
          </a:p>
          <a:p>
            <a:r>
              <a:rPr lang="en-US" dirty="0"/>
              <a:t>HTML has a </a:t>
            </a:r>
            <a:r>
              <a:rPr lang="en-US" dirty="0" smtClean="0"/>
              <a:t>defined </a:t>
            </a:r>
            <a:r>
              <a:rPr lang="en-US" dirty="0"/>
              <a:t>set of </a:t>
            </a:r>
            <a:r>
              <a:rPr lang="en-US" dirty="0" smtClean="0"/>
              <a:t>tag names </a:t>
            </a:r>
            <a:r>
              <a:rPr lang="en-US" dirty="0"/>
              <a:t>(also called keywords) </a:t>
            </a:r>
            <a:r>
              <a:rPr lang="en-US" dirty="0" smtClean="0"/>
              <a:t>that the </a:t>
            </a:r>
            <a:r>
              <a:rPr lang="en-US" dirty="0"/>
              <a:t>browser </a:t>
            </a:r>
            <a:r>
              <a:rPr lang="en-US" dirty="0" smtClean="0"/>
              <a:t>understands.</a:t>
            </a:r>
          </a:p>
          <a:p>
            <a:r>
              <a:rPr lang="en-US" dirty="0"/>
              <a:t>Most elements can have </a:t>
            </a:r>
            <a:r>
              <a:rPr lang="en-US" dirty="0" smtClean="0"/>
              <a:t>attributes, which </a:t>
            </a:r>
            <a:r>
              <a:rPr lang="en-US" dirty="0"/>
              <a:t>provides additional </a:t>
            </a:r>
            <a:r>
              <a:rPr lang="en-US" dirty="0" smtClean="0"/>
              <a:t>information about </a:t>
            </a:r>
            <a:r>
              <a:rPr lang="en-US" dirty="0"/>
              <a:t>the element. </a:t>
            </a:r>
            <a:endParaRPr lang="en-US" dirty="0" smtClean="0"/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left-</a:t>
            </a:r>
            <a:r>
              <a:rPr lang="en-US" dirty="0" err="1" smtClean="0"/>
              <a:t>nav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&gt;&lt;/</a:t>
            </a:r>
            <a:r>
              <a:rPr lang="en-US" dirty="0"/>
              <a:t>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5584" y="1560778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&lt;tag&gt;</a:t>
            </a:r>
            <a:r>
              <a:rPr lang="en-US" sz="3200" dirty="0"/>
              <a:t>Content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4177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Element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4470" y="1739152"/>
            <a:ext cx="11769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Primary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Structure</a:t>
            </a:r>
          </a:p>
          <a:p>
            <a:r>
              <a:rPr lang="en-US" sz="800" dirty="0" smtClean="0"/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4470" y="3629613"/>
            <a:ext cx="124585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Head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endParaRPr lang="en-US" sz="800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2776" y="1739152"/>
            <a:ext cx="150308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Structural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h1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h6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div)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5113" y="1739152"/>
            <a:ext cx="23278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Formatting Elements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inline)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strong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blockquote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span)</a:t>
            </a:r>
          </a:p>
        </p:txBody>
      </p:sp>
    </p:spTree>
    <p:extLst>
      <p:ext uri="{BB962C8B-B14F-4D97-AF65-F5344CB8AC3E}">
        <p14:creationId xmlns:p14="http://schemas.microsoft.com/office/powerpoint/2010/main" val="1814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292902"/>
            <a:ext cx="6938731" cy="3766278"/>
          </a:xfrm>
        </p:spPr>
        <p:txBody>
          <a:bodyPr>
            <a:normAutofit/>
          </a:bodyPr>
          <a:lstStyle/>
          <a:p>
            <a:r>
              <a:rPr lang="en-US" dirty="0" smtClean="0"/>
              <a:t>Stylesheet</a:t>
            </a:r>
          </a:p>
          <a:p>
            <a:pPr lvl="1"/>
            <a:r>
              <a:rPr lang="en-US" dirty="0" smtClean="0"/>
              <a:t>Rules defining how </a:t>
            </a:r>
            <a:r>
              <a:rPr lang="en-US" dirty="0"/>
              <a:t>an html element will be “</a:t>
            </a:r>
            <a:r>
              <a:rPr lang="en-US" dirty="0" smtClean="0"/>
              <a:t>presented” in </a:t>
            </a:r>
            <a:r>
              <a:rPr lang="en-US" dirty="0"/>
              <a:t>the browser.</a:t>
            </a:r>
          </a:p>
          <a:p>
            <a:pPr lvl="1"/>
            <a:r>
              <a:rPr lang="en-US" dirty="0" smtClean="0"/>
              <a:t>Targeted </a:t>
            </a:r>
            <a:r>
              <a:rPr lang="en-US" dirty="0"/>
              <a:t>to </a:t>
            </a:r>
            <a:r>
              <a:rPr lang="en-US" dirty="0" smtClean="0"/>
              <a:t>specific elements </a:t>
            </a:r>
            <a:r>
              <a:rPr lang="en-US" dirty="0"/>
              <a:t>in the html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Cascading</a:t>
            </a:r>
          </a:p>
          <a:p>
            <a:pPr lvl="1"/>
            <a:r>
              <a:rPr lang="en-US" dirty="0" smtClean="0"/>
              <a:t>Rules for </a:t>
            </a:r>
            <a:r>
              <a:rPr lang="en-US" dirty="0"/>
              <a:t>resolving </a:t>
            </a:r>
            <a:r>
              <a:rPr lang="en-US" dirty="0" smtClean="0"/>
              <a:t>conflicts </a:t>
            </a:r>
            <a:r>
              <a:rPr lang="en-US" dirty="0"/>
              <a:t>with multiple </a:t>
            </a:r>
            <a:r>
              <a:rPr lang="en-US" dirty="0" smtClean="0"/>
              <a:t>CSS rules </a:t>
            </a:r>
            <a:r>
              <a:rPr lang="en-US" dirty="0"/>
              <a:t>applied to the same elements.</a:t>
            </a:r>
          </a:p>
          <a:p>
            <a:pPr lvl="1"/>
            <a:r>
              <a:rPr lang="en-US" dirty="0"/>
              <a:t>For example, if there are two rules </a:t>
            </a:r>
            <a:r>
              <a:rPr lang="en-US" dirty="0" smtClean="0"/>
              <a:t>defining the </a:t>
            </a:r>
            <a:r>
              <a:rPr lang="en-US" dirty="0"/>
              <a:t>color or your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elements, the rule </a:t>
            </a:r>
            <a:r>
              <a:rPr lang="en-US" dirty="0" smtClean="0"/>
              <a:t>that comes </a:t>
            </a:r>
            <a:r>
              <a:rPr lang="en-US" dirty="0"/>
              <a:t>last in the cascade order </a:t>
            </a:r>
            <a:r>
              <a:rPr lang="en-US" dirty="0" smtClean="0"/>
              <a:t>will “trump</a:t>
            </a:r>
            <a:r>
              <a:rPr lang="en-US" dirty="0"/>
              <a:t>” the other.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CSS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5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63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1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426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4344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262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827700" y="5963374"/>
            <a:ext cx="7352948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50602" y="5826388"/>
            <a:ext cx="1507144" cy="369332"/>
          </a:xfrm>
          <a:prstGeom prst="rect">
            <a:avLst/>
          </a:prstGeom>
          <a:solidFill>
            <a:srgbClr val="E1DECB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028013"/>
            <a:ext cx="6711654" cy="3220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style is </a:t>
            </a:r>
            <a:r>
              <a:rPr lang="en-US" dirty="0" smtClean="0"/>
              <a:t>defined </a:t>
            </a:r>
            <a:r>
              <a:rPr lang="en-US" dirty="0"/>
              <a:t>by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selector</a:t>
            </a:r>
            <a:r>
              <a:rPr lang="en-US" dirty="0"/>
              <a:t>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declaration</a:t>
            </a:r>
            <a:r>
              <a:rPr lang="en-US" dirty="0"/>
              <a:t>. The declaration contains at </a:t>
            </a:r>
            <a:r>
              <a:rPr lang="en-US" dirty="0" smtClean="0"/>
              <a:t>least one </a:t>
            </a:r>
            <a:r>
              <a:rPr lang="en-US" dirty="0"/>
              <a:t>property/value </a:t>
            </a:r>
            <a:r>
              <a:rPr lang="en-US" dirty="0" smtClean="0"/>
              <a:t>pair. </a:t>
            </a:r>
          </a:p>
          <a:p>
            <a:pPr lvl="1"/>
            <a:r>
              <a:rPr lang="en-US" dirty="0" smtClean="0"/>
              <a:t>Together </a:t>
            </a:r>
            <a:r>
              <a:rPr lang="en-US" dirty="0"/>
              <a:t>they </a:t>
            </a:r>
            <a:r>
              <a:rPr lang="en-US" dirty="0" smtClean="0"/>
              <a:t>are called </a:t>
            </a:r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{font-family: Arial, Helvetica}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{color: #666666}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 {font-size: 24px}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{color: blue}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212" y="1888242"/>
            <a:ext cx="3575154" cy="554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1323" y="1595855"/>
            <a:ext cx="5421677" cy="584775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selector {property: value</a:t>
            </a:r>
            <a:r>
              <a:rPr lang="en-US" dirty="0" smtClean="0"/>
              <a:t>;}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622" y="2205826"/>
            <a:ext cx="1502334" cy="369332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Selector</a:t>
            </a:r>
          </a:p>
          <a:p>
            <a:pPr lvl="1"/>
            <a:r>
              <a:rPr lang="en-US" dirty="0"/>
              <a:t>targets an html element by name</a:t>
            </a:r>
            <a:endParaRPr lang="en-US" dirty="0" smtClean="0"/>
          </a:p>
          <a:p>
            <a:r>
              <a:rPr lang="en-US" dirty="0" smtClean="0"/>
              <a:t>Id Selector</a:t>
            </a:r>
          </a:p>
          <a:p>
            <a:pPr lvl="1"/>
            <a:r>
              <a:rPr lang="en-US" dirty="0"/>
              <a:t>An ID is an html attribute </a:t>
            </a:r>
            <a:r>
              <a:rPr lang="en-US" dirty="0" smtClean="0"/>
              <a:t>added </a:t>
            </a:r>
            <a:r>
              <a:rPr lang="en-US" dirty="0"/>
              <a:t>to </a:t>
            </a:r>
            <a:r>
              <a:rPr lang="en-US" dirty="0" smtClean="0"/>
              <a:t>a html </a:t>
            </a:r>
            <a:r>
              <a:rPr lang="en-US" dirty="0"/>
              <a:t>markup. 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that ID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hash (#)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#logo { declaration }</a:t>
            </a:r>
          </a:p>
          <a:p>
            <a:pPr lvl="2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&lt;img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id="logo"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Class Selector</a:t>
            </a:r>
          </a:p>
          <a:p>
            <a:pPr lvl="1"/>
            <a:r>
              <a:rPr lang="en-US" dirty="0"/>
              <a:t>A class is an html attribute </a:t>
            </a:r>
            <a:r>
              <a:rPr lang="en-US" dirty="0" smtClean="0"/>
              <a:t>added </a:t>
            </a:r>
            <a:r>
              <a:rPr lang="en-US" dirty="0"/>
              <a:t>to </a:t>
            </a:r>
            <a:r>
              <a:rPr lang="en-US" dirty="0" smtClean="0"/>
              <a:t>a html </a:t>
            </a:r>
            <a:r>
              <a:rPr lang="en-US" dirty="0"/>
              <a:t>markup. 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that ID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period (.)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.ingredients {declaration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ingredients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431" y="1664043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9405" y="549463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7039" y="3583459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1258</Words>
  <Application>Microsoft Office PowerPoint</Application>
  <PresentationFormat>On-screen Show (4:3)</PresentationFormat>
  <Paragraphs>323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Wingdings</vt:lpstr>
      <vt:lpstr>Wingdings 3</vt:lpstr>
      <vt:lpstr>Ion</vt:lpstr>
      <vt:lpstr>#04 Web Client (HTM5, Angular.js)</vt:lpstr>
      <vt:lpstr>Web Page Layers</vt:lpstr>
      <vt:lpstr>HTML</vt:lpstr>
      <vt:lpstr>Document Object Model</vt:lpstr>
      <vt:lpstr>HTML Elements</vt:lpstr>
      <vt:lpstr>Essential Element Tags</vt:lpstr>
      <vt:lpstr>CSS</vt:lpstr>
      <vt:lpstr>CSS Syntax</vt:lpstr>
      <vt:lpstr>CSS Selector</vt:lpstr>
      <vt:lpstr>JavaScript</vt:lpstr>
      <vt:lpstr>Libraries</vt:lpstr>
      <vt:lpstr>MVC with AngularJS</vt:lpstr>
      <vt:lpstr>MVC</vt:lpstr>
      <vt:lpstr>Tiny Example</vt:lpstr>
      <vt:lpstr>Data Binding</vt:lpstr>
      <vt:lpstr>Views</vt:lpstr>
      <vt:lpstr>Views</vt:lpstr>
      <vt:lpstr>Controller</vt:lpstr>
      <vt:lpstr>Controller</vt:lpstr>
      <vt:lpstr>Controller</vt:lpstr>
      <vt:lpstr>Models</vt:lpstr>
      <vt:lpstr>Modules</vt:lpstr>
      <vt:lpstr>SPA with AngularJS</vt:lpstr>
      <vt:lpstr>Routing</vt:lpstr>
      <vt:lpstr>Routing</vt:lpstr>
      <vt:lpstr>Routing</vt:lpstr>
      <vt:lpstr>Tiny Example</vt:lpstr>
      <vt:lpstr>Assembles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suthon</cp:lastModifiedBy>
  <cp:revision>198</cp:revision>
  <dcterms:created xsi:type="dcterms:W3CDTF">2015-01-06T03:59:55Z</dcterms:created>
  <dcterms:modified xsi:type="dcterms:W3CDTF">2015-02-14T13:54:51Z</dcterms:modified>
</cp:coreProperties>
</file>