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1" r:id="rId1"/>
  </p:sldMasterIdLst>
  <p:notesMasterIdLst>
    <p:notesMasterId r:id="rId22"/>
  </p:notesMasterIdLst>
  <p:sldIdLst>
    <p:sldId id="256" r:id="rId2"/>
    <p:sldId id="315" r:id="rId3"/>
    <p:sldId id="309" r:id="rId4"/>
    <p:sldId id="310" r:id="rId5"/>
    <p:sldId id="314" r:id="rId6"/>
    <p:sldId id="311" r:id="rId7"/>
    <p:sldId id="313" r:id="rId8"/>
    <p:sldId id="312" r:id="rId9"/>
    <p:sldId id="316" r:id="rId10"/>
    <p:sldId id="325" r:id="rId11"/>
    <p:sldId id="317" r:id="rId12"/>
    <p:sldId id="318" r:id="rId13"/>
    <p:sldId id="319" r:id="rId14"/>
    <p:sldId id="323" r:id="rId15"/>
    <p:sldId id="324" r:id="rId16"/>
    <p:sldId id="320" r:id="rId17"/>
    <p:sldId id="326" r:id="rId18"/>
    <p:sldId id="327" r:id="rId19"/>
    <p:sldId id="321" r:id="rId20"/>
    <p:sldId id="308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5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869" y="-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D39C1-A66A-40C7-BCC0-0B3B861FC29D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06F4B6-0419-4BD5-A8E9-6DBD29DD8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60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6F4B6-0419-4BD5-A8E9-6DBD29DD8C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8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7BA4-97D5-467B-9FC1-05FEF7F2D038}" type="datetime1">
              <a:rPr lang="en-US" smtClean="0"/>
              <a:t>3/2/2015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954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50FD-5A45-4499-ADF1-B1B339ACC7CB}" type="datetime1">
              <a:rPr lang="en-US" smtClean="0"/>
              <a:t>3/2/2015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66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E1AF-89BC-472A-B73C-7F53374EF580}" type="datetime1">
              <a:rPr lang="en-US" smtClean="0"/>
              <a:t>3/2/2015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89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EFBF-B359-4CA6-A27C-C223AD5D752C}" type="datetime1">
              <a:rPr lang="en-US" smtClean="0"/>
              <a:t>3/2/2015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4404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AF104-83CF-4523-A530-9B4B4CB1329F}" type="datetime1">
              <a:rPr lang="en-US" smtClean="0"/>
              <a:t>3/2/2015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610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C95D-DB5C-4568-834A-D1C940B73ACA}" type="datetime1">
              <a:rPr lang="en-US" smtClean="0"/>
              <a:t>3/2/2015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211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3369-F998-4789-9C88-E2ED204961C5}" type="datetime1">
              <a:rPr lang="en-US" smtClean="0"/>
              <a:t>3/2/2015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534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1B194-533D-45DF-B067-57AAD75026F6}" type="datetime1">
              <a:rPr lang="en-US" smtClean="0"/>
              <a:t>3/2/2015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305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E422-0204-4797-A2BD-4193FE4B2060}" type="datetime1">
              <a:rPr lang="en-US" smtClean="0"/>
              <a:t>3/2/2015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20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 marL="1143000" indent="-228600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E1E37-BCC2-424E-ACF9-2D3FF5476AD4}" type="datetime1">
              <a:rPr lang="en-US" smtClean="0"/>
              <a:t>3/2/2015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725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50A3-4306-47A8-84B1-37FAF30BFD4B}" type="datetime1">
              <a:rPr lang="en-US" smtClean="0"/>
              <a:t>3/2/2015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616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B9709-12C4-4529-8339-9EDE71A64FAE}" type="datetime1">
              <a:rPr lang="en-US" smtClean="0"/>
              <a:t>3/2/2015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15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91D31-15E8-41E4-BAF7-D6A3DE6D52E6}" type="datetime1">
              <a:rPr lang="en-US" smtClean="0"/>
              <a:t>3/2/2015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889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F8182-6377-4E40-BFD9-306DD2F9E487}" type="datetime1">
              <a:rPr lang="en-US" smtClean="0"/>
              <a:t>3/2/2015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48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62CC-2302-4627-8A4B-BE0F3B335595}" type="datetime1">
              <a:rPr lang="en-US" smtClean="0"/>
              <a:t>3/2/2015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588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F1DA-B55A-48E6-96C5-EAC58459F5C5}" type="datetime1">
              <a:rPr lang="en-US" smtClean="0"/>
              <a:t>3/2/2015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364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0598-5E6E-4F6B-9FC8-78D06CA00AFD}" type="datetime1">
              <a:rPr lang="en-US" smtClean="0"/>
              <a:t>3/2/2015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18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6902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699" y="1491343"/>
            <a:ext cx="7449863" cy="4757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DA5BAC6-C462-404E-BFF9-A11C9325B12B}" type="datetime1">
              <a:rPr lang="en-US" smtClean="0"/>
              <a:t>3/2/2015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65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18" charset="2"/>
        <a:buChar char="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#05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Web Server</a:t>
            </a:r>
            <a:br>
              <a:rPr lang="en-US" dirty="0" smtClean="0"/>
            </a:br>
            <a:r>
              <a:rPr lang="en-US" sz="4000" dirty="0" smtClean="0"/>
              <a:t>(CGI, Node.js)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7032958" cy="861420"/>
          </a:xfrm>
        </p:spPr>
        <p:txBody>
          <a:bodyPr/>
          <a:lstStyle/>
          <a:p>
            <a:r>
              <a:rPr lang="en-US" dirty="0" smtClean="0"/>
              <a:t>Client/Server Computing and Web Technologies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77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Routing refers to the definition of end points (URIs) to an application and how it responds to client requests.</a:t>
            </a:r>
          </a:p>
          <a:p>
            <a:r>
              <a:rPr lang="en-US" dirty="0" smtClean="0"/>
              <a:t>A </a:t>
            </a:r>
            <a:r>
              <a:rPr lang="en-US" dirty="0"/>
              <a:t>route is a combination of </a:t>
            </a:r>
            <a:endParaRPr lang="en-US" dirty="0" smtClean="0"/>
          </a:p>
          <a:p>
            <a:pPr lvl="1"/>
            <a:r>
              <a:rPr lang="en-US" dirty="0" smtClean="0"/>
              <a:t>a URI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HTTP request method (GET, POST, and so on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one </a:t>
            </a:r>
            <a:r>
              <a:rPr lang="en-US" dirty="0"/>
              <a:t>or more handlers for the endpoint.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takes the following structure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app.METHOD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(path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[callback...],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callback)</a:t>
            </a:r>
          </a:p>
          <a:p>
            <a:pPr lvl="1"/>
            <a:r>
              <a:rPr lang="en-US" dirty="0" smtClean="0"/>
              <a:t>app </a:t>
            </a:r>
            <a:r>
              <a:rPr lang="en-US" dirty="0"/>
              <a:t>is an instance of </a:t>
            </a:r>
            <a:r>
              <a:rPr lang="en-US" dirty="0" smtClean="0"/>
              <a:t>express</a:t>
            </a:r>
          </a:p>
          <a:p>
            <a:pPr lvl="1"/>
            <a:r>
              <a:rPr lang="en-US" dirty="0" smtClean="0"/>
              <a:t>METHOD </a:t>
            </a:r>
            <a:r>
              <a:rPr lang="en-US" dirty="0"/>
              <a:t>is an HTTP request </a:t>
            </a:r>
            <a:r>
              <a:rPr lang="en-US" dirty="0" smtClean="0"/>
              <a:t>method</a:t>
            </a:r>
          </a:p>
          <a:p>
            <a:pPr lvl="1"/>
            <a:r>
              <a:rPr lang="en-US" dirty="0" smtClean="0"/>
              <a:t>path </a:t>
            </a:r>
            <a:r>
              <a:rPr lang="en-US" dirty="0"/>
              <a:t>is a path on the </a:t>
            </a:r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callback </a:t>
            </a:r>
            <a:r>
              <a:rPr lang="en-US" dirty="0"/>
              <a:t>is the function executed when the route is matched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568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 Middleware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An Express </a:t>
            </a:r>
            <a:r>
              <a:rPr lang="en-US" dirty="0"/>
              <a:t>application is essentially a series of middleware calls</a:t>
            </a:r>
            <a:r>
              <a:rPr lang="en-US" dirty="0" smtClean="0"/>
              <a:t>.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Middleware is a function with access to the request object (</a:t>
            </a:r>
            <a:r>
              <a:rPr lang="en-US" dirty="0" err="1"/>
              <a:t>req</a:t>
            </a:r>
            <a:r>
              <a:rPr lang="en-US" dirty="0"/>
              <a:t>), the response object (res), and the next middleware in </a:t>
            </a:r>
            <a:r>
              <a:rPr lang="en-US" dirty="0" smtClean="0"/>
              <a:t>line.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Middleware </a:t>
            </a:r>
            <a:r>
              <a:rPr lang="en-US" dirty="0"/>
              <a:t>can: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Execute </a:t>
            </a:r>
            <a:r>
              <a:rPr lang="en-US" dirty="0"/>
              <a:t>any code.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Make changes to the request and the response objects.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End the request-response cycle.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Call the next middleware in the stack.</a:t>
            </a:r>
          </a:p>
          <a:p>
            <a:pPr>
              <a:lnSpc>
                <a:spcPct val="120000"/>
              </a:lnSpc>
            </a:pPr>
            <a:r>
              <a:rPr lang="en-US" dirty="0"/>
              <a:t>If the current middleware does not end the request-response cycle, it must call next() to pass control to the next </a:t>
            </a:r>
            <a:r>
              <a:rPr lang="en-US" dirty="0" smtClean="0"/>
              <a:t>middleware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61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50075" y="1692235"/>
            <a:ext cx="7745169" cy="38164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74320" tIns="274320" rIns="274320" bIns="2743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a middleware with no mount path; gets executed for every request to the app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app.use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res, next)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console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.log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'Time:'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.now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next();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a middleware mounted on /user/:id; will be executed for any type of HTTP request to /user/:id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app.use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'/user/:id'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res, next)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console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.log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'Request Type:'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next();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61017" y="6057900"/>
            <a:ext cx="459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/user/:id</a:t>
            </a:r>
            <a:r>
              <a:rPr lang="en-US" dirty="0" smtClean="0"/>
              <a:t> is</a:t>
            </a:r>
            <a:r>
              <a:rPr lang="en-US" dirty="0"/>
              <a:t> </a:t>
            </a:r>
            <a:r>
              <a:rPr lang="en-US" dirty="0" smtClean="0"/>
              <a:t>an example of mount point.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83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Built-in/3</a:t>
            </a:r>
            <a:r>
              <a:rPr lang="en-US" baseline="30000" dirty="0" smtClean="0"/>
              <a:t>rd</a:t>
            </a:r>
            <a:r>
              <a:rPr lang="en-US" dirty="0" smtClean="0"/>
              <a:t> party middleware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Only 1 built-in middleware</a:t>
            </a:r>
            <a:endParaRPr lang="en-US" dirty="0"/>
          </a:p>
          <a:p>
            <a:pPr lvl="1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express.static</a:t>
            </a:r>
            <a:r>
              <a:rPr lang="en-US" dirty="0" smtClean="0"/>
              <a:t> (built-in) is </a:t>
            </a:r>
            <a:r>
              <a:rPr lang="en-US" dirty="0"/>
              <a:t>based on serve-static, and is responsible for serving the static assets of an Express </a:t>
            </a:r>
            <a:r>
              <a:rPr lang="en-US" dirty="0" smtClean="0"/>
              <a:t>application</a:t>
            </a:r>
          </a:p>
          <a:p>
            <a:pPr lvl="2"/>
            <a:r>
              <a:rPr lang="en-US" dirty="0" err="1"/>
              <a:t>app.use</a:t>
            </a:r>
            <a:r>
              <a:rPr lang="en-US" dirty="0"/>
              <a:t>(</a:t>
            </a:r>
            <a:r>
              <a:rPr lang="en-US" dirty="0" err="1"/>
              <a:t>express.static</a:t>
            </a:r>
            <a:r>
              <a:rPr lang="en-US" dirty="0"/>
              <a:t>('public</a:t>
            </a:r>
            <a:r>
              <a:rPr lang="en-US" dirty="0" smtClean="0"/>
              <a:t>'));</a:t>
            </a:r>
          </a:p>
          <a:p>
            <a:r>
              <a:rPr lang="en-US" dirty="0" smtClean="0"/>
              <a:t>Useful 3</a:t>
            </a:r>
            <a:r>
              <a:rPr lang="en-US" baseline="30000" dirty="0" smtClean="0"/>
              <a:t>rd</a:t>
            </a:r>
            <a:r>
              <a:rPr lang="en-US" dirty="0" smtClean="0"/>
              <a:t> party middleware (must be installed with </a:t>
            </a:r>
            <a:r>
              <a:rPr lang="en-US" i="1" dirty="0" err="1" smtClean="0"/>
              <a:t>npm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cookie-parser</a:t>
            </a:r>
            <a:r>
              <a:rPr lang="en-US" dirty="0"/>
              <a:t>: Parse Cookie header and populate </a:t>
            </a:r>
            <a:r>
              <a:rPr lang="en-US" dirty="0" err="1"/>
              <a:t>req.cookies</a:t>
            </a:r>
            <a:r>
              <a:rPr lang="en-US" dirty="0"/>
              <a:t> with an object keyed by the cookie </a:t>
            </a:r>
            <a:r>
              <a:rPr lang="en-US" dirty="0" smtClean="0"/>
              <a:t>names</a:t>
            </a:r>
          </a:p>
          <a:p>
            <a:pPr lvl="1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express-session</a:t>
            </a:r>
            <a:r>
              <a:rPr lang="en-US" dirty="0"/>
              <a:t>: Simple session middleware for </a:t>
            </a:r>
            <a:r>
              <a:rPr lang="en-US" dirty="0" smtClean="0"/>
              <a:t>Express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body-parser</a:t>
            </a:r>
            <a:r>
              <a:rPr lang="en-US" dirty="0"/>
              <a:t>: Provide JSON body </a:t>
            </a:r>
            <a:r>
              <a:rPr lang="en-US" dirty="0" smtClean="0"/>
              <a:t>parser, Raw </a:t>
            </a:r>
            <a:r>
              <a:rPr lang="en-US" dirty="0"/>
              <a:t>body </a:t>
            </a:r>
            <a:r>
              <a:rPr lang="en-US" dirty="0" smtClean="0"/>
              <a:t>parser, Text </a:t>
            </a:r>
            <a:r>
              <a:rPr lang="en-US" dirty="0"/>
              <a:t>body </a:t>
            </a:r>
            <a:r>
              <a:rPr lang="en-US" dirty="0" smtClean="0"/>
              <a:t>parser and URL-encoded </a:t>
            </a:r>
            <a:r>
              <a:rPr lang="en-US" dirty="0"/>
              <a:t>form body </a:t>
            </a:r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699" y="4630615"/>
            <a:ext cx="7449863" cy="161779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First line indicates whether the message is a </a:t>
            </a:r>
            <a:r>
              <a:rPr lang="en-US" i="1" dirty="0" smtClean="0"/>
              <a:t>request</a:t>
            </a:r>
            <a:r>
              <a:rPr lang="en-US" dirty="0" smtClean="0"/>
              <a:t> or a response.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Followed by multiple headers such as User-Agent, Host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\r\n </a:t>
            </a:r>
            <a:r>
              <a:rPr lang="en-US" dirty="0" smtClean="0"/>
              <a:t>is a delimiter separating head and body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Body can be anything from simple text to images; see Content-Type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44062" y="1768293"/>
            <a:ext cx="594906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 /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cgi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-bin/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process.cgi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HTTP/1.1</a:t>
            </a: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User-Agent: Mozilla/4.0 (compatible; MSIE5.01; Windows NT)</a:t>
            </a: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Host: www.tutorialspoint.com</a:t>
            </a: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Content-Type: application/x-www-form-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urlencoded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Content-Length: length</a:t>
            </a: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Accept-Language: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-us</a:t>
            </a: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Accept-Encoding: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gzip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deflate</a:t>
            </a: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Connection: Keep-Alive</a:t>
            </a:r>
          </a:p>
          <a:p>
            <a:endParaRPr lang="en-US" sz="14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licenseID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string&amp;content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=string&amp;/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paramsXML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=string</a:t>
            </a:r>
          </a:p>
        </p:txBody>
      </p:sp>
      <p:sp>
        <p:nvSpPr>
          <p:cNvPr id="7" name="Left Brace 6"/>
          <p:cNvSpPr/>
          <p:nvPr/>
        </p:nvSpPr>
        <p:spPr>
          <a:xfrm>
            <a:off x="1729157" y="1887415"/>
            <a:ext cx="214905" cy="15767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>
            <a:off x="1805357" y="3786553"/>
            <a:ext cx="138705" cy="1406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36952" y="2477687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36951" y="367222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body</a:t>
            </a:r>
            <a:endParaRPr lang="en-US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062327" y="1152740"/>
            <a:ext cx="433291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parse application/x-www-form-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urlencoded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app.use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bodyParser.urlencoded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 extended: false }))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52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example: adding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73724" y="1621976"/>
            <a:ext cx="6246262" cy="2769989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274320" tIns="274320" rIns="274320" bIns="91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express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require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'express'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app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express(),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bodyParser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require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'body-parser'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urlencodedParser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bodyParser.urlencoded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({ extended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app.use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express.static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'/public'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app.post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'/add'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urlencodedParser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res){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parseInt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parseInt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.b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'Result = 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result);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app.listen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8000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663464" y="3859367"/>
            <a:ext cx="4530970" cy="240065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274320" tIns="91440" rIns="274320" bIns="91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&gt;Adding Form&lt;/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"/add"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"post"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A: 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"number"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/&gt;&lt;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B: 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"number"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/&gt;&lt;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"submit"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&gt;Add&lt;/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3762" y="1682261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server.js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37034" y="377979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public/form.html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3724" y="4384270"/>
            <a:ext cx="27382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&gt;&gt; npm install express body-parser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96944" y="6260024"/>
            <a:ext cx="2727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&gt;&gt; http://localhost:8000/form.html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98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Session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HTTP is a "stateless" protocol 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each </a:t>
            </a:r>
            <a:r>
              <a:rPr lang="en-US" dirty="0"/>
              <a:t>time a client retrieves a Web page, the client opens a separate connection to the Web server 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the </a:t>
            </a:r>
            <a:r>
              <a:rPr lang="en-US" dirty="0"/>
              <a:t>server automatically does not keep any record of previous client request.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Session Tracking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URL Rewriting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put session id </a:t>
            </a:r>
            <a:r>
              <a:rPr lang="en-US" dirty="0"/>
              <a:t>into URL, e.g., http</a:t>
            </a:r>
            <a:r>
              <a:rPr lang="en-US" dirty="0" smtClean="0"/>
              <a:t>://abc.com/action;sessionid=12345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works for the browsers when they don't support cookies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Hidden From Fields: similar to URL rewriting when using method GET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embedded session id in HTTP body if using method POST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Cookies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Sessions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8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 (on Client)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Cookies are store in client (Scalable but not safe)</a:t>
            </a:r>
          </a:p>
          <a:p>
            <a:r>
              <a:rPr lang="en-US" dirty="0" smtClean="0"/>
              <a:t>A </a:t>
            </a:r>
            <a:r>
              <a:rPr lang="en-US" dirty="0"/>
              <a:t>webserver can assign a unique session ID as a cookie to each web </a:t>
            </a:r>
            <a:r>
              <a:rPr lang="en-US" dirty="0" smtClean="0"/>
              <a:t>client</a:t>
            </a:r>
          </a:p>
          <a:p>
            <a:pPr lvl="1"/>
            <a:r>
              <a:rPr lang="en-US" dirty="0" smtClean="0"/>
              <a:t>Client (browser) sends assigned cookie for </a:t>
            </a:r>
            <a:r>
              <a:rPr lang="en-US" dirty="0"/>
              <a:t>subsequent </a:t>
            </a:r>
            <a:r>
              <a:rPr lang="en-US" dirty="0" smtClean="0"/>
              <a:t>requests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97920" y="3575964"/>
            <a:ext cx="4857740" cy="28315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82880" rIns="182880" bIns="18288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app.use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cookieParser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'keyboard cat'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app.get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'/</a:t>
            </a:r>
            <a:r>
              <a:rPr lang="en-US" altLang="en-US" sz="1600" dirty="0" err="1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ck_get</a:t>
            </a:r>
            <a:r>
              <a:rPr lang="en-US" altLang="en-US" sz="16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1600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res) {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6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res.</a:t>
            </a:r>
            <a:r>
              <a:rPr lang="en-US" altLang="en-US" sz="1600" dirty="0" err="1" smtClean="0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lang="en-US" altLang="en-US" sz="16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req.cookies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app.get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'/</a:t>
            </a:r>
            <a:r>
              <a:rPr lang="en-US" altLang="en-US" sz="1600" dirty="0" err="1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ck_set</a:t>
            </a:r>
            <a:r>
              <a:rPr lang="en-US" altLang="en-US" sz="16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1600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res) {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6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res.</a:t>
            </a:r>
            <a:r>
              <a:rPr lang="en-US" altLang="en-US" sz="1600" dirty="0" err="1" smtClean="0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cookie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'a'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1600" dirty="0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6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res.</a:t>
            </a:r>
            <a:r>
              <a:rPr lang="en-US" altLang="en-US" sz="1600" dirty="0" err="1" smtClean="0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'ok'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05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Sessions (on Server)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 ID is probably stored in </a:t>
            </a:r>
          </a:p>
          <a:p>
            <a:pPr lvl="1"/>
            <a:r>
              <a:rPr lang="en-US" dirty="0" smtClean="0"/>
              <a:t>Cookie</a:t>
            </a:r>
          </a:p>
          <a:p>
            <a:pPr lvl="1"/>
            <a:r>
              <a:rPr lang="en-US" dirty="0" smtClean="0"/>
              <a:t>HTTP URL or Body</a:t>
            </a:r>
          </a:p>
          <a:p>
            <a:pPr lvl="1"/>
            <a:r>
              <a:rPr lang="en-US" dirty="0" smtClean="0"/>
              <a:t>HTTP Header (Session-Id)</a:t>
            </a:r>
          </a:p>
          <a:p>
            <a:r>
              <a:rPr lang="en-US" dirty="0" smtClean="0"/>
              <a:t>Session information can be all kept in server side (Safe but not quite scalable)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84710" y="4091004"/>
            <a:ext cx="8336256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82880" rIns="182880" bIns="1828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app.use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(session({ secret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'keyboard cat'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cookie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maxAge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60000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}}))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app.use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res, next)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req.session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if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sess.views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sess.views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}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sess.views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06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 Template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Express can render template files, the following application settings have to be set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views, the directory where the template files are </a:t>
            </a:r>
            <a:r>
              <a:rPr lang="en-US" dirty="0" smtClean="0"/>
              <a:t>located.</a:t>
            </a:r>
          </a:p>
          <a:p>
            <a:pPr lvl="1"/>
            <a:r>
              <a:rPr lang="en-US" dirty="0" smtClean="0"/>
              <a:t>view </a:t>
            </a:r>
            <a:r>
              <a:rPr lang="en-US" dirty="0"/>
              <a:t>engine, the template engine to use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93511" y="3501350"/>
            <a:ext cx="5736186" cy="147732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app.set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'views'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14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'./views'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app.set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'view engine'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14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en-US" sz="1400" dirty="0" err="1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ejs</a:t>
            </a:r>
            <a:r>
              <a:rPr lang="en-US" altLang="en-US" sz="14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app.get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'/fruit'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1400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res){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4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res.render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'fruit'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{fruits</a:t>
            </a:r>
            <a:r>
              <a:rPr lang="en-US" altLang="en-US" sz="1400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en-US" altLang="en-US" sz="14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'banana'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14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'apple'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]})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743385" y="4736285"/>
            <a:ext cx="4530970" cy="126188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400" dirty="0" err="1">
                <a:solidFill>
                  <a:srgbClr val="63A35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 </a:t>
            </a:r>
            <a:r>
              <a:rPr lang="en-US" altLang="en-US" sz="1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fruits.forEach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(function(fruit){ %&gt;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altLang="en-US" sz="1400" dirty="0">
                <a:solidFill>
                  <a:srgbClr val="63A35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&gt;&lt;%= fruit %&gt;&lt;/</a:t>
            </a:r>
            <a:r>
              <a:rPr lang="en-US" altLang="en-US" sz="1400" dirty="0">
                <a:solidFill>
                  <a:srgbClr val="63A35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 }); %&gt;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400" dirty="0" err="1">
                <a:solidFill>
                  <a:srgbClr val="63A35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87424" y="3501350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server.js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20162" y="5628837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views/</a:t>
            </a:r>
            <a:r>
              <a:rPr lang="en-US" dirty="0" err="1" smtClean="0"/>
              <a:t>fruit.ejs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21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699" y="1416908"/>
            <a:ext cx="7665512" cy="4831499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Top 3 web servers (May 2014)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Apache: 38%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IIS: 33%</a:t>
            </a:r>
          </a:p>
          <a:p>
            <a:pPr lvl="1">
              <a:lnSpc>
                <a:spcPct val="110000"/>
              </a:lnSpc>
            </a:pPr>
            <a:r>
              <a:rPr lang="en-US" dirty="0" err="1" smtClean="0"/>
              <a:t>nginx</a:t>
            </a:r>
            <a:r>
              <a:rPr lang="en-US" dirty="0" smtClean="0"/>
              <a:t>: 15%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Primary </a:t>
            </a:r>
            <a:r>
              <a:rPr lang="en-US" dirty="0"/>
              <a:t>function </a:t>
            </a:r>
            <a:r>
              <a:rPr lang="en-US" dirty="0" smtClean="0"/>
              <a:t>is </a:t>
            </a:r>
            <a:r>
              <a:rPr lang="en-US" dirty="0"/>
              <a:t>to store, process and deliver web pages to </a:t>
            </a:r>
            <a:r>
              <a:rPr lang="en-US" dirty="0" smtClean="0"/>
              <a:t>clients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Support </a:t>
            </a:r>
            <a:r>
              <a:rPr lang="en-US" dirty="0"/>
              <a:t>server-side scripting using Active Server Pages (ASP), PHP, or other scripting </a:t>
            </a:r>
            <a:r>
              <a:rPr lang="en-US" dirty="0" smtClean="0"/>
              <a:t>languages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Dynamic Content !!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Communication protocol is Hypertext </a:t>
            </a:r>
            <a:r>
              <a:rPr lang="en-US" dirty="0"/>
              <a:t>Transfer Protocol (HTTP</a:t>
            </a:r>
            <a:r>
              <a:rPr lang="en-US" dirty="0" smtClean="0"/>
              <a:t>)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Can also </a:t>
            </a:r>
            <a:r>
              <a:rPr lang="en-US" dirty="0"/>
              <a:t>be found embedded in devices such as printers, routers, webcams and serving only a local network</a:t>
            </a:r>
            <a:endParaRPr lang="en-US" dirty="0" smtClean="0"/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20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http://</a:t>
            </a:r>
            <a:r>
              <a:rPr lang="en-US" sz="1600" dirty="0" smtClean="0"/>
              <a:t>en.wikipedia.org/wiki/Web_server</a:t>
            </a:r>
          </a:p>
          <a:p>
            <a:r>
              <a:rPr lang="en-US" sz="1600" dirty="0"/>
              <a:t>http://</a:t>
            </a:r>
            <a:r>
              <a:rPr lang="en-US" sz="1600" dirty="0" smtClean="0"/>
              <a:t>www.tutorialspoint.com/jsp/jsp_session_tracking.htm</a:t>
            </a:r>
          </a:p>
          <a:p>
            <a:r>
              <a:rPr lang="en-US" sz="1600" dirty="0"/>
              <a:t>http://</a:t>
            </a:r>
            <a:r>
              <a:rPr lang="en-US" sz="1600" dirty="0" smtClean="0"/>
              <a:t>expressjs.com/guide/using-middleware.html</a:t>
            </a:r>
          </a:p>
          <a:p>
            <a:r>
              <a:rPr lang="en-US" sz="1600" dirty="0"/>
              <a:t>http://</a:t>
            </a:r>
            <a:r>
              <a:rPr lang="en-US" sz="1600" dirty="0" smtClean="0"/>
              <a:t>expressjs.com/guide/routing.html</a:t>
            </a:r>
          </a:p>
          <a:p>
            <a:r>
              <a:rPr lang="en-US" sz="1600" dirty="0"/>
              <a:t>http://</a:t>
            </a:r>
            <a:r>
              <a:rPr lang="en-US" sz="1600" dirty="0" smtClean="0"/>
              <a:t>expressjs.com/guide/using-template-engines.html</a:t>
            </a:r>
          </a:p>
          <a:p>
            <a:r>
              <a:rPr lang="en-US" sz="1600" dirty="0"/>
              <a:t>http://www.tutorialspoint.com/http/</a:t>
            </a:r>
            <a:endParaRPr lang="en-US" sz="1600" dirty="0" smtClean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54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vs Dynamic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5104563"/>
            <a:ext cx="6711654" cy="1143844"/>
          </a:xfrm>
        </p:spPr>
        <p:txBody>
          <a:bodyPr>
            <a:normAutofit/>
          </a:bodyPr>
          <a:lstStyle/>
          <a:p>
            <a:r>
              <a:rPr lang="en-US" dirty="0" smtClean="0"/>
              <a:t>Dynamic </a:t>
            </a:r>
            <a:r>
              <a:rPr lang="en-US" dirty="0"/>
              <a:t>web content is built when it is </a:t>
            </a:r>
            <a:r>
              <a:rPr lang="en-US" dirty="0" smtClean="0"/>
              <a:t>requested, by </a:t>
            </a:r>
            <a:r>
              <a:rPr lang="en-US" dirty="0"/>
              <a:t>the user directly, or programmatically </a:t>
            </a:r>
            <a:r>
              <a:rPr lang="en-US" dirty="0" smtClean="0"/>
              <a:t>while a </a:t>
            </a:r>
            <a:r>
              <a:rPr lang="en-US" dirty="0"/>
              <a:t>user is on a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547068" y="1738365"/>
            <a:ext cx="1637881" cy="289392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85222" y="2009670"/>
            <a:ext cx="1698171" cy="8842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&lt;%= 2 + 5 </a:t>
            </a:r>
            <a:r>
              <a:rPr lang="en-US" dirty="0" smtClean="0"/>
              <a:t>%&gt;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48624" y="2009670"/>
            <a:ext cx="1696090" cy="8842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&lt;%= 2 + 5 %&gt;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7904" y="1504714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79856" y="1504714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3"/>
          </p:cNvCxnSpPr>
          <p:nvPr/>
        </p:nvCxnSpPr>
        <p:spPr>
          <a:xfrm>
            <a:off x="2783393" y="2451798"/>
            <a:ext cx="884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1"/>
          </p:cNvCxnSpPr>
          <p:nvPr/>
        </p:nvCxnSpPr>
        <p:spPr>
          <a:xfrm>
            <a:off x="5119635" y="2451797"/>
            <a:ext cx="8289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85222" y="3542043"/>
            <a:ext cx="1698171" cy="8842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&lt;%= 2 + 5 %&gt;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961089" y="2267131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Static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71132" y="379950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Dynamic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5" idx="3"/>
          </p:cNvCxnSpPr>
          <p:nvPr/>
        </p:nvCxnSpPr>
        <p:spPr>
          <a:xfrm>
            <a:off x="2783393" y="3984171"/>
            <a:ext cx="884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948624" y="3537021"/>
            <a:ext cx="1696090" cy="8842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24" name="Straight Arrow Connector 23"/>
          <p:cNvCxnSpPr>
            <a:endCxn id="22" idx="1"/>
          </p:cNvCxnSpPr>
          <p:nvPr/>
        </p:nvCxnSpPr>
        <p:spPr>
          <a:xfrm>
            <a:off x="5044273" y="3979148"/>
            <a:ext cx="9043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32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309816"/>
            <a:ext cx="7567544" cy="522278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CGI</a:t>
            </a:r>
            <a:r>
              <a:rPr lang="en-US" dirty="0" smtClean="0"/>
              <a:t> provides </a:t>
            </a:r>
            <a:r>
              <a:rPr lang="en-US" dirty="0"/>
              <a:t>an interface between </a:t>
            </a:r>
            <a:r>
              <a:rPr lang="en-US" dirty="0" smtClean="0"/>
              <a:t>the Web </a:t>
            </a:r>
            <a:r>
              <a:rPr lang="en-US" dirty="0"/>
              <a:t>server and programs that generate the Web content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FastCGI</a:t>
            </a:r>
            <a:r>
              <a:rPr lang="en-US" dirty="0" smtClean="0"/>
              <a:t> allows a single, long-running process to handle more than one user request while keeping close to the CGI programming model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SCGI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is similar </a:t>
            </a:r>
            <a:r>
              <a:rPr lang="en-US" dirty="0"/>
              <a:t>to </a:t>
            </a:r>
            <a:r>
              <a:rPr lang="en-US" dirty="0" err="1"/>
              <a:t>FastCGI</a:t>
            </a:r>
            <a:r>
              <a:rPr lang="en-US" dirty="0"/>
              <a:t> but is designed to be easier to implement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Platform Specific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Microsoft IIS: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ISAPI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(Internet Server API)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Java: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Servlet Container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Ruby: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Rack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wrapping </a:t>
            </a:r>
            <a:r>
              <a:rPr lang="en-US" dirty="0"/>
              <a:t>HTTP requests and responses it unifies the API for web servers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/>
              <a:t>Perl: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WSGI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(Web </a:t>
            </a:r>
            <a:r>
              <a:rPr lang="en-US" dirty="0"/>
              <a:t>Server Gateway </a:t>
            </a:r>
            <a:r>
              <a:rPr lang="en-US" dirty="0" smtClean="0"/>
              <a:t>Interface)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 low-level interface between web servers and web </a:t>
            </a:r>
            <a:r>
              <a:rPr lang="en-US" dirty="0" smtClean="0"/>
              <a:t>applications</a:t>
            </a:r>
          </a:p>
          <a:p>
            <a:pPr lvl="2">
              <a:lnSpc>
                <a:spcPct val="120000"/>
              </a:lnSpc>
            </a:pPr>
            <a:r>
              <a:rPr lang="en-US" dirty="0" err="1" smtClean="0"/>
              <a:t>Plack</a:t>
            </a:r>
            <a:r>
              <a:rPr lang="en-US" dirty="0" smtClean="0"/>
              <a:t> is also available(influenced by Rack)</a:t>
            </a:r>
          </a:p>
          <a:p>
            <a:pPr lvl="1">
              <a:lnSpc>
                <a:spcPct val="120000"/>
              </a:lnSpc>
            </a:pPr>
            <a:endParaRPr lang="th-TH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49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Gateway Interface</a:t>
            </a:r>
          </a:p>
          <a:p>
            <a:pPr lvl="1"/>
            <a:r>
              <a:rPr lang="en-US" dirty="0"/>
              <a:t>provides an interface between the Web server and programs that generate the Web content</a:t>
            </a:r>
            <a:endParaRPr lang="en-US" dirty="0" smtClean="0"/>
          </a:p>
          <a:p>
            <a:r>
              <a:rPr lang="en-US" dirty="0"/>
              <a:t>CGI </a:t>
            </a:r>
            <a:r>
              <a:rPr lang="en-US" dirty="0" smtClean="0"/>
              <a:t>directory is a directory containing </a:t>
            </a:r>
            <a:r>
              <a:rPr lang="en-US" dirty="0"/>
              <a:t>executable scripts (or binary files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Server </a:t>
            </a:r>
            <a:r>
              <a:rPr lang="en-US" dirty="0"/>
              <a:t>runs </a:t>
            </a:r>
            <a:r>
              <a:rPr lang="en-US" dirty="0" smtClean="0"/>
              <a:t>specified </a:t>
            </a:r>
            <a:r>
              <a:rPr lang="en-US" dirty="0"/>
              <a:t>script </a:t>
            </a:r>
            <a:r>
              <a:rPr lang="en-US" dirty="0" smtClean="0"/>
              <a:t>in a separated process.</a:t>
            </a:r>
          </a:p>
          <a:p>
            <a:pPr lvl="1"/>
            <a:r>
              <a:rPr lang="en-US" dirty="0" smtClean="0"/>
              <a:t>Anything </a:t>
            </a:r>
            <a:r>
              <a:rPr lang="en-US" dirty="0"/>
              <a:t>that the script sends to standard output is passed to the Web </a:t>
            </a:r>
            <a:r>
              <a:rPr lang="en-US" dirty="0" smtClean="0"/>
              <a:t>client</a:t>
            </a:r>
          </a:p>
          <a:p>
            <a:r>
              <a:rPr lang="en-US" dirty="0" smtClean="0"/>
              <a:t>Information from web server can be passed to a script via environment variables, e.g., QUERY_STRING</a:t>
            </a:r>
          </a:p>
          <a:p>
            <a:r>
              <a:rPr lang="en-US" dirty="0" smtClean="0"/>
              <a:t>CGI scripts can be written in any programming languages, e.g., Perl,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15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as a </a:t>
            </a:r>
            <a:r>
              <a:rPr lang="en-US" dirty="0"/>
              <a:t>S</a:t>
            </a:r>
            <a:r>
              <a:rPr lang="en-US" dirty="0" smtClean="0"/>
              <a:t>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Node-CGI</a:t>
            </a:r>
          </a:p>
          <a:p>
            <a:pPr lvl="1"/>
            <a:r>
              <a:rPr lang="en-US" dirty="0" smtClean="0"/>
              <a:t>npm install -g node-</a:t>
            </a:r>
            <a:r>
              <a:rPr lang="en-US" dirty="0" err="1" smtClean="0"/>
              <a:t>cgi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4011" y="2678590"/>
            <a:ext cx="5933034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Consolas" panose="020B0609020204030204" pitchFamily="49" charset="0"/>
              </a:rPr>
              <a:t>&lt;&lt; Apache2 configuration file &gt;&gt;</a:t>
            </a:r>
          </a:p>
          <a:p>
            <a:pPr lvl="1"/>
            <a:endParaRPr lang="en-US" sz="800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Directory /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/www/html/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cgi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2"/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Options 		+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ExecCGI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SymLinksIfOwnerMatch</a:t>
            </a:r>
            <a:endParaRPr lang="en-US" sz="16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       node-script 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cgi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-bin/node-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cgi</a:t>
            </a:r>
            <a:endParaRPr lang="en-US" sz="16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sz="1600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AddHandler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node-script 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nd</a:t>
            </a:r>
            <a:endParaRPr lang="en-US" sz="1600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&lt;/Directory&gt;</a:t>
            </a:r>
            <a:endParaRPr lang="en-US" sz="16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4011" y="4730209"/>
            <a:ext cx="5246949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Consolas" panose="020B0609020204030204" pitchFamily="49" charset="0"/>
              </a:rPr>
              <a:t>&lt;&lt; CGI Script (</a:t>
            </a:r>
            <a:r>
              <a:rPr lang="en-US" dirty="0" err="1" smtClean="0">
                <a:cs typeface="Consolas" panose="020B0609020204030204" pitchFamily="49" charset="0"/>
              </a:rPr>
              <a:t>test.nd</a:t>
            </a:r>
            <a:r>
              <a:rPr lang="en-US" dirty="0" smtClean="0">
                <a:cs typeface="Consolas" panose="020B0609020204030204" pitchFamily="49" charset="0"/>
              </a:rPr>
              <a:t>) in JavaScript &gt;&gt;</a:t>
            </a:r>
          </a:p>
          <a:p>
            <a:pPr lvl="1"/>
            <a:endParaRPr lang="en-US" sz="800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for(k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lvl="1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writeLine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 + "=" +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[k] + "&lt;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/&gt;");</a:t>
            </a:r>
          </a:p>
          <a:p>
            <a:pPr lvl="1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79033" y="5986797"/>
            <a:ext cx="5567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400" dirty="0" smtClean="0"/>
              <a:t>is an exported variable from </a:t>
            </a:r>
            <a:r>
              <a:rPr lang="en-US" sz="1400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process.env</a:t>
            </a:r>
            <a:endParaRPr lang="en-US" sz="1400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/>
              <a:t>See: http://nodejs.org/api/process.html#process_process_env</a:t>
            </a:r>
          </a:p>
        </p:txBody>
      </p:sp>
      <p:sp>
        <p:nvSpPr>
          <p:cNvPr id="8" name="Rectangle 7"/>
          <p:cNvSpPr/>
          <p:nvPr/>
        </p:nvSpPr>
        <p:spPr>
          <a:xfrm>
            <a:off x="4012400" y="1230869"/>
            <a:ext cx="3357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http://larsjung.de/node-cgi/</a:t>
            </a:r>
          </a:p>
        </p:txBody>
      </p:sp>
    </p:spTree>
    <p:extLst>
      <p:ext uri="{BB962C8B-B14F-4D97-AF65-F5344CB8AC3E}">
        <p14:creationId xmlns:p14="http://schemas.microsoft.com/office/powerpoint/2010/main" val="102555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1570892"/>
            <a:ext cx="3298113" cy="468544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REDIRECT_HANDLER=node-script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REDIRECT_STATUS=200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HTTP_HOST=192.168.1.122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HTTP_CONNECTION=keep-alive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HTTP_ACCEPT=text/html,application/xhtml+xml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HTTP_USER_AGENT=Mozilla/5.0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HTTP_ACCEPT_ENCODING=gzip, deflate, sdch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HTTP_ACCEPT_LANGUAGE=en-US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SERVER_SIGNATURE=Apache/2.4.10 (Ubuntu)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SERVER_SOFTWARE=Apache/2.4.10 (Ubuntu)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SERVER_NAME=192.168.1.122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SERVER_ADDR=192.168.1.122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SERVER_PORT=80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REMOTE_ADDR=192.168.1.6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DOCUMENT_ROOT=/var/www/html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241975" y="1570893"/>
            <a:ext cx="3401471" cy="468544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REQUEST_SCHEME=http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CONTEXT_PREFIX=/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cgi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-bin/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CONTEXT_DOCUMENT_ROOT=/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/lib/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cgi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-bin/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SERVER_ADMIN=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webmaster@localhost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SCRIPT_FILENAME=/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/lib/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cgi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-bin/node-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cgi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REMOTE_PORT=51183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REDIRECT_QUERY_STRING=a=2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REDIRECT_URL=/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cgi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test.nd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GATEWAY_INTERFACE=CGI/1.1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SERVER_PROTOCOL=HTTP/1.1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REQUEST_METHOD=GET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QUERY_STRING=a=2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REQUEST_URI=/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cgi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test.nd?a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SCRIPT_NAME=/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cgi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-bin/node-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cgi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PATH_INFO=/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cgi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test.nd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PATH_TRANSLATED=/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/www/html/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cgi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test.nd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33899" y="5975811"/>
            <a:ext cx="4256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http://192.168.1.122/cgi/test.nd?a=2</a:t>
            </a:r>
          </a:p>
        </p:txBody>
      </p:sp>
    </p:spTree>
    <p:extLst>
      <p:ext uri="{BB962C8B-B14F-4D97-AF65-F5344CB8AC3E}">
        <p14:creationId xmlns:p14="http://schemas.microsoft.com/office/powerpoint/2010/main" val="97159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as a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699" y="1491343"/>
            <a:ext cx="7449863" cy="1061357"/>
          </a:xfrm>
        </p:spPr>
        <p:txBody>
          <a:bodyPr/>
          <a:lstStyle/>
          <a:p>
            <a:r>
              <a:rPr lang="en-US" dirty="0" smtClean="0"/>
              <a:t>http built-in module is available to create a web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04592" y="2552700"/>
            <a:ext cx="6696075" cy="252376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74320" tIns="274320" rIns="274320" bIns="2743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http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require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'http'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server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http.createServer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res){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res.writeHead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'Content-type'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'text/plain'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res.end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'Hello world\n'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server.listen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8000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.log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'Server is ready!'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29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minimal and flexible Node.js web application framework that provides a robust set of features for web and mobile </a:t>
            </a:r>
            <a:r>
              <a:rPr lang="en-US" dirty="0" smtClean="0"/>
              <a:t>applications</a:t>
            </a:r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install express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23950" y="5916674"/>
            <a:ext cx="727129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+mn-lt"/>
              </a:rPr>
              <a:t>res.send</a:t>
            </a:r>
            <a:r>
              <a:rPr lang="en-US" altLang="en-US" sz="1100" dirty="0" smtClean="0">
                <a:solidFill>
                  <a:srgbClr val="555555"/>
                </a:solidFill>
                <a:latin typeface="+mn-lt"/>
              </a:rPr>
              <a:t>(body) -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+mn-lt"/>
              </a:rPr>
              <a:t>When the parameter is a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String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+mn-lt"/>
              </a:rPr>
              <a:t>, the method sets the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Content-Type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+mn-lt"/>
              </a:rPr>
              <a:t> to “text/html”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283616" y="3178946"/>
            <a:ext cx="6482815" cy="252376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74320" tIns="274320" rIns="274320" bIns="2743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express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require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'express'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app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express();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app.get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'/'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res){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'Hello world'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app.listen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8000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49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1160</TotalTime>
  <Words>1402</Words>
  <Application>Microsoft Office PowerPoint</Application>
  <PresentationFormat>On-screen Show (4:3)</PresentationFormat>
  <Paragraphs>293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Angsana New</vt:lpstr>
      <vt:lpstr>Arial</vt:lpstr>
      <vt:lpstr>Calibri</vt:lpstr>
      <vt:lpstr>Century Gothic</vt:lpstr>
      <vt:lpstr>Consolas</vt:lpstr>
      <vt:lpstr>Wingdings 3</vt:lpstr>
      <vt:lpstr>Ion</vt:lpstr>
      <vt:lpstr>#05 Web Server (CGI, Node.js)</vt:lpstr>
      <vt:lpstr>Web Servers</vt:lpstr>
      <vt:lpstr>Static vs Dynamic</vt:lpstr>
      <vt:lpstr>Dynamic Content</vt:lpstr>
      <vt:lpstr>CGI</vt:lpstr>
      <vt:lpstr>Node as a Script</vt:lpstr>
      <vt:lpstr>Sample Result</vt:lpstr>
      <vt:lpstr>Node as a Server</vt:lpstr>
      <vt:lpstr>Express</vt:lpstr>
      <vt:lpstr>Express Routing</vt:lpstr>
      <vt:lpstr>Express Middleware</vt:lpstr>
      <vt:lpstr>Middleware Example</vt:lpstr>
      <vt:lpstr>Built-in/3rd party middleware</vt:lpstr>
      <vt:lpstr>HTTP Messages</vt:lpstr>
      <vt:lpstr>Full example: adding</vt:lpstr>
      <vt:lpstr>Web Session Tracking</vt:lpstr>
      <vt:lpstr>Cookies (on Client)</vt:lpstr>
      <vt:lpstr>Sessions (on Server)</vt:lpstr>
      <vt:lpstr>Express Template Engine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#01 Client/Server Computing</dc:title>
  <dc:creator>suthon</dc:creator>
  <cp:lastModifiedBy>suthon</cp:lastModifiedBy>
  <cp:revision>231</cp:revision>
  <dcterms:created xsi:type="dcterms:W3CDTF">2015-01-06T03:59:55Z</dcterms:created>
  <dcterms:modified xsi:type="dcterms:W3CDTF">2015-03-02T05:45:42Z</dcterms:modified>
</cp:coreProperties>
</file>