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10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D39C1-A66A-40C7-BCC0-0B3B861FC29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6F4B6-0419-4BD5-A8E9-6DBD29DD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6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8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4c10a4b288fcff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4c10a4b288fcff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448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4c10a4b288fcff6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4c10a4b288fcff6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337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4c10a4b288fcff6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4c10a4b288fcff6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27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4c10a4b288fcff6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4c10a4b288fcff6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1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4c10a4b288fcff6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4c10a4b288fcff6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07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4c10a4b288fcff6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4c10a4b288fcff6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755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4c10a4b288fcff6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4c10a4b288fcff6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5392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4c10a4b288fcff6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4c10a4b288fcff6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662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4c10a4b288fcff6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4c10a4b288fcff6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3471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4c10a4b288fcff6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4c10a4b288fcff6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910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cf9af38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cf9af38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1862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4c10a4b288fcff6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4c10a4b288fcff6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367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4c10a4b288fcff6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4c10a4b288fcff6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9505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4c10a4b288fcff6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4c10a4b288fcff6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2748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cf9af38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cf9af380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6121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cf9af380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cf9af380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5876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cf9af380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cf9af380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320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cf9af380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cf9af3804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2955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4c10a4b288fcff6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4c10a4b288fcff6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123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cf9af380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cf9af380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406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4c10a4b288fcff6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4c10a4b288fcff6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824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2833-1F02-43A3-89E1-81B355A6D657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95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182D-5C58-4BA9-83BC-3F95D1208507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66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F76A9-02B6-47C9-9773-309D32E75B16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9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A8F0-EE05-42C5-A7F8-8A0754DCF4B6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4404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42E8-BE69-451C-A547-D8BC759F0977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10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9896-9E2C-4F82-80D7-9DDC1696C683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11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2F5E-BEB7-46F4-B868-ABAE66A030C2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34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4743-42FA-4FC5-87A8-12F35F3FA300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05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7ED1-DACA-4162-837B-14E97D404B6E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03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6753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3743-14A0-479B-8BD2-B5DBFA275EDF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25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35D6-BC71-4EBC-81B6-A8495D75785A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1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8294-D199-4C48-860D-E9A0ABDF5A9F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5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920-9FF1-4E4F-A369-41923276E73B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8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8768-4CF6-4BC0-B7D7-813ACF0ECCAC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48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5E16-3A45-45D1-AF43-D485C48B0C9E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8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B921-2973-4B0A-A1B2-FF4974F4FABC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6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CB6CF-EC3C-4E11-84F9-F142FF094A60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6902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600201"/>
            <a:ext cx="6711654" cy="4648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D7C078-ECBE-42C1-8A02-606F7E73FAE4}" type="datetime1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  <p:sldLayoutId id="2147483779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6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6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6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6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6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equinox-blog/%E0%B8%A5%E0%B8%AD%E0%B8%87%E0%B9%83%E0%B8%8A%E0%B9%89-react-firebase-realtime-database-%E0%B8%81%E0%B8%B1%E0%B8%99%E0%B9%80%E0%B8%96%E0%B8%AD%E0%B8%B0-30b134b905a8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julienrioux/deploy-react-js-app-on-firebase-c7fa6ddc153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1447801"/>
            <a:ext cx="6899990" cy="3329581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#08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Web </a:t>
            </a:r>
            <a:r>
              <a:rPr lang="en-US" dirty="0" smtClean="0"/>
              <a:t>Infrastructure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7032958" cy="861420"/>
          </a:xfrm>
        </p:spPr>
        <p:txBody>
          <a:bodyPr/>
          <a:lstStyle/>
          <a:p>
            <a:r>
              <a:rPr lang="en-US" dirty="0" smtClean="0"/>
              <a:t>Client/Server Computing and Web Technologies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7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1" y="1009650"/>
            <a:ext cx="8598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82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Analytics</a:t>
            </a:r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idx="1"/>
          </p:nvPr>
        </p:nvSpPr>
        <p:spPr>
          <a:xfrm>
            <a:off x="827700" y="1473200"/>
            <a:ext cx="5019944" cy="477520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sz="1800" dirty="0"/>
              <a:t>Determine the effectiveness of notifications and update your re-engagement strategy.</a:t>
            </a:r>
            <a:endParaRPr sz="1800" dirty="0"/>
          </a:p>
          <a:p>
            <a:r>
              <a:rPr lang="en" sz="1800" dirty="0"/>
              <a:t>Discover what in-app activities trigger in-app purchases and surface these appropriately; improve your user's experience to increase engagement and monetization.</a:t>
            </a:r>
            <a:endParaRPr sz="1800" dirty="0"/>
          </a:p>
          <a:p>
            <a:r>
              <a:rPr lang="en" sz="1800" dirty="0"/>
              <a:t>Remote Config can target custom app experiences at members of different</a:t>
            </a:r>
            <a:endParaRPr sz="1800" dirty="0"/>
          </a:p>
          <a:p>
            <a:r>
              <a:rPr lang="en" sz="1800" dirty="0"/>
              <a:t>Analytics will provide campaign attribution reporting for AdWords, App Indexing, App Invites, Dynamic Links, and Notifications.</a:t>
            </a:r>
            <a:endParaRPr sz="1800" dirty="0"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8789" y="2103426"/>
            <a:ext cx="2771775" cy="3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00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9650"/>
            <a:ext cx="8839200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607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1" y="1009650"/>
            <a:ext cx="8582025" cy="46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89" y="942975"/>
            <a:ext cx="9039225" cy="49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36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3162"/>
            <a:ext cx="8839200" cy="46851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95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1" y="1308805"/>
            <a:ext cx="877959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48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1" y="1286228"/>
            <a:ext cx="882518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30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1" y="1376540"/>
            <a:ext cx="8659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56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1" y="1297516"/>
            <a:ext cx="8839201" cy="48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07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Case Study</a:t>
            </a:r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React and Firebase Realtime Database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https://medium.com/equinox-blog/%E0%B8%A5%E0%B8%AD%E0%B8%87%E0%B9%83%E0%B8%8A%E0%B9%89-react-firebase-realtime-database-%E0%B8%81%E0%B8%B1%E0%B8%99%E0%B9%80%E0%B8%96%E0%B8%AD%E0%B8%B0-30b134b905a8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934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Web Infrastructure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Cloud Computing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Serverless (Firebase &amp; Cloud Functions)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56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Case Study</a:t>
            </a:r>
            <a:endParaRPr/>
          </a:p>
        </p:txBody>
      </p:sp>
      <p:sp>
        <p:nvSpPr>
          <p:cNvPr id="163" name="Google Shape;163;p3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800" dirty="0" smtClean="0">
                <a:solidFill>
                  <a:schemeClr val="dk1"/>
                </a:solidFill>
              </a:rPr>
              <a:t>Deploy </a:t>
            </a:r>
            <a:r>
              <a:rPr lang="en" sz="2800" dirty="0">
                <a:solidFill>
                  <a:schemeClr val="dk1"/>
                </a:solidFill>
              </a:rPr>
              <a:t>React App to Firebase Hosting</a:t>
            </a:r>
            <a:endParaRPr sz="2800" dirty="0">
              <a:solidFill>
                <a:schemeClr val="dk1"/>
              </a:solidFill>
            </a:endParaRPr>
          </a:p>
          <a:p>
            <a:pPr marL="0" indent="0">
              <a:buNone/>
            </a:pPr>
            <a:r>
              <a:rPr lang="en" sz="2800" u="sng" dirty="0">
                <a:solidFill>
                  <a:schemeClr val="hlink"/>
                </a:solidFill>
                <a:hlinkClick r:id="rId3"/>
              </a:rPr>
              <a:t>https://medium.com/@julienrioux/deploy-react-js-app-on-firebase-c7fa6ddc153f</a:t>
            </a:r>
            <a:endParaRPr sz="2800" dirty="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09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Cloud Function</a:t>
            </a:r>
            <a:endParaRPr/>
          </a:p>
        </p:txBody>
      </p:sp>
      <p:sp>
        <p:nvSpPr>
          <p:cNvPr id="169" name="Google Shape;169;p33"/>
          <p:cNvSpPr txBox="1">
            <a:spLocks noGrp="1"/>
          </p:cNvSpPr>
          <p:nvPr>
            <p:ph idx="1"/>
          </p:nvPr>
        </p:nvSpPr>
        <p:spPr>
          <a:xfrm>
            <a:off x="827700" y="1402645"/>
            <a:ext cx="6711654" cy="464820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Cloud Functions gives developers access to </a:t>
            </a:r>
            <a:r>
              <a:rPr lang="en" b="1" dirty="0"/>
              <a:t>Firebase and Google Cloud events</a:t>
            </a:r>
            <a:r>
              <a:rPr lang="en" dirty="0"/>
              <a:t>, along with scalable computing power to run code in response to those events. </a:t>
            </a:r>
            <a:endParaRPr lang="en" dirty="0" smtClean="0"/>
          </a:p>
          <a:p>
            <a:pPr marL="0" indent="0">
              <a:buNone/>
            </a:pPr>
            <a:r>
              <a:rPr lang="en" dirty="0" smtClean="0"/>
              <a:t>Typical </a:t>
            </a:r>
            <a:r>
              <a:rPr lang="en" dirty="0"/>
              <a:t>use cases might fall into these areas:</a:t>
            </a:r>
            <a:endParaRPr dirty="0"/>
          </a:p>
          <a:p>
            <a:pPr>
              <a:spcBef>
                <a:spcPts val="1600"/>
              </a:spcBef>
            </a:pPr>
            <a:r>
              <a:rPr lang="en" dirty="0"/>
              <a:t>Notify users when something interesting happens.</a:t>
            </a:r>
            <a:endParaRPr dirty="0"/>
          </a:p>
          <a:p>
            <a:r>
              <a:rPr lang="en" dirty="0"/>
              <a:t>Perform Realtime Database sanitization and maintenance.</a:t>
            </a:r>
            <a:endParaRPr dirty="0"/>
          </a:p>
          <a:p>
            <a:r>
              <a:rPr lang="en" dirty="0"/>
              <a:t>Execute intensive tasks in the cloud instead of in your app.</a:t>
            </a:r>
            <a:endParaRPr dirty="0"/>
          </a:p>
          <a:p>
            <a:r>
              <a:rPr lang="en" dirty="0"/>
              <a:t>Integrate with third-party services and APIs.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444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No Backend</a:t>
            </a:r>
            <a:endParaRPr/>
          </a:p>
        </p:txBody>
      </p:sp>
      <p:sp>
        <p:nvSpPr>
          <p:cNvPr id="175" name="Google Shape;175;p3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Backendless</a:t>
            </a:r>
            <a:endParaRPr/>
          </a:p>
          <a:p>
            <a:r>
              <a:rPr lang="en"/>
              <a:t>deployd</a:t>
            </a:r>
            <a:endParaRPr/>
          </a:p>
          <a:p>
            <a:r>
              <a:rPr lang="en"/>
              <a:t>Firebase</a:t>
            </a:r>
            <a:endParaRPr/>
          </a:p>
          <a:p>
            <a:r>
              <a:rPr lang="en"/>
              <a:t>Hoodie</a:t>
            </a:r>
            <a:endParaRPr/>
          </a:p>
          <a:p>
            <a:r>
              <a:rPr lang="en"/>
              <a:t>Kinvey</a:t>
            </a:r>
            <a:endParaRPr/>
          </a:p>
          <a:p>
            <a:r>
              <a:rPr lang="en"/>
              <a:t>remoteStorage</a:t>
            </a:r>
            <a:endParaRPr/>
          </a:p>
          <a:p>
            <a:r>
              <a:rPr lang="en"/>
              <a:t>Sockethub</a:t>
            </a:r>
            <a:endParaRPr/>
          </a:p>
          <a:p>
            <a:r>
              <a:rPr lang="en"/>
              <a:t>Stamplay</a:t>
            </a:r>
            <a:endParaRPr/>
          </a:p>
          <a:p>
            <a:pPr marL="0" indent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List from nobackend.org/solutions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62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/>
              <a:t>Cloud Computing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Infrastructure as a service (IaaS)</a:t>
            </a:r>
            <a:endParaRPr/>
          </a:p>
          <a:p>
            <a:r>
              <a:rPr lang="en"/>
              <a:t>Platform as a service (PaaS)</a:t>
            </a:r>
            <a:endParaRPr/>
          </a:p>
          <a:p>
            <a:r>
              <a:rPr lang="en"/>
              <a:t>Software as a service (SaaS)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536" y="2802292"/>
            <a:ext cx="3809200" cy="35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58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IaaS: NIST's Definition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dirty="0"/>
              <a:t>"where the consumer is able to deploy and run arbitrary software, which can </a:t>
            </a:r>
            <a:r>
              <a:rPr lang="en" b="1" dirty="0"/>
              <a:t>include operating systems and applications</a:t>
            </a:r>
            <a:r>
              <a:rPr lang="en" dirty="0"/>
              <a:t>. The consumer does not manage or control the underlying cloud infrastructure but has</a:t>
            </a:r>
            <a:r>
              <a:rPr lang="en" b="1" dirty="0"/>
              <a:t> control over operating systems, storage, and deployed applications</a:t>
            </a:r>
            <a:r>
              <a:rPr lang="en" dirty="0"/>
              <a:t>; and possibly limited control of select networking components (e.g., host firewalls</a:t>
            </a:r>
            <a:r>
              <a:rPr lang="en" dirty="0" smtClean="0"/>
              <a:t>)."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7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Infrastructure as a service (IaaS)</a:t>
            </a:r>
            <a:br>
              <a:rPr lang="en"/>
            </a:b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Dereference low-level details of underlying network infrastructure 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like physical computing resources, location, data partitioning, scaling, security, backup etc. </a:t>
            </a:r>
            <a:endParaRPr/>
          </a:p>
          <a:p>
            <a:r>
              <a:rPr lang="en"/>
              <a:t>Pools of hypervisors within the cloud operational system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support large numbers of virtual machines and the ability to scale services up and down according to customers' varying requirements. </a:t>
            </a:r>
            <a:endParaRPr/>
          </a:p>
          <a:p>
            <a:r>
              <a:rPr lang="en"/>
              <a:t>Often offer additional resources such as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virtual-machine disk-image library, raw block storage, file or object storage, firewalls, load balancers, IP addresses, virtual local area networks (VLANs), and software bundles.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98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PaaS: NIST's definition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dirty="0"/>
              <a:t>The capability provided to the consumer is to deploy onto the cloud infrastructure consumer-created or acquired applications </a:t>
            </a:r>
            <a:r>
              <a:rPr lang="en" b="1" dirty="0"/>
              <a:t>created using programming languages, libraries, services, and tools supported by the provider</a:t>
            </a:r>
            <a:r>
              <a:rPr lang="en" dirty="0"/>
              <a:t>. The consumer does not manage or control the underlying cloud infrastructure including network, servers, operating systems, or storage, but has </a:t>
            </a:r>
            <a:r>
              <a:rPr lang="en" b="1" dirty="0"/>
              <a:t>control over the deployed applications and possibly configuration settings for the application-hosting environment</a:t>
            </a:r>
            <a:r>
              <a:rPr lang="en" dirty="0"/>
              <a:t>.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7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SaSS: NIST's definition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dirty="0"/>
              <a:t>The capability provided to the consumer is to use the provider's applications running on a cloud infrastructure. The </a:t>
            </a:r>
            <a:r>
              <a:rPr lang="en" b="1" dirty="0"/>
              <a:t>applications are accessible from various client devices </a:t>
            </a:r>
            <a:r>
              <a:rPr lang="en" dirty="0"/>
              <a:t>through either a thin client interface, such as a web browser (e.g., web-based email), or a program interface. The </a:t>
            </a:r>
            <a:r>
              <a:rPr lang="en" b="1" dirty="0"/>
              <a:t>consumer does not manage or control the underlying cloud infrastructure</a:t>
            </a:r>
            <a:r>
              <a:rPr lang="en" dirty="0"/>
              <a:t> including network, servers, operating systems, storage, or even individual application capabilities, with the possible exception of limited user-specific application configuration settings.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/>
              <a:t>Case Study: Digital Ocean Droplet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idx="1"/>
          </p:nvPr>
        </p:nvSpPr>
        <p:spPr>
          <a:xfrm>
            <a:off x="558799" y="1600201"/>
            <a:ext cx="7936089" cy="464820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buAutoNum type="arabicPeriod"/>
            </a:pPr>
            <a:r>
              <a:rPr lang="en" dirty="0"/>
              <a:t>From the Create menu in the top right of the control panel, click Droplets.</a:t>
            </a:r>
            <a:endParaRPr dirty="0"/>
          </a:p>
          <a:p>
            <a:pPr>
              <a:buAutoNum type="arabicPeriod"/>
            </a:pPr>
            <a:r>
              <a:rPr lang="en" dirty="0"/>
              <a:t>Choose an image, which can be a Linux distribution, container distribution, one-click app, snapshot, or backup.</a:t>
            </a:r>
            <a:endParaRPr dirty="0"/>
          </a:p>
          <a:p>
            <a:pPr>
              <a:buAutoNum type="arabicPeriod"/>
            </a:pPr>
            <a:r>
              <a:rPr lang="en" dirty="0"/>
              <a:t>Choose a size for your Droplet, which determines its RAM, disk space, and vCPUs as well as its price. You can choose to double the SSD on a plan as well.</a:t>
            </a:r>
            <a:endParaRPr dirty="0"/>
          </a:p>
          <a:p>
            <a:pPr>
              <a:buAutoNum type="arabicPeriod"/>
            </a:pPr>
            <a:r>
              <a:rPr lang="en" dirty="0"/>
              <a:t>Choose a datacenter region.</a:t>
            </a:r>
            <a:endParaRPr dirty="0"/>
          </a:p>
          <a:p>
            <a:pPr>
              <a:buAutoNum type="arabicPeriod"/>
            </a:pPr>
            <a:r>
              <a:rPr lang="en" dirty="0"/>
              <a:t>Choose an SSH key, if you’ve added one. If you choose not to use SSH keys, your Droplet’s password will be emailed to you after creation.</a:t>
            </a:r>
            <a:endParaRPr dirty="0"/>
          </a:p>
          <a:p>
            <a:pPr>
              <a:buAutoNum type="arabicPeriod"/>
            </a:pPr>
            <a:r>
              <a:rPr lang="en" dirty="0"/>
              <a:t>Enter a name and click Create.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77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1205"/>
            <a:ext cx="9144000" cy="37155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58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568</TotalTime>
  <Words>690</Words>
  <Application>Microsoft Office PowerPoint</Application>
  <PresentationFormat>On-screen Show (4:3)</PresentationFormat>
  <Paragraphs>80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Ion</vt:lpstr>
      <vt:lpstr>#08 Web Infrastructure</vt:lpstr>
      <vt:lpstr>Web Infrastructure</vt:lpstr>
      <vt:lpstr>Cloud Computing</vt:lpstr>
      <vt:lpstr>IaaS: NIST's Definition</vt:lpstr>
      <vt:lpstr>Infrastructure as a service (IaaS) </vt:lpstr>
      <vt:lpstr>PaaS: NIST's definition</vt:lpstr>
      <vt:lpstr>SaSS: NIST's definition</vt:lpstr>
      <vt:lpstr>Case Study: Digital Ocean Droplet</vt:lpstr>
      <vt:lpstr>PowerPoint Presentation</vt:lpstr>
      <vt:lpstr>PowerPoint Presentation</vt:lpstr>
      <vt:lpstr>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Study</vt:lpstr>
      <vt:lpstr>Case Study</vt:lpstr>
      <vt:lpstr>Cloud Function</vt:lpstr>
      <vt:lpstr>No Backend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Client/Server Computing</dc:title>
  <dc:creator>suthon</dc:creator>
  <cp:lastModifiedBy>Thony Wong</cp:lastModifiedBy>
  <cp:revision>129</cp:revision>
  <dcterms:created xsi:type="dcterms:W3CDTF">2015-01-06T03:59:55Z</dcterms:created>
  <dcterms:modified xsi:type="dcterms:W3CDTF">2019-03-21T09:17:52Z</dcterms:modified>
</cp:coreProperties>
</file>