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notesMasterIdLst>
    <p:notesMasterId r:id="rId42"/>
  </p:notesMasterIdLst>
  <p:sldIdLst>
    <p:sldId id="256" r:id="rId2"/>
    <p:sldId id="310" r:id="rId3"/>
    <p:sldId id="311" r:id="rId4"/>
    <p:sldId id="312" r:id="rId5"/>
    <p:sldId id="309" r:id="rId6"/>
    <p:sldId id="326" r:id="rId7"/>
    <p:sldId id="313" r:id="rId8"/>
    <p:sldId id="320" r:id="rId9"/>
    <p:sldId id="321" r:id="rId10"/>
    <p:sldId id="322" r:id="rId11"/>
    <p:sldId id="323" r:id="rId12"/>
    <p:sldId id="314" r:id="rId13"/>
    <p:sldId id="315" r:id="rId14"/>
    <p:sldId id="324" r:id="rId15"/>
    <p:sldId id="325" r:id="rId16"/>
    <p:sldId id="319" r:id="rId17"/>
    <p:sldId id="330" r:id="rId18"/>
    <p:sldId id="332" r:id="rId19"/>
    <p:sldId id="331" r:id="rId20"/>
    <p:sldId id="333" r:id="rId21"/>
    <p:sldId id="352" r:id="rId22"/>
    <p:sldId id="328" r:id="rId23"/>
    <p:sldId id="337" r:id="rId24"/>
    <p:sldId id="338" r:id="rId25"/>
    <p:sldId id="340" r:id="rId26"/>
    <p:sldId id="341" r:id="rId27"/>
    <p:sldId id="344" r:id="rId28"/>
    <p:sldId id="342" r:id="rId29"/>
    <p:sldId id="343" r:id="rId30"/>
    <p:sldId id="345" r:id="rId31"/>
    <p:sldId id="348" r:id="rId32"/>
    <p:sldId id="346" r:id="rId33"/>
    <p:sldId id="349" r:id="rId34"/>
    <p:sldId id="347" r:id="rId35"/>
    <p:sldId id="351" r:id="rId36"/>
    <p:sldId id="350" r:id="rId37"/>
    <p:sldId id="353" r:id="rId38"/>
    <p:sldId id="354" r:id="rId39"/>
    <p:sldId id="355" r:id="rId40"/>
    <p:sldId id="308"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0108" autoAdjust="0"/>
  </p:normalViewPr>
  <p:slideViewPr>
    <p:cSldViewPr snapToGrid="0">
      <p:cViewPr varScale="1">
        <p:scale>
          <a:sx n="93" d="100"/>
          <a:sy n="93" d="100"/>
        </p:scale>
        <p:origin x="187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D39C1-A66A-40C7-BCC0-0B3B861FC29D}" type="datetimeFigureOut">
              <a:rPr lang="en-US" smtClean="0"/>
              <a:pPr/>
              <a:t>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6F4B6-0419-4BD5-A8E9-6DBD29DD8C1C}" type="slidenum">
              <a:rPr lang="en-US" smtClean="0"/>
              <a:pPr/>
              <a:t>‹#›</a:t>
            </a:fld>
            <a:endParaRPr lang="en-US"/>
          </a:p>
        </p:txBody>
      </p:sp>
    </p:spTree>
    <p:extLst>
      <p:ext uri="{BB962C8B-B14F-4D97-AF65-F5344CB8AC3E}">
        <p14:creationId xmlns:p14="http://schemas.microsoft.com/office/powerpoint/2010/main" val="65776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arwars.wikia.com/wiki/Thermal_exhaust_por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6F4B6-0419-4BD5-A8E9-6DBD29DD8C1C}" type="slidenum">
              <a:rPr lang="en-US" smtClean="0"/>
              <a:pPr/>
              <a:t>1</a:t>
            </a:fld>
            <a:endParaRPr lang="en-US"/>
          </a:p>
        </p:txBody>
      </p:sp>
    </p:spTree>
    <p:extLst>
      <p:ext uri="{BB962C8B-B14F-4D97-AF65-F5344CB8AC3E}">
        <p14:creationId xmlns:p14="http://schemas.microsoft.com/office/powerpoint/2010/main" val="17111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https://medium.com/coinmonks/ethereum-blockchain-hello-world-smart-contract-with-java-9b6ae2961ad1</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16</a:t>
            </a:fld>
            <a:endParaRPr lang="en-US"/>
          </a:p>
        </p:txBody>
      </p:sp>
    </p:spTree>
    <p:extLst>
      <p:ext uri="{BB962C8B-B14F-4D97-AF65-F5344CB8AC3E}">
        <p14:creationId xmlns:p14="http://schemas.microsoft.com/office/powerpoint/2010/main" val="137165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https://www.outsystems.com/blog/posts/building-blockchain-enabled-app/</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18</a:t>
            </a:fld>
            <a:endParaRPr lang="en-US"/>
          </a:p>
        </p:txBody>
      </p:sp>
    </p:spTree>
    <p:extLst>
      <p:ext uri="{BB962C8B-B14F-4D97-AF65-F5344CB8AC3E}">
        <p14:creationId xmlns:p14="http://schemas.microsoft.com/office/powerpoint/2010/main" val="378168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https://www.infoq.com/articles/blockchain-poc-hyperledger</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19</a:t>
            </a:fld>
            <a:endParaRPr lang="en-US"/>
          </a:p>
        </p:txBody>
      </p:sp>
    </p:spTree>
    <p:extLst>
      <p:ext uri="{BB962C8B-B14F-4D97-AF65-F5344CB8AC3E}">
        <p14:creationId xmlns:p14="http://schemas.microsoft.com/office/powerpoint/2010/main" val="90054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Fault tolerance</a:t>
            </a:r>
            <a:r>
              <a:rPr lang="en-US" sz="1200" b="0" i="0" kern="1200" dirty="0" smtClean="0">
                <a:solidFill>
                  <a:schemeClr val="tx1"/>
                </a:solidFill>
                <a:effectLst/>
                <a:latin typeface="+mn-lt"/>
                <a:ea typeface="+mn-ea"/>
                <a:cs typeface="+mn-cs"/>
              </a:rPr>
              <a:t>— decentralized systems are less likely to fail accidentally because they rely on many separate components that are not likely.</a:t>
            </a:r>
          </a:p>
          <a:p>
            <a:r>
              <a:rPr lang="en-US" sz="1200" b="1" i="0" kern="1200" dirty="0" smtClean="0">
                <a:solidFill>
                  <a:schemeClr val="tx1"/>
                </a:solidFill>
                <a:effectLst/>
                <a:latin typeface="+mn-lt"/>
                <a:ea typeface="+mn-ea"/>
                <a:cs typeface="+mn-cs"/>
              </a:rPr>
              <a:t>Attack resistance</a:t>
            </a:r>
            <a:r>
              <a:rPr lang="en-US" sz="1200" b="0" i="0" kern="1200" dirty="0" smtClean="0">
                <a:solidFill>
                  <a:schemeClr val="tx1"/>
                </a:solidFill>
                <a:effectLst/>
                <a:latin typeface="+mn-lt"/>
                <a:ea typeface="+mn-ea"/>
                <a:cs typeface="+mn-cs"/>
              </a:rPr>
              <a:t>— decentralized systems are more expensive to attack and destroy or manipulate because they lack </a:t>
            </a:r>
            <a:r>
              <a:rPr lang="en-US" sz="1200" b="0" i="0" u="none" strike="noStrike" kern="1200" dirty="0" smtClean="0">
                <a:solidFill>
                  <a:schemeClr val="tx1"/>
                </a:solidFill>
                <a:effectLst/>
                <a:latin typeface="+mn-lt"/>
                <a:ea typeface="+mn-ea"/>
                <a:cs typeface="+mn-cs"/>
                <a:hlinkClick r:id="rId3"/>
              </a:rPr>
              <a:t>sensitive central points</a:t>
            </a:r>
            <a:r>
              <a:rPr lang="en-US" sz="1200" b="0" i="0" kern="1200" dirty="0" smtClean="0">
                <a:solidFill>
                  <a:schemeClr val="tx1"/>
                </a:solidFill>
                <a:effectLst/>
                <a:latin typeface="+mn-lt"/>
                <a:ea typeface="+mn-ea"/>
                <a:cs typeface="+mn-cs"/>
              </a:rPr>
              <a:t> that can be attacked at much lower cost than the economic size of the surrounding system.</a:t>
            </a:r>
          </a:p>
          <a:p>
            <a:r>
              <a:rPr lang="en-US" sz="1200" b="1" i="0" kern="1200" dirty="0" smtClean="0">
                <a:solidFill>
                  <a:schemeClr val="tx1"/>
                </a:solidFill>
                <a:effectLst/>
                <a:latin typeface="+mn-lt"/>
                <a:ea typeface="+mn-ea"/>
                <a:cs typeface="+mn-cs"/>
              </a:rPr>
              <a:t>Collusion resistance </a:t>
            </a:r>
            <a:r>
              <a:rPr lang="en-US" sz="1200" b="0" i="0" kern="1200" dirty="0" smtClean="0">
                <a:solidFill>
                  <a:schemeClr val="tx1"/>
                </a:solidFill>
                <a:effectLst/>
                <a:latin typeface="+mn-lt"/>
                <a:ea typeface="+mn-ea"/>
                <a:cs typeface="+mn-cs"/>
              </a:rPr>
              <a:t>— it is much harder for participants in decentralized systems to collude to act in ways that benefit them at the expense of other participants, whereas the leaderships of corporations and governments collude in ways that benefit themselves but harm less well-coordinated citizens, customers, employees and the general public all the time.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 https://medium.com/@VitalikButerin/the-meaning-of-decentralization-a0c92b76a274</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6F4B6-0419-4BD5-A8E9-6DBD29DD8C1C}" type="slidenum">
              <a:rPr lang="en-US" smtClean="0"/>
              <a:pPr/>
              <a:t>3</a:t>
            </a:fld>
            <a:endParaRPr lang="en-US"/>
          </a:p>
        </p:txBody>
      </p:sp>
    </p:spTree>
    <p:extLst>
      <p:ext uri="{BB962C8B-B14F-4D97-AF65-F5344CB8AC3E}">
        <p14:creationId xmlns:p14="http://schemas.microsoft.com/office/powerpoint/2010/main" val="132478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https://www.c-sharpcorner.com/article/basics-of-blockchain/</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4</a:t>
            </a:fld>
            <a:endParaRPr lang="en-US"/>
          </a:p>
        </p:txBody>
      </p:sp>
    </p:spTree>
    <p:extLst>
      <p:ext uri="{BB962C8B-B14F-4D97-AF65-F5344CB8AC3E}">
        <p14:creationId xmlns:p14="http://schemas.microsoft.com/office/powerpoint/2010/main" val="345391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smtClean="0"/>
              <a:t>(https://en.wikipedia.org/wiki/Blockchain)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A06F4B6-0419-4BD5-A8E9-6DBD29DD8C1C}" type="slidenum">
              <a:rPr lang="en-US" smtClean="0"/>
              <a:pPr/>
              <a:t>5</a:t>
            </a:fld>
            <a:endParaRPr lang="en-US"/>
          </a:p>
        </p:txBody>
      </p:sp>
    </p:spTree>
    <p:extLst>
      <p:ext uri="{BB962C8B-B14F-4D97-AF65-F5344CB8AC3E}">
        <p14:creationId xmlns:p14="http://schemas.microsoft.com/office/powerpoint/2010/main" val="4259388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https://medium.com/coinmonks/ethereum-blockchain-hello-world-smart-contract-with-java-9b6ae2961ad1</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6</a:t>
            </a:fld>
            <a:endParaRPr lang="en-US"/>
          </a:p>
        </p:txBody>
      </p:sp>
    </p:spTree>
    <p:extLst>
      <p:ext uri="{BB962C8B-B14F-4D97-AF65-F5344CB8AC3E}">
        <p14:creationId xmlns:p14="http://schemas.microsoft.com/office/powerpoint/2010/main" val="384126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https://medium.com/swlh/how-does-bitcoin-blockchain-mining-work-36db1c5cb55d</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8</a:t>
            </a:fld>
            <a:endParaRPr lang="en-US"/>
          </a:p>
        </p:txBody>
      </p:sp>
    </p:spTree>
    <p:extLst>
      <p:ext uri="{BB962C8B-B14F-4D97-AF65-F5344CB8AC3E}">
        <p14:creationId xmlns:p14="http://schemas.microsoft.com/office/powerpoint/2010/main" val="2284880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https://medium.com/swlh/how-does-bitcoin-blockchain-mining-work-36db1c5cb55d</a:t>
            </a:r>
          </a:p>
          <a:p>
            <a:endParaRPr lang="en-US" dirty="0" smtClean="0"/>
          </a:p>
          <a:p>
            <a:r>
              <a:rPr lang="en-US" sz="1200" b="0" i="1" kern="1200" dirty="0" smtClean="0">
                <a:solidFill>
                  <a:schemeClr val="tx1"/>
                </a:solidFill>
                <a:effectLst/>
                <a:latin typeface="+mn-lt"/>
                <a:ea typeface="+mn-ea"/>
                <a:cs typeface="+mn-cs"/>
              </a:rPr>
              <a:t>Number used </a:t>
            </a:r>
            <a:r>
              <a:rPr lang="en-US" sz="1200" b="0" i="1" kern="1200" dirty="0" err="1" smtClean="0">
                <a:solidFill>
                  <a:schemeClr val="tx1"/>
                </a:solidFill>
                <a:effectLst/>
                <a:latin typeface="+mn-lt"/>
                <a:ea typeface="+mn-ea"/>
                <a:cs typeface="+mn-cs"/>
              </a:rPr>
              <a:t>ONly</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onCE</a:t>
            </a:r>
            <a:endParaRPr lang="en-US" sz="1200" b="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9</a:t>
            </a:fld>
            <a:endParaRPr lang="en-US"/>
          </a:p>
        </p:txBody>
      </p:sp>
    </p:spTree>
    <p:extLst>
      <p:ext uri="{BB962C8B-B14F-4D97-AF65-F5344CB8AC3E}">
        <p14:creationId xmlns:p14="http://schemas.microsoft.com/office/powerpoint/2010/main" val="163174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Buyer wants to transfer a fund to the seller, so he/she will create a block with details like from user's name, to user's name, and amount. And he/she will broadcast the block to all network users. Users can see network IDs of from and to user (not the exact user names) and amount.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Users will validate the block by checking balance of Buyer account, if he has sufficient balance, transaction will be approved and every user will add this block to their ledgers.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user creates a block, user also needs to send digitally signed data with the block. User will have private key associated with the account to sign the data. Other network users will verify transaction by providing public key to validation algorithm.</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12</a:t>
            </a:fld>
            <a:endParaRPr lang="en-US"/>
          </a:p>
        </p:txBody>
      </p:sp>
    </p:spTree>
    <p:extLst>
      <p:ext uri="{BB962C8B-B14F-4D97-AF65-F5344CB8AC3E}">
        <p14:creationId xmlns:p14="http://schemas.microsoft.com/office/powerpoint/2010/main" val="163467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is puzzle associated with the block. After validating the transaction data, network users need to solve this puzzle to publish the block as valid block to other users. This is a mathematical puzzle which involves Hash Function. Hash function is a one way function which does complex mathematical operations on input data and gives output. It is difficult to find out input data by looking at the output. Hence, it is also called irreversible.</a:t>
            </a:r>
          </a:p>
          <a:p>
            <a:r>
              <a:rPr lang="en-US" sz="1200" b="0" i="0" kern="1200" dirty="0" smtClean="0">
                <a:solidFill>
                  <a:schemeClr val="tx1"/>
                </a:solidFill>
                <a:effectLst/>
                <a:latin typeface="+mn-lt"/>
                <a:ea typeface="+mn-ea"/>
                <a:cs typeface="+mn-cs"/>
              </a:rPr>
              <a:t>Let's take an example. The puzzle is to find out the value of ‘x’ where x is previous block hash and current transaction data when provided to HASH function, it will give output data starting with string ‘4444’ (like 4444……….667)</a:t>
            </a:r>
          </a:p>
          <a:p>
            <a:r>
              <a:rPr lang="en-US" sz="1200" b="0" i="0" kern="1200" dirty="0" smtClean="0">
                <a:solidFill>
                  <a:schemeClr val="tx1"/>
                </a:solidFill>
                <a:effectLst/>
                <a:latin typeface="+mn-lt"/>
                <a:ea typeface="+mn-ea"/>
                <a:cs typeface="+mn-cs"/>
              </a:rPr>
              <a:t>To find out value of ‘x’, users need to try different values of ‘x’ and feed it to HASH function to see the output. This will consume CPU for processing. The more CPUs you have, the faster you can solve the puzzle. Those who take part in solving puzzles are called as MINERS. They are mining the block by computing efforts.</a:t>
            </a:r>
          </a:p>
          <a:p>
            <a:r>
              <a:rPr lang="en-US" dirty="0" smtClean="0"/>
              <a:t/>
            </a:r>
            <a:br>
              <a:rPr lang="en-US" dirty="0" smtClean="0"/>
            </a:br>
            <a:r>
              <a:rPr lang="en-US" sz="1200" b="0" i="0" kern="1200" dirty="0" smtClean="0">
                <a:solidFill>
                  <a:schemeClr val="tx1"/>
                </a:solidFill>
                <a:effectLst/>
                <a:latin typeface="+mn-lt"/>
                <a:ea typeface="+mn-ea"/>
                <a:cs typeface="+mn-cs"/>
              </a:rPr>
              <a:t>One who solves the puzzle, will broadcast the block with value of ‘x’ i.e. solution of puzzle named as ‘</a:t>
            </a:r>
            <a:r>
              <a:rPr lang="en-US" sz="1200" b="0" i="1" kern="1200" dirty="0" smtClean="0">
                <a:solidFill>
                  <a:schemeClr val="tx1"/>
                </a:solidFill>
                <a:effectLst/>
                <a:latin typeface="+mn-lt"/>
                <a:ea typeface="+mn-ea"/>
                <a:cs typeface="+mn-cs"/>
              </a:rPr>
              <a:t>nonce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Other users will check output by passing nonce value and other parameters to hash function. If the majority of users agree, the block will be added to the individual ledgers.</a:t>
            </a:r>
          </a:p>
          <a:p>
            <a:r>
              <a:rPr lang="en-US" sz="1200" b="0" i="0" kern="1200" dirty="0" smtClean="0">
                <a:solidFill>
                  <a:schemeClr val="tx1"/>
                </a:solidFill>
                <a:effectLst/>
                <a:latin typeface="+mn-lt"/>
                <a:ea typeface="+mn-ea"/>
                <a:cs typeface="+mn-cs"/>
              </a:rPr>
              <a:t>In our case, if </a:t>
            </a:r>
            <a:r>
              <a:rPr lang="en-US" sz="1200" b="0" i="0" kern="1200" dirty="0" err="1" smtClean="0">
                <a:solidFill>
                  <a:schemeClr val="tx1"/>
                </a:solidFill>
                <a:effectLst/>
                <a:latin typeface="+mn-lt"/>
                <a:ea typeface="+mn-ea"/>
                <a:cs typeface="+mn-cs"/>
              </a:rPr>
              <a:t>Akshay</a:t>
            </a:r>
            <a:r>
              <a:rPr lang="en-US" sz="1200" b="0" i="0" kern="1200" dirty="0" smtClean="0">
                <a:solidFill>
                  <a:schemeClr val="tx1"/>
                </a:solidFill>
                <a:effectLst/>
                <a:latin typeface="+mn-lt"/>
                <a:ea typeface="+mn-ea"/>
                <a:cs typeface="+mn-cs"/>
              </a:rPr>
              <a:t> (#4444) mined the block, he will send block with nonce value to all users. They will verify the nonce value and if valid, they will update respective ledgers. This is how ledgers will be kept updated. If in future, anyone tampered with  the block data, this ‘nonce’ will allow network users to check integrity of block data.</a:t>
            </a:r>
          </a:p>
          <a:p>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13</a:t>
            </a:fld>
            <a:endParaRPr lang="en-US"/>
          </a:p>
        </p:txBody>
      </p:sp>
    </p:spTree>
    <p:extLst>
      <p:ext uri="{BB962C8B-B14F-4D97-AF65-F5344CB8AC3E}">
        <p14:creationId xmlns:p14="http://schemas.microsoft.com/office/powerpoint/2010/main" val="396965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4795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5666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78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11440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61610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4"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48211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4"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1653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75305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5820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2227255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061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32115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8" name="Footer Placeholder 7"/>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588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3"/>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2148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2"/>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4758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2836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73518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6902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1600201"/>
            <a:ext cx="6711654" cy="464820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866546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iming>
    <p:tnLst>
      <p:par>
        <p:cTn id="1" dur="indefinite" restart="never" nodeType="tmRoot"/>
      </p:par>
    </p:tnLst>
  </p:timing>
  <p:hf hdr="0" dt="0"/>
  <p:txStyles>
    <p:titleStyle>
      <a:lvl1pPr algn="l" defTabSz="4572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Blockchain" TargetMode="External"/><Relationship Id="rId2" Type="http://schemas.openxmlformats.org/officeDocument/2006/relationships/hyperlink" Target="https://www.c-sharpcorner.com/article/basics-of-blockchain/" TargetMode="External"/><Relationship Id="rId1" Type="http://schemas.openxmlformats.org/officeDocument/2006/relationships/slideLayout" Target="../slideLayouts/slideLayout2.xml"/><Relationship Id="rId6" Type="http://schemas.openxmlformats.org/officeDocument/2006/relationships/hyperlink" Target="https://hyperledger.github.io/composer/latest/tutorials/playground-tutorial.html" TargetMode="External"/><Relationship Id="rId5" Type="http://schemas.openxmlformats.org/officeDocument/2006/relationships/hyperlink" Target="https://anders.com/blockchain" TargetMode="External"/><Relationship Id="rId4" Type="http://schemas.openxmlformats.org/officeDocument/2006/relationships/hyperlink" Target="https://medium.com/swlh/how-does-bitcoin-blockchain-mining-work-36db1c5cb55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0" y="1447801"/>
            <a:ext cx="7645547" cy="3329581"/>
          </a:xfrm>
        </p:spPr>
        <p:txBody>
          <a:bodyPr/>
          <a:lstStyle/>
          <a:p>
            <a:r>
              <a:rPr lang="en-US" sz="5400" dirty="0" smtClean="0">
                <a:solidFill>
                  <a:schemeClr val="accent6">
                    <a:lumMod val="60000"/>
                    <a:lumOff val="40000"/>
                  </a:schemeClr>
                </a:solidFill>
              </a:rPr>
              <a:t>#10</a:t>
            </a:r>
            <a:r>
              <a:rPr lang="en-US" sz="5400" dirty="0" smtClean="0"/>
              <a:t/>
            </a:r>
            <a:br>
              <a:rPr lang="en-US" sz="5400" dirty="0" smtClean="0"/>
            </a:br>
            <a:r>
              <a:rPr lang="en-US" sz="5400" dirty="0" err="1" smtClean="0"/>
              <a:t>Blockchain</a:t>
            </a:r>
            <a:endParaRPr lang="en-US" sz="5400" dirty="0"/>
          </a:p>
        </p:txBody>
      </p:sp>
      <p:sp>
        <p:nvSpPr>
          <p:cNvPr id="3" name="Subtitle 2"/>
          <p:cNvSpPr>
            <a:spLocks noGrp="1"/>
          </p:cNvSpPr>
          <p:nvPr>
            <p:ph type="subTitle" idx="1"/>
          </p:nvPr>
        </p:nvSpPr>
        <p:spPr>
          <a:xfrm>
            <a:off x="866442" y="4777380"/>
            <a:ext cx="7032958" cy="861420"/>
          </a:xfrm>
        </p:spPr>
        <p:txBody>
          <a:bodyPr/>
          <a:lstStyle/>
          <a:p>
            <a:r>
              <a:rPr lang="en-US" dirty="0"/>
              <a:t>240-311 Distributed Computers and Web Technologies (3-0-6)</a:t>
            </a:r>
          </a:p>
        </p:txBody>
      </p:sp>
      <p:sp>
        <p:nvSpPr>
          <p:cNvPr id="5" name="Slide Number Placeholder 4"/>
          <p:cNvSpPr>
            <a:spLocks noGrp="1"/>
          </p:cNvSpPr>
          <p:nvPr>
            <p:ph type="sldNum" sz="quarter" idx="12"/>
          </p:nvPr>
        </p:nvSpPr>
        <p:spPr/>
        <p:txBody>
          <a:bodyPr/>
          <a:lstStyle/>
          <a:p>
            <a:fld id="{D57F1E4F-1CFF-5643-939E-02111984F565}" type="slidenum">
              <a:rPr lang="en-US" smtClean="0"/>
              <a:pPr/>
              <a:t>1</a:t>
            </a:fld>
            <a:endParaRPr lang="en-US" dirty="0"/>
          </a:p>
        </p:txBody>
      </p:sp>
    </p:spTree>
    <p:extLst>
      <p:ext uri="{BB962C8B-B14F-4D97-AF65-F5344CB8AC3E}">
        <p14:creationId xmlns:p14="http://schemas.microsoft.com/office/powerpoint/2010/main" val="50577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demo</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1477628" y="1694742"/>
            <a:ext cx="5832768" cy="4296628"/>
          </a:xfrm>
          <a:prstGeom prst="rect">
            <a:avLst/>
          </a:prstGeom>
        </p:spPr>
      </p:pic>
      <p:sp>
        <p:nvSpPr>
          <p:cNvPr id="7" name="Rectangle 6"/>
          <p:cNvSpPr/>
          <p:nvPr/>
        </p:nvSpPr>
        <p:spPr>
          <a:xfrm>
            <a:off x="1037228" y="6315092"/>
            <a:ext cx="6462215" cy="461665"/>
          </a:xfrm>
          <a:prstGeom prst="rect">
            <a:avLst/>
          </a:prstGeom>
        </p:spPr>
        <p:txBody>
          <a:bodyPr wrap="square">
            <a:spAutoFit/>
          </a:bodyPr>
          <a:lstStyle/>
          <a:p>
            <a:r>
              <a:rPr lang="en-US" sz="2400" dirty="0"/>
              <a:t>https://anders.com/blockchain/hash.html</a:t>
            </a:r>
          </a:p>
        </p:txBody>
      </p:sp>
    </p:spTree>
    <p:extLst>
      <p:ext uri="{BB962C8B-B14F-4D97-AF65-F5344CB8AC3E}">
        <p14:creationId xmlns:p14="http://schemas.microsoft.com/office/powerpoint/2010/main" val="2706057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Nonce and miner demo</a:t>
            </a:r>
            <a:endParaRPr lang="en-US" dirty="0"/>
          </a:p>
        </p:txBody>
      </p:sp>
      <p:sp>
        <p:nvSpPr>
          <p:cNvPr id="3" name="Content Placeholder 2"/>
          <p:cNvSpPr>
            <a:spLocks noGrp="1"/>
          </p:cNvSpPr>
          <p:nvPr>
            <p:ph idx="1"/>
          </p:nvPr>
        </p:nvSpPr>
        <p:spPr>
          <a:xfrm>
            <a:off x="827699" y="6118031"/>
            <a:ext cx="7347309" cy="473838"/>
          </a:xfrm>
        </p:spPr>
        <p:txBody>
          <a:bodyPr>
            <a:noAutofit/>
          </a:bodyPr>
          <a:lstStyle/>
          <a:p>
            <a:pPr marL="0" indent="0">
              <a:buNone/>
            </a:pPr>
            <a:r>
              <a:rPr lang="en-US" sz="2400" dirty="0"/>
              <a:t>https://</a:t>
            </a:r>
            <a:r>
              <a:rPr lang="en-US" sz="2400" dirty="0" smtClean="0"/>
              <a:t>anders.com/blockchain/blockchain.html</a:t>
            </a:r>
            <a:endParaRPr lang="en-US" sz="2400"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704870" y="1474380"/>
            <a:ext cx="7567544" cy="4232694"/>
          </a:xfrm>
          <a:prstGeom prst="rect">
            <a:avLst/>
          </a:prstGeom>
        </p:spPr>
      </p:pic>
    </p:spTree>
    <p:extLst>
      <p:ext uri="{BB962C8B-B14F-4D97-AF65-F5344CB8AC3E}">
        <p14:creationId xmlns:p14="http://schemas.microsoft.com/office/powerpoint/2010/main" val="223282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Blocks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12</a:t>
            </a:fld>
            <a:endParaRPr lang="en-US" dirty="0"/>
          </a:p>
        </p:txBody>
      </p:sp>
      <p:pic>
        <p:nvPicPr>
          <p:cNvPr id="5" name="Picture 2" descr="https://csharpcorner-mindcrackerinc.netdna-ssl.com/article/basics-of-blockchain/Images/Blockchain_CreateBlock_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8906" y="1330945"/>
            <a:ext cx="7337046" cy="511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07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13</a:t>
            </a:fld>
            <a:endParaRPr lang="en-US" dirty="0"/>
          </a:p>
        </p:txBody>
      </p:sp>
      <p:pic>
        <p:nvPicPr>
          <p:cNvPr id="6146" name="Picture 2" descr="https://csharpcorner-mindcrackerinc.netdna-ssl.com/article/basics-of-blockchain/Images/Blockchain_MineBlock_4.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47143" y="1118015"/>
            <a:ext cx="7255161" cy="55830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2012" y="1808297"/>
            <a:ext cx="2113079" cy="461665"/>
          </a:xfrm>
          <a:prstGeom prst="rect">
            <a:avLst/>
          </a:prstGeom>
          <a:noFill/>
        </p:spPr>
        <p:txBody>
          <a:bodyPr wrap="none" rtlCol="0">
            <a:spAutoFit/>
          </a:bodyPr>
          <a:lstStyle/>
          <a:p>
            <a:r>
              <a:rPr lang="en-US" sz="2400" b="1" dirty="0" smtClean="0"/>
              <a:t>Proof of work</a:t>
            </a:r>
            <a:endParaRPr lang="en-US" sz="2400" b="1" dirty="0"/>
          </a:p>
        </p:txBody>
      </p:sp>
    </p:spTree>
    <p:extLst>
      <p:ext uri="{BB962C8B-B14F-4D97-AF65-F5344CB8AC3E}">
        <p14:creationId xmlns:p14="http://schemas.microsoft.com/office/powerpoint/2010/main" val="1299067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r>
              <a:rPr lang="en-US" dirty="0" smtClean="0"/>
              <a:t> benefits</a:t>
            </a:r>
            <a:endParaRPr lang="en-US" dirty="0"/>
          </a:p>
        </p:txBody>
      </p:sp>
      <p:sp>
        <p:nvSpPr>
          <p:cNvPr id="3" name="Content Placeholder 2"/>
          <p:cNvSpPr>
            <a:spLocks noGrp="1"/>
          </p:cNvSpPr>
          <p:nvPr>
            <p:ph idx="1"/>
          </p:nvPr>
        </p:nvSpPr>
        <p:spPr/>
        <p:txBody>
          <a:bodyPr>
            <a:normAutofit/>
          </a:bodyPr>
          <a:lstStyle/>
          <a:p>
            <a:r>
              <a:rPr lang="en-US" sz="2800" dirty="0" smtClean="0"/>
              <a:t>Traceability</a:t>
            </a:r>
          </a:p>
          <a:p>
            <a:r>
              <a:rPr lang="en-US" sz="2800" dirty="0" smtClean="0"/>
              <a:t>Enhanced security</a:t>
            </a:r>
          </a:p>
          <a:p>
            <a:pPr lvl="1"/>
            <a:r>
              <a:rPr lang="en-US" sz="2400" dirty="0" smtClean="0"/>
              <a:t>Update through consensus</a:t>
            </a:r>
          </a:p>
          <a:p>
            <a:pPr lvl="1"/>
            <a:r>
              <a:rPr lang="en-US" sz="2400" dirty="0" smtClean="0"/>
              <a:t>Immutable (process integrity)</a:t>
            </a:r>
          </a:p>
          <a:p>
            <a:r>
              <a:rPr lang="en-US" sz="2800" dirty="0" smtClean="0"/>
              <a:t>Efficiency and speed</a:t>
            </a:r>
          </a:p>
          <a:p>
            <a:pPr lvl="1"/>
            <a:r>
              <a:rPr lang="en-US" sz="2600" dirty="0" smtClean="0"/>
              <a:t>Fast processing with distributed technologies</a:t>
            </a:r>
          </a:p>
          <a:p>
            <a:r>
              <a:rPr lang="en-US" sz="2800" dirty="0" smtClean="0"/>
              <a:t>Reduced costs </a:t>
            </a:r>
            <a:endParaRPr lang="en-US" sz="28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14</a:t>
            </a:fld>
            <a:endParaRPr lang="en-US" dirty="0"/>
          </a:p>
        </p:txBody>
      </p:sp>
    </p:spTree>
    <p:extLst>
      <p:ext uri="{BB962C8B-B14F-4D97-AF65-F5344CB8AC3E}">
        <p14:creationId xmlns:p14="http://schemas.microsoft.com/office/powerpoint/2010/main" val="4071828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r>
              <a:rPr lang="en-US" dirty="0"/>
              <a:t> </a:t>
            </a:r>
            <a:r>
              <a:rPr lang="en-US" dirty="0" smtClean="0"/>
              <a:t>scenario examples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Electronic voting</a:t>
            </a:r>
            <a:endParaRPr lang="th-TH" sz="2400" dirty="0" smtClean="0"/>
          </a:p>
          <a:p>
            <a:r>
              <a:rPr lang="en-US" sz="2400" dirty="0" smtClean="0"/>
              <a:t>Car auction</a:t>
            </a:r>
          </a:p>
          <a:p>
            <a:r>
              <a:rPr lang="en-US" sz="2400" dirty="0" smtClean="0"/>
              <a:t>Land</a:t>
            </a:r>
            <a:r>
              <a:rPr lang="th-TH" sz="2400" dirty="0" smtClean="0"/>
              <a:t> </a:t>
            </a:r>
            <a:r>
              <a:rPr lang="en-US" sz="2400" dirty="0" smtClean="0"/>
              <a:t>lord and title deed</a:t>
            </a:r>
          </a:p>
          <a:p>
            <a:pPr lvl="1"/>
            <a:r>
              <a:rPr lang="en-US" sz="2000" dirty="0" smtClean="0"/>
              <a:t>In the case of untrusted government</a:t>
            </a:r>
          </a:p>
          <a:p>
            <a:pPr lvl="2"/>
            <a:r>
              <a:rPr lang="en-US" sz="1800" dirty="0" err="1" smtClean="0"/>
              <a:t>Blockchain</a:t>
            </a:r>
            <a:r>
              <a:rPr lang="en-US" sz="1800" dirty="0" smtClean="0"/>
              <a:t> helps to prove that you are the real landlord without a title deed issued by untrusted government</a:t>
            </a:r>
          </a:p>
          <a:p>
            <a:r>
              <a:rPr lang="en-US" sz="2400" dirty="0" smtClean="0"/>
              <a:t>Room/Hotel business</a:t>
            </a:r>
          </a:p>
          <a:p>
            <a:pPr lvl="1"/>
            <a:r>
              <a:rPr lang="en-US" sz="2000" dirty="0" smtClean="0"/>
              <a:t>No any centralized agent, </a:t>
            </a:r>
            <a:r>
              <a:rPr lang="en-US" sz="2000" dirty="0"/>
              <a:t>r</a:t>
            </a:r>
            <a:r>
              <a:rPr lang="en-US" sz="2000" dirty="0" smtClean="0"/>
              <a:t>oom owners and renters are directly connected through smart contracts</a:t>
            </a:r>
          </a:p>
          <a:p>
            <a:r>
              <a:rPr lang="en-US" sz="2400" dirty="0" smtClean="0"/>
              <a:t>Money changer</a:t>
            </a:r>
          </a:p>
          <a:p>
            <a:pPr lvl="1"/>
            <a:r>
              <a:rPr lang="en-US" sz="2000" dirty="0" smtClean="0"/>
              <a:t>Less exchange fee, fast (without physical boundary) and secure</a:t>
            </a:r>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endParaRPr lang="en-US" dirty="0"/>
          </a:p>
        </p:txBody>
      </p:sp>
    </p:spTree>
    <p:extLst>
      <p:ext uri="{BB962C8B-B14F-4D97-AF65-F5344CB8AC3E}">
        <p14:creationId xmlns:p14="http://schemas.microsoft.com/office/powerpoint/2010/main" val="3276232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r>
              <a:rPr lang="en-US" dirty="0" smtClean="0"/>
              <a:t> types</a:t>
            </a:r>
            <a:endParaRPr lang="en-US" dirty="0"/>
          </a:p>
        </p:txBody>
      </p:sp>
      <p:sp>
        <p:nvSpPr>
          <p:cNvPr id="3" name="Content Placeholder 2"/>
          <p:cNvSpPr>
            <a:spLocks noGrp="1"/>
          </p:cNvSpPr>
          <p:nvPr>
            <p:ph idx="1"/>
          </p:nvPr>
        </p:nvSpPr>
        <p:spPr>
          <a:xfrm>
            <a:off x="484710" y="1600201"/>
            <a:ext cx="7910534" cy="4648206"/>
          </a:xfrm>
        </p:spPr>
        <p:txBody>
          <a:bodyPr>
            <a:normAutofit fontScale="92500" lnSpcReduction="10000"/>
          </a:bodyPr>
          <a:lstStyle/>
          <a:p>
            <a:r>
              <a:rPr lang="en-US" dirty="0" smtClean="0"/>
              <a:t>Public </a:t>
            </a:r>
            <a:r>
              <a:rPr lang="en-US" dirty="0" err="1" smtClean="0"/>
              <a:t>Blockchains</a:t>
            </a:r>
            <a:endParaRPr lang="en-US" dirty="0" smtClean="0"/>
          </a:p>
          <a:p>
            <a:pPr lvl="1"/>
            <a:r>
              <a:rPr lang="en-US" dirty="0" smtClean="0"/>
              <a:t>All participants are anonymous members</a:t>
            </a:r>
          </a:p>
          <a:p>
            <a:pPr lvl="2"/>
            <a:r>
              <a:rPr lang="en-US" dirty="0" smtClean="0"/>
              <a:t>Not suitable for business</a:t>
            </a:r>
          </a:p>
          <a:p>
            <a:pPr lvl="1"/>
            <a:r>
              <a:rPr lang="en-US" dirty="0" smtClean="0"/>
              <a:t>Competition (Proof of Works) </a:t>
            </a:r>
            <a:endParaRPr lang="th-TH" dirty="0" smtClean="0"/>
          </a:p>
          <a:p>
            <a:pPr lvl="1"/>
            <a:r>
              <a:rPr lang="en-US" dirty="0" smtClean="0"/>
              <a:t>Crypto currency &amp; Reward</a:t>
            </a:r>
            <a:endParaRPr lang="th-TH" dirty="0" smtClean="0"/>
          </a:p>
          <a:p>
            <a:pPr marL="457200" lvl="1" indent="0">
              <a:buNone/>
            </a:pPr>
            <a:endParaRPr lang="th-TH" dirty="0"/>
          </a:p>
          <a:p>
            <a:pPr marL="457200" lvl="1" indent="0">
              <a:buNone/>
            </a:pPr>
            <a:endParaRPr lang="th-TH" dirty="0" smtClean="0"/>
          </a:p>
          <a:p>
            <a:r>
              <a:rPr lang="en-US" dirty="0" smtClean="0"/>
              <a:t>Private </a:t>
            </a:r>
            <a:r>
              <a:rPr lang="en-US" dirty="0" err="1" smtClean="0"/>
              <a:t>Blockchains</a:t>
            </a:r>
            <a:r>
              <a:rPr lang="th-TH" dirty="0" smtClean="0"/>
              <a:t> </a:t>
            </a:r>
            <a:r>
              <a:rPr lang="en-US" dirty="0" smtClean="0"/>
              <a:t>(or Permissioned </a:t>
            </a:r>
            <a:r>
              <a:rPr lang="en-US" dirty="0" err="1" smtClean="0"/>
              <a:t>Blockchains</a:t>
            </a:r>
            <a:r>
              <a:rPr lang="en-US" dirty="0" smtClean="0"/>
              <a:t>)</a:t>
            </a:r>
          </a:p>
          <a:p>
            <a:pPr lvl="1"/>
            <a:r>
              <a:rPr lang="en-US" dirty="0" smtClean="0"/>
              <a:t>Permissioned DLT </a:t>
            </a:r>
            <a:r>
              <a:rPr lang="en-US" dirty="0"/>
              <a:t>– Distributed </a:t>
            </a:r>
            <a:r>
              <a:rPr lang="en-US" dirty="0" err="1" smtClean="0"/>
              <a:t>Hyperledgers</a:t>
            </a:r>
            <a:endParaRPr lang="en-US" dirty="0" smtClean="0"/>
          </a:p>
          <a:p>
            <a:pPr lvl="1"/>
            <a:r>
              <a:rPr lang="en-US" dirty="0" smtClean="0"/>
              <a:t>Identity module</a:t>
            </a:r>
            <a:r>
              <a:rPr lang="th-TH" dirty="0" smtClean="0"/>
              <a:t>  </a:t>
            </a:r>
            <a:r>
              <a:rPr lang="en-US" dirty="0" smtClean="0"/>
              <a:t>&amp; Confidential transaction</a:t>
            </a:r>
          </a:p>
          <a:p>
            <a:pPr lvl="1"/>
            <a:r>
              <a:rPr lang="en-US" dirty="0" smtClean="0"/>
              <a:t>No Cryptocurrency &amp; programmable (automate business logic)</a:t>
            </a:r>
          </a:p>
          <a:p>
            <a:pPr lvl="1"/>
            <a:r>
              <a:rPr lang="en-US" dirty="0" smtClean="0"/>
              <a:t>No competition (and incentive) since participants are identified</a:t>
            </a:r>
          </a:p>
          <a:p>
            <a:pPr lvl="2"/>
            <a:r>
              <a:rPr lang="en-US" dirty="0" smtClean="0"/>
              <a:t>Participants will be kicked out if they are cheating</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16</a:t>
            </a:fld>
            <a:endParaRPr lang="en-US" dirty="0"/>
          </a:p>
        </p:txBody>
      </p:sp>
      <p:pic>
        <p:nvPicPr>
          <p:cNvPr id="12290" name="Picture 2" descr="https://cdn-images-1.medium.com/max/1000/1*lnYw4gmK7hjzON5WDelE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807" y="2356968"/>
            <a:ext cx="3507477" cy="166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537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t>
            </a:r>
            <a:r>
              <a:rPr lang="en-US" dirty="0" err="1" smtClean="0"/>
              <a:t>Blockchains</a:t>
            </a:r>
            <a:endParaRPr lang="en-US" dirty="0"/>
          </a:p>
        </p:txBody>
      </p:sp>
      <p:sp>
        <p:nvSpPr>
          <p:cNvPr id="3" name="Content Placeholder 2"/>
          <p:cNvSpPr>
            <a:spLocks noGrp="1"/>
          </p:cNvSpPr>
          <p:nvPr>
            <p:ph idx="1"/>
          </p:nvPr>
        </p:nvSpPr>
        <p:spPr/>
        <p:txBody>
          <a:bodyPr>
            <a:noAutofit/>
          </a:bodyPr>
          <a:lstStyle/>
          <a:p>
            <a:r>
              <a:rPr lang="en-US" sz="2800" dirty="0" smtClean="0"/>
              <a:t>Enterprise </a:t>
            </a:r>
            <a:r>
              <a:rPr lang="en-US" sz="2800" dirty="0" err="1" smtClean="0"/>
              <a:t>blockchains</a:t>
            </a:r>
            <a:r>
              <a:rPr lang="en-US" sz="2800" dirty="0" smtClean="0"/>
              <a:t> developer</a:t>
            </a:r>
          </a:p>
          <a:p>
            <a:r>
              <a:rPr lang="en-US" sz="2800" dirty="0" smtClean="0"/>
              <a:t>Tools for full stack </a:t>
            </a:r>
            <a:r>
              <a:rPr lang="en-US" sz="2800" dirty="0" err="1" smtClean="0"/>
              <a:t>blockchains</a:t>
            </a:r>
            <a:r>
              <a:rPr lang="en-US" sz="2800" dirty="0" smtClean="0"/>
              <a:t>:</a:t>
            </a:r>
          </a:p>
          <a:p>
            <a:pPr lvl="1"/>
            <a:r>
              <a:rPr lang="en-US" sz="2400" dirty="0" err="1" smtClean="0"/>
              <a:t>Hyperledger</a:t>
            </a:r>
            <a:r>
              <a:rPr lang="en-US" sz="2400" dirty="0" smtClean="0"/>
              <a:t> composer</a:t>
            </a:r>
          </a:p>
          <a:p>
            <a:pPr lvl="2"/>
            <a:r>
              <a:rPr lang="en-US" sz="2000" dirty="0" smtClean="0"/>
              <a:t>Focus on business network:</a:t>
            </a:r>
          </a:p>
          <a:p>
            <a:pPr lvl="3"/>
            <a:r>
              <a:rPr lang="en-US" sz="1800" dirty="0" smtClean="0"/>
              <a:t>participants, identity, assets, transaction</a:t>
            </a:r>
          </a:p>
          <a:p>
            <a:pPr lvl="2"/>
            <a:r>
              <a:rPr lang="en-US" sz="2000" dirty="0" err="1" smtClean="0"/>
              <a:t>Blockchain</a:t>
            </a:r>
            <a:r>
              <a:rPr lang="en-US" sz="2000" dirty="0" smtClean="0"/>
              <a:t> applications (</a:t>
            </a:r>
            <a:r>
              <a:rPr lang="en-US" sz="2000" dirty="0" err="1" smtClean="0"/>
              <a:t>DApp</a:t>
            </a:r>
            <a:r>
              <a:rPr lang="en-US" sz="2000" dirty="0" smtClean="0"/>
              <a:t>)</a:t>
            </a:r>
            <a:endParaRPr lang="en-US" sz="1800" dirty="0" smtClean="0"/>
          </a:p>
          <a:p>
            <a:pPr lvl="1"/>
            <a:r>
              <a:rPr lang="en-US" sz="2400" dirty="0" err="1" smtClean="0"/>
              <a:t>Hyperledger</a:t>
            </a:r>
            <a:r>
              <a:rPr lang="en-US" sz="2400" dirty="0" smtClean="0"/>
              <a:t> fabric</a:t>
            </a:r>
          </a:p>
          <a:p>
            <a:pPr lvl="2"/>
            <a:r>
              <a:rPr lang="en-US" sz="2000" dirty="0" smtClean="0"/>
              <a:t>Focus on peers, </a:t>
            </a:r>
            <a:r>
              <a:rPr lang="en-US" sz="2000" dirty="0" err="1" smtClean="0"/>
              <a:t>chaincode</a:t>
            </a:r>
            <a:r>
              <a:rPr lang="en-US" sz="2000" dirty="0" smtClean="0"/>
              <a:t>, consensus</a:t>
            </a:r>
          </a:p>
          <a:p>
            <a:pPr lvl="2"/>
            <a:r>
              <a:rPr lang="en-US" sz="2000" dirty="0"/>
              <a:t>Backend </a:t>
            </a:r>
            <a:r>
              <a:rPr lang="en-US" sz="2000" dirty="0" err="1" smtClean="0"/>
              <a:t>blockchains</a:t>
            </a:r>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17</a:t>
            </a:fld>
            <a:endParaRPr lang="en-US" dirty="0"/>
          </a:p>
        </p:txBody>
      </p:sp>
    </p:spTree>
    <p:extLst>
      <p:ext uri="{BB962C8B-B14F-4D97-AF65-F5344CB8AC3E}">
        <p14:creationId xmlns:p14="http://schemas.microsoft.com/office/powerpoint/2010/main" val="2621291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Hyperledger</a:t>
            </a:r>
            <a:r>
              <a:rPr lang="en-US" dirty="0" smtClean="0"/>
              <a:t> Composer</a:t>
            </a:r>
            <a:endParaRPr lang="en-US" dirty="0"/>
          </a:p>
        </p:txBody>
      </p:sp>
      <p:sp>
        <p:nvSpPr>
          <p:cNvPr id="3" name="Content Placeholder 2"/>
          <p:cNvSpPr>
            <a:spLocks noGrp="1"/>
          </p:cNvSpPr>
          <p:nvPr>
            <p:ph idx="1"/>
          </p:nvPr>
        </p:nvSpPr>
        <p:spPr/>
        <p:txBody>
          <a:bodyPr/>
          <a:lstStyle/>
          <a:p>
            <a:r>
              <a:rPr lang="en-US" dirty="0" err="1"/>
              <a:t>Hyperledger</a:t>
            </a:r>
            <a:r>
              <a:rPr lang="en-US" dirty="0"/>
              <a:t> Composer is an extensive, open development toolset and framework to make developing </a:t>
            </a:r>
            <a:r>
              <a:rPr lang="en-US" dirty="0" err="1"/>
              <a:t>blockchain</a:t>
            </a:r>
            <a:r>
              <a:rPr lang="en-US" dirty="0"/>
              <a:t> applications easier</a:t>
            </a:r>
            <a:r>
              <a:rPr lang="en-US" dirty="0" smtClean="0"/>
              <a:t>.</a:t>
            </a:r>
          </a:p>
          <a:p>
            <a:r>
              <a:rPr lang="en-US" dirty="0" smtClean="0"/>
              <a:t>It </a:t>
            </a:r>
            <a:r>
              <a:rPr lang="en-US" dirty="0"/>
              <a:t>simplifies application development on top of the </a:t>
            </a:r>
            <a:r>
              <a:rPr lang="en-US" dirty="0" err="1"/>
              <a:t>Hyperledger</a:t>
            </a:r>
            <a:r>
              <a:rPr lang="en-US" dirty="0"/>
              <a:t> Fabric </a:t>
            </a:r>
            <a:r>
              <a:rPr lang="en-US" dirty="0" err="1"/>
              <a:t>blockchain</a:t>
            </a:r>
            <a:r>
              <a:rPr lang="en-US" dirty="0"/>
              <a:t> </a:t>
            </a:r>
            <a:r>
              <a:rPr lang="en-US" dirty="0" smtClean="0"/>
              <a:t>infrastructure</a:t>
            </a:r>
          </a:p>
          <a:p>
            <a:pPr lvl="1"/>
            <a:r>
              <a:rPr lang="en-US" dirty="0" smtClean="0"/>
              <a:t>which </a:t>
            </a:r>
            <a:r>
              <a:rPr lang="en-US" dirty="0"/>
              <a:t>allows components, such as consensus and membership services, to be plug-and-play. </a:t>
            </a:r>
            <a:endParaRPr lang="en-US" dirty="0" smtClean="0"/>
          </a:p>
          <a:p>
            <a:r>
              <a:rPr lang="en-US" dirty="0" smtClean="0"/>
              <a:t>Model a business </a:t>
            </a:r>
            <a:r>
              <a:rPr lang="en-US" dirty="0"/>
              <a:t>network and integrate existing systems and data with </a:t>
            </a:r>
            <a:r>
              <a:rPr lang="en-US" dirty="0" smtClean="0"/>
              <a:t>the </a:t>
            </a:r>
            <a:r>
              <a:rPr lang="en-US" dirty="0" err="1" smtClean="0"/>
              <a:t>blockchain</a:t>
            </a:r>
            <a:r>
              <a:rPr lang="en-US" dirty="0" smtClean="0"/>
              <a:t> </a:t>
            </a:r>
            <a:r>
              <a:rPr lang="en-US" dirty="0"/>
              <a:t>applications.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18</a:t>
            </a:fld>
            <a:endParaRPr lang="en-US" dirty="0"/>
          </a:p>
        </p:txBody>
      </p:sp>
    </p:spTree>
    <p:extLst>
      <p:ext uri="{BB962C8B-B14F-4D97-AF65-F5344CB8AC3E}">
        <p14:creationId xmlns:p14="http://schemas.microsoft.com/office/powerpoint/2010/main" val="1863950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61" y="452718"/>
            <a:ext cx="7446939" cy="690282"/>
          </a:xfrm>
        </p:spPr>
        <p:txBody>
          <a:bodyPr/>
          <a:lstStyle/>
          <a:p>
            <a:r>
              <a:rPr lang="en-US" dirty="0" err="1" smtClean="0"/>
              <a:t>Hyperledger</a:t>
            </a:r>
            <a:r>
              <a:rPr lang="en-US" dirty="0" smtClean="0"/>
              <a:t> Composer &amp; Fabric</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19</a:t>
            </a:fld>
            <a:endParaRPr lang="en-US" dirty="0"/>
          </a:p>
        </p:txBody>
      </p:sp>
      <p:pic>
        <p:nvPicPr>
          <p:cNvPr id="1026" name="Picture 2" descr="https://res.infoq.com/articles/blockchain-poc-hyperledger/en/resources/fig1-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10" y="1817747"/>
            <a:ext cx="8302777" cy="400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714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t>Trust and problem</a:t>
            </a:r>
          </a:p>
          <a:p>
            <a:r>
              <a:rPr lang="en-US" sz="3200" dirty="0" smtClean="0"/>
              <a:t>Why </a:t>
            </a:r>
            <a:r>
              <a:rPr lang="en-US" sz="3200" dirty="0" err="1" smtClean="0"/>
              <a:t>Blockchains</a:t>
            </a:r>
            <a:endParaRPr lang="en-US" sz="3200" dirty="0" smtClean="0"/>
          </a:p>
          <a:p>
            <a:r>
              <a:rPr lang="en-US" sz="3200" dirty="0" smtClean="0"/>
              <a:t>How it works</a:t>
            </a:r>
          </a:p>
          <a:p>
            <a:r>
              <a:rPr lang="en-US" sz="3200" dirty="0" err="1" smtClean="0"/>
              <a:t>Blockchain</a:t>
            </a:r>
            <a:r>
              <a:rPr lang="en-US" sz="3200" dirty="0" smtClean="0"/>
              <a:t> benefits</a:t>
            </a:r>
          </a:p>
          <a:p>
            <a:r>
              <a:rPr lang="en-US" sz="3200" dirty="0" err="1" smtClean="0"/>
              <a:t>Blockchain</a:t>
            </a:r>
            <a:r>
              <a:rPr lang="en-US" sz="3200" dirty="0" smtClean="0"/>
              <a:t> types</a:t>
            </a:r>
          </a:p>
          <a:p>
            <a:r>
              <a:rPr lang="en-US" sz="3200" dirty="0" err="1" smtClean="0"/>
              <a:t>Hyperledger</a:t>
            </a:r>
            <a:r>
              <a:rPr lang="en-US" sz="3200" dirty="0" smtClean="0"/>
              <a:t> composer</a:t>
            </a:r>
          </a:p>
          <a:p>
            <a:pPr lvl="1"/>
            <a:r>
              <a:rPr lang="en-US" sz="3000" dirty="0" smtClean="0"/>
              <a:t>Scenario: </a:t>
            </a:r>
            <a:r>
              <a:rPr lang="en-US" sz="3000" dirty="0" err="1" smtClean="0"/>
              <a:t>carauction</a:t>
            </a:r>
            <a:endParaRPr lang="en-US" sz="3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p14="http://schemas.microsoft.com/office/powerpoint/2010/main" val="1445874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Hyperledger</a:t>
            </a:r>
            <a:r>
              <a:rPr lang="en-US" dirty="0"/>
              <a:t> Composer</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20</a:t>
            </a:fld>
            <a:endParaRPr lang="en-US" dirty="0"/>
          </a:p>
        </p:txBody>
      </p:sp>
      <p:pic>
        <p:nvPicPr>
          <p:cNvPr id="5" name="Picture 2" descr="Hyperledger infra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66" y="1766711"/>
            <a:ext cx="8494904" cy="48477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00746" y="1384889"/>
            <a:ext cx="5095148" cy="369332"/>
          </a:xfrm>
          <a:prstGeom prst="rect">
            <a:avLst/>
          </a:prstGeom>
        </p:spPr>
        <p:txBody>
          <a:bodyPr wrap="square">
            <a:spAutoFit/>
          </a:bodyPr>
          <a:lstStyle/>
          <a:p>
            <a:r>
              <a:rPr lang="en-US" dirty="0">
                <a:solidFill>
                  <a:srgbClr val="333333"/>
                </a:solidFill>
                <a:latin typeface="myriad-pro"/>
              </a:rPr>
              <a:t>Composer abstracts the </a:t>
            </a:r>
            <a:r>
              <a:rPr lang="en-US" dirty="0" err="1" smtClean="0">
                <a:solidFill>
                  <a:srgbClr val="333333"/>
                </a:solidFill>
                <a:latin typeface="myriad-pro"/>
              </a:rPr>
              <a:t>Blockchain</a:t>
            </a:r>
            <a:r>
              <a:rPr lang="en-US" dirty="0" smtClean="0">
                <a:solidFill>
                  <a:srgbClr val="333333"/>
                </a:solidFill>
                <a:latin typeface="myriad-pro"/>
              </a:rPr>
              <a:t> </a:t>
            </a:r>
            <a:r>
              <a:rPr lang="en-US" dirty="0">
                <a:solidFill>
                  <a:srgbClr val="333333"/>
                </a:solidFill>
                <a:latin typeface="myriad-pro"/>
              </a:rPr>
              <a:t>complexities</a:t>
            </a:r>
            <a:endParaRPr lang="en-US" dirty="0"/>
          </a:p>
        </p:txBody>
      </p:sp>
    </p:spTree>
    <p:extLst>
      <p:ext uri="{BB962C8B-B14F-4D97-AF65-F5344CB8AC3E}">
        <p14:creationId xmlns:p14="http://schemas.microsoft.com/office/powerpoint/2010/main" val="2522614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Hyperledger</a:t>
            </a:r>
            <a:r>
              <a:rPr lang="en-US" dirty="0" smtClean="0"/>
              <a:t> composer experiment</a:t>
            </a:r>
            <a:endParaRPr lang="en-US" dirty="0"/>
          </a:p>
        </p:txBody>
      </p:sp>
      <p:sp>
        <p:nvSpPr>
          <p:cNvPr id="6" name="Text Placeholder 5"/>
          <p:cNvSpPr>
            <a:spLocks noGrp="1"/>
          </p:cNvSpPr>
          <p:nvPr>
            <p:ph type="body" idx="1"/>
          </p:nvPr>
        </p:nvSpPr>
        <p:spPr/>
        <p:txBody>
          <a:bodyPr/>
          <a:lstStyle/>
          <a:p>
            <a:r>
              <a:rPr lang="en-US" dirty="0" err="1" smtClean="0"/>
              <a:t>Carauction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21</a:t>
            </a:fld>
            <a:endParaRPr lang="en-US" dirty="0"/>
          </a:p>
        </p:txBody>
      </p:sp>
    </p:spTree>
    <p:extLst>
      <p:ext uri="{BB962C8B-B14F-4D97-AF65-F5344CB8AC3E}">
        <p14:creationId xmlns:p14="http://schemas.microsoft.com/office/powerpoint/2010/main" val="908794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network: Car Auction</a:t>
            </a:r>
            <a:endParaRPr lang="en-US" dirty="0"/>
          </a:p>
        </p:txBody>
      </p:sp>
      <p:sp>
        <p:nvSpPr>
          <p:cNvPr id="3" name="Content Placeholder 2"/>
          <p:cNvSpPr>
            <a:spLocks noGrp="1"/>
          </p:cNvSpPr>
          <p:nvPr>
            <p:ph idx="1"/>
          </p:nvPr>
        </p:nvSpPr>
        <p:spPr/>
        <p:txBody>
          <a:bodyPr>
            <a:normAutofit lnSpcReduction="10000"/>
          </a:bodyPr>
          <a:lstStyle/>
          <a:p>
            <a:r>
              <a:rPr lang="en-US" sz="2800" dirty="0"/>
              <a:t>The model implements:</a:t>
            </a:r>
            <a:endParaRPr lang="en-US" sz="2800" dirty="0" smtClean="0"/>
          </a:p>
          <a:p>
            <a:pPr lvl="1"/>
            <a:r>
              <a:rPr lang="en-US" sz="2400" dirty="0" smtClean="0"/>
              <a:t>3 member participants: </a:t>
            </a:r>
          </a:p>
          <a:p>
            <a:pPr lvl="2"/>
            <a:r>
              <a:rPr lang="en-US" sz="2200" dirty="0" smtClean="0"/>
              <a:t>Paul: Owner, </a:t>
            </a:r>
          </a:p>
          <a:p>
            <a:pPr lvl="2"/>
            <a:r>
              <a:rPr lang="en-US" sz="2200" dirty="0" smtClean="0"/>
              <a:t>Warodom and Kevin: Buyer (bidding)</a:t>
            </a:r>
            <a:endParaRPr lang="en-US" sz="2200" dirty="0"/>
          </a:p>
          <a:p>
            <a:pPr lvl="1"/>
            <a:r>
              <a:rPr lang="en-US" sz="2400" dirty="0"/>
              <a:t>Two assets: </a:t>
            </a:r>
            <a:endParaRPr lang="en-US" sz="2400" dirty="0" smtClean="0"/>
          </a:p>
          <a:p>
            <a:pPr lvl="2"/>
            <a:r>
              <a:rPr lang="en-US" sz="2200" dirty="0" smtClean="0"/>
              <a:t>A vehicle: a car with id (9999)</a:t>
            </a:r>
          </a:p>
          <a:p>
            <a:pPr lvl="2"/>
            <a:r>
              <a:rPr lang="en-US" sz="2200" dirty="0" smtClean="0"/>
              <a:t>A </a:t>
            </a:r>
            <a:r>
              <a:rPr lang="en-US" sz="2200" dirty="0"/>
              <a:t>vehicle </a:t>
            </a:r>
            <a:r>
              <a:rPr lang="en-US" sz="2200" dirty="0" smtClean="0"/>
              <a:t>listing: declare for bidding offer (</a:t>
            </a:r>
            <a:r>
              <a:rPr lang="en-US" sz="2200" dirty="0" err="1" smtClean="0"/>
              <a:t>carListing</a:t>
            </a:r>
            <a:r>
              <a:rPr lang="en-US" sz="2200" dirty="0" smtClean="0"/>
              <a:t>)</a:t>
            </a:r>
            <a:endParaRPr lang="en-US" sz="2200" dirty="0"/>
          </a:p>
          <a:p>
            <a:pPr lvl="1"/>
            <a:r>
              <a:rPr lang="en-US" sz="2400" dirty="0"/>
              <a:t>Two transactions: </a:t>
            </a:r>
            <a:endParaRPr lang="en-US" sz="2400" dirty="0" smtClean="0"/>
          </a:p>
          <a:p>
            <a:pPr lvl="2"/>
            <a:r>
              <a:rPr lang="en-US" sz="2200" dirty="0" smtClean="0"/>
              <a:t>Making </a:t>
            </a:r>
            <a:r>
              <a:rPr lang="en-US" sz="2200" dirty="0"/>
              <a:t>an </a:t>
            </a:r>
            <a:r>
              <a:rPr lang="en-US" sz="2200" u="sng" dirty="0"/>
              <a:t>offer</a:t>
            </a:r>
            <a:r>
              <a:rPr lang="en-US" sz="2200" dirty="0"/>
              <a:t> (bid) on a car and </a:t>
            </a:r>
            <a:r>
              <a:rPr lang="en-US" sz="2200" u="sng" dirty="0"/>
              <a:t>closing</a:t>
            </a:r>
            <a:r>
              <a:rPr lang="en-US" sz="2200" dirty="0"/>
              <a:t> a bid on an auction.</a:t>
            </a:r>
          </a:p>
          <a:p>
            <a:endParaRPr lang="en-US" sz="28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22</a:t>
            </a:fld>
            <a:endParaRPr lang="en-US" dirty="0"/>
          </a:p>
        </p:txBody>
      </p:sp>
    </p:spTree>
    <p:extLst>
      <p:ext uri="{BB962C8B-B14F-4D97-AF65-F5344CB8AC3E}">
        <p14:creationId xmlns:p14="http://schemas.microsoft.com/office/powerpoint/2010/main" val="3069233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a:xfrm>
            <a:off x="827700" y="1407560"/>
            <a:ext cx="6711654" cy="4840847"/>
          </a:xfrm>
        </p:spPr>
        <p:txBody>
          <a:bodyPr/>
          <a:lstStyle/>
          <a:p>
            <a:r>
              <a:rPr lang="en-US" dirty="0"/>
              <a:t>http://composer-playground.mybluemix.net/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6" name="Picture 5"/>
          <p:cNvPicPr>
            <a:picLocks noChangeAspect="1"/>
          </p:cNvPicPr>
          <p:nvPr/>
        </p:nvPicPr>
        <p:blipFill>
          <a:blip r:embed="rId2"/>
          <a:stretch>
            <a:fillRect/>
          </a:stretch>
        </p:blipFill>
        <p:spPr>
          <a:xfrm>
            <a:off x="1261545" y="1831495"/>
            <a:ext cx="4913223" cy="4846326"/>
          </a:xfrm>
          <a:prstGeom prst="rect">
            <a:avLst/>
          </a:prstGeom>
        </p:spPr>
      </p:pic>
      <p:sp>
        <p:nvSpPr>
          <p:cNvPr id="7" name="TextBox 6"/>
          <p:cNvSpPr txBox="1"/>
          <p:nvPr/>
        </p:nvSpPr>
        <p:spPr>
          <a:xfrm>
            <a:off x="6588994" y="3955551"/>
            <a:ext cx="1900719"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Select deploy a new business network</a:t>
            </a:r>
            <a:endParaRPr lang="en-US" dirty="0"/>
          </a:p>
        </p:txBody>
      </p:sp>
    </p:spTree>
    <p:extLst>
      <p:ext uri="{BB962C8B-B14F-4D97-AF65-F5344CB8AC3E}">
        <p14:creationId xmlns:p14="http://schemas.microsoft.com/office/powerpoint/2010/main" val="1556020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22717" y="1458927"/>
            <a:ext cx="7417373" cy="5135616"/>
          </a:xfrm>
          <a:prstGeom prst="rect">
            <a:avLst/>
          </a:prstGeom>
        </p:spPr>
      </p:pic>
      <p:sp>
        <p:nvSpPr>
          <p:cNvPr id="6" name="Title 5"/>
          <p:cNvSpPr>
            <a:spLocks noGrp="1"/>
          </p:cNvSpPr>
          <p:nvPr>
            <p:ph type="title"/>
          </p:nvPr>
        </p:nvSpPr>
        <p:spPr/>
        <p:txBody>
          <a:bodyPr/>
          <a:lstStyle/>
          <a:p>
            <a:r>
              <a:rPr lang="en-US" dirty="0" smtClean="0"/>
              <a:t>Experiment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24</a:t>
            </a:fld>
            <a:endParaRPr lang="en-US" dirty="0"/>
          </a:p>
        </p:txBody>
      </p:sp>
      <p:sp>
        <p:nvSpPr>
          <p:cNvPr id="7" name="TextBox 6"/>
          <p:cNvSpPr txBox="1"/>
          <p:nvPr/>
        </p:nvSpPr>
        <p:spPr>
          <a:xfrm>
            <a:off x="5998551" y="5319727"/>
            <a:ext cx="279612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Select </a:t>
            </a:r>
          </a:p>
          <a:p>
            <a:pPr marL="342900" indent="-342900">
              <a:buAutoNum type="arabicPeriod"/>
            </a:pPr>
            <a:r>
              <a:rPr lang="en-US" dirty="0" err="1" smtClean="0"/>
              <a:t>carauction</a:t>
            </a:r>
            <a:r>
              <a:rPr lang="en-US" dirty="0" smtClean="0"/>
              <a:t>-network</a:t>
            </a:r>
          </a:p>
          <a:p>
            <a:pPr marL="342900" indent="-342900">
              <a:buAutoNum type="arabicPeriod"/>
            </a:pPr>
            <a:r>
              <a:rPr lang="en-US" dirty="0" smtClean="0"/>
              <a:t>Enter an email</a:t>
            </a:r>
          </a:p>
          <a:p>
            <a:pPr marL="342900" indent="-342900">
              <a:buAutoNum type="arabicPeriod"/>
            </a:pPr>
            <a:r>
              <a:rPr lang="en-US" dirty="0" smtClean="0"/>
              <a:t>Deploy</a:t>
            </a:r>
            <a:endParaRPr lang="en-US" dirty="0"/>
          </a:p>
        </p:txBody>
      </p:sp>
      <p:sp>
        <p:nvSpPr>
          <p:cNvPr id="9" name="TextBox 8"/>
          <p:cNvSpPr txBox="1"/>
          <p:nvPr/>
        </p:nvSpPr>
        <p:spPr>
          <a:xfrm>
            <a:off x="3493214" y="6061750"/>
            <a:ext cx="24658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10" name="TextBox 9"/>
          <p:cNvSpPr txBox="1"/>
          <p:nvPr/>
        </p:nvSpPr>
        <p:spPr>
          <a:xfrm>
            <a:off x="3974386" y="2433258"/>
            <a:ext cx="246580" cy="369332"/>
          </a:xfrm>
          <a:prstGeom prst="rect">
            <a:avLst/>
          </a:prstGeom>
          <a:noFill/>
        </p:spPr>
        <p:txBody>
          <a:bodyPr wrap="square" rtlCol="0">
            <a:spAutoFit/>
          </a:bodyPr>
          <a:lstStyle/>
          <a:p>
            <a:r>
              <a:rPr lang="en-US" b="1" dirty="0" smtClean="0">
                <a:solidFill>
                  <a:srgbClr val="FF0000"/>
                </a:solidFill>
              </a:rPr>
              <a:t>2</a:t>
            </a:r>
            <a:endParaRPr lang="en-US" b="1" dirty="0">
              <a:solidFill>
                <a:srgbClr val="FF0000"/>
              </a:solidFill>
            </a:endParaRPr>
          </a:p>
        </p:txBody>
      </p:sp>
      <p:sp>
        <p:nvSpPr>
          <p:cNvPr id="11" name="TextBox 10"/>
          <p:cNvSpPr txBox="1"/>
          <p:nvPr/>
        </p:nvSpPr>
        <p:spPr>
          <a:xfrm>
            <a:off x="7003215" y="4539465"/>
            <a:ext cx="271238" cy="369332"/>
          </a:xfrm>
          <a:prstGeom prst="rect">
            <a:avLst/>
          </a:prstGeom>
          <a:noFill/>
        </p:spPr>
        <p:txBody>
          <a:bodyPr wrap="square" rtlCol="0">
            <a:spAutoFit/>
          </a:bodyPr>
          <a:lstStyle/>
          <a:p>
            <a:r>
              <a:rPr lang="en-US" b="1" dirty="0" smtClean="0">
                <a:solidFill>
                  <a:srgbClr val="FF0000"/>
                </a:solidFill>
              </a:rPr>
              <a:t>3</a:t>
            </a:r>
            <a:endParaRPr lang="en-US" b="1" dirty="0">
              <a:solidFill>
                <a:srgbClr val="FF0000"/>
              </a:solidFill>
            </a:endParaRPr>
          </a:p>
        </p:txBody>
      </p:sp>
      <p:sp>
        <p:nvSpPr>
          <p:cNvPr id="12" name="Right Arrow 11"/>
          <p:cNvSpPr/>
          <p:nvPr/>
        </p:nvSpPr>
        <p:spPr>
          <a:xfrm rot="10800000">
            <a:off x="3773696" y="2681325"/>
            <a:ext cx="518503" cy="242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6937682" y="4765226"/>
            <a:ext cx="459712" cy="238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3390472" y="6298058"/>
            <a:ext cx="342127" cy="255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410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a:t>
            </a:r>
            <a:r>
              <a:rPr lang="en-US" dirty="0" err="1" smtClean="0"/>
              <a:t>carauction</a:t>
            </a:r>
            <a:endParaRPr lang="en-US" dirty="0"/>
          </a:p>
        </p:txBody>
      </p:sp>
      <p:sp>
        <p:nvSpPr>
          <p:cNvPr id="8" name="Content Placeholder 7"/>
          <p:cNvSpPr>
            <a:spLocks noGrp="1"/>
          </p:cNvSpPr>
          <p:nvPr>
            <p:ph idx="1"/>
          </p:nvPr>
        </p:nvSpPr>
        <p:spPr>
          <a:xfrm>
            <a:off x="4376790" y="1648061"/>
            <a:ext cx="3924729" cy="4600346"/>
          </a:xfrm>
        </p:spPr>
        <p:txBody>
          <a:bodyPr/>
          <a:lstStyle/>
          <a:p>
            <a:r>
              <a:rPr lang="en-US" dirty="0" err="1" smtClean="0"/>
              <a:t>Hyperledger</a:t>
            </a:r>
            <a:r>
              <a:rPr lang="en-US" dirty="0" smtClean="0"/>
              <a:t> fabric for </a:t>
            </a:r>
            <a:r>
              <a:rPr lang="en-US" dirty="0" err="1" smtClean="0"/>
              <a:t>blockchain</a:t>
            </a:r>
            <a:r>
              <a:rPr lang="en-US" dirty="0" smtClean="0"/>
              <a:t> network is provided by the web site.</a:t>
            </a:r>
          </a:p>
          <a:p>
            <a:r>
              <a:rPr lang="en-US" dirty="0" smtClean="0"/>
              <a:t>We focus on Business network (</a:t>
            </a:r>
            <a:r>
              <a:rPr lang="en-US" dirty="0" err="1" smtClean="0"/>
              <a:t>caracution</a:t>
            </a:r>
            <a:r>
              <a:rPr lang="en-US" dirty="0" smtClean="0"/>
              <a:t>) as </a:t>
            </a:r>
            <a:r>
              <a:rPr lang="en-US" dirty="0" err="1" smtClean="0"/>
              <a:t>DApp</a:t>
            </a:r>
            <a:r>
              <a:rPr lang="en-US" dirty="0" smtClean="0"/>
              <a:t> only.</a:t>
            </a:r>
          </a:p>
          <a:p>
            <a:endParaRPr lang="en-US" dirty="0" smtClean="0"/>
          </a:p>
          <a:p>
            <a:r>
              <a:rPr lang="en-US" dirty="0" smtClean="0"/>
              <a:t>Scenario:</a:t>
            </a:r>
            <a:endParaRPr lang="en-US" dirty="0"/>
          </a:p>
          <a:p>
            <a:pPr lvl="1"/>
            <a:r>
              <a:rPr lang="en-US" dirty="0" smtClean="0"/>
              <a:t>1 member who wants to sale a car</a:t>
            </a:r>
          </a:p>
          <a:p>
            <a:pPr lvl="1"/>
            <a:r>
              <a:rPr lang="en-US" dirty="0" smtClean="0"/>
              <a:t>2 members who wants to buy a car from this auction system</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1002286" y="1648061"/>
            <a:ext cx="2876550" cy="4019550"/>
          </a:xfrm>
          <a:prstGeom prst="rect">
            <a:avLst/>
          </a:prstGeom>
        </p:spPr>
      </p:pic>
      <p:sp>
        <p:nvSpPr>
          <p:cNvPr id="6" name="TextBox 5"/>
          <p:cNvSpPr txBox="1"/>
          <p:nvPr/>
        </p:nvSpPr>
        <p:spPr>
          <a:xfrm>
            <a:off x="1719778" y="5941137"/>
            <a:ext cx="279612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Connect now</a:t>
            </a:r>
            <a:endParaRPr lang="en-US" dirty="0"/>
          </a:p>
        </p:txBody>
      </p:sp>
      <p:sp>
        <p:nvSpPr>
          <p:cNvPr id="7" name="Right Arrow 6"/>
          <p:cNvSpPr/>
          <p:nvPr/>
        </p:nvSpPr>
        <p:spPr>
          <a:xfrm rot="10499062">
            <a:off x="3211016" y="5278846"/>
            <a:ext cx="518503" cy="242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271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err="1" smtClean="0"/>
              <a:t>carauction</a:t>
            </a:r>
            <a:r>
              <a:rPr lang="en-US" dirty="0" smtClean="0"/>
              <a:t> network</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155489" y="1966656"/>
            <a:ext cx="8896043" cy="3864925"/>
          </a:xfrm>
          <a:prstGeom prst="rect">
            <a:avLst/>
          </a:prstGeom>
        </p:spPr>
      </p:pic>
      <p:sp>
        <p:nvSpPr>
          <p:cNvPr id="6" name="TextBox 5"/>
          <p:cNvSpPr txBox="1"/>
          <p:nvPr/>
        </p:nvSpPr>
        <p:spPr>
          <a:xfrm>
            <a:off x="4602820" y="6043880"/>
            <a:ext cx="437679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Ready to implement business network</a:t>
            </a:r>
            <a:endParaRPr lang="en-US" dirty="0"/>
          </a:p>
        </p:txBody>
      </p:sp>
    </p:spTree>
    <p:extLst>
      <p:ext uri="{BB962C8B-B14F-4D97-AF65-F5344CB8AC3E}">
        <p14:creationId xmlns:p14="http://schemas.microsoft.com/office/powerpoint/2010/main" val="2574442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participants</a:t>
            </a:r>
          </a:p>
        </p:txBody>
      </p:sp>
      <p:sp>
        <p:nvSpPr>
          <p:cNvPr id="5" name="Content Placeholder 4"/>
          <p:cNvSpPr>
            <a:spLocks noGrp="1"/>
          </p:cNvSpPr>
          <p:nvPr>
            <p:ph idx="1"/>
          </p:nvPr>
        </p:nvSpPr>
        <p:spPr/>
        <p:txBody>
          <a:bodyPr/>
          <a:lstStyle/>
          <a:p>
            <a:r>
              <a:rPr lang="en-US" dirty="0" smtClean="0"/>
              <a:t>3 member participants</a:t>
            </a:r>
          </a:p>
          <a:p>
            <a:pPr lvl="1"/>
            <a:r>
              <a:rPr lang="en-US" dirty="0" smtClean="0"/>
              <a:t>Paul Gilbert as a car owner</a:t>
            </a:r>
          </a:p>
          <a:p>
            <a:pPr lvl="1"/>
            <a:r>
              <a:rPr lang="en-US" dirty="0" smtClean="0"/>
              <a:t>Warodom Werapun as a buyer</a:t>
            </a:r>
          </a:p>
          <a:p>
            <a:pPr lvl="1"/>
            <a:r>
              <a:rPr lang="en-US" dirty="0" smtClean="0"/>
              <a:t>Kevin Durant as another buyer</a:t>
            </a:r>
          </a:p>
          <a:p>
            <a:r>
              <a:rPr lang="en-US" dirty="0"/>
              <a:t>No </a:t>
            </a:r>
            <a:r>
              <a:rPr lang="en-US" dirty="0" smtClean="0"/>
              <a:t>Auctioneer </a:t>
            </a:r>
            <a:r>
              <a:rPr lang="en-US" dirty="0"/>
              <a:t>on this experiment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27</a:t>
            </a:fld>
            <a:endParaRPr lang="en-US" dirty="0"/>
          </a:p>
        </p:txBody>
      </p:sp>
      <p:pic>
        <p:nvPicPr>
          <p:cNvPr id="6" name="Picture 5"/>
          <p:cNvPicPr>
            <a:picLocks noChangeAspect="1"/>
          </p:cNvPicPr>
          <p:nvPr/>
        </p:nvPicPr>
        <p:blipFill>
          <a:blip r:embed="rId2"/>
          <a:stretch>
            <a:fillRect/>
          </a:stretch>
        </p:blipFill>
        <p:spPr>
          <a:xfrm>
            <a:off x="1553368" y="3688319"/>
            <a:ext cx="5543550" cy="2819400"/>
          </a:xfrm>
          <a:prstGeom prst="rect">
            <a:avLst/>
          </a:prstGeom>
        </p:spPr>
      </p:pic>
      <p:pic>
        <p:nvPicPr>
          <p:cNvPr id="7" name="Picture 6"/>
          <p:cNvPicPr>
            <a:picLocks noChangeAspect="1"/>
          </p:cNvPicPr>
          <p:nvPr/>
        </p:nvPicPr>
        <p:blipFill>
          <a:blip r:embed="rId3"/>
          <a:stretch>
            <a:fillRect/>
          </a:stretch>
        </p:blipFill>
        <p:spPr>
          <a:xfrm>
            <a:off x="5488390" y="2067542"/>
            <a:ext cx="3105150" cy="933450"/>
          </a:xfrm>
          <a:prstGeom prst="rect">
            <a:avLst/>
          </a:prstGeom>
        </p:spPr>
      </p:pic>
    </p:spTree>
    <p:extLst>
      <p:ext uri="{BB962C8B-B14F-4D97-AF65-F5344CB8AC3E}">
        <p14:creationId xmlns:p14="http://schemas.microsoft.com/office/powerpoint/2010/main" val="3912911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2 more participants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1483512" y="1824551"/>
            <a:ext cx="6218153" cy="2014166"/>
          </a:xfrm>
          <a:prstGeom prst="rect">
            <a:avLst/>
          </a:prstGeom>
        </p:spPr>
      </p:pic>
      <p:pic>
        <p:nvPicPr>
          <p:cNvPr id="6" name="Picture 5"/>
          <p:cNvPicPr>
            <a:picLocks noChangeAspect="1"/>
          </p:cNvPicPr>
          <p:nvPr/>
        </p:nvPicPr>
        <p:blipFill>
          <a:blip r:embed="rId3"/>
          <a:stretch>
            <a:fillRect/>
          </a:stretch>
        </p:blipFill>
        <p:spPr>
          <a:xfrm>
            <a:off x="1483512" y="4247580"/>
            <a:ext cx="6218153" cy="1999107"/>
          </a:xfrm>
          <a:prstGeom prst="rect">
            <a:avLst/>
          </a:prstGeom>
        </p:spPr>
      </p:pic>
    </p:spTree>
    <p:extLst>
      <p:ext uri="{BB962C8B-B14F-4D97-AF65-F5344CB8AC3E}">
        <p14:creationId xmlns:p14="http://schemas.microsoft.com/office/powerpoint/2010/main" val="1052159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member participants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1132759" y="1243336"/>
            <a:ext cx="6275411" cy="5287615"/>
          </a:xfrm>
          <a:prstGeom prst="rect">
            <a:avLst/>
          </a:prstGeom>
        </p:spPr>
      </p:pic>
    </p:spTree>
    <p:extLst>
      <p:ext uri="{BB962C8B-B14F-4D97-AF65-F5344CB8AC3E}">
        <p14:creationId xmlns:p14="http://schemas.microsoft.com/office/powerpoint/2010/main" val="2710605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and problem</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a:t>
            </a:fld>
            <a:endParaRPr lang="en-US" dirty="0"/>
          </a:p>
        </p:txBody>
      </p:sp>
      <p:pic>
        <p:nvPicPr>
          <p:cNvPr id="2050" name="Picture 2" descr="https://cdn-images-1.medium.com/max/1600/1*XW-5GTADs-dg4yKwDCYrM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30" y="1564934"/>
            <a:ext cx="6615096" cy="27920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8329" y="4778178"/>
            <a:ext cx="6423369" cy="1384995"/>
          </a:xfrm>
          <a:prstGeom prst="rect">
            <a:avLst/>
          </a:prstGeom>
        </p:spPr>
        <p:txBody>
          <a:bodyPr wrap="square">
            <a:spAutoFit/>
          </a:bodyPr>
          <a:lstStyle/>
          <a:p>
            <a:r>
              <a:rPr lang="en-US" sz="2400" b="1" dirty="0" smtClean="0"/>
              <a:t>Cons of centralized architecture</a:t>
            </a:r>
          </a:p>
          <a:p>
            <a:pPr marL="742950" lvl="1" indent="-285750">
              <a:buFont typeface="Arial" panose="020B0604020202020204" pitchFamily="34" charset="0"/>
              <a:buChar char="•"/>
            </a:pPr>
            <a:r>
              <a:rPr lang="en-US" sz="2000" dirty="0" smtClean="0"/>
              <a:t>Fault tolerance</a:t>
            </a:r>
          </a:p>
          <a:p>
            <a:pPr marL="742950" lvl="1" indent="-285750">
              <a:buFont typeface="Arial" panose="020B0604020202020204" pitchFamily="34" charset="0"/>
              <a:buChar char="•"/>
            </a:pPr>
            <a:r>
              <a:rPr lang="en-US" sz="2000" dirty="0" smtClean="0"/>
              <a:t>Attack resistance</a:t>
            </a:r>
          </a:p>
          <a:p>
            <a:pPr marL="742950" lvl="1" indent="-285750">
              <a:buFont typeface="Arial" panose="020B0604020202020204" pitchFamily="34" charset="0"/>
              <a:buChar char="•"/>
            </a:pPr>
            <a:r>
              <a:rPr lang="en-US" sz="2000" dirty="0" smtClean="0"/>
              <a:t>Collusion resistance</a:t>
            </a:r>
            <a:endParaRPr lang="en-US" sz="2000" dirty="0"/>
          </a:p>
        </p:txBody>
      </p:sp>
      <p:sp>
        <p:nvSpPr>
          <p:cNvPr id="6" name="Rectangle 5"/>
          <p:cNvSpPr/>
          <p:nvPr/>
        </p:nvSpPr>
        <p:spPr>
          <a:xfrm>
            <a:off x="4026092" y="6442109"/>
            <a:ext cx="5106942" cy="369332"/>
          </a:xfrm>
          <a:prstGeom prst="rect">
            <a:avLst/>
          </a:prstGeom>
        </p:spPr>
        <p:txBody>
          <a:bodyPr wrap="square">
            <a:spAutoFit/>
          </a:bodyPr>
          <a:lstStyle/>
          <a:p>
            <a:r>
              <a:rPr lang="en-US" b="1" dirty="0" smtClean="0"/>
              <a:t>Bitcoin paper: </a:t>
            </a:r>
            <a:r>
              <a:rPr lang="en-US" i="1" dirty="0" smtClean="0"/>
              <a:t>https</a:t>
            </a:r>
            <a:r>
              <a:rPr lang="en-US" i="1" dirty="0"/>
              <a:t>://bitcoin.org/bitcoin.pdf</a:t>
            </a:r>
          </a:p>
        </p:txBody>
      </p:sp>
    </p:spTree>
    <p:extLst>
      <p:ext uri="{BB962C8B-B14F-4D97-AF65-F5344CB8AC3E}">
        <p14:creationId xmlns:p14="http://schemas.microsoft.com/office/powerpoint/2010/main" val="3831385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asset and asset listing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607542" y="1288050"/>
            <a:ext cx="6667500" cy="2638425"/>
          </a:xfrm>
          <a:prstGeom prst="rect">
            <a:avLst/>
          </a:prstGeom>
        </p:spPr>
      </p:pic>
      <p:sp>
        <p:nvSpPr>
          <p:cNvPr id="3" name="Content Placeholder 2"/>
          <p:cNvSpPr>
            <a:spLocks noGrp="1"/>
          </p:cNvSpPr>
          <p:nvPr>
            <p:ph idx="1"/>
          </p:nvPr>
        </p:nvSpPr>
        <p:spPr>
          <a:xfrm>
            <a:off x="6205459" y="1422095"/>
            <a:ext cx="1875378" cy="1072854"/>
          </a:xfrm>
        </p:spPr>
        <p:style>
          <a:lnRef idx="1">
            <a:schemeClr val="accent1"/>
          </a:lnRef>
          <a:fillRef idx="2">
            <a:schemeClr val="accent1"/>
          </a:fillRef>
          <a:effectRef idx="1">
            <a:schemeClr val="accent1"/>
          </a:effectRef>
          <a:fontRef idx="minor">
            <a:schemeClr val="dk1"/>
          </a:fontRef>
        </p:style>
        <p:txBody>
          <a:bodyPr/>
          <a:lstStyle/>
          <a:p>
            <a:pPr marL="0" indent="0" algn="ctr">
              <a:buNone/>
            </a:pPr>
            <a:r>
              <a:rPr lang="en-US" dirty="0" smtClean="0"/>
              <a:t>Create </a:t>
            </a:r>
            <a:r>
              <a:rPr lang="en-US" dirty="0" err="1" smtClean="0"/>
              <a:t>vehical</a:t>
            </a:r>
            <a:r>
              <a:rPr lang="en-US" dirty="0" smtClean="0"/>
              <a:t> and </a:t>
            </a:r>
            <a:r>
              <a:rPr lang="en-US" dirty="0" err="1" smtClean="0"/>
              <a:t>vehicalListing</a:t>
            </a:r>
            <a:endParaRPr lang="en-US" dirty="0"/>
          </a:p>
        </p:txBody>
      </p:sp>
      <p:pic>
        <p:nvPicPr>
          <p:cNvPr id="7" name="Picture 6"/>
          <p:cNvPicPr>
            <a:picLocks noChangeAspect="1"/>
          </p:cNvPicPr>
          <p:nvPr/>
        </p:nvPicPr>
        <p:blipFill>
          <a:blip r:embed="rId3"/>
          <a:stretch>
            <a:fillRect/>
          </a:stretch>
        </p:blipFill>
        <p:spPr>
          <a:xfrm>
            <a:off x="641444" y="3827561"/>
            <a:ext cx="6635230" cy="3003602"/>
          </a:xfrm>
          <a:prstGeom prst="rect">
            <a:avLst/>
          </a:prstGeom>
        </p:spPr>
      </p:pic>
      <p:sp>
        <p:nvSpPr>
          <p:cNvPr id="8" name="Oval 7"/>
          <p:cNvSpPr/>
          <p:nvPr/>
        </p:nvSpPr>
        <p:spPr>
          <a:xfrm>
            <a:off x="2198670" y="2825393"/>
            <a:ext cx="770561" cy="318499"/>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680298" y="1949301"/>
            <a:ext cx="924674" cy="53425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Font typeface="Wingdings 3" charset="2"/>
              <a:buNone/>
            </a:pPr>
            <a:r>
              <a:rPr lang="en-US" sz="1600" b="1" dirty="0" smtClean="0"/>
              <a:t>Asset id ( car id)</a:t>
            </a:r>
            <a:endParaRPr lang="en-US" sz="1600" b="1" dirty="0"/>
          </a:p>
        </p:txBody>
      </p:sp>
      <p:cxnSp>
        <p:nvCxnSpPr>
          <p:cNvPr id="11" name="Straight Connector 10"/>
          <p:cNvCxnSpPr>
            <a:stCxn id="8" idx="0"/>
          </p:cNvCxnSpPr>
          <p:nvPr/>
        </p:nvCxnSpPr>
        <p:spPr>
          <a:xfrm flipV="1">
            <a:off x="2583951" y="2485740"/>
            <a:ext cx="292813" cy="3396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7618500" y="3926475"/>
            <a:ext cx="924674" cy="53425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Font typeface="Wingdings 3" charset="2"/>
              <a:buNone/>
            </a:pPr>
            <a:r>
              <a:rPr lang="en-US" sz="1600" b="1" dirty="0" smtClean="0"/>
              <a:t>Car owner</a:t>
            </a:r>
            <a:endParaRPr lang="en-US" sz="1600" b="1" dirty="0"/>
          </a:p>
        </p:txBody>
      </p:sp>
      <p:cxnSp>
        <p:nvCxnSpPr>
          <p:cNvPr id="13" name="Straight Connector 12"/>
          <p:cNvCxnSpPr/>
          <p:nvPr/>
        </p:nvCxnSpPr>
        <p:spPr>
          <a:xfrm flipH="1" flipV="1">
            <a:off x="6748807" y="3514032"/>
            <a:ext cx="869693" cy="41244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059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and asset listing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2559142" y="2274601"/>
            <a:ext cx="4762500" cy="1343025"/>
          </a:xfrm>
          <a:prstGeom prst="rect">
            <a:avLst/>
          </a:prstGeom>
        </p:spPr>
      </p:pic>
      <p:pic>
        <p:nvPicPr>
          <p:cNvPr id="6" name="Picture 5"/>
          <p:cNvPicPr>
            <a:picLocks noChangeAspect="1"/>
          </p:cNvPicPr>
          <p:nvPr/>
        </p:nvPicPr>
        <p:blipFill>
          <a:blip r:embed="rId3"/>
          <a:stretch>
            <a:fillRect/>
          </a:stretch>
        </p:blipFill>
        <p:spPr>
          <a:xfrm>
            <a:off x="2492702" y="4286890"/>
            <a:ext cx="4324350" cy="1885950"/>
          </a:xfrm>
          <a:prstGeom prst="rect">
            <a:avLst/>
          </a:prstGeom>
        </p:spPr>
      </p:pic>
      <p:sp>
        <p:nvSpPr>
          <p:cNvPr id="8" name="Content Placeholder 2"/>
          <p:cNvSpPr>
            <a:spLocks noGrp="1"/>
          </p:cNvSpPr>
          <p:nvPr>
            <p:ph idx="1"/>
          </p:nvPr>
        </p:nvSpPr>
        <p:spPr>
          <a:xfrm>
            <a:off x="683764" y="3924728"/>
            <a:ext cx="1875378" cy="491488"/>
          </a:xfrm>
        </p:spPr>
        <p:style>
          <a:lnRef idx="1">
            <a:schemeClr val="accent1"/>
          </a:lnRef>
          <a:fillRef idx="2">
            <a:schemeClr val="accent1"/>
          </a:fillRef>
          <a:effectRef idx="1">
            <a:schemeClr val="accent1"/>
          </a:effectRef>
          <a:fontRef idx="minor">
            <a:schemeClr val="dk1"/>
          </a:fontRef>
        </p:style>
        <p:txBody>
          <a:bodyPr/>
          <a:lstStyle/>
          <a:p>
            <a:pPr marL="0" indent="0" algn="ctr">
              <a:buNone/>
            </a:pPr>
            <a:r>
              <a:rPr lang="en-US" dirty="0" err="1" smtClean="0"/>
              <a:t>carListing</a:t>
            </a:r>
            <a:endParaRPr lang="en-US" dirty="0"/>
          </a:p>
        </p:txBody>
      </p:sp>
      <p:sp>
        <p:nvSpPr>
          <p:cNvPr id="9" name="Content Placeholder 2"/>
          <p:cNvSpPr txBox="1">
            <a:spLocks/>
          </p:cNvSpPr>
          <p:nvPr/>
        </p:nvSpPr>
        <p:spPr>
          <a:xfrm>
            <a:off x="733423" y="1901812"/>
            <a:ext cx="1875378" cy="49148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Font typeface="Wingdings 3" charset="2"/>
              <a:buNone/>
            </a:pPr>
            <a:r>
              <a:rPr lang="en-US" dirty="0" smtClean="0"/>
              <a:t>car</a:t>
            </a:r>
            <a:endParaRPr lang="en-US" dirty="0"/>
          </a:p>
        </p:txBody>
      </p:sp>
    </p:spTree>
    <p:extLst>
      <p:ext uri="{BB962C8B-B14F-4D97-AF65-F5344CB8AC3E}">
        <p14:creationId xmlns:p14="http://schemas.microsoft.com/office/powerpoint/2010/main" val="255482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20069" y="4039884"/>
            <a:ext cx="5457825" cy="2705100"/>
          </a:xfrm>
          <a:prstGeom prst="rect">
            <a:avLst/>
          </a:prstGeom>
        </p:spPr>
      </p:pic>
      <p:sp>
        <p:nvSpPr>
          <p:cNvPr id="2" name="Title 1"/>
          <p:cNvSpPr>
            <a:spLocks noGrp="1"/>
          </p:cNvSpPr>
          <p:nvPr>
            <p:ph type="title"/>
          </p:nvPr>
        </p:nvSpPr>
        <p:spPr/>
        <p:txBody>
          <a:bodyPr/>
          <a:lstStyle/>
          <a:p>
            <a:r>
              <a:rPr lang="en-US" dirty="0" smtClean="0"/>
              <a:t>Submit transaction</a:t>
            </a:r>
            <a:endParaRPr lang="en-US" dirty="0"/>
          </a:p>
        </p:txBody>
      </p:sp>
      <p:sp>
        <p:nvSpPr>
          <p:cNvPr id="3" name="Content Placeholder 2"/>
          <p:cNvSpPr>
            <a:spLocks noGrp="1"/>
          </p:cNvSpPr>
          <p:nvPr>
            <p:ph idx="1"/>
          </p:nvPr>
        </p:nvSpPr>
        <p:spPr>
          <a:xfrm>
            <a:off x="6175004" y="1686031"/>
            <a:ext cx="2730172" cy="4924960"/>
          </a:xfrm>
        </p:spPr>
        <p:txBody>
          <a:bodyPr>
            <a:normAutofit/>
          </a:bodyPr>
          <a:lstStyle/>
          <a:p>
            <a:pPr marL="0" indent="0">
              <a:buNone/>
            </a:pPr>
            <a:r>
              <a:rPr lang="en-US" b="1" dirty="0" smtClean="0"/>
              <a:t>Bidding Offer</a:t>
            </a:r>
          </a:p>
          <a:p>
            <a:r>
              <a:rPr lang="en-US" dirty="0" smtClean="0"/>
              <a:t>Kevin places ‘Bidding offer’ at 80,000 baht</a:t>
            </a:r>
          </a:p>
          <a:p>
            <a:r>
              <a:rPr lang="en-US" dirty="0" smtClean="0"/>
              <a:t>Warodom offer  at 200,000 baht</a:t>
            </a:r>
          </a:p>
          <a:p>
            <a:r>
              <a:rPr lang="en-US" dirty="0"/>
              <a:t>Paul will close bidding and let see the winner</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32</a:t>
            </a:fld>
            <a:endParaRPr lang="en-US" dirty="0"/>
          </a:p>
        </p:txBody>
      </p:sp>
      <p:pic>
        <p:nvPicPr>
          <p:cNvPr id="6" name="Picture 5"/>
          <p:cNvPicPr>
            <a:picLocks noChangeAspect="1"/>
          </p:cNvPicPr>
          <p:nvPr/>
        </p:nvPicPr>
        <p:blipFill>
          <a:blip r:embed="rId3"/>
          <a:stretch>
            <a:fillRect/>
          </a:stretch>
        </p:blipFill>
        <p:spPr>
          <a:xfrm>
            <a:off x="392243" y="1338262"/>
            <a:ext cx="5495925" cy="2619375"/>
          </a:xfrm>
          <a:prstGeom prst="rect">
            <a:avLst/>
          </a:prstGeom>
        </p:spPr>
      </p:pic>
      <p:sp>
        <p:nvSpPr>
          <p:cNvPr id="8" name="Content Placeholder 2"/>
          <p:cNvSpPr txBox="1">
            <a:spLocks/>
          </p:cNvSpPr>
          <p:nvPr/>
        </p:nvSpPr>
        <p:spPr>
          <a:xfrm>
            <a:off x="6276906" y="4039884"/>
            <a:ext cx="2526368" cy="23553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endParaRPr lang="en-US" dirty="0"/>
          </a:p>
        </p:txBody>
      </p:sp>
    </p:spTree>
    <p:extLst>
      <p:ext uri="{BB962C8B-B14F-4D97-AF65-F5344CB8AC3E}">
        <p14:creationId xmlns:p14="http://schemas.microsoft.com/office/powerpoint/2010/main" val="1385227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place bidding offer</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318433" y="1711932"/>
            <a:ext cx="6221657" cy="4534756"/>
          </a:xfrm>
          <a:prstGeom prst="rect">
            <a:avLst/>
          </a:prstGeom>
        </p:spPr>
      </p:pic>
    </p:spTree>
    <p:extLst>
      <p:ext uri="{BB962C8B-B14F-4D97-AF65-F5344CB8AC3E}">
        <p14:creationId xmlns:p14="http://schemas.microsoft.com/office/powerpoint/2010/main" val="9685891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 transaction</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940458" y="1896867"/>
            <a:ext cx="5495925" cy="2057400"/>
          </a:xfrm>
          <a:prstGeom prst="rect">
            <a:avLst/>
          </a:prstGeom>
        </p:spPr>
      </p:pic>
      <p:pic>
        <p:nvPicPr>
          <p:cNvPr id="6" name="Picture 5"/>
          <p:cNvPicPr>
            <a:picLocks noChangeAspect="1"/>
          </p:cNvPicPr>
          <p:nvPr/>
        </p:nvPicPr>
        <p:blipFill>
          <a:blip r:embed="rId3"/>
          <a:stretch>
            <a:fillRect/>
          </a:stretch>
        </p:blipFill>
        <p:spPr>
          <a:xfrm>
            <a:off x="940458" y="4130212"/>
            <a:ext cx="4831381" cy="2022939"/>
          </a:xfrm>
          <a:prstGeom prst="rect">
            <a:avLst/>
          </a:prstGeom>
        </p:spPr>
      </p:pic>
      <p:sp>
        <p:nvSpPr>
          <p:cNvPr id="8" name="Oval 7"/>
          <p:cNvSpPr/>
          <p:nvPr/>
        </p:nvSpPr>
        <p:spPr>
          <a:xfrm>
            <a:off x="1756879" y="5517222"/>
            <a:ext cx="631487" cy="315478"/>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1187785" y="6179508"/>
            <a:ext cx="956754" cy="37540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Font typeface="Wingdings 3" charset="2"/>
              <a:buNone/>
            </a:pPr>
            <a:r>
              <a:rPr lang="en-US" sz="1600" b="1" dirty="0" smtClean="0"/>
              <a:t>State is changed</a:t>
            </a:r>
            <a:endParaRPr lang="en-US" sz="1600" b="1" dirty="0"/>
          </a:p>
        </p:txBody>
      </p:sp>
      <p:cxnSp>
        <p:nvCxnSpPr>
          <p:cNvPr id="10" name="Straight Connector 9"/>
          <p:cNvCxnSpPr/>
          <p:nvPr/>
        </p:nvCxnSpPr>
        <p:spPr>
          <a:xfrm flipV="1">
            <a:off x="1756879" y="5843647"/>
            <a:ext cx="292813" cy="33965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729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 close bidding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669645" y="1911943"/>
            <a:ext cx="5373386" cy="4415766"/>
          </a:xfrm>
          <a:prstGeom prst="rect">
            <a:avLst/>
          </a:prstGeom>
        </p:spPr>
      </p:pic>
      <p:sp>
        <p:nvSpPr>
          <p:cNvPr id="6" name="Rectangle 5"/>
          <p:cNvSpPr/>
          <p:nvPr/>
        </p:nvSpPr>
        <p:spPr>
          <a:xfrm>
            <a:off x="6420207" y="2544655"/>
            <a:ext cx="223976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Smart contract in </a:t>
            </a:r>
            <a:r>
              <a:rPr lang="en-US" sz="1600" b="1" dirty="0" smtClean="0">
                <a:solidFill>
                  <a:srgbClr val="FF0000"/>
                </a:solidFill>
              </a:rPr>
              <a:t>lib/logic.js</a:t>
            </a:r>
            <a:r>
              <a:rPr lang="en-US" sz="1600" b="1" dirty="0" smtClean="0"/>
              <a:t> is called:</a:t>
            </a:r>
          </a:p>
          <a:p>
            <a:pPr algn="ctr"/>
            <a:r>
              <a:rPr lang="en-US" sz="1600" dirty="0" err="1" smtClean="0"/>
              <a:t>async</a:t>
            </a:r>
            <a:r>
              <a:rPr lang="en-US" sz="1600" dirty="0" smtClean="0"/>
              <a:t> </a:t>
            </a:r>
            <a:r>
              <a:rPr lang="en-US" sz="1600" dirty="0"/>
              <a:t>function </a:t>
            </a:r>
            <a:r>
              <a:rPr lang="en-US" sz="1600" dirty="0" err="1"/>
              <a:t>closeBidding</a:t>
            </a:r>
            <a:r>
              <a:rPr lang="en-US" sz="1600" dirty="0"/>
              <a:t>(</a:t>
            </a:r>
            <a:r>
              <a:rPr lang="en-US" sz="1600" dirty="0" err="1"/>
              <a:t>closeBidding</a:t>
            </a:r>
            <a:r>
              <a:rPr lang="en-US" sz="1600" dirty="0"/>
              <a:t>)</a:t>
            </a:r>
          </a:p>
        </p:txBody>
      </p:sp>
    </p:spTree>
    <p:extLst>
      <p:ext uri="{BB962C8B-B14F-4D97-AF65-F5344CB8AC3E}">
        <p14:creationId xmlns:p14="http://schemas.microsoft.com/office/powerpoint/2010/main" val="2413258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owner is changed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635928" y="2275806"/>
            <a:ext cx="6091852" cy="1717925"/>
          </a:xfrm>
          <a:prstGeom prst="rect">
            <a:avLst/>
          </a:prstGeom>
        </p:spPr>
      </p:pic>
      <p:pic>
        <p:nvPicPr>
          <p:cNvPr id="6" name="Picture 5"/>
          <p:cNvPicPr>
            <a:picLocks noChangeAspect="1"/>
          </p:cNvPicPr>
          <p:nvPr/>
        </p:nvPicPr>
        <p:blipFill>
          <a:blip r:embed="rId3"/>
          <a:stretch>
            <a:fillRect/>
          </a:stretch>
        </p:blipFill>
        <p:spPr>
          <a:xfrm>
            <a:off x="443614" y="4359249"/>
            <a:ext cx="8659290" cy="2016981"/>
          </a:xfrm>
          <a:prstGeom prst="rect">
            <a:avLst/>
          </a:prstGeom>
        </p:spPr>
      </p:pic>
      <p:sp>
        <p:nvSpPr>
          <p:cNvPr id="7" name="Content Placeholder 2"/>
          <p:cNvSpPr>
            <a:spLocks noGrp="1"/>
          </p:cNvSpPr>
          <p:nvPr>
            <p:ph idx="1"/>
          </p:nvPr>
        </p:nvSpPr>
        <p:spPr>
          <a:xfrm>
            <a:off x="4787636" y="1817821"/>
            <a:ext cx="3880288" cy="1141783"/>
          </a:xfrm>
        </p:spPr>
        <p:style>
          <a:lnRef idx="1">
            <a:schemeClr val="accent1"/>
          </a:lnRef>
          <a:fillRef idx="2">
            <a:schemeClr val="accent1"/>
          </a:fillRef>
          <a:effectRef idx="1">
            <a:schemeClr val="accent1"/>
          </a:effectRef>
          <a:fontRef idx="minor">
            <a:schemeClr val="dk1"/>
          </a:fontRef>
        </p:style>
        <p:txBody>
          <a:bodyPr>
            <a:noAutofit/>
          </a:bodyPr>
          <a:lstStyle/>
          <a:p>
            <a:pPr marL="0" indent="0" algn="ctr">
              <a:buNone/>
            </a:pPr>
            <a:r>
              <a:rPr lang="en-US" sz="2400" dirty="0" err="1" smtClean="0"/>
              <a:t>carListing</a:t>
            </a:r>
            <a:r>
              <a:rPr lang="en-US" sz="2400" dirty="0" smtClean="0"/>
              <a:t> is automatically updated asset state to be “SOLD”.</a:t>
            </a:r>
            <a:endParaRPr lang="en-US" sz="2400" dirty="0"/>
          </a:p>
        </p:txBody>
      </p:sp>
    </p:spTree>
    <p:extLst>
      <p:ext uri="{BB962C8B-B14F-4D97-AF65-F5344CB8AC3E}">
        <p14:creationId xmlns:p14="http://schemas.microsoft.com/office/powerpoint/2010/main" val="2533671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is transferred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37</a:t>
            </a:fld>
            <a:endParaRPr lang="en-US" dirty="0"/>
          </a:p>
        </p:txBody>
      </p:sp>
      <p:pic>
        <p:nvPicPr>
          <p:cNvPr id="5" name="Picture 4"/>
          <p:cNvPicPr>
            <a:picLocks noChangeAspect="1"/>
          </p:cNvPicPr>
          <p:nvPr/>
        </p:nvPicPr>
        <p:blipFill>
          <a:blip r:embed="rId2"/>
          <a:stretch>
            <a:fillRect/>
          </a:stretch>
        </p:blipFill>
        <p:spPr>
          <a:xfrm>
            <a:off x="484710" y="1473485"/>
            <a:ext cx="7229475" cy="4876800"/>
          </a:xfrm>
          <a:prstGeom prst="rect">
            <a:avLst/>
          </a:prstGeom>
        </p:spPr>
      </p:pic>
      <p:sp>
        <p:nvSpPr>
          <p:cNvPr id="6" name="Oval 5"/>
          <p:cNvSpPr/>
          <p:nvPr/>
        </p:nvSpPr>
        <p:spPr>
          <a:xfrm>
            <a:off x="4993239" y="5570530"/>
            <a:ext cx="631487" cy="224095"/>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7" name="Content Placeholder 2"/>
          <p:cNvSpPr txBox="1">
            <a:spLocks/>
          </p:cNvSpPr>
          <p:nvPr/>
        </p:nvSpPr>
        <p:spPr>
          <a:xfrm>
            <a:off x="4259758" y="4730851"/>
            <a:ext cx="956754" cy="284019"/>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Font typeface="Wingdings 3" charset="2"/>
              <a:buNone/>
            </a:pPr>
            <a:r>
              <a:rPr lang="en-US" sz="1600" b="1" dirty="0" smtClean="0"/>
              <a:t>Update</a:t>
            </a:r>
            <a:endParaRPr lang="en-US" sz="1600" b="1" dirty="0"/>
          </a:p>
        </p:txBody>
      </p:sp>
      <p:sp>
        <p:nvSpPr>
          <p:cNvPr id="8" name="Oval 7"/>
          <p:cNvSpPr/>
          <p:nvPr/>
        </p:nvSpPr>
        <p:spPr>
          <a:xfrm>
            <a:off x="4940159" y="3770844"/>
            <a:ext cx="631487" cy="224095"/>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10" name="Straight Connector 9"/>
          <p:cNvCxnSpPr>
            <a:stCxn id="7" idx="0"/>
            <a:endCxn id="8" idx="3"/>
          </p:cNvCxnSpPr>
          <p:nvPr/>
        </p:nvCxnSpPr>
        <p:spPr>
          <a:xfrm flipV="1">
            <a:off x="4738135" y="3962121"/>
            <a:ext cx="294503" cy="768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2"/>
            <a:endCxn id="6" idx="2"/>
          </p:cNvCxnSpPr>
          <p:nvPr/>
        </p:nvCxnSpPr>
        <p:spPr>
          <a:xfrm>
            <a:off x="4738135" y="5014870"/>
            <a:ext cx="255104" cy="667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336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 buyer wallet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38</a:t>
            </a:fld>
            <a:endParaRPr lang="en-US" dirty="0"/>
          </a:p>
        </p:txBody>
      </p:sp>
      <p:pic>
        <p:nvPicPr>
          <p:cNvPr id="6" name="Picture 5"/>
          <p:cNvPicPr>
            <a:picLocks noChangeAspect="1"/>
          </p:cNvPicPr>
          <p:nvPr/>
        </p:nvPicPr>
        <p:blipFill>
          <a:blip r:embed="rId2"/>
          <a:stretch>
            <a:fillRect/>
          </a:stretch>
        </p:blipFill>
        <p:spPr>
          <a:xfrm>
            <a:off x="217586" y="2120490"/>
            <a:ext cx="8857672" cy="3386458"/>
          </a:xfrm>
          <a:prstGeom prst="rect">
            <a:avLst/>
          </a:prstGeom>
        </p:spPr>
      </p:pic>
      <p:sp>
        <p:nvSpPr>
          <p:cNvPr id="7" name="Rectangle 6"/>
          <p:cNvSpPr/>
          <p:nvPr/>
        </p:nvSpPr>
        <p:spPr>
          <a:xfrm>
            <a:off x="5841071" y="2965896"/>
            <a:ext cx="223976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dirty="0" smtClean="0"/>
              <a:t>Edit lib/logic.js to check </a:t>
            </a:r>
            <a:r>
              <a:rPr lang="en-US" sz="1600" b="1" dirty="0" err="1" smtClean="0"/>
              <a:t>bidPrice</a:t>
            </a:r>
            <a:r>
              <a:rPr lang="en-US" sz="1600" dirty="0" smtClean="0"/>
              <a:t> with member </a:t>
            </a:r>
            <a:r>
              <a:rPr lang="en-US" sz="1600" b="1" dirty="0" smtClean="0"/>
              <a:t>balance</a:t>
            </a:r>
            <a:endParaRPr lang="en-US" sz="1600" b="1" dirty="0"/>
          </a:p>
        </p:txBody>
      </p:sp>
      <p:sp>
        <p:nvSpPr>
          <p:cNvPr id="8" name="Rectangle 7"/>
          <p:cNvSpPr/>
          <p:nvPr/>
        </p:nvSpPr>
        <p:spPr>
          <a:xfrm>
            <a:off x="523984" y="3976098"/>
            <a:ext cx="4048018" cy="60617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1"/>
            <a:endCxn id="8" idx="3"/>
          </p:cNvCxnSpPr>
          <p:nvPr/>
        </p:nvCxnSpPr>
        <p:spPr>
          <a:xfrm flipH="1">
            <a:off x="4572002" y="3381395"/>
            <a:ext cx="1269069" cy="8977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439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allow to place bidding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1088225" y="1487991"/>
            <a:ext cx="5848350" cy="4829175"/>
          </a:xfrm>
          <a:prstGeom prst="rect">
            <a:avLst/>
          </a:prstGeom>
        </p:spPr>
      </p:pic>
      <p:sp>
        <p:nvSpPr>
          <p:cNvPr id="6" name="Oval 5"/>
          <p:cNvSpPr/>
          <p:nvPr/>
        </p:nvSpPr>
        <p:spPr>
          <a:xfrm>
            <a:off x="1088225" y="5977958"/>
            <a:ext cx="2312521" cy="339208"/>
          </a:xfrm>
          <a:prstGeom prst="ellipse">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87137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Blockchain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4</a:t>
            </a:fld>
            <a:endParaRPr lang="en-US" dirty="0"/>
          </a:p>
        </p:txBody>
      </p:sp>
      <p:pic>
        <p:nvPicPr>
          <p:cNvPr id="3074" name="Picture 2" descr="https://csharpcorner-mindcrackerinc.netdna-ssl.com/article/temp/59715/Images/TraditionalMoneyTransfer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65" y="1747461"/>
            <a:ext cx="8237399" cy="413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843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idx="1"/>
          </p:nvPr>
        </p:nvSpPr>
        <p:spPr/>
        <p:txBody>
          <a:bodyPr>
            <a:normAutofit/>
          </a:bodyPr>
          <a:lstStyle/>
          <a:p>
            <a:r>
              <a:rPr lang="en-US" dirty="0" smtClean="0">
                <a:hlinkClick r:id="rId2"/>
              </a:rPr>
              <a:t>https</a:t>
            </a:r>
            <a:r>
              <a:rPr lang="en-US" dirty="0">
                <a:hlinkClick r:id="rId2"/>
              </a:rPr>
              <a:t>://www.c-sharpcorner.com/article/basics-of-blockchain</a:t>
            </a:r>
            <a:r>
              <a:rPr lang="en-US" dirty="0" smtClean="0">
                <a:hlinkClick r:id="rId2"/>
              </a:rPr>
              <a:t>/</a:t>
            </a:r>
            <a:endParaRPr lang="en-US" dirty="0" smtClean="0"/>
          </a:p>
          <a:p>
            <a:r>
              <a:rPr lang="en-US" i="1" dirty="0" smtClean="0">
                <a:hlinkClick r:id="rId3"/>
              </a:rPr>
              <a:t>https</a:t>
            </a:r>
            <a:r>
              <a:rPr lang="en-US" i="1" dirty="0">
                <a:hlinkClick r:id="rId3"/>
              </a:rPr>
              <a:t>://</a:t>
            </a:r>
            <a:r>
              <a:rPr lang="en-US" i="1" dirty="0" smtClean="0">
                <a:hlinkClick r:id="rId3"/>
              </a:rPr>
              <a:t>en.wikipedia.org/wiki/Blockchain</a:t>
            </a:r>
            <a:endParaRPr lang="en-US" i="1" dirty="0" smtClean="0"/>
          </a:p>
          <a:p>
            <a:r>
              <a:rPr lang="en-US" dirty="0" smtClean="0">
                <a:hlinkClick r:id="rId4"/>
              </a:rPr>
              <a:t>https</a:t>
            </a:r>
            <a:r>
              <a:rPr lang="en-US" dirty="0">
                <a:hlinkClick r:id="rId4"/>
              </a:rPr>
              <a:t>://</a:t>
            </a:r>
            <a:r>
              <a:rPr lang="en-US" dirty="0" smtClean="0">
                <a:hlinkClick r:id="rId4"/>
              </a:rPr>
              <a:t>medium.com/swlh/how-does-bitcoin-blockchain-mining-work-36db1c5cb55d</a:t>
            </a:r>
            <a:endParaRPr lang="en-US" dirty="0" smtClean="0"/>
          </a:p>
          <a:p>
            <a:r>
              <a:rPr lang="en-US" dirty="0">
                <a:hlinkClick r:id="rId5"/>
              </a:rPr>
              <a:t>https://</a:t>
            </a:r>
            <a:r>
              <a:rPr lang="en-US" dirty="0" smtClean="0">
                <a:hlinkClick r:id="rId5"/>
              </a:rPr>
              <a:t>anders.com/blockchain</a:t>
            </a:r>
            <a:endParaRPr lang="en-US" dirty="0" smtClean="0"/>
          </a:p>
          <a:p>
            <a:r>
              <a:rPr lang="en-US" dirty="0">
                <a:hlinkClick r:id="rId6"/>
              </a:rPr>
              <a:t>https://</a:t>
            </a:r>
            <a:r>
              <a:rPr lang="en-US" dirty="0" smtClean="0">
                <a:hlinkClick r:id="rId6"/>
              </a:rPr>
              <a:t>hyperledger.github.io/composer/latest/tutorials/playground-tutorial.html</a:t>
            </a:r>
            <a:endParaRPr lang="en-US" dirty="0" smtClean="0"/>
          </a:p>
          <a:p>
            <a:pPr marL="0" indent="0">
              <a:buNone/>
            </a:pPr>
            <a:endParaRPr lang="en-US" dirty="0"/>
          </a:p>
          <a:p>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40</a:t>
            </a:fld>
            <a:endParaRPr lang="en-US" dirty="0"/>
          </a:p>
        </p:txBody>
      </p:sp>
    </p:spTree>
    <p:extLst>
      <p:ext uri="{BB962C8B-B14F-4D97-AF65-F5344CB8AC3E}">
        <p14:creationId xmlns:p14="http://schemas.microsoft.com/office/powerpoint/2010/main" val="1453548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endParaRPr lang="en-US" dirty="0"/>
          </a:p>
        </p:txBody>
      </p:sp>
      <p:sp>
        <p:nvSpPr>
          <p:cNvPr id="3" name="Content Placeholder 2"/>
          <p:cNvSpPr>
            <a:spLocks noGrp="1"/>
          </p:cNvSpPr>
          <p:nvPr>
            <p:ph idx="1"/>
          </p:nvPr>
        </p:nvSpPr>
        <p:spPr>
          <a:xfrm>
            <a:off x="827700" y="1600201"/>
            <a:ext cx="5110012" cy="4648206"/>
          </a:xfrm>
        </p:spPr>
        <p:txBody>
          <a:bodyPr>
            <a:normAutofit/>
          </a:bodyPr>
          <a:lstStyle/>
          <a:p>
            <a:r>
              <a:rPr lang="en-US" sz="2400" dirty="0" err="1" smtClean="0"/>
              <a:t>Blockchain</a:t>
            </a:r>
            <a:r>
              <a:rPr lang="en-US" sz="2400" dirty="0" smtClean="0"/>
              <a:t> </a:t>
            </a:r>
            <a:r>
              <a:rPr lang="en-US" sz="2400" dirty="0"/>
              <a:t>is a growing list of records, called blocks, which are linked using cryptography</a:t>
            </a:r>
            <a:r>
              <a:rPr lang="en-US" sz="2400" dirty="0" smtClean="0"/>
              <a:t>. </a:t>
            </a:r>
          </a:p>
          <a:p>
            <a:r>
              <a:rPr lang="en-US" sz="2400" dirty="0" smtClean="0"/>
              <a:t>Each </a:t>
            </a:r>
            <a:r>
              <a:rPr lang="en-US" sz="2400" dirty="0"/>
              <a:t>block contains a cryptographic hash of the previous </a:t>
            </a:r>
            <a:r>
              <a:rPr lang="en-US" sz="2400" dirty="0" smtClean="0"/>
              <a:t>block, </a:t>
            </a:r>
            <a:r>
              <a:rPr lang="en-US" sz="2400" dirty="0"/>
              <a:t>a timestamp, and transaction </a:t>
            </a:r>
            <a:r>
              <a:rPr lang="en-US" sz="2400" dirty="0" smtClean="0"/>
              <a:t>data. </a:t>
            </a:r>
            <a:endParaRPr lang="en-US" sz="1600" i="1"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5</a:t>
            </a:fld>
            <a:endParaRPr lang="en-US" dirty="0"/>
          </a:p>
        </p:txBody>
      </p:sp>
      <p:pic>
        <p:nvPicPr>
          <p:cNvPr id="1026" name="Picture 2" descr="à¸à¸¥à¸à¸²à¸£à¸à¹à¸à¸«à¸²à¸£à¸¹à¸à¸ à¸²à¸à¸ªà¸³à¸«à¸£à¸±à¸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342" y="1770905"/>
            <a:ext cx="2914111" cy="291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114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endParaRPr lang="en-US" dirty="0"/>
          </a:p>
        </p:txBody>
      </p:sp>
      <p:pic>
        <p:nvPicPr>
          <p:cNvPr id="9218" name="Picture 2" descr="https://cdn-images-1.medium.com/max/1000/1*pGxv9bNn7mZrAYq98ICVw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91" y="2137740"/>
            <a:ext cx="8220049" cy="26294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06949" y="5580144"/>
            <a:ext cx="2005677" cy="369332"/>
          </a:xfrm>
          <a:prstGeom prst="rect">
            <a:avLst/>
          </a:prstGeom>
        </p:spPr>
        <p:txBody>
          <a:bodyPr wrap="none">
            <a:spAutoFit/>
          </a:bodyPr>
          <a:lstStyle/>
          <a:p>
            <a:r>
              <a:rPr lang="en-US" dirty="0" smtClean="0">
                <a:latin typeface="medium-content-sans-serif-font"/>
              </a:rPr>
              <a:t>Simple definitions</a:t>
            </a:r>
            <a:endParaRPr lang="en-US" dirty="0"/>
          </a:p>
        </p:txBody>
      </p:sp>
    </p:spTree>
    <p:extLst>
      <p:ext uri="{BB962C8B-B14F-4D97-AF65-F5344CB8AC3E}">
        <p14:creationId xmlns:p14="http://schemas.microsoft.com/office/powerpoint/2010/main" val="2739538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Blockchain</a:t>
            </a:r>
            <a:r>
              <a:rPr lang="en-US" dirty="0" smtClean="0"/>
              <a:t> works?</a:t>
            </a:r>
            <a:endParaRPr lang="en-US" dirty="0"/>
          </a:p>
        </p:txBody>
      </p:sp>
      <p:sp>
        <p:nvSpPr>
          <p:cNvPr id="5" name="Content Placeholder 4"/>
          <p:cNvSpPr>
            <a:spLocks noGrp="1"/>
          </p:cNvSpPr>
          <p:nvPr>
            <p:ph idx="1"/>
          </p:nvPr>
        </p:nvSpPr>
        <p:spPr/>
        <p:txBody>
          <a:bodyPr>
            <a:normAutofit/>
          </a:bodyPr>
          <a:lstStyle/>
          <a:p>
            <a:r>
              <a:rPr lang="en-US" sz="2800" dirty="0" smtClean="0"/>
              <a:t>Remove </a:t>
            </a:r>
            <a:r>
              <a:rPr lang="en-US" sz="2800" dirty="0"/>
              <a:t>dependency on third party </a:t>
            </a:r>
            <a:r>
              <a:rPr lang="en-US" sz="2800" dirty="0" smtClean="0"/>
              <a:t>trust</a:t>
            </a:r>
          </a:p>
          <a:p>
            <a:pPr lvl="1"/>
            <a:r>
              <a:rPr lang="en-US" sz="2600" dirty="0" smtClean="0"/>
              <a:t>form </a:t>
            </a:r>
            <a:r>
              <a:rPr lang="en-US" sz="2600" dirty="0"/>
              <a:t>a </a:t>
            </a:r>
            <a:r>
              <a:rPr lang="en-US" sz="2600" dirty="0" smtClean="0"/>
              <a:t>group of Members, </a:t>
            </a:r>
            <a:r>
              <a:rPr lang="en-US" sz="2600" dirty="0"/>
              <a:t>termed as a NETWORK. </a:t>
            </a:r>
            <a:endParaRPr lang="en-US" sz="2600" dirty="0" smtClean="0"/>
          </a:p>
          <a:p>
            <a:r>
              <a:rPr lang="en-US" sz="2800" dirty="0" smtClean="0"/>
              <a:t>Terms</a:t>
            </a:r>
          </a:p>
          <a:p>
            <a:pPr lvl="1"/>
            <a:r>
              <a:rPr lang="en-US" sz="2600" dirty="0" smtClean="0"/>
              <a:t>Members</a:t>
            </a:r>
          </a:p>
          <a:p>
            <a:pPr lvl="1"/>
            <a:r>
              <a:rPr lang="en-US" sz="2600" dirty="0" smtClean="0"/>
              <a:t>Ledgers</a:t>
            </a:r>
          </a:p>
          <a:p>
            <a:pPr lvl="1"/>
            <a:r>
              <a:rPr lang="en-US" sz="2600" dirty="0" smtClean="0"/>
              <a:t>Block</a:t>
            </a:r>
            <a:endParaRPr lang="en-US" sz="26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7</a:t>
            </a:fld>
            <a:endParaRPr lang="en-US" dirty="0"/>
          </a:p>
        </p:txBody>
      </p:sp>
      <p:pic>
        <p:nvPicPr>
          <p:cNvPr id="4100" name="Picture 4" descr="https://csharpcorner-mindcrackerinc.netdna-ssl.com/article/basics-of-blockchain/Images/Block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084" y="5007591"/>
            <a:ext cx="5695200" cy="135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890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 are chained (Linked)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8</a:t>
            </a:fld>
            <a:endParaRPr lang="en-US" dirty="0"/>
          </a:p>
        </p:txBody>
      </p:sp>
      <p:pic>
        <p:nvPicPr>
          <p:cNvPr id="7176" name="Picture 8" descr="https://cdn-images-1.medium.com/max/800/1*ZnjWpHiBDUN69X-JARIBu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0" y="1891451"/>
            <a:ext cx="8736439" cy="24212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1881" y="4546433"/>
            <a:ext cx="8277152" cy="1815882"/>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medium-content-serif-font"/>
              </a:rPr>
              <a:t>Hash </a:t>
            </a:r>
            <a:r>
              <a:rPr lang="en-US" sz="2800" dirty="0">
                <a:latin typeface="medium-content-serif-font"/>
              </a:rPr>
              <a:t>directly affects the value of the current block’s hash. </a:t>
            </a:r>
            <a:endParaRPr lang="en-US" sz="2800" dirty="0" smtClean="0">
              <a:latin typeface="medium-content-serif-font"/>
            </a:endParaRPr>
          </a:p>
          <a:p>
            <a:pPr marL="285750" indent="-285750">
              <a:buFont typeface="Arial" panose="020B0604020202020204" pitchFamily="34" charset="0"/>
              <a:buChar char="•"/>
            </a:pPr>
            <a:r>
              <a:rPr lang="en-US" sz="2800" dirty="0" smtClean="0">
                <a:latin typeface="medium-content-serif-font"/>
              </a:rPr>
              <a:t>if </a:t>
            </a:r>
            <a:r>
              <a:rPr lang="en-US" sz="2800" dirty="0">
                <a:latin typeface="medium-content-serif-font"/>
              </a:rPr>
              <a:t>anyone were to tamper with any given block’s </a:t>
            </a:r>
            <a:r>
              <a:rPr lang="en-US" sz="2800" dirty="0" smtClean="0">
                <a:latin typeface="medium-content-serif-font"/>
              </a:rPr>
              <a:t>data, </a:t>
            </a:r>
            <a:r>
              <a:rPr lang="en-US" sz="2800" u="sng" dirty="0" smtClean="0">
                <a:latin typeface="medium-content-serif-font"/>
              </a:rPr>
              <a:t>ALL</a:t>
            </a:r>
            <a:r>
              <a:rPr lang="en-US" sz="2800" dirty="0">
                <a:latin typeface="medium-content-serif-font"/>
              </a:rPr>
              <a:t> of the following blocks’ hashes invalid</a:t>
            </a:r>
            <a:r>
              <a:rPr lang="en-US" sz="2800" dirty="0"/>
              <a:t>.</a:t>
            </a:r>
          </a:p>
        </p:txBody>
      </p:sp>
    </p:spTree>
    <p:extLst>
      <p:ext uri="{BB962C8B-B14F-4D97-AF65-F5344CB8AC3E}">
        <p14:creationId xmlns:p14="http://schemas.microsoft.com/office/powerpoint/2010/main" val="2097928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Nonces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9</a:t>
            </a:fld>
            <a:endParaRPr lang="en-US" dirty="0"/>
          </a:p>
        </p:txBody>
      </p:sp>
      <p:pic>
        <p:nvPicPr>
          <p:cNvPr id="8196" name="Picture 4" descr="https://cdn-images-1.medium.com/max/800/1*VvFvwKsqb4rM9ST_uI3Wy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596" y="1449065"/>
            <a:ext cx="4747927" cy="417381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cdn-images-1.medium.com/max/800/1*Tj9EVp6RL3qNvjj5yD0BV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32" y="1449065"/>
            <a:ext cx="4763069" cy="41738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2832" y="5800302"/>
            <a:ext cx="8843747" cy="830997"/>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medium-content-serif-font"/>
              </a:rPr>
              <a:t>Miners </a:t>
            </a:r>
            <a:r>
              <a:rPr lang="en-US" sz="2400" dirty="0">
                <a:latin typeface="medium-content-serif-font"/>
              </a:rPr>
              <a:t>compete to find a Nonce (also called a Golden Nonce</a:t>
            </a:r>
            <a:r>
              <a:rPr lang="en-US" sz="2400" dirty="0" smtClean="0">
                <a:latin typeface="medium-content-serif-font"/>
              </a:rPr>
              <a:t>)</a:t>
            </a:r>
          </a:p>
          <a:p>
            <a:pPr marL="285750" indent="-285750">
              <a:buFont typeface="Arial" panose="020B0604020202020204" pitchFamily="34" charset="0"/>
              <a:buChar char="•"/>
            </a:pPr>
            <a:r>
              <a:rPr lang="en-US" sz="2400" dirty="0" smtClean="0">
                <a:latin typeface="medium-content-serif-font"/>
              </a:rPr>
              <a:t>5012 is the smallest one which is closest to ‘0000’ (4 digits)</a:t>
            </a:r>
            <a:r>
              <a:rPr lang="en-US" sz="2400" dirty="0">
                <a:latin typeface="medium-content-serif-font"/>
              </a:rPr>
              <a:t> </a:t>
            </a:r>
            <a:endParaRPr lang="en-US" sz="2400" dirty="0"/>
          </a:p>
        </p:txBody>
      </p:sp>
    </p:spTree>
    <p:extLst>
      <p:ext uri="{BB962C8B-B14F-4D97-AF65-F5344CB8AC3E}">
        <p14:creationId xmlns:p14="http://schemas.microsoft.com/office/powerpoint/2010/main" val="27385094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5371</TotalTime>
  <Words>1239</Words>
  <Application>Microsoft Office PowerPoint</Application>
  <PresentationFormat>On-screen Show (4:3)</PresentationFormat>
  <Paragraphs>241</Paragraphs>
  <Slides>40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Angsana New</vt:lpstr>
      <vt:lpstr>Arial</vt:lpstr>
      <vt:lpstr>Calibri</vt:lpstr>
      <vt:lpstr>Century Gothic</vt:lpstr>
      <vt:lpstr>medium-content-sans-serif-font</vt:lpstr>
      <vt:lpstr>medium-content-serif-font</vt:lpstr>
      <vt:lpstr>myriad-pro</vt:lpstr>
      <vt:lpstr>Wingdings 3</vt:lpstr>
      <vt:lpstr>Ion</vt:lpstr>
      <vt:lpstr>#10 Blockchain</vt:lpstr>
      <vt:lpstr>Outline</vt:lpstr>
      <vt:lpstr>Trust and problem</vt:lpstr>
      <vt:lpstr>Why Blockchain</vt:lpstr>
      <vt:lpstr>Blockchain</vt:lpstr>
      <vt:lpstr>Blockchain</vt:lpstr>
      <vt:lpstr>How Blockchain works?</vt:lpstr>
      <vt:lpstr>Blocks are chained (Linked)</vt:lpstr>
      <vt:lpstr>Nonces</vt:lpstr>
      <vt:lpstr>Hash demo</vt:lpstr>
      <vt:lpstr>Nonce and miner demo</vt:lpstr>
      <vt:lpstr>Distributed Blocks</vt:lpstr>
      <vt:lpstr>Mining</vt:lpstr>
      <vt:lpstr>Blockchain benefits</vt:lpstr>
      <vt:lpstr>Blockchain scenario examples</vt:lpstr>
      <vt:lpstr>Blockchain types</vt:lpstr>
      <vt:lpstr>Private Blockchains</vt:lpstr>
      <vt:lpstr>Hyperledger Composer</vt:lpstr>
      <vt:lpstr>Hyperledger Composer &amp; Fabric</vt:lpstr>
      <vt:lpstr>Hyperledger Composer</vt:lpstr>
      <vt:lpstr>Hyperledger composer experiment</vt:lpstr>
      <vt:lpstr>Business network: Car Auction</vt:lpstr>
      <vt:lpstr>Experiment</vt:lpstr>
      <vt:lpstr>Experiment</vt:lpstr>
      <vt:lpstr>Connect to carauction</vt:lpstr>
      <vt:lpstr>Test carauction network</vt:lpstr>
      <vt:lpstr>Create participants</vt:lpstr>
      <vt:lpstr>Create 2 more participants</vt:lpstr>
      <vt:lpstr>All member participants</vt:lpstr>
      <vt:lpstr>Create asset and asset listing</vt:lpstr>
      <vt:lpstr>Asset and asset listing</vt:lpstr>
      <vt:lpstr>Submit transaction</vt:lpstr>
      <vt:lpstr>After place bidding offer</vt:lpstr>
      <vt:lpstr>Submit transaction</vt:lpstr>
      <vt:lpstr>Place close bidding</vt:lpstr>
      <vt:lpstr>Asset owner is changed</vt:lpstr>
      <vt:lpstr>Money is transferred</vt:lpstr>
      <vt:lpstr>Check a buyer wallet</vt:lpstr>
      <vt:lpstr>Not allow to place bidding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Client/Server Computing</dc:title>
  <dc:creator>suthon</dc:creator>
  <cp:lastModifiedBy>Warodom Werapun</cp:lastModifiedBy>
  <cp:revision>201</cp:revision>
  <dcterms:created xsi:type="dcterms:W3CDTF">2015-01-06T03:59:55Z</dcterms:created>
  <dcterms:modified xsi:type="dcterms:W3CDTF">2019-02-05T04:40:26Z</dcterms:modified>
</cp:coreProperties>
</file>