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4" r:id="rId4"/>
    <p:sldId id="259" r:id="rId5"/>
    <p:sldId id="260" r:id="rId6"/>
    <p:sldId id="262" r:id="rId7"/>
    <p:sldId id="278" r:id="rId8"/>
    <p:sldId id="273" r:id="rId9"/>
    <p:sldId id="274" r:id="rId10"/>
    <p:sldId id="275" r:id="rId11"/>
    <p:sldId id="265" r:id="rId12"/>
    <p:sldId id="269" r:id="rId13"/>
    <p:sldId id="270" r:id="rId14"/>
    <p:sldId id="276" r:id="rId15"/>
    <p:sldId id="271" r:id="rId16"/>
    <p:sldId id="272" r:id="rId17"/>
    <p:sldId id="277" r:id="rId18"/>
    <p:sldId id="263" r:id="rId19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0DD3E407-BC7E-449D-8C25-4348D493D157}" type="datetimeFigureOut">
              <a:rPr lang="th-TH" smtClean="0"/>
              <a:t>02/03/62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17B0B18-C575-48A3-ABA0-6336BF5C2FD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996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764D39C1-A66A-40C7-BCC0-0B3B861FC29D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5264" tIns="47632" rIns="95264" bIns="476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542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5426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1235075"/>
            <a:ext cx="5921375" cy="3332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81831-EE1E-4778-88F7-E8A51DB31B4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235075"/>
            <a:ext cx="5921375" cy="3332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31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C2F57-59A6-4DDC-BAAA-C4C9D7F6D6D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235075"/>
            <a:ext cx="5921375" cy="33321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4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7BB73-1A7B-4B67-94C6-8B900484867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235075"/>
            <a:ext cx="5921375" cy="33321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2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6A08F-F7E8-42EB-9F98-0DCD2A1F77D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235075"/>
            <a:ext cx="5921375" cy="33321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87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54262-6D2F-4011-A600-C563C096E4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235075"/>
            <a:ext cx="5921375" cy="33321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7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1235075"/>
            <a:ext cx="5921375" cy="3332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540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5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89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9697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964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978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255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3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7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480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848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288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969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824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733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477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C652A-9EF7-43DF-B0CF-A6918720DE51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06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#01</a:t>
            </a:r>
            <a:br>
              <a:rPr lang="en-US" dirty="0"/>
            </a:br>
            <a:r>
              <a:rPr lang="en-US" dirty="0"/>
              <a:t>Client/Server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337400" cy="861420"/>
          </a:xfrm>
        </p:spPr>
        <p:txBody>
          <a:bodyPr/>
          <a:lstStyle/>
          <a:p>
            <a:r>
              <a:rPr lang="en-US" dirty="0"/>
              <a:t>240-311 Distributed Computers and Web Technologies (3-0-6)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67050" y="30164"/>
            <a:ext cx="758825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r">
              <a:lnSpc>
                <a:spcPct val="90000"/>
              </a:lnSpc>
            </a:pPr>
            <a:endParaRPr lang="en-US" altLang="en-US" sz="3600" b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1778000" y="2563813"/>
            <a:ext cx="8655050" cy="2703512"/>
            <a:chOff x="160" y="1615"/>
            <a:chExt cx="5452" cy="1703"/>
          </a:xfrm>
        </p:grpSpPr>
        <p:sp>
          <p:nvSpPr>
            <p:cNvPr id="12291" name="Freeform 3"/>
            <p:cNvSpPr>
              <a:spLocks/>
            </p:cNvSpPr>
            <p:nvPr/>
          </p:nvSpPr>
          <p:spPr bwMode="auto">
            <a:xfrm>
              <a:off x="2400" y="2232"/>
              <a:ext cx="1129" cy="877"/>
            </a:xfrm>
            <a:custGeom>
              <a:avLst/>
              <a:gdLst>
                <a:gd name="T0" fmla="*/ 48 w 1129"/>
                <a:gd name="T1" fmla="*/ 156 h 877"/>
                <a:gd name="T2" fmla="*/ 72 w 1129"/>
                <a:gd name="T3" fmla="*/ 84 h 877"/>
                <a:gd name="T4" fmla="*/ 144 w 1129"/>
                <a:gd name="T5" fmla="*/ 36 h 877"/>
                <a:gd name="T6" fmla="*/ 216 w 1129"/>
                <a:gd name="T7" fmla="*/ 24 h 877"/>
                <a:gd name="T8" fmla="*/ 300 w 1129"/>
                <a:gd name="T9" fmla="*/ 12 h 877"/>
                <a:gd name="T10" fmla="*/ 384 w 1129"/>
                <a:gd name="T11" fmla="*/ 12 h 877"/>
                <a:gd name="T12" fmla="*/ 456 w 1129"/>
                <a:gd name="T13" fmla="*/ 0 h 877"/>
                <a:gd name="T14" fmla="*/ 516 w 1129"/>
                <a:gd name="T15" fmla="*/ 36 h 877"/>
                <a:gd name="T16" fmla="*/ 588 w 1129"/>
                <a:gd name="T17" fmla="*/ 72 h 877"/>
                <a:gd name="T18" fmla="*/ 660 w 1129"/>
                <a:gd name="T19" fmla="*/ 84 h 877"/>
                <a:gd name="T20" fmla="*/ 732 w 1129"/>
                <a:gd name="T21" fmla="*/ 96 h 877"/>
                <a:gd name="T22" fmla="*/ 804 w 1129"/>
                <a:gd name="T23" fmla="*/ 120 h 877"/>
                <a:gd name="T24" fmla="*/ 864 w 1129"/>
                <a:gd name="T25" fmla="*/ 180 h 877"/>
                <a:gd name="T26" fmla="*/ 936 w 1129"/>
                <a:gd name="T27" fmla="*/ 192 h 877"/>
                <a:gd name="T28" fmla="*/ 1020 w 1129"/>
                <a:gd name="T29" fmla="*/ 204 h 877"/>
                <a:gd name="T30" fmla="*/ 1080 w 1129"/>
                <a:gd name="T31" fmla="*/ 252 h 877"/>
                <a:gd name="T32" fmla="*/ 1116 w 1129"/>
                <a:gd name="T33" fmla="*/ 324 h 877"/>
                <a:gd name="T34" fmla="*/ 1128 w 1129"/>
                <a:gd name="T35" fmla="*/ 396 h 877"/>
                <a:gd name="T36" fmla="*/ 1128 w 1129"/>
                <a:gd name="T37" fmla="*/ 468 h 877"/>
                <a:gd name="T38" fmla="*/ 1128 w 1129"/>
                <a:gd name="T39" fmla="*/ 540 h 877"/>
                <a:gd name="T40" fmla="*/ 1104 w 1129"/>
                <a:gd name="T41" fmla="*/ 612 h 877"/>
                <a:gd name="T42" fmla="*/ 1080 w 1129"/>
                <a:gd name="T43" fmla="*/ 684 h 877"/>
                <a:gd name="T44" fmla="*/ 1032 w 1129"/>
                <a:gd name="T45" fmla="*/ 756 h 877"/>
                <a:gd name="T46" fmla="*/ 984 w 1129"/>
                <a:gd name="T47" fmla="*/ 816 h 877"/>
                <a:gd name="T48" fmla="*/ 912 w 1129"/>
                <a:gd name="T49" fmla="*/ 864 h 877"/>
                <a:gd name="T50" fmla="*/ 804 w 1129"/>
                <a:gd name="T51" fmla="*/ 876 h 877"/>
                <a:gd name="T52" fmla="*/ 720 w 1129"/>
                <a:gd name="T53" fmla="*/ 876 h 877"/>
                <a:gd name="T54" fmla="*/ 588 w 1129"/>
                <a:gd name="T55" fmla="*/ 876 h 877"/>
                <a:gd name="T56" fmla="*/ 516 w 1129"/>
                <a:gd name="T57" fmla="*/ 864 h 877"/>
                <a:gd name="T58" fmla="*/ 444 w 1129"/>
                <a:gd name="T59" fmla="*/ 840 h 877"/>
                <a:gd name="T60" fmla="*/ 360 w 1129"/>
                <a:gd name="T61" fmla="*/ 804 h 877"/>
                <a:gd name="T62" fmla="*/ 288 w 1129"/>
                <a:gd name="T63" fmla="*/ 768 h 877"/>
                <a:gd name="T64" fmla="*/ 216 w 1129"/>
                <a:gd name="T65" fmla="*/ 720 h 877"/>
                <a:gd name="T66" fmla="*/ 144 w 1129"/>
                <a:gd name="T67" fmla="*/ 672 h 877"/>
                <a:gd name="T68" fmla="*/ 72 w 1129"/>
                <a:gd name="T69" fmla="*/ 600 h 877"/>
                <a:gd name="T70" fmla="*/ 36 w 1129"/>
                <a:gd name="T71" fmla="*/ 528 h 877"/>
                <a:gd name="T72" fmla="*/ 12 w 1129"/>
                <a:gd name="T73" fmla="*/ 456 h 877"/>
                <a:gd name="T74" fmla="*/ 12 w 1129"/>
                <a:gd name="T75" fmla="*/ 384 h 877"/>
                <a:gd name="T76" fmla="*/ 0 w 1129"/>
                <a:gd name="T77" fmla="*/ 312 h 877"/>
                <a:gd name="T78" fmla="*/ 12 w 1129"/>
                <a:gd name="T79" fmla="*/ 24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9" h="877">
                  <a:moveTo>
                    <a:pt x="36" y="192"/>
                  </a:moveTo>
                  <a:lnTo>
                    <a:pt x="48" y="156"/>
                  </a:lnTo>
                  <a:lnTo>
                    <a:pt x="60" y="120"/>
                  </a:lnTo>
                  <a:lnTo>
                    <a:pt x="72" y="84"/>
                  </a:lnTo>
                  <a:lnTo>
                    <a:pt x="108" y="60"/>
                  </a:lnTo>
                  <a:lnTo>
                    <a:pt x="144" y="36"/>
                  </a:lnTo>
                  <a:lnTo>
                    <a:pt x="180" y="24"/>
                  </a:lnTo>
                  <a:lnTo>
                    <a:pt x="216" y="24"/>
                  </a:lnTo>
                  <a:lnTo>
                    <a:pt x="264" y="12"/>
                  </a:lnTo>
                  <a:lnTo>
                    <a:pt x="300" y="12"/>
                  </a:lnTo>
                  <a:lnTo>
                    <a:pt x="336" y="12"/>
                  </a:lnTo>
                  <a:lnTo>
                    <a:pt x="384" y="12"/>
                  </a:lnTo>
                  <a:lnTo>
                    <a:pt x="420" y="0"/>
                  </a:lnTo>
                  <a:lnTo>
                    <a:pt x="456" y="0"/>
                  </a:lnTo>
                  <a:lnTo>
                    <a:pt x="492" y="0"/>
                  </a:lnTo>
                  <a:lnTo>
                    <a:pt x="516" y="36"/>
                  </a:lnTo>
                  <a:lnTo>
                    <a:pt x="552" y="48"/>
                  </a:lnTo>
                  <a:lnTo>
                    <a:pt x="588" y="72"/>
                  </a:lnTo>
                  <a:lnTo>
                    <a:pt x="624" y="72"/>
                  </a:lnTo>
                  <a:lnTo>
                    <a:pt x="660" y="84"/>
                  </a:lnTo>
                  <a:lnTo>
                    <a:pt x="696" y="84"/>
                  </a:lnTo>
                  <a:lnTo>
                    <a:pt x="732" y="96"/>
                  </a:lnTo>
                  <a:lnTo>
                    <a:pt x="768" y="96"/>
                  </a:lnTo>
                  <a:lnTo>
                    <a:pt x="804" y="120"/>
                  </a:lnTo>
                  <a:lnTo>
                    <a:pt x="828" y="156"/>
                  </a:lnTo>
                  <a:lnTo>
                    <a:pt x="864" y="180"/>
                  </a:lnTo>
                  <a:lnTo>
                    <a:pt x="900" y="192"/>
                  </a:lnTo>
                  <a:lnTo>
                    <a:pt x="936" y="192"/>
                  </a:lnTo>
                  <a:lnTo>
                    <a:pt x="984" y="192"/>
                  </a:lnTo>
                  <a:lnTo>
                    <a:pt x="1020" y="204"/>
                  </a:lnTo>
                  <a:lnTo>
                    <a:pt x="1056" y="216"/>
                  </a:lnTo>
                  <a:lnTo>
                    <a:pt x="1080" y="252"/>
                  </a:lnTo>
                  <a:lnTo>
                    <a:pt x="1104" y="288"/>
                  </a:lnTo>
                  <a:lnTo>
                    <a:pt x="1116" y="324"/>
                  </a:lnTo>
                  <a:lnTo>
                    <a:pt x="1128" y="360"/>
                  </a:lnTo>
                  <a:lnTo>
                    <a:pt x="1128" y="396"/>
                  </a:lnTo>
                  <a:lnTo>
                    <a:pt x="1128" y="432"/>
                  </a:lnTo>
                  <a:lnTo>
                    <a:pt x="1128" y="468"/>
                  </a:lnTo>
                  <a:lnTo>
                    <a:pt x="1128" y="504"/>
                  </a:lnTo>
                  <a:lnTo>
                    <a:pt x="1128" y="540"/>
                  </a:lnTo>
                  <a:lnTo>
                    <a:pt x="1116" y="576"/>
                  </a:lnTo>
                  <a:lnTo>
                    <a:pt x="1104" y="612"/>
                  </a:lnTo>
                  <a:lnTo>
                    <a:pt x="1092" y="648"/>
                  </a:lnTo>
                  <a:lnTo>
                    <a:pt x="1080" y="684"/>
                  </a:lnTo>
                  <a:lnTo>
                    <a:pt x="1056" y="720"/>
                  </a:lnTo>
                  <a:lnTo>
                    <a:pt x="1032" y="756"/>
                  </a:lnTo>
                  <a:lnTo>
                    <a:pt x="996" y="780"/>
                  </a:lnTo>
                  <a:lnTo>
                    <a:pt x="984" y="816"/>
                  </a:lnTo>
                  <a:lnTo>
                    <a:pt x="948" y="840"/>
                  </a:lnTo>
                  <a:lnTo>
                    <a:pt x="912" y="864"/>
                  </a:lnTo>
                  <a:lnTo>
                    <a:pt x="876" y="864"/>
                  </a:lnTo>
                  <a:lnTo>
                    <a:pt x="804" y="876"/>
                  </a:lnTo>
                  <a:lnTo>
                    <a:pt x="756" y="876"/>
                  </a:lnTo>
                  <a:lnTo>
                    <a:pt x="720" y="876"/>
                  </a:lnTo>
                  <a:lnTo>
                    <a:pt x="672" y="876"/>
                  </a:lnTo>
                  <a:lnTo>
                    <a:pt x="588" y="876"/>
                  </a:lnTo>
                  <a:lnTo>
                    <a:pt x="552" y="864"/>
                  </a:lnTo>
                  <a:lnTo>
                    <a:pt x="516" y="864"/>
                  </a:lnTo>
                  <a:lnTo>
                    <a:pt x="480" y="852"/>
                  </a:lnTo>
                  <a:lnTo>
                    <a:pt x="444" y="840"/>
                  </a:lnTo>
                  <a:lnTo>
                    <a:pt x="408" y="828"/>
                  </a:lnTo>
                  <a:lnTo>
                    <a:pt x="360" y="804"/>
                  </a:lnTo>
                  <a:lnTo>
                    <a:pt x="324" y="780"/>
                  </a:lnTo>
                  <a:lnTo>
                    <a:pt x="288" y="768"/>
                  </a:lnTo>
                  <a:lnTo>
                    <a:pt x="252" y="744"/>
                  </a:lnTo>
                  <a:lnTo>
                    <a:pt x="216" y="720"/>
                  </a:lnTo>
                  <a:lnTo>
                    <a:pt x="180" y="696"/>
                  </a:lnTo>
                  <a:lnTo>
                    <a:pt x="144" y="672"/>
                  </a:lnTo>
                  <a:lnTo>
                    <a:pt x="108" y="636"/>
                  </a:lnTo>
                  <a:lnTo>
                    <a:pt x="72" y="600"/>
                  </a:lnTo>
                  <a:lnTo>
                    <a:pt x="48" y="564"/>
                  </a:lnTo>
                  <a:lnTo>
                    <a:pt x="36" y="528"/>
                  </a:lnTo>
                  <a:lnTo>
                    <a:pt x="24" y="492"/>
                  </a:lnTo>
                  <a:lnTo>
                    <a:pt x="12" y="456"/>
                  </a:lnTo>
                  <a:lnTo>
                    <a:pt x="12" y="420"/>
                  </a:lnTo>
                  <a:lnTo>
                    <a:pt x="12" y="384"/>
                  </a:lnTo>
                  <a:lnTo>
                    <a:pt x="0" y="348"/>
                  </a:lnTo>
                  <a:lnTo>
                    <a:pt x="0" y="312"/>
                  </a:lnTo>
                  <a:lnTo>
                    <a:pt x="0" y="276"/>
                  </a:lnTo>
                  <a:lnTo>
                    <a:pt x="12" y="240"/>
                  </a:lnTo>
                  <a:lnTo>
                    <a:pt x="36" y="20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1852" y="2424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 flipH="1">
              <a:off x="1784" y="2676"/>
              <a:ext cx="6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V="1">
              <a:off x="3544" y="2252"/>
              <a:ext cx="448" cy="2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H="1">
              <a:off x="3500" y="2500"/>
              <a:ext cx="500" cy="2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719" y="1823"/>
              <a:ext cx="5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Client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463" y="1715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2543" y="2531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i="1" dirty="0">
                  <a:solidFill>
                    <a:schemeClr val="accent6">
                      <a:lumMod val="75000"/>
                    </a:schemeClr>
                  </a:solidFill>
                </a:rPr>
                <a:t>Network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 rot="18840000">
              <a:off x="1793" y="1852"/>
              <a:ext cx="91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/>
                <a:t>Processed</a:t>
              </a:r>
              <a:br>
                <a:rPr lang="en-US" altLang="en-US" sz="2000"/>
              </a:br>
              <a:r>
                <a:rPr lang="en-US" altLang="en-US" sz="2000"/>
                <a:t>Queries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 rot="2580000">
              <a:off x="1890" y="2874"/>
              <a:ext cx="91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/>
                <a:t>Processed</a:t>
              </a:r>
              <a:br>
                <a:rPr lang="en-US" altLang="en-US" sz="2000"/>
              </a:br>
              <a:r>
                <a:rPr lang="en-US" altLang="en-US" sz="2000"/>
                <a:t>Results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988" y="2136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988" y="2648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140" y="2540"/>
              <a:ext cx="0" cy="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5448" y="2524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160" y="2280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160" y="2792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Presentation Logic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324" y="2672"/>
              <a:ext cx="0" cy="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1632" y="2656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Client-Server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063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447801"/>
            <a:ext cx="7194082" cy="465512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Logical extension of modular programming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with assumption that separation of a huge program into modules can create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possibility for further modification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easier development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better maintainability. </a:t>
            </a:r>
          </a:p>
          <a:p>
            <a:pPr>
              <a:lnSpc>
                <a:spcPct val="150000"/>
              </a:lnSpc>
            </a:pPr>
            <a:r>
              <a:rPr lang="en-US" dirty="0"/>
              <a:t>All large modules need not all be executed within the same memory space.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calling module becomes the client( requesting service)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called module becomes the server (providing service).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1700" y="1333501"/>
            <a:ext cx="6711654" cy="49149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Clients and Servers are running separately on appropriate hardware and software platforms for their functions.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database management system servers running on platforms specially designed and configured to perform queries, or file servers running on platforms with special elements for managing files.</a:t>
            </a:r>
          </a:p>
          <a:p>
            <a:r>
              <a:rPr lang="en-US" dirty="0"/>
              <a:t>Components in Client-Server Computing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0255" y="5257798"/>
            <a:ext cx="3647036" cy="907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client-server computing major focus is on SOFTWARE</a:t>
            </a:r>
          </a:p>
        </p:txBody>
      </p:sp>
    </p:spTree>
    <p:extLst>
      <p:ext uri="{BB962C8B-B14F-4D97-AF65-F5344CB8AC3E}">
        <p14:creationId xmlns:p14="http://schemas.microsoft.com/office/powerpoint/2010/main" val="413105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Middleware Software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It is the (/) between client and server which glues them together </a:t>
            </a:r>
          </a:p>
          <a:p>
            <a:pPr lvl="1"/>
            <a:r>
              <a:rPr lang="en-US" altLang="en-US" sz="2100" dirty="0"/>
              <a:t>Allowing the client request for a service and the server providing it </a:t>
            </a:r>
          </a:p>
          <a:p>
            <a:r>
              <a:rPr lang="en-US" altLang="en-US" dirty="0"/>
              <a:t>Middleware can also be between server/server</a:t>
            </a:r>
          </a:p>
          <a:p>
            <a:r>
              <a:rPr lang="en-US" altLang="en-US" dirty="0"/>
              <a:t>Two broad classes </a:t>
            </a:r>
          </a:p>
          <a:p>
            <a:pPr lvl="1"/>
            <a:r>
              <a:rPr lang="en-US" altLang="en-US" sz="2100" dirty="0"/>
              <a:t>General </a:t>
            </a:r>
          </a:p>
          <a:p>
            <a:pPr lvl="2"/>
            <a:r>
              <a:rPr lang="en-US" altLang="en-US" sz="1700" dirty="0"/>
              <a:t>LAN servers, TCP/IP, Communication stacks, Queuing services, etc. </a:t>
            </a:r>
          </a:p>
          <a:p>
            <a:pPr lvl="1"/>
            <a:r>
              <a:rPr lang="en-US" altLang="en-US" sz="2100" dirty="0"/>
              <a:t>Application specific </a:t>
            </a:r>
          </a:p>
          <a:p>
            <a:pPr lvl="2"/>
            <a:r>
              <a:rPr lang="en-US" altLang="en-US" sz="1700" dirty="0"/>
              <a:t>Used to accomplish a specific task </a:t>
            </a:r>
          </a:p>
          <a:p>
            <a:pPr lvl="2"/>
            <a:r>
              <a:rPr lang="en-US" altLang="en-US" sz="1700" dirty="0"/>
              <a:t>Groupware specific: SMTP </a:t>
            </a:r>
          </a:p>
          <a:p>
            <a:pPr lvl="2"/>
            <a:r>
              <a:rPr lang="en-US" altLang="en-US" sz="1700" dirty="0"/>
              <a:t>Internet specific: HTTP</a:t>
            </a:r>
          </a:p>
          <a:p>
            <a:pPr lvl="2"/>
            <a:r>
              <a:rPr lang="en-US" altLang="en-US" sz="1700" dirty="0"/>
              <a:t>Database specific: SQL 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6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061253" y="2265364"/>
            <a:ext cx="1378584" cy="920765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calling</a:t>
            </a:r>
          </a:p>
          <a:p>
            <a:r>
              <a:rPr lang="en-US" altLang="en-US"/>
              <a:t>procedure</a:t>
            </a:r>
          </a:p>
          <a:p>
            <a:r>
              <a:rPr lang="en-US" altLang="en-US"/>
              <a:t>(client)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061253" y="4770439"/>
            <a:ext cx="1362554" cy="920765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tint val="50196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>
                <a:solidFill>
                  <a:schemeClr val="bg2"/>
                </a:solidFill>
              </a:rPr>
              <a:t>called</a:t>
            </a:r>
          </a:p>
          <a:p>
            <a:r>
              <a:rPr lang="en-US" altLang="en-US" b="1">
                <a:solidFill>
                  <a:schemeClr val="bg2"/>
                </a:solidFill>
              </a:rPr>
              <a:t>procedure</a:t>
            </a:r>
          </a:p>
          <a:p>
            <a:r>
              <a:rPr lang="en-US" altLang="en-US" b="1">
                <a:solidFill>
                  <a:schemeClr val="bg2"/>
                </a:solidFill>
              </a:rPr>
              <a:t>(client)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59437" y="6208714"/>
            <a:ext cx="25353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 Procedure Call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901040" y="35496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405740" y="36068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 rot="5400000">
            <a:off x="8734154" y="3970131"/>
            <a:ext cx="69730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dirty="0"/>
              <a:t>results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 rot="5400000">
            <a:off x="7693915" y="3968544"/>
            <a:ext cx="11140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dirty="0"/>
              <a:t>arguments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0559" y="749300"/>
            <a:ext cx="1358900" cy="73025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tint val="60000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 dirty="0"/>
              <a:t>calling</a:t>
            </a:r>
          </a:p>
          <a:p>
            <a:pPr algn="ctr"/>
            <a:r>
              <a:rPr lang="en-US" altLang="en-US" b="1" dirty="0"/>
              <a:t>procedure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920509" y="806450"/>
            <a:ext cx="1358900" cy="730250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tint val="50196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called</a:t>
            </a:r>
          </a:p>
          <a:p>
            <a:pPr algn="ctr"/>
            <a:r>
              <a:rPr lang="en-US" altLang="en-US" b="1">
                <a:solidFill>
                  <a:schemeClr val="bg2"/>
                </a:solidFill>
              </a:rPr>
              <a:t>procedure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939059" y="3016250"/>
            <a:ext cx="2463800" cy="10350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client stub</a:t>
            </a:r>
          </a:p>
          <a:p>
            <a:pPr algn="ctr"/>
            <a:r>
              <a:rPr lang="en-US" altLang="en-US" b="1">
                <a:solidFill>
                  <a:schemeClr val="bg2"/>
                </a:solidFill>
              </a:rPr>
              <a:t>network transport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5234709" y="3054350"/>
            <a:ext cx="2482850" cy="1035050"/>
          </a:xfrm>
          <a:prstGeom prst="rect">
            <a:avLst/>
          </a:prstGeom>
          <a:solidFill>
            <a:srgbClr val="FFC5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server stub</a:t>
            </a:r>
          </a:p>
          <a:p>
            <a:pPr algn="ctr"/>
            <a:r>
              <a:rPr lang="en-US" altLang="en-US" b="1">
                <a:solidFill>
                  <a:schemeClr val="bg2"/>
                </a:solidFill>
              </a:rPr>
              <a:t>network transport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1939059" y="3505200"/>
            <a:ext cx="2444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5234709" y="3562350"/>
            <a:ext cx="248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2243859" y="5715000"/>
            <a:ext cx="520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3513859" y="17399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6809509" y="17399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6771409" y="43116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3513859" y="42354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3056659" y="17780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3056659" y="42735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6314209" y="179705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6295159" y="4368800"/>
            <a:ext cx="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74223" y="5713414"/>
            <a:ext cx="111088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Network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055072" y="6227764"/>
            <a:ext cx="27748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Remote Procedure Call</a:t>
            </a: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 rot="5400000">
            <a:off x="5709173" y="2215944"/>
            <a:ext cx="69730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results</a:t>
            </a: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 rot="5400000">
            <a:off x="2325784" y="2215944"/>
            <a:ext cx="11140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arguments</a:t>
            </a:r>
          </a:p>
        </p:txBody>
      </p:sp>
      <p:sp>
        <p:nvSpPr>
          <p:cNvPr id="60" name="Rectangle 31"/>
          <p:cNvSpPr>
            <a:spLocks noChangeArrowheads="1"/>
          </p:cNvSpPr>
          <p:nvPr/>
        </p:nvSpPr>
        <p:spPr bwMode="auto">
          <a:xfrm rot="5400000">
            <a:off x="3423173" y="2177844"/>
            <a:ext cx="69730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results</a:t>
            </a:r>
          </a:p>
        </p:txBody>
      </p:sp>
      <p:sp>
        <p:nvSpPr>
          <p:cNvPr id="61" name="Rectangle 32"/>
          <p:cNvSpPr>
            <a:spLocks noChangeArrowheads="1"/>
          </p:cNvSpPr>
          <p:nvPr/>
        </p:nvSpPr>
        <p:spPr bwMode="auto">
          <a:xfrm rot="5400000">
            <a:off x="6516784" y="2215944"/>
            <a:ext cx="11140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arguments</a:t>
            </a:r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 rot="5400000">
            <a:off x="1977042" y="4749594"/>
            <a:ext cx="166552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request message</a:t>
            </a:r>
          </a:p>
        </p:txBody>
      </p:sp>
      <p:sp>
        <p:nvSpPr>
          <p:cNvPr id="63" name="Rectangle 34"/>
          <p:cNvSpPr>
            <a:spLocks noChangeArrowheads="1"/>
          </p:cNvSpPr>
          <p:nvPr/>
        </p:nvSpPr>
        <p:spPr bwMode="auto">
          <a:xfrm rot="5400000">
            <a:off x="3041753" y="4749594"/>
            <a:ext cx="14411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reply message</a:t>
            </a:r>
          </a:p>
        </p:txBody>
      </p:sp>
      <p:sp>
        <p:nvSpPr>
          <p:cNvPr id="64" name="Rectangle 35"/>
          <p:cNvSpPr>
            <a:spLocks noChangeArrowheads="1"/>
          </p:cNvSpPr>
          <p:nvPr/>
        </p:nvSpPr>
        <p:spPr bwMode="auto">
          <a:xfrm rot="5400000">
            <a:off x="5327753" y="4806744"/>
            <a:ext cx="14411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reply message</a:t>
            </a: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 rot="5400000">
            <a:off x="6168042" y="4749594"/>
            <a:ext cx="166552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6924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Six types of middleware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351700" y="1267692"/>
            <a:ext cx="7401901" cy="523009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Asynchronous Remote Procedure Calls (RPC)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client makes calls to procedures running on remote computers but does not wait for a response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If connection is lost, client must re-establish the connection and send request again. 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High scalability but low recovery, largely replaced by type 2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Synchronous RPC</a:t>
            </a:r>
          </a:p>
          <a:p>
            <a:pPr marL="685806"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distributed program may call services on different computers</a:t>
            </a:r>
          </a:p>
          <a:p>
            <a:pPr marL="685806"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makes it possible to achieve this without detailed coding (e.g. RMI in Java)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Publish/Subscribe (often called push technology)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anose="05000000000000000000" pitchFamily="2" charset="2"/>
              </a:rPr>
              <a:t>server monitors activity and  sends information to client when available. 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anose="05000000000000000000" pitchFamily="2" charset="2"/>
              </a:rPr>
              <a:t>It is asynchronous, the clients (subscribers) perform other activities between notifications from the server. 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anose="05000000000000000000" pitchFamily="2" charset="2"/>
              </a:rPr>
              <a:t>Useful for monitoring situations where actions need to be taken when particular events occur.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Six types of middleware</a:t>
            </a:r>
            <a:endParaRPr lang="en-GB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51701" y="1447802"/>
            <a:ext cx="7471173" cy="4800605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altLang="en-US" dirty="0"/>
              <a:t>Message-Oriented Middleware (MOM)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asynchronous – sends messages that are collected and stored until they are acted upon, while the client continues with other processing.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altLang="en-US" dirty="0"/>
              <a:t>Object Request Broker (ORB)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object-oriented management of communications between clients and servers.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ORB tracks the location of each object and routes requests to each object.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altLang="en-US" dirty="0"/>
              <a:t>SQL-oriented Data Access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middleware between applications and database servers.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Has the capability to translate generic SQL into the SQL specific to the database</a:t>
            </a:r>
          </a:p>
          <a:p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7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46691" y="1607126"/>
            <a:ext cx="1579419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Computing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3582" y="2976267"/>
            <a:ext cx="1579419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Terminal Host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7853" y="2976267"/>
            <a:ext cx="3157328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Computing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8381" y="4602722"/>
            <a:ext cx="1669472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Transfer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7236" y="4602722"/>
            <a:ext cx="1669472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Client/Server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6091" y="4602722"/>
            <a:ext cx="1669472" cy="561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Peer to Peer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4213292" y="2168237"/>
            <a:ext cx="1323109" cy="80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5536401" y="2168237"/>
            <a:ext cx="1440117" cy="80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4563117" y="3537378"/>
            <a:ext cx="2413400" cy="10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flipH="1">
            <a:off x="6481973" y="3537378"/>
            <a:ext cx="494545" cy="10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6976517" y="3537378"/>
            <a:ext cx="1424310" cy="10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5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447802"/>
            <a:ext cx="7567544" cy="4800605"/>
          </a:xfrm>
        </p:spPr>
        <p:txBody>
          <a:bodyPr>
            <a:normAutofit/>
          </a:bodyPr>
          <a:lstStyle/>
          <a:p>
            <a:r>
              <a:rPr lang="en-US" sz="1400" dirty="0" err="1"/>
              <a:t>Farid</a:t>
            </a:r>
            <a:r>
              <a:rPr lang="en-US" sz="1400" dirty="0"/>
              <a:t> </a:t>
            </a:r>
            <a:r>
              <a:rPr lang="en-US" sz="1400" dirty="0" err="1"/>
              <a:t>Farahmand</a:t>
            </a:r>
            <a:r>
              <a:rPr lang="en-US" sz="1400" dirty="0"/>
              <a:t>, "An Introduction to Client/Server Architecture"</a:t>
            </a:r>
          </a:p>
          <a:p>
            <a:r>
              <a:rPr lang="en-US" sz="1400" dirty="0" err="1"/>
              <a:t>Rajkumar</a:t>
            </a:r>
            <a:r>
              <a:rPr lang="en-US" sz="1400" dirty="0"/>
              <a:t> </a:t>
            </a:r>
            <a:r>
              <a:rPr lang="en-US" sz="1400" dirty="0" err="1"/>
              <a:t>Buyya</a:t>
            </a:r>
            <a:r>
              <a:rPr lang="en-US" sz="1400" dirty="0"/>
              <a:t>, "Client/Server Computing</a:t>
            </a:r>
            <a:br>
              <a:rPr lang="en-US" sz="1400" dirty="0"/>
            </a:br>
            <a:r>
              <a:rPr lang="en-US" sz="1400" dirty="0"/>
              <a:t>(the wave of the future)"</a:t>
            </a:r>
          </a:p>
          <a:p>
            <a:r>
              <a:rPr lang="en-US" sz="1400" dirty="0"/>
              <a:t>Albert </a:t>
            </a:r>
            <a:r>
              <a:rPr lang="en-US" sz="1400" dirty="0" err="1"/>
              <a:t>Yau</a:t>
            </a:r>
            <a:r>
              <a:rPr lang="en-US" sz="1400" dirty="0"/>
              <a:t>, "Client Server Computing", http://www.doc.ic.ac.uk/~nd/surprise_95/journal/vol1/wcy/article1.html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3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Distinct characteristics of C/S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352436" y="1481071"/>
            <a:ext cx="6711654" cy="456765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Client-server</a:t>
            </a:r>
            <a:r>
              <a:rPr lang="en-US" altLang="en-US" dirty="0"/>
              <a:t> is a computing architecture which separates a client from a server </a:t>
            </a:r>
          </a:p>
          <a:p>
            <a:r>
              <a:rPr lang="en-US" altLang="en-US" dirty="0"/>
              <a:t>It is almost always implemented over a computer network </a:t>
            </a:r>
          </a:p>
          <a:p>
            <a:r>
              <a:rPr lang="en-US" altLang="en-US" sz="1900" dirty="0"/>
              <a:t>The most basic type of client-server architecture employs only two types of nodes: clients and servers. </a:t>
            </a:r>
          </a:p>
          <a:p>
            <a:pPr lvl="1"/>
            <a:r>
              <a:rPr lang="en-US" altLang="en-US" dirty="0"/>
              <a:t>This type of architecture is sometimes referred to as </a:t>
            </a:r>
            <a:r>
              <a:rPr lang="en-US" altLang="en-US" i="1" dirty="0"/>
              <a:t>two-tier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It allows devices to share files and resources. </a:t>
            </a:r>
          </a:p>
          <a:p>
            <a:r>
              <a:rPr lang="en-US" altLang="en-US" dirty="0"/>
              <a:t>Server provides the service </a:t>
            </a:r>
          </a:p>
          <a:p>
            <a:r>
              <a:rPr lang="en-US" altLang="en-US" dirty="0"/>
              <a:t>Client is considered as the customer requesting the service </a:t>
            </a: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Distinct characteristics of C/S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The server service can be shared among a number of clients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Clients must request or initiate the service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location of the server in the network is transparent to clients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Transaction between C/S is message-passing based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C/S architecture is scalable 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horizontally (more clients can added)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Vertically (more servers can be added)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server is centrally maintained where as clients are independent of each other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 with C/S Architecture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443332"/>
            <a:ext cx="7772400" cy="34556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400" b="1" dirty="0"/>
              <a:t>File servers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File sharing and file processing 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Database servers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Passing file results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Example: Query in </a:t>
            </a:r>
            <a:r>
              <a:rPr lang="en-US" altLang="en-US" sz="1300" i="1" dirty="0"/>
              <a:t>DBMS server</a:t>
            </a:r>
            <a:r>
              <a:rPr lang="en-US" altLang="en-US" sz="13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Typically one single request/reply  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Transaction servers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Transaction server includes DBMS and transaction monitoring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Server has remote procedures run online by the client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Web servers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 Super-fat servers and thin clients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Uses HTTP protocol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7162800" y="1600200"/>
            <a:ext cx="2895600" cy="1447800"/>
            <a:chOff x="3552" y="1200"/>
            <a:chExt cx="1824" cy="91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5544" name="AutoShape 8"/>
            <p:cNvSpPr>
              <a:spLocks noChangeArrowheads="1"/>
            </p:cNvSpPr>
            <p:nvPr/>
          </p:nvSpPr>
          <p:spPr bwMode="auto">
            <a:xfrm>
              <a:off x="3936" y="1200"/>
              <a:ext cx="1104" cy="912"/>
            </a:xfrm>
            <a:custGeom>
              <a:avLst/>
              <a:gdLst>
                <a:gd name="G0" fmla="+- 1331 0 0"/>
                <a:gd name="G1" fmla="+- 21600 0 1331"/>
                <a:gd name="G2" fmla="+- 21600 0 133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31" y="10800"/>
                  </a:moveTo>
                  <a:cubicBezTo>
                    <a:pt x="1331" y="16030"/>
                    <a:pt x="5570" y="20269"/>
                    <a:pt x="10800" y="20269"/>
                  </a:cubicBezTo>
                  <a:cubicBezTo>
                    <a:pt x="16030" y="20269"/>
                    <a:pt x="20269" y="16030"/>
                    <a:pt x="20269" y="10800"/>
                  </a:cubicBezTo>
                  <a:cubicBezTo>
                    <a:pt x="20269" y="5570"/>
                    <a:pt x="16030" y="1331"/>
                    <a:pt x="10800" y="1331"/>
                  </a:cubicBezTo>
                  <a:cubicBezTo>
                    <a:pt x="5570" y="1331"/>
                    <a:pt x="1331" y="5570"/>
                    <a:pt x="1331" y="108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3600" y="1248"/>
              <a:ext cx="528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rPr>
                <a:t>Client</a:t>
              </a: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3552" y="1728"/>
              <a:ext cx="528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rPr>
                <a:t>Client 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992" y="1440"/>
              <a:ext cx="384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</a:rPr>
                <a:t>Server</a:t>
              </a:r>
            </a:p>
          </p:txBody>
        </p:sp>
      </p:grp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3958690" y="588962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3806290" y="5356225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5863690" y="56610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6625690" y="5432425"/>
            <a:ext cx="609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Server</a:t>
            </a: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4401789" y="5024438"/>
            <a:ext cx="1804801" cy="1273175"/>
          </a:xfrm>
          <a:prstGeom prst="cloudCallout">
            <a:avLst>
              <a:gd name="adj1" fmla="val -6972"/>
              <a:gd name="adj2" fmla="val -35102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altLang="en-US" dirty="0">
              <a:latin typeface="Verdana" panose="020B0604030504040204" pitchFamily="34" charset="0"/>
            </a:endParaRPr>
          </a:p>
          <a:p>
            <a:pPr algn="ctr" eaLnBrk="0" hangingPunct="0"/>
            <a:r>
              <a:rPr lang="en-US" altLang="en-US" dirty="0">
                <a:latin typeface="Verdana" panose="020B0604030504040204" pitchFamily="34" charset="0"/>
              </a:rPr>
              <a:t>Internet</a:t>
            </a:r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3272890" y="5889625"/>
            <a:ext cx="838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Client </a:t>
            </a:r>
          </a:p>
          <a:p>
            <a:pPr algn="ctr" eaLnBrk="0" hangingPunct="0"/>
            <a:r>
              <a:rPr lang="en-US" alt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Java</a:t>
            </a:r>
          </a:p>
        </p:txBody>
      </p: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3196690" y="5127625"/>
            <a:ext cx="838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Client</a:t>
            </a:r>
          </a:p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HTML</a:t>
            </a:r>
          </a:p>
        </p:txBody>
      </p:sp>
      <p:sp>
        <p:nvSpPr>
          <p:cNvPr id="65552" name="Oval 16"/>
          <p:cNvSpPr>
            <a:spLocks noChangeArrowheads="1"/>
          </p:cNvSpPr>
          <p:nvPr/>
        </p:nvSpPr>
        <p:spPr bwMode="auto">
          <a:xfrm>
            <a:off x="7692490" y="5119975"/>
            <a:ext cx="1371600" cy="10820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0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Client/Server Models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00201"/>
            <a:ext cx="7772400" cy="29940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Where to push the application to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Fat clients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bulk of the application is running on the client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client knows how the data is organized and where it is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Different clients access the same applications different ways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Fat servers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server more complicated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clients are less complex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More of the code runs on the server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The network interaction is minimized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382000" y="5624945"/>
            <a:ext cx="609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Server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352800" y="5624945"/>
            <a:ext cx="838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14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Client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276600" y="5472545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5638800" y="5472546"/>
            <a:ext cx="914400" cy="678873"/>
          </a:xfrm>
          <a:prstGeom prst="triangle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5410200" y="4862945"/>
            <a:ext cx="1371600" cy="609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Application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3657600" y="509154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7010400" y="516774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/>
              <a:t>Two-Tier vs. Three-Tier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Same basic idea as fat-client versus fat-server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Depends on how the application is divided between the server and the client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Two-tier servers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Examples: file servers and database server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In this case the process (application logic) is buried within the client or server (or both)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Three-tier servers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Examples: Web and distributed objects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In this case the process is run on the middle-tier – separated from the user and data interface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They can integrate the data from multiple sources </a:t>
            </a:r>
          </a:p>
          <a:p>
            <a:pPr lvl="1">
              <a:lnSpc>
                <a:spcPct val="110000"/>
              </a:lnSpc>
            </a:pPr>
            <a:r>
              <a:rPr lang="en-US" altLang="en-US" sz="1900" dirty="0"/>
              <a:t>More robust and more scalable </a:t>
            </a:r>
            <a:endParaRPr lang="en-US" alt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7055" y="1884218"/>
            <a:ext cx="2161309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8364" y="1884218"/>
            <a:ext cx="2161309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9673" y="1884218"/>
            <a:ext cx="1984418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57055" y="2840181"/>
            <a:ext cx="6307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Tier - Fat Client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57054" y="3221182"/>
            <a:ext cx="4322618" cy="353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79673" y="3221182"/>
            <a:ext cx="1984418" cy="35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57055" y="3851562"/>
            <a:ext cx="6307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Tier - Thin Client (or Fat Server)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57055" y="4232563"/>
            <a:ext cx="2161309" cy="353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8364" y="4232563"/>
            <a:ext cx="4145726" cy="35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06504" y="4849088"/>
            <a:ext cx="625758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Tier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06504" y="5230088"/>
            <a:ext cx="2161309" cy="616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7814" y="5230088"/>
            <a:ext cx="2111859" cy="61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9672" y="5230088"/>
            <a:ext cx="1984418" cy="616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364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873251" y="2722564"/>
            <a:ext cx="8597901" cy="2890837"/>
            <a:chOff x="220" y="1715"/>
            <a:chExt cx="5416" cy="1821"/>
          </a:xfrm>
        </p:grpSpPr>
        <p:sp>
          <p:nvSpPr>
            <p:cNvPr id="10242" name="Rectangle 2"/>
            <p:cNvSpPr>
              <a:spLocks noChangeArrowheads="1"/>
            </p:cNvSpPr>
            <p:nvPr/>
          </p:nvSpPr>
          <p:spPr bwMode="auto">
            <a:xfrm>
              <a:off x="220" y="2140"/>
              <a:ext cx="1600" cy="9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4012" y="2032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Presentation Logic</a:t>
              </a: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012" y="2532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4012" y="3044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2400" y="2232"/>
              <a:ext cx="1129" cy="877"/>
            </a:xfrm>
            <a:custGeom>
              <a:avLst/>
              <a:gdLst>
                <a:gd name="T0" fmla="*/ 48 w 1129"/>
                <a:gd name="T1" fmla="*/ 156 h 877"/>
                <a:gd name="T2" fmla="*/ 72 w 1129"/>
                <a:gd name="T3" fmla="*/ 84 h 877"/>
                <a:gd name="T4" fmla="*/ 144 w 1129"/>
                <a:gd name="T5" fmla="*/ 36 h 877"/>
                <a:gd name="T6" fmla="*/ 216 w 1129"/>
                <a:gd name="T7" fmla="*/ 24 h 877"/>
                <a:gd name="T8" fmla="*/ 300 w 1129"/>
                <a:gd name="T9" fmla="*/ 12 h 877"/>
                <a:gd name="T10" fmla="*/ 384 w 1129"/>
                <a:gd name="T11" fmla="*/ 12 h 877"/>
                <a:gd name="T12" fmla="*/ 456 w 1129"/>
                <a:gd name="T13" fmla="*/ 0 h 877"/>
                <a:gd name="T14" fmla="*/ 516 w 1129"/>
                <a:gd name="T15" fmla="*/ 36 h 877"/>
                <a:gd name="T16" fmla="*/ 588 w 1129"/>
                <a:gd name="T17" fmla="*/ 72 h 877"/>
                <a:gd name="T18" fmla="*/ 660 w 1129"/>
                <a:gd name="T19" fmla="*/ 84 h 877"/>
                <a:gd name="T20" fmla="*/ 732 w 1129"/>
                <a:gd name="T21" fmla="*/ 96 h 877"/>
                <a:gd name="T22" fmla="*/ 804 w 1129"/>
                <a:gd name="T23" fmla="*/ 120 h 877"/>
                <a:gd name="T24" fmla="*/ 864 w 1129"/>
                <a:gd name="T25" fmla="*/ 180 h 877"/>
                <a:gd name="T26" fmla="*/ 936 w 1129"/>
                <a:gd name="T27" fmla="*/ 192 h 877"/>
                <a:gd name="T28" fmla="*/ 1020 w 1129"/>
                <a:gd name="T29" fmla="*/ 204 h 877"/>
                <a:gd name="T30" fmla="*/ 1080 w 1129"/>
                <a:gd name="T31" fmla="*/ 252 h 877"/>
                <a:gd name="T32" fmla="*/ 1116 w 1129"/>
                <a:gd name="T33" fmla="*/ 324 h 877"/>
                <a:gd name="T34" fmla="*/ 1128 w 1129"/>
                <a:gd name="T35" fmla="*/ 396 h 877"/>
                <a:gd name="T36" fmla="*/ 1128 w 1129"/>
                <a:gd name="T37" fmla="*/ 468 h 877"/>
                <a:gd name="T38" fmla="*/ 1128 w 1129"/>
                <a:gd name="T39" fmla="*/ 540 h 877"/>
                <a:gd name="T40" fmla="*/ 1104 w 1129"/>
                <a:gd name="T41" fmla="*/ 612 h 877"/>
                <a:gd name="T42" fmla="*/ 1080 w 1129"/>
                <a:gd name="T43" fmla="*/ 684 h 877"/>
                <a:gd name="T44" fmla="*/ 1032 w 1129"/>
                <a:gd name="T45" fmla="*/ 756 h 877"/>
                <a:gd name="T46" fmla="*/ 984 w 1129"/>
                <a:gd name="T47" fmla="*/ 816 h 877"/>
                <a:gd name="T48" fmla="*/ 912 w 1129"/>
                <a:gd name="T49" fmla="*/ 864 h 877"/>
                <a:gd name="T50" fmla="*/ 804 w 1129"/>
                <a:gd name="T51" fmla="*/ 876 h 877"/>
                <a:gd name="T52" fmla="*/ 720 w 1129"/>
                <a:gd name="T53" fmla="*/ 876 h 877"/>
                <a:gd name="T54" fmla="*/ 588 w 1129"/>
                <a:gd name="T55" fmla="*/ 876 h 877"/>
                <a:gd name="T56" fmla="*/ 516 w 1129"/>
                <a:gd name="T57" fmla="*/ 864 h 877"/>
                <a:gd name="T58" fmla="*/ 444 w 1129"/>
                <a:gd name="T59" fmla="*/ 840 h 877"/>
                <a:gd name="T60" fmla="*/ 360 w 1129"/>
                <a:gd name="T61" fmla="*/ 804 h 877"/>
                <a:gd name="T62" fmla="*/ 288 w 1129"/>
                <a:gd name="T63" fmla="*/ 768 h 877"/>
                <a:gd name="T64" fmla="*/ 216 w 1129"/>
                <a:gd name="T65" fmla="*/ 720 h 877"/>
                <a:gd name="T66" fmla="*/ 144 w 1129"/>
                <a:gd name="T67" fmla="*/ 672 h 877"/>
                <a:gd name="T68" fmla="*/ 72 w 1129"/>
                <a:gd name="T69" fmla="*/ 600 h 877"/>
                <a:gd name="T70" fmla="*/ 36 w 1129"/>
                <a:gd name="T71" fmla="*/ 528 h 877"/>
                <a:gd name="T72" fmla="*/ 12 w 1129"/>
                <a:gd name="T73" fmla="*/ 456 h 877"/>
                <a:gd name="T74" fmla="*/ 12 w 1129"/>
                <a:gd name="T75" fmla="*/ 384 h 877"/>
                <a:gd name="T76" fmla="*/ 0 w 1129"/>
                <a:gd name="T77" fmla="*/ 312 h 877"/>
                <a:gd name="T78" fmla="*/ 12 w 1129"/>
                <a:gd name="T79" fmla="*/ 24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9" h="877">
                  <a:moveTo>
                    <a:pt x="36" y="192"/>
                  </a:moveTo>
                  <a:lnTo>
                    <a:pt x="48" y="156"/>
                  </a:lnTo>
                  <a:lnTo>
                    <a:pt x="60" y="120"/>
                  </a:lnTo>
                  <a:lnTo>
                    <a:pt x="72" y="84"/>
                  </a:lnTo>
                  <a:lnTo>
                    <a:pt x="108" y="60"/>
                  </a:lnTo>
                  <a:lnTo>
                    <a:pt x="144" y="36"/>
                  </a:lnTo>
                  <a:lnTo>
                    <a:pt x="180" y="24"/>
                  </a:lnTo>
                  <a:lnTo>
                    <a:pt x="216" y="24"/>
                  </a:lnTo>
                  <a:lnTo>
                    <a:pt x="264" y="12"/>
                  </a:lnTo>
                  <a:lnTo>
                    <a:pt x="300" y="12"/>
                  </a:lnTo>
                  <a:lnTo>
                    <a:pt x="336" y="12"/>
                  </a:lnTo>
                  <a:lnTo>
                    <a:pt x="384" y="12"/>
                  </a:lnTo>
                  <a:lnTo>
                    <a:pt x="420" y="0"/>
                  </a:lnTo>
                  <a:lnTo>
                    <a:pt x="456" y="0"/>
                  </a:lnTo>
                  <a:lnTo>
                    <a:pt x="492" y="0"/>
                  </a:lnTo>
                  <a:lnTo>
                    <a:pt x="516" y="36"/>
                  </a:lnTo>
                  <a:lnTo>
                    <a:pt x="552" y="48"/>
                  </a:lnTo>
                  <a:lnTo>
                    <a:pt x="588" y="72"/>
                  </a:lnTo>
                  <a:lnTo>
                    <a:pt x="624" y="72"/>
                  </a:lnTo>
                  <a:lnTo>
                    <a:pt x="660" y="84"/>
                  </a:lnTo>
                  <a:lnTo>
                    <a:pt x="696" y="84"/>
                  </a:lnTo>
                  <a:lnTo>
                    <a:pt x="732" y="96"/>
                  </a:lnTo>
                  <a:lnTo>
                    <a:pt x="768" y="96"/>
                  </a:lnTo>
                  <a:lnTo>
                    <a:pt x="804" y="120"/>
                  </a:lnTo>
                  <a:lnTo>
                    <a:pt x="828" y="156"/>
                  </a:lnTo>
                  <a:lnTo>
                    <a:pt x="864" y="180"/>
                  </a:lnTo>
                  <a:lnTo>
                    <a:pt x="900" y="192"/>
                  </a:lnTo>
                  <a:lnTo>
                    <a:pt x="936" y="192"/>
                  </a:lnTo>
                  <a:lnTo>
                    <a:pt x="984" y="192"/>
                  </a:lnTo>
                  <a:lnTo>
                    <a:pt x="1020" y="204"/>
                  </a:lnTo>
                  <a:lnTo>
                    <a:pt x="1056" y="216"/>
                  </a:lnTo>
                  <a:lnTo>
                    <a:pt x="1080" y="252"/>
                  </a:lnTo>
                  <a:lnTo>
                    <a:pt x="1104" y="288"/>
                  </a:lnTo>
                  <a:lnTo>
                    <a:pt x="1116" y="324"/>
                  </a:lnTo>
                  <a:lnTo>
                    <a:pt x="1128" y="360"/>
                  </a:lnTo>
                  <a:lnTo>
                    <a:pt x="1128" y="396"/>
                  </a:lnTo>
                  <a:lnTo>
                    <a:pt x="1128" y="432"/>
                  </a:lnTo>
                  <a:lnTo>
                    <a:pt x="1128" y="468"/>
                  </a:lnTo>
                  <a:lnTo>
                    <a:pt x="1128" y="504"/>
                  </a:lnTo>
                  <a:lnTo>
                    <a:pt x="1128" y="540"/>
                  </a:lnTo>
                  <a:lnTo>
                    <a:pt x="1116" y="576"/>
                  </a:lnTo>
                  <a:lnTo>
                    <a:pt x="1104" y="612"/>
                  </a:lnTo>
                  <a:lnTo>
                    <a:pt x="1092" y="648"/>
                  </a:lnTo>
                  <a:lnTo>
                    <a:pt x="1080" y="684"/>
                  </a:lnTo>
                  <a:lnTo>
                    <a:pt x="1056" y="720"/>
                  </a:lnTo>
                  <a:lnTo>
                    <a:pt x="1032" y="756"/>
                  </a:lnTo>
                  <a:lnTo>
                    <a:pt x="996" y="780"/>
                  </a:lnTo>
                  <a:lnTo>
                    <a:pt x="984" y="816"/>
                  </a:lnTo>
                  <a:lnTo>
                    <a:pt x="948" y="840"/>
                  </a:lnTo>
                  <a:lnTo>
                    <a:pt x="912" y="864"/>
                  </a:lnTo>
                  <a:lnTo>
                    <a:pt x="876" y="864"/>
                  </a:lnTo>
                  <a:lnTo>
                    <a:pt x="804" y="876"/>
                  </a:lnTo>
                  <a:lnTo>
                    <a:pt x="756" y="876"/>
                  </a:lnTo>
                  <a:lnTo>
                    <a:pt x="720" y="876"/>
                  </a:lnTo>
                  <a:lnTo>
                    <a:pt x="672" y="876"/>
                  </a:lnTo>
                  <a:lnTo>
                    <a:pt x="588" y="876"/>
                  </a:lnTo>
                  <a:lnTo>
                    <a:pt x="552" y="864"/>
                  </a:lnTo>
                  <a:lnTo>
                    <a:pt x="516" y="864"/>
                  </a:lnTo>
                  <a:lnTo>
                    <a:pt x="480" y="852"/>
                  </a:lnTo>
                  <a:lnTo>
                    <a:pt x="444" y="840"/>
                  </a:lnTo>
                  <a:lnTo>
                    <a:pt x="408" y="828"/>
                  </a:lnTo>
                  <a:lnTo>
                    <a:pt x="360" y="804"/>
                  </a:lnTo>
                  <a:lnTo>
                    <a:pt x="324" y="780"/>
                  </a:lnTo>
                  <a:lnTo>
                    <a:pt x="288" y="768"/>
                  </a:lnTo>
                  <a:lnTo>
                    <a:pt x="252" y="744"/>
                  </a:lnTo>
                  <a:lnTo>
                    <a:pt x="216" y="720"/>
                  </a:lnTo>
                  <a:lnTo>
                    <a:pt x="180" y="696"/>
                  </a:lnTo>
                  <a:lnTo>
                    <a:pt x="144" y="672"/>
                  </a:lnTo>
                  <a:lnTo>
                    <a:pt x="108" y="636"/>
                  </a:lnTo>
                  <a:lnTo>
                    <a:pt x="72" y="600"/>
                  </a:lnTo>
                  <a:lnTo>
                    <a:pt x="48" y="564"/>
                  </a:lnTo>
                  <a:lnTo>
                    <a:pt x="36" y="528"/>
                  </a:lnTo>
                  <a:lnTo>
                    <a:pt x="24" y="492"/>
                  </a:lnTo>
                  <a:lnTo>
                    <a:pt x="12" y="456"/>
                  </a:lnTo>
                  <a:lnTo>
                    <a:pt x="12" y="420"/>
                  </a:lnTo>
                  <a:lnTo>
                    <a:pt x="12" y="384"/>
                  </a:lnTo>
                  <a:lnTo>
                    <a:pt x="0" y="348"/>
                  </a:lnTo>
                  <a:lnTo>
                    <a:pt x="0" y="312"/>
                  </a:lnTo>
                  <a:lnTo>
                    <a:pt x="0" y="276"/>
                  </a:lnTo>
                  <a:lnTo>
                    <a:pt x="12" y="240"/>
                  </a:lnTo>
                  <a:lnTo>
                    <a:pt x="36" y="20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852" y="2424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H="1">
              <a:off x="1784" y="2676"/>
              <a:ext cx="6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V="1">
              <a:off x="3544" y="2252"/>
              <a:ext cx="448" cy="2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>
              <a:off x="3500" y="2796"/>
              <a:ext cx="5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719" y="1823"/>
              <a:ext cx="5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Client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463" y="1715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543" y="2531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i="1" dirty="0">
                  <a:solidFill>
                    <a:schemeClr val="accent6">
                      <a:lumMod val="75000"/>
                    </a:schemeClr>
                  </a:solidFill>
                </a:rPr>
                <a:t>Network</a:t>
              </a:r>
            </a:p>
          </p:txBody>
        </p:sp>
      </p:grpSp>
      <p:sp>
        <p:nvSpPr>
          <p:cNvPr id="10255" name="Rectangle 15"/>
          <p:cNvSpPr>
            <a:spLocks noChangeArrowheads="1"/>
          </p:cNvSpPr>
          <p:nvPr/>
        </p:nvSpPr>
        <p:spPr bwMode="auto">
          <a:xfrm rot="18840000">
            <a:off x="4430458" y="2940511"/>
            <a:ext cx="136576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Keystroke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 rot="2580000">
            <a:off x="4606068" y="4563729"/>
            <a:ext cx="116217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Displays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8153400" y="3860800"/>
            <a:ext cx="0" cy="3175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8134350" y="4660900"/>
            <a:ext cx="0" cy="3175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10172700" y="3797300"/>
            <a:ext cx="19050" cy="1168400"/>
            <a:chOff x="5448" y="2392"/>
            <a:chExt cx="12" cy="736"/>
          </a:xfrm>
        </p:grpSpPr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5460" y="2392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V="1">
              <a:off x="5448" y="2896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276600" y="30164"/>
            <a:ext cx="73787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r">
              <a:lnSpc>
                <a:spcPct val="90000"/>
              </a:lnSpc>
            </a:pPr>
            <a:endParaRPr lang="en-US" altLang="en-US" sz="3600" b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(dumb) - Server 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271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52950" y="30164"/>
            <a:ext cx="610235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r">
              <a:lnSpc>
                <a:spcPct val="90000"/>
              </a:lnSpc>
            </a:pPr>
            <a:endParaRPr lang="en-US" altLang="en-US" sz="3600" b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1873250" y="2457451"/>
            <a:ext cx="8559800" cy="2809875"/>
            <a:chOff x="220" y="1548"/>
            <a:chExt cx="5392" cy="1770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220" y="2140"/>
              <a:ext cx="1600" cy="9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Presentation Logic</a:t>
              </a: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2400" y="2232"/>
              <a:ext cx="1129" cy="877"/>
            </a:xfrm>
            <a:custGeom>
              <a:avLst/>
              <a:gdLst>
                <a:gd name="T0" fmla="*/ 48 w 1129"/>
                <a:gd name="T1" fmla="*/ 156 h 877"/>
                <a:gd name="T2" fmla="*/ 72 w 1129"/>
                <a:gd name="T3" fmla="*/ 84 h 877"/>
                <a:gd name="T4" fmla="*/ 144 w 1129"/>
                <a:gd name="T5" fmla="*/ 36 h 877"/>
                <a:gd name="T6" fmla="*/ 216 w 1129"/>
                <a:gd name="T7" fmla="*/ 24 h 877"/>
                <a:gd name="T8" fmla="*/ 300 w 1129"/>
                <a:gd name="T9" fmla="*/ 12 h 877"/>
                <a:gd name="T10" fmla="*/ 384 w 1129"/>
                <a:gd name="T11" fmla="*/ 12 h 877"/>
                <a:gd name="T12" fmla="*/ 456 w 1129"/>
                <a:gd name="T13" fmla="*/ 0 h 877"/>
                <a:gd name="T14" fmla="*/ 516 w 1129"/>
                <a:gd name="T15" fmla="*/ 36 h 877"/>
                <a:gd name="T16" fmla="*/ 588 w 1129"/>
                <a:gd name="T17" fmla="*/ 72 h 877"/>
                <a:gd name="T18" fmla="*/ 660 w 1129"/>
                <a:gd name="T19" fmla="*/ 84 h 877"/>
                <a:gd name="T20" fmla="*/ 732 w 1129"/>
                <a:gd name="T21" fmla="*/ 96 h 877"/>
                <a:gd name="T22" fmla="*/ 804 w 1129"/>
                <a:gd name="T23" fmla="*/ 120 h 877"/>
                <a:gd name="T24" fmla="*/ 864 w 1129"/>
                <a:gd name="T25" fmla="*/ 180 h 877"/>
                <a:gd name="T26" fmla="*/ 936 w 1129"/>
                <a:gd name="T27" fmla="*/ 192 h 877"/>
                <a:gd name="T28" fmla="*/ 1020 w 1129"/>
                <a:gd name="T29" fmla="*/ 204 h 877"/>
                <a:gd name="T30" fmla="*/ 1080 w 1129"/>
                <a:gd name="T31" fmla="*/ 252 h 877"/>
                <a:gd name="T32" fmla="*/ 1116 w 1129"/>
                <a:gd name="T33" fmla="*/ 324 h 877"/>
                <a:gd name="T34" fmla="*/ 1128 w 1129"/>
                <a:gd name="T35" fmla="*/ 396 h 877"/>
                <a:gd name="T36" fmla="*/ 1128 w 1129"/>
                <a:gd name="T37" fmla="*/ 468 h 877"/>
                <a:gd name="T38" fmla="*/ 1128 w 1129"/>
                <a:gd name="T39" fmla="*/ 540 h 877"/>
                <a:gd name="T40" fmla="*/ 1104 w 1129"/>
                <a:gd name="T41" fmla="*/ 612 h 877"/>
                <a:gd name="T42" fmla="*/ 1080 w 1129"/>
                <a:gd name="T43" fmla="*/ 684 h 877"/>
                <a:gd name="T44" fmla="*/ 1032 w 1129"/>
                <a:gd name="T45" fmla="*/ 756 h 877"/>
                <a:gd name="T46" fmla="*/ 984 w 1129"/>
                <a:gd name="T47" fmla="*/ 816 h 877"/>
                <a:gd name="T48" fmla="*/ 912 w 1129"/>
                <a:gd name="T49" fmla="*/ 864 h 877"/>
                <a:gd name="T50" fmla="*/ 804 w 1129"/>
                <a:gd name="T51" fmla="*/ 876 h 877"/>
                <a:gd name="T52" fmla="*/ 720 w 1129"/>
                <a:gd name="T53" fmla="*/ 876 h 877"/>
                <a:gd name="T54" fmla="*/ 588 w 1129"/>
                <a:gd name="T55" fmla="*/ 876 h 877"/>
                <a:gd name="T56" fmla="*/ 516 w 1129"/>
                <a:gd name="T57" fmla="*/ 864 h 877"/>
                <a:gd name="T58" fmla="*/ 444 w 1129"/>
                <a:gd name="T59" fmla="*/ 840 h 877"/>
                <a:gd name="T60" fmla="*/ 360 w 1129"/>
                <a:gd name="T61" fmla="*/ 804 h 877"/>
                <a:gd name="T62" fmla="*/ 288 w 1129"/>
                <a:gd name="T63" fmla="*/ 768 h 877"/>
                <a:gd name="T64" fmla="*/ 216 w 1129"/>
                <a:gd name="T65" fmla="*/ 720 h 877"/>
                <a:gd name="T66" fmla="*/ 144 w 1129"/>
                <a:gd name="T67" fmla="*/ 672 h 877"/>
                <a:gd name="T68" fmla="*/ 72 w 1129"/>
                <a:gd name="T69" fmla="*/ 600 h 877"/>
                <a:gd name="T70" fmla="*/ 36 w 1129"/>
                <a:gd name="T71" fmla="*/ 528 h 877"/>
                <a:gd name="T72" fmla="*/ 12 w 1129"/>
                <a:gd name="T73" fmla="*/ 456 h 877"/>
                <a:gd name="T74" fmla="*/ 12 w 1129"/>
                <a:gd name="T75" fmla="*/ 384 h 877"/>
                <a:gd name="T76" fmla="*/ 0 w 1129"/>
                <a:gd name="T77" fmla="*/ 312 h 877"/>
                <a:gd name="T78" fmla="*/ 12 w 1129"/>
                <a:gd name="T79" fmla="*/ 24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9" h="877">
                  <a:moveTo>
                    <a:pt x="36" y="192"/>
                  </a:moveTo>
                  <a:lnTo>
                    <a:pt x="48" y="156"/>
                  </a:lnTo>
                  <a:lnTo>
                    <a:pt x="60" y="120"/>
                  </a:lnTo>
                  <a:lnTo>
                    <a:pt x="72" y="84"/>
                  </a:lnTo>
                  <a:lnTo>
                    <a:pt x="108" y="60"/>
                  </a:lnTo>
                  <a:lnTo>
                    <a:pt x="144" y="36"/>
                  </a:lnTo>
                  <a:lnTo>
                    <a:pt x="180" y="24"/>
                  </a:lnTo>
                  <a:lnTo>
                    <a:pt x="216" y="24"/>
                  </a:lnTo>
                  <a:lnTo>
                    <a:pt x="264" y="12"/>
                  </a:lnTo>
                  <a:lnTo>
                    <a:pt x="300" y="12"/>
                  </a:lnTo>
                  <a:lnTo>
                    <a:pt x="336" y="12"/>
                  </a:lnTo>
                  <a:lnTo>
                    <a:pt x="384" y="12"/>
                  </a:lnTo>
                  <a:lnTo>
                    <a:pt x="420" y="0"/>
                  </a:lnTo>
                  <a:lnTo>
                    <a:pt x="456" y="0"/>
                  </a:lnTo>
                  <a:lnTo>
                    <a:pt x="492" y="0"/>
                  </a:lnTo>
                  <a:lnTo>
                    <a:pt x="516" y="36"/>
                  </a:lnTo>
                  <a:lnTo>
                    <a:pt x="552" y="48"/>
                  </a:lnTo>
                  <a:lnTo>
                    <a:pt x="588" y="72"/>
                  </a:lnTo>
                  <a:lnTo>
                    <a:pt x="624" y="72"/>
                  </a:lnTo>
                  <a:lnTo>
                    <a:pt x="660" y="84"/>
                  </a:lnTo>
                  <a:lnTo>
                    <a:pt x="696" y="84"/>
                  </a:lnTo>
                  <a:lnTo>
                    <a:pt x="732" y="96"/>
                  </a:lnTo>
                  <a:lnTo>
                    <a:pt x="768" y="96"/>
                  </a:lnTo>
                  <a:lnTo>
                    <a:pt x="804" y="120"/>
                  </a:lnTo>
                  <a:lnTo>
                    <a:pt x="828" y="156"/>
                  </a:lnTo>
                  <a:lnTo>
                    <a:pt x="864" y="180"/>
                  </a:lnTo>
                  <a:lnTo>
                    <a:pt x="900" y="192"/>
                  </a:lnTo>
                  <a:lnTo>
                    <a:pt x="936" y="192"/>
                  </a:lnTo>
                  <a:lnTo>
                    <a:pt x="984" y="192"/>
                  </a:lnTo>
                  <a:lnTo>
                    <a:pt x="1020" y="204"/>
                  </a:lnTo>
                  <a:lnTo>
                    <a:pt x="1056" y="216"/>
                  </a:lnTo>
                  <a:lnTo>
                    <a:pt x="1080" y="252"/>
                  </a:lnTo>
                  <a:lnTo>
                    <a:pt x="1104" y="288"/>
                  </a:lnTo>
                  <a:lnTo>
                    <a:pt x="1116" y="324"/>
                  </a:lnTo>
                  <a:lnTo>
                    <a:pt x="1128" y="360"/>
                  </a:lnTo>
                  <a:lnTo>
                    <a:pt x="1128" y="396"/>
                  </a:lnTo>
                  <a:lnTo>
                    <a:pt x="1128" y="432"/>
                  </a:lnTo>
                  <a:lnTo>
                    <a:pt x="1128" y="468"/>
                  </a:lnTo>
                  <a:lnTo>
                    <a:pt x="1128" y="504"/>
                  </a:lnTo>
                  <a:lnTo>
                    <a:pt x="1128" y="540"/>
                  </a:lnTo>
                  <a:lnTo>
                    <a:pt x="1116" y="576"/>
                  </a:lnTo>
                  <a:lnTo>
                    <a:pt x="1104" y="612"/>
                  </a:lnTo>
                  <a:lnTo>
                    <a:pt x="1092" y="648"/>
                  </a:lnTo>
                  <a:lnTo>
                    <a:pt x="1080" y="684"/>
                  </a:lnTo>
                  <a:lnTo>
                    <a:pt x="1056" y="720"/>
                  </a:lnTo>
                  <a:lnTo>
                    <a:pt x="1032" y="756"/>
                  </a:lnTo>
                  <a:lnTo>
                    <a:pt x="996" y="780"/>
                  </a:lnTo>
                  <a:lnTo>
                    <a:pt x="984" y="816"/>
                  </a:lnTo>
                  <a:lnTo>
                    <a:pt x="948" y="840"/>
                  </a:lnTo>
                  <a:lnTo>
                    <a:pt x="912" y="864"/>
                  </a:lnTo>
                  <a:lnTo>
                    <a:pt x="876" y="864"/>
                  </a:lnTo>
                  <a:lnTo>
                    <a:pt x="804" y="876"/>
                  </a:lnTo>
                  <a:lnTo>
                    <a:pt x="756" y="876"/>
                  </a:lnTo>
                  <a:lnTo>
                    <a:pt x="720" y="876"/>
                  </a:lnTo>
                  <a:lnTo>
                    <a:pt x="672" y="876"/>
                  </a:lnTo>
                  <a:lnTo>
                    <a:pt x="588" y="876"/>
                  </a:lnTo>
                  <a:lnTo>
                    <a:pt x="552" y="864"/>
                  </a:lnTo>
                  <a:lnTo>
                    <a:pt x="516" y="864"/>
                  </a:lnTo>
                  <a:lnTo>
                    <a:pt x="480" y="852"/>
                  </a:lnTo>
                  <a:lnTo>
                    <a:pt x="444" y="840"/>
                  </a:lnTo>
                  <a:lnTo>
                    <a:pt x="408" y="828"/>
                  </a:lnTo>
                  <a:lnTo>
                    <a:pt x="360" y="804"/>
                  </a:lnTo>
                  <a:lnTo>
                    <a:pt x="324" y="780"/>
                  </a:lnTo>
                  <a:lnTo>
                    <a:pt x="288" y="768"/>
                  </a:lnTo>
                  <a:lnTo>
                    <a:pt x="252" y="744"/>
                  </a:lnTo>
                  <a:lnTo>
                    <a:pt x="216" y="720"/>
                  </a:lnTo>
                  <a:lnTo>
                    <a:pt x="180" y="696"/>
                  </a:lnTo>
                  <a:lnTo>
                    <a:pt x="144" y="672"/>
                  </a:lnTo>
                  <a:lnTo>
                    <a:pt x="108" y="636"/>
                  </a:lnTo>
                  <a:lnTo>
                    <a:pt x="72" y="600"/>
                  </a:lnTo>
                  <a:lnTo>
                    <a:pt x="48" y="564"/>
                  </a:lnTo>
                  <a:lnTo>
                    <a:pt x="36" y="528"/>
                  </a:lnTo>
                  <a:lnTo>
                    <a:pt x="24" y="492"/>
                  </a:lnTo>
                  <a:lnTo>
                    <a:pt x="12" y="456"/>
                  </a:lnTo>
                  <a:lnTo>
                    <a:pt x="12" y="420"/>
                  </a:lnTo>
                  <a:lnTo>
                    <a:pt x="12" y="384"/>
                  </a:lnTo>
                  <a:lnTo>
                    <a:pt x="0" y="348"/>
                  </a:lnTo>
                  <a:lnTo>
                    <a:pt x="0" y="312"/>
                  </a:lnTo>
                  <a:lnTo>
                    <a:pt x="0" y="276"/>
                  </a:lnTo>
                  <a:lnTo>
                    <a:pt x="12" y="240"/>
                  </a:lnTo>
                  <a:lnTo>
                    <a:pt x="36" y="204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1852" y="2424"/>
              <a:ext cx="5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1784" y="2676"/>
              <a:ext cx="6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3544" y="2252"/>
              <a:ext cx="448" cy="2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3500" y="2500"/>
              <a:ext cx="500" cy="2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719" y="1823"/>
              <a:ext cx="5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Client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463" y="1715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543" y="2531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 i="1" dirty="0">
                  <a:solidFill>
                    <a:schemeClr val="accent6">
                      <a:lumMod val="75000"/>
                    </a:schemeClr>
                  </a:solidFill>
                </a:rPr>
                <a:t>Network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 rot="18840000">
              <a:off x="1830" y="1853"/>
              <a:ext cx="8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/>
                <a:t>Keystroke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 rot="2580000">
              <a:off x="1890" y="2874"/>
              <a:ext cx="91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000"/>
                <a:t>Processed</a:t>
              </a:r>
              <a:br>
                <a:rPr lang="en-US" altLang="en-US" sz="2000"/>
              </a:br>
              <a:r>
                <a:rPr lang="en-US" altLang="en-US" sz="2000"/>
                <a:t>Results</a:t>
              </a: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3988" y="2136"/>
              <a:ext cx="1624" cy="4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Application Logic</a:t>
              </a: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988" y="2648"/>
              <a:ext cx="1624" cy="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140" y="2540"/>
              <a:ext cx="0" cy="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V="1">
              <a:off x="5448" y="2524"/>
              <a:ext cx="0" cy="23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Client-Server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8943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1009</Words>
  <Application>Microsoft Office PowerPoint</Application>
  <PresentationFormat>แบบจอกว้าง</PresentationFormat>
  <Paragraphs>229</Paragraphs>
  <Slides>18</Slides>
  <Notes>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Verdana</vt:lpstr>
      <vt:lpstr>Wingdings 3</vt:lpstr>
      <vt:lpstr>อิออน</vt:lpstr>
      <vt:lpstr>#01 Client/Server Computing</vt:lpstr>
      <vt:lpstr>Distinct characteristics of C/S </vt:lpstr>
      <vt:lpstr>Distinct characteristics of C/S </vt:lpstr>
      <vt:lpstr>Systems with C/S Architecture</vt:lpstr>
      <vt:lpstr>Client/Server Models </vt:lpstr>
      <vt:lpstr>Two-Tier vs. Three-Tier</vt:lpstr>
      <vt:lpstr>Tier Architecture</vt:lpstr>
      <vt:lpstr>Client (dumb) - Server  Model</vt:lpstr>
      <vt:lpstr>True Client-Server Model</vt:lpstr>
      <vt:lpstr>Distributed Client-Server Model</vt:lpstr>
      <vt:lpstr>Client/Server Computing</vt:lpstr>
      <vt:lpstr>Client/Server Computing</vt:lpstr>
      <vt:lpstr>Middleware Software</vt:lpstr>
      <vt:lpstr>งานนำเสนอ PowerPoint</vt:lpstr>
      <vt:lpstr>Six types of middleware</vt:lpstr>
      <vt:lpstr>Six types of middleware</vt:lpstr>
      <vt:lpstr>Computing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55</cp:revision>
  <cp:lastPrinted>2016-01-03T09:23:41Z</cp:lastPrinted>
  <dcterms:created xsi:type="dcterms:W3CDTF">2015-01-06T03:59:55Z</dcterms:created>
  <dcterms:modified xsi:type="dcterms:W3CDTF">2019-03-02T13:49:06Z</dcterms:modified>
</cp:coreProperties>
</file>