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notesMasterIdLst>
    <p:notesMasterId r:id="rId24"/>
  </p:notesMasterIdLst>
  <p:sldIdLst>
    <p:sldId id="256" r:id="rId2"/>
    <p:sldId id="315" r:id="rId3"/>
    <p:sldId id="309" r:id="rId4"/>
    <p:sldId id="311" r:id="rId5"/>
    <p:sldId id="312" r:id="rId6"/>
    <p:sldId id="313" r:id="rId7"/>
    <p:sldId id="316" r:id="rId8"/>
    <p:sldId id="317" r:id="rId9"/>
    <p:sldId id="319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0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45" d="100"/>
          <a:sy n="45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39C1-A66A-40C7-BCC0-0B3B861FC29D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6F4B6-0419-4BD5-A8E9-6DBD29DD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901F2-BCEE-4976-B7D5-00E6FD15D38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4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901F2-BCEE-4976-B7D5-00E6FD15D38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35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901F2-BCEE-4976-B7D5-00E6FD15D38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36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901F2-BCEE-4976-B7D5-00E6FD15D38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16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901F2-BCEE-4976-B7D5-00E6FD15D38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2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8710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2791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0725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18072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4368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1427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6454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2332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773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0989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2384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558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970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1327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4324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8031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0825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A5BAC6-C462-404E-BFF9-A11C9325B12B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32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#03</a:t>
            </a:r>
            <a:br>
              <a:rPr lang="en-US" dirty="0"/>
            </a:br>
            <a:r>
              <a:rPr lang="en-US" dirty="0"/>
              <a:t>Socket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0442" y="4777380"/>
            <a:ext cx="7144217" cy="861420"/>
          </a:xfrm>
        </p:spPr>
        <p:txBody>
          <a:bodyPr/>
          <a:lstStyle/>
          <a:p>
            <a:r>
              <a:rPr lang="en-US" dirty="0"/>
              <a:t>Client/Server Computing and Web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7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&amp; Hello World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7467600" cy="4873752"/>
          </a:xfrm>
        </p:spPr>
        <p:txBody>
          <a:bodyPr/>
          <a:lstStyle/>
          <a:p>
            <a:r>
              <a:rPr lang="en-US" dirty="0"/>
              <a:t>Install/build Node.js.</a:t>
            </a:r>
          </a:p>
          <a:p>
            <a:r>
              <a:rPr lang="en-US" dirty="0"/>
              <a:t>Open your favorite editor and start typing JavaScript.</a:t>
            </a:r>
          </a:p>
          <a:p>
            <a:r>
              <a:rPr lang="en-US" dirty="0"/>
              <a:t>When you are done, open </a:t>
            </a:r>
            <a:r>
              <a:rPr lang="en-US" dirty="0" err="1"/>
              <a:t>cmd</a:t>
            </a:r>
            <a:r>
              <a:rPr lang="en-US" dirty="0"/>
              <a:t>/terminal and type this: 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	‘node YOUR_FILE.js’</a:t>
            </a:r>
          </a:p>
          <a:p>
            <a:r>
              <a:rPr lang="en-US" dirty="0"/>
              <a:t>Here is a simple example, which prints ‘</a:t>
            </a:r>
            <a:r>
              <a:rPr lang="en-US" i="1" dirty="0"/>
              <a:t>hello world</a:t>
            </a:r>
            <a:r>
              <a:rPr lang="en-US" dirty="0"/>
              <a:t>’</a:t>
            </a:r>
            <a:endParaRPr lang="en-US" spc="-150" dirty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pc="-150" dirty="0" err="1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pc="-15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sys = require("sys");</a:t>
            </a:r>
          </a:p>
          <a:p>
            <a:pPr lvl="2">
              <a:buNone/>
            </a:pPr>
            <a:r>
              <a:rPr lang="en-US" spc="-150" dirty="0" err="1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setTimeout</a:t>
            </a:r>
            <a:r>
              <a:rPr lang="en-US" spc="-15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(function(){</a:t>
            </a:r>
          </a:p>
          <a:p>
            <a:pPr lvl="2">
              <a:buNone/>
            </a:pPr>
            <a:r>
              <a:rPr lang="en-US" spc="-15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pc="-150" dirty="0" err="1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sys.puts</a:t>
            </a:r>
            <a:r>
              <a:rPr lang="en-US" spc="-15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("world");</a:t>
            </a:r>
          </a:p>
          <a:p>
            <a:pPr lvl="2">
              <a:buNone/>
            </a:pPr>
            <a:r>
              <a:rPr lang="en-US" spc="-15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}, 3000);</a:t>
            </a:r>
          </a:p>
          <a:p>
            <a:pPr lvl="2">
              <a:buNone/>
            </a:pPr>
            <a:r>
              <a:rPr lang="en-US" spc="-150" dirty="0" err="1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sys.puts</a:t>
            </a:r>
            <a:r>
              <a:rPr lang="en-US" spc="-15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("hello"); </a:t>
            </a:r>
          </a:p>
          <a:p>
            <a:pPr lvl="2">
              <a:buNone/>
            </a:pPr>
            <a:r>
              <a:rPr lang="en-US" spc="-15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//it prints ‘hello’ first and waits for 3 seconds and then prints ‘world’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6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Theory: Event-loops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524000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/>
              <a:t>Event-loops are the core of event-driven programming, almost all the UI programs use event-loops to track the user event, for example: Clicks, Ajax Requests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2431" y="2819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itchFamily="34" charset="0"/>
              </a:rPr>
              <a:t>Client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07231" y="3429000"/>
            <a:ext cx="0" cy="5486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735831" y="3429000"/>
            <a:ext cx="0" cy="5486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>
            <a:spLocks noChangeAspect="1"/>
          </p:cNvSpPr>
          <p:nvPr/>
        </p:nvSpPr>
        <p:spPr>
          <a:xfrm>
            <a:off x="3431031" y="4191000"/>
            <a:ext cx="1371600" cy="1371600"/>
          </a:xfrm>
          <a:prstGeom prst="arc">
            <a:avLst>
              <a:gd name="adj1" fmla="val 13487427"/>
              <a:gd name="adj2" fmla="val 12667217"/>
            </a:avLst>
          </a:prstGeom>
          <a:ln w="22225">
            <a:solidFill>
              <a:schemeClr val="accent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Event loop </a:t>
            </a:r>
          </a:p>
          <a:p>
            <a:pPr algn="ctr"/>
            <a:r>
              <a:rPr lang="en-US" sz="1400" dirty="0"/>
              <a:t>(main thread)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64431" y="3429000"/>
            <a:ext cx="0" cy="5486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93031" y="3429000"/>
            <a:ext cx="0" cy="5486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21631" y="3429000"/>
            <a:ext cx="0" cy="5486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unched Tape 19"/>
          <p:cNvSpPr/>
          <p:nvPr/>
        </p:nvSpPr>
        <p:spPr>
          <a:xfrm>
            <a:off x="3962400" y="5867400"/>
            <a:ext cx="1447800" cy="7620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w Cen MT" pitchFamily="34" charset="0"/>
              </a:rPr>
              <a:t>C++ </a:t>
            </a:r>
            <a:r>
              <a:rPr lang="en-US" sz="1400" dirty="0" err="1">
                <a:solidFill>
                  <a:schemeClr val="tx1"/>
                </a:solidFill>
                <a:latin typeface="Tw Cen MT" pitchFamily="34" charset="0"/>
              </a:rPr>
              <a:t>Threadpool</a:t>
            </a:r>
            <a:endParaRPr lang="en-US" sz="1400" dirty="0">
              <a:solidFill>
                <a:schemeClr val="tx1"/>
              </a:solidFill>
              <a:latin typeface="Tw Cen MT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w Cen MT" pitchFamily="34" charset="0"/>
              </a:rPr>
              <a:t>(worker threads)</a:t>
            </a:r>
          </a:p>
        </p:txBody>
      </p:sp>
      <p:sp>
        <p:nvSpPr>
          <p:cNvPr id="34" name="Freeform 33"/>
          <p:cNvSpPr/>
          <p:nvPr/>
        </p:nvSpPr>
        <p:spPr>
          <a:xfrm>
            <a:off x="3126231" y="5105400"/>
            <a:ext cx="762000" cy="1371600"/>
          </a:xfrm>
          <a:custGeom>
            <a:avLst/>
            <a:gdLst>
              <a:gd name="connsiteX0" fmla="*/ 827518 w 827518"/>
              <a:gd name="connsiteY0" fmla="*/ 1298961 h 1298961"/>
              <a:gd name="connsiteX1" fmla="*/ 272041 w 827518"/>
              <a:gd name="connsiteY1" fmla="*/ 1196412 h 1298961"/>
              <a:gd name="connsiteX2" fmla="*/ 32759 w 827518"/>
              <a:gd name="connsiteY2" fmla="*/ 786213 h 1298961"/>
              <a:gd name="connsiteX3" fmla="*/ 75488 w 827518"/>
              <a:gd name="connsiteY3" fmla="*/ 179462 h 1298961"/>
              <a:gd name="connsiteX4" fmla="*/ 263495 w 827518"/>
              <a:gd name="connsiteY4" fmla="*/ 0 h 12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518" h="1298961">
                <a:moveTo>
                  <a:pt x="827518" y="1298961"/>
                </a:moveTo>
                <a:cubicBezTo>
                  <a:pt x="616009" y="1290415"/>
                  <a:pt x="404501" y="1281870"/>
                  <a:pt x="272041" y="1196412"/>
                </a:cubicBezTo>
                <a:cubicBezTo>
                  <a:pt x="139581" y="1110954"/>
                  <a:pt x="65518" y="955705"/>
                  <a:pt x="32759" y="786213"/>
                </a:cubicBezTo>
                <a:cubicBezTo>
                  <a:pt x="0" y="616721"/>
                  <a:pt x="37032" y="310498"/>
                  <a:pt x="75488" y="179462"/>
                </a:cubicBezTo>
                <a:cubicBezTo>
                  <a:pt x="113944" y="48427"/>
                  <a:pt x="226463" y="21364"/>
                  <a:pt x="263495" y="0"/>
                </a:cubicBezTo>
              </a:path>
            </a:pathLst>
          </a:custGeom>
          <a:ln w="15875" cmpd="sng">
            <a:solidFill>
              <a:srgbClr val="FFC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821431" y="3046576"/>
            <a:ext cx="533400" cy="1601624"/>
          </a:xfrm>
          <a:custGeom>
            <a:avLst/>
            <a:gdLst>
              <a:gd name="connsiteX0" fmla="*/ 485686 w 485686"/>
              <a:gd name="connsiteY0" fmla="*/ 1649338 h 1649338"/>
              <a:gd name="connsiteX1" fmla="*/ 66942 w 485686"/>
              <a:gd name="connsiteY1" fmla="*/ 1145136 h 1649338"/>
              <a:gd name="connsiteX2" fmla="*/ 84034 w 485686"/>
              <a:gd name="connsiteY2" fmla="*/ 393106 h 1649338"/>
              <a:gd name="connsiteX3" fmla="*/ 331862 w 485686"/>
              <a:gd name="connsiteY3" fmla="*/ 0 h 164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686" h="1649338">
                <a:moveTo>
                  <a:pt x="485686" y="1649338"/>
                </a:moveTo>
                <a:cubicBezTo>
                  <a:pt x="309785" y="1501923"/>
                  <a:pt x="133884" y="1354508"/>
                  <a:pt x="66942" y="1145136"/>
                </a:cubicBezTo>
                <a:cubicBezTo>
                  <a:pt x="0" y="935764"/>
                  <a:pt x="39881" y="583962"/>
                  <a:pt x="84034" y="393106"/>
                </a:cubicBezTo>
                <a:cubicBezTo>
                  <a:pt x="128187" y="202250"/>
                  <a:pt x="156673" y="8546"/>
                  <a:pt x="331862" y="0"/>
                </a:cubicBezTo>
              </a:path>
            </a:pathLst>
          </a:custGeom>
          <a:ln w="1587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876800" y="5029200"/>
            <a:ext cx="916431" cy="1066800"/>
          </a:xfrm>
          <a:custGeom>
            <a:avLst/>
            <a:gdLst>
              <a:gd name="connsiteX0" fmla="*/ 0 w 1009827"/>
              <a:gd name="connsiteY0" fmla="*/ 61245 h 1291839"/>
              <a:gd name="connsiteX1" fmla="*/ 649480 w 1009827"/>
              <a:gd name="connsiteY1" fmla="*/ 95428 h 1291839"/>
              <a:gd name="connsiteX2" fmla="*/ 1008403 w 1009827"/>
              <a:gd name="connsiteY2" fmla="*/ 633813 h 1291839"/>
              <a:gd name="connsiteX3" fmla="*/ 640934 w 1009827"/>
              <a:gd name="connsiteY3" fmla="*/ 1291839 h 129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827" h="1291839">
                <a:moveTo>
                  <a:pt x="0" y="61245"/>
                </a:moveTo>
                <a:cubicBezTo>
                  <a:pt x="240706" y="30622"/>
                  <a:pt x="481413" y="0"/>
                  <a:pt x="649480" y="95428"/>
                </a:cubicBezTo>
                <a:cubicBezTo>
                  <a:pt x="817547" y="190856"/>
                  <a:pt x="1009827" y="434411"/>
                  <a:pt x="1008403" y="633813"/>
                </a:cubicBezTo>
                <a:cubicBezTo>
                  <a:pt x="1006979" y="833215"/>
                  <a:pt x="685087" y="1089589"/>
                  <a:pt x="640934" y="1291839"/>
                </a:cubicBezTo>
              </a:path>
            </a:pathLst>
          </a:cu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955032" y="2819400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w Cen MT" pitchFamily="34" charset="0"/>
              </a:rPr>
              <a:t>Clients send HTTP requests</a:t>
            </a:r>
          </a:p>
          <a:p>
            <a:r>
              <a:rPr lang="en-US" sz="1400" dirty="0">
                <a:latin typeface="Tw Cen MT" pitchFamily="34" charset="0"/>
              </a:rPr>
              <a:t> to Node.js server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83714" y="4191000"/>
            <a:ext cx="28648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w Cen MT" pitchFamily="34" charset="0"/>
              </a:rPr>
              <a:t>An Event-loop is woken up by OS,</a:t>
            </a:r>
          </a:p>
          <a:p>
            <a:r>
              <a:rPr lang="en-US" sz="1400" dirty="0">
                <a:latin typeface="Tw Cen MT" pitchFamily="34" charset="0"/>
              </a:rPr>
              <a:t>passes request and response objects</a:t>
            </a:r>
          </a:p>
          <a:p>
            <a:r>
              <a:rPr lang="en-US" sz="1400" dirty="0">
                <a:latin typeface="Tw Cen MT" pitchFamily="34" charset="0"/>
              </a:rPr>
              <a:t>to the thread-pool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69431" y="5334000"/>
            <a:ext cx="1705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w Cen MT" pitchFamily="34" charset="0"/>
              </a:rPr>
              <a:t>Long-running jobs run</a:t>
            </a:r>
          </a:p>
          <a:p>
            <a:r>
              <a:rPr lang="en-US" sz="1400" dirty="0">
                <a:latin typeface="Tw Cen MT" pitchFamily="34" charset="0"/>
              </a:rPr>
              <a:t> on worker threads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00201" y="5867400"/>
            <a:ext cx="16341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w Cen MT" pitchFamily="34" charset="0"/>
              </a:rPr>
              <a:t>Response is sent</a:t>
            </a:r>
          </a:p>
          <a:p>
            <a:r>
              <a:rPr lang="en-US" sz="1400" dirty="0">
                <a:latin typeface="Tw Cen MT" pitchFamily="34" charset="0"/>
              </a:rPr>
              <a:t>back to main thread</a:t>
            </a:r>
          </a:p>
          <a:p>
            <a:r>
              <a:rPr lang="en-US" sz="1400" dirty="0">
                <a:latin typeface="Tw Cen MT" pitchFamily="34" charset="0"/>
              </a:rPr>
              <a:t>via callback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00200" y="4267200"/>
            <a:ext cx="1449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w Cen MT" pitchFamily="34" charset="0"/>
              </a:rPr>
              <a:t>Event loop returns</a:t>
            </a:r>
          </a:p>
          <a:p>
            <a:r>
              <a:rPr lang="en-US" sz="1400" dirty="0">
                <a:latin typeface="Tw Cen MT" pitchFamily="34" charset="0"/>
              </a:rPr>
              <a:t>result to client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3276600"/>
            <a:ext cx="24384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7191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Theory: Non-Blocking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700" y="1600201"/>
            <a:ext cx="7339555" cy="4648206"/>
          </a:xfrm>
        </p:spPr>
        <p:txBody>
          <a:bodyPr>
            <a:normAutofit/>
          </a:bodyPr>
          <a:lstStyle/>
          <a:p>
            <a:r>
              <a:rPr lang="en-US" dirty="0"/>
              <a:t>Traditional I/O</a:t>
            </a:r>
          </a:p>
          <a:p>
            <a:pPr lvl="1">
              <a:buNone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db.query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select x from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table_Y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  <a:p>
            <a:pPr lvl="1">
              <a:buNone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doSomethingWith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(result);</a:t>
            </a:r>
            <a:r>
              <a:rPr lang="en-US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//wait for result! </a:t>
            </a:r>
          </a:p>
          <a:p>
            <a:pPr lvl="1">
              <a:buNone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doSomethingWithOutResult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//execution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blocked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</a:p>
          <a:p>
            <a:pPr lvl="1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onsolas" pitchFamily="49" charset="0"/>
              </a:rPr>
              <a:t>Non-traditional, Non-blocking I/O</a:t>
            </a:r>
          </a:p>
          <a:p>
            <a:pPr lvl="1">
              <a:buNone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db.query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select x from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table_Y”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,function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(result){ </a:t>
            </a:r>
          </a:p>
          <a:p>
            <a:pPr lvl="1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doSomethingWith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(result);</a:t>
            </a:r>
            <a:r>
              <a:rPr lang="en-US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//wait for result!</a:t>
            </a:r>
          </a:p>
          <a:p>
            <a:pPr lvl="1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lvl="1">
              <a:buNone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doSomethingWithOutResult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executes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without any delay!</a:t>
            </a:r>
          </a:p>
          <a:p>
            <a:pPr lvl="1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31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700" y="1600201"/>
            <a:ext cx="7332627" cy="4648206"/>
          </a:xfrm>
        </p:spPr>
        <p:txBody>
          <a:bodyPr>
            <a:normAutofit/>
          </a:bodyPr>
          <a:lstStyle/>
          <a:p>
            <a:r>
              <a:rPr lang="en-US" dirty="0"/>
              <a:t>Node.js heavily relies on </a:t>
            </a:r>
            <a:r>
              <a:rPr lang="en-US" b="1" dirty="0"/>
              <a:t>modules</a:t>
            </a:r>
            <a:r>
              <a:rPr lang="en-US" dirty="0"/>
              <a:t>, in previous examples </a:t>
            </a:r>
            <a:r>
              <a:rPr lang="en-US" b="1" dirty="0"/>
              <a:t>require</a:t>
            </a:r>
            <a:r>
              <a:rPr lang="en-US" dirty="0"/>
              <a:t> keyword loaded the http &amp; net modules. </a:t>
            </a:r>
          </a:p>
          <a:p>
            <a:r>
              <a:rPr lang="en-US" dirty="0"/>
              <a:t>Creating a module is easy, just put your JavaScript code in a separate </a:t>
            </a:r>
            <a:r>
              <a:rPr lang="en-US" dirty="0" err="1"/>
              <a:t>js</a:t>
            </a:r>
            <a:r>
              <a:rPr lang="en-US" dirty="0"/>
              <a:t> file and include it in your code by using keyword require, like:</a:t>
            </a:r>
          </a:p>
          <a:p>
            <a:pPr lvl="1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modulex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require('./module');</a:t>
            </a:r>
            <a:endParaRPr lang="en-US" dirty="0"/>
          </a:p>
          <a:p>
            <a:r>
              <a:rPr lang="en-US" dirty="0"/>
              <a:t>Libraries in Node.js are called packages and they can be installed by typing </a:t>
            </a:r>
          </a:p>
          <a:p>
            <a:pPr lvl="1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npm install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package_name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//package should be available in npm registry @ nmpjs.org</a:t>
            </a:r>
          </a:p>
          <a:p>
            <a:r>
              <a:rPr lang="en-US" b="1" dirty="0"/>
              <a:t>NPM</a:t>
            </a:r>
            <a:r>
              <a:rPr lang="en-US" dirty="0"/>
              <a:t> (Node Package Manager) comes bundled with Node.js installation.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48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Programming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Node.js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83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socket?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An interface between application and network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application creates a socket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socket </a:t>
            </a:r>
            <a:r>
              <a:rPr lang="en-US" altLang="en-US" i="1"/>
              <a:t>type </a:t>
            </a:r>
            <a:r>
              <a:rPr lang="en-US" altLang="en-US"/>
              <a:t>dictates the style of communication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reliable vs. best effort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connection-oriented vs. connectionless</a:t>
            </a:r>
          </a:p>
          <a:p>
            <a:pPr>
              <a:lnSpc>
                <a:spcPct val="90000"/>
              </a:lnSpc>
            </a:pPr>
            <a:r>
              <a:rPr lang="en-US" altLang="en-US"/>
              <a:t>Once configured the application can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pass data to the socket for network transmission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receive data from the socket (transmitted through the network by some other host)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BD11-ABC3-477C-815C-5BA795B36F6F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00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essential types of sockets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51868" y="1436688"/>
            <a:ext cx="3298113" cy="2563813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000" dirty="0">
                <a:latin typeface="Arial" panose="020B0604020202020204" pitchFamily="34" charset="0"/>
              </a:rPr>
              <a:t>TCP Socket</a:t>
            </a:r>
          </a:p>
          <a:p>
            <a:pPr lvl="1"/>
            <a:r>
              <a:rPr lang="en-US" altLang="en-US" sz="2000" dirty="0"/>
              <a:t>Stream-oriented</a:t>
            </a:r>
          </a:p>
          <a:p>
            <a:pPr lvl="1"/>
            <a:r>
              <a:rPr lang="en-US" altLang="en-US" sz="2000" dirty="0"/>
              <a:t>reliable delivery</a:t>
            </a:r>
          </a:p>
          <a:p>
            <a:pPr lvl="1"/>
            <a:r>
              <a:rPr lang="en-US" altLang="en-US" sz="2000" dirty="0"/>
              <a:t>in-order guaranteed</a:t>
            </a:r>
          </a:p>
          <a:p>
            <a:pPr lvl="1"/>
            <a:r>
              <a:rPr lang="en-US" altLang="en-US" sz="2000" dirty="0"/>
              <a:t>connection-oriented</a:t>
            </a:r>
          </a:p>
          <a:p>
            <a:pPr lvl="1"/>
            <a:r>
              <a:rPr lang="en-US" altLang="en-US" sz="2000" dirty="0"/>
              <a:t>bidirectional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666143" y="1432205"/>
            <a:ext cx="3298115" cy="2566552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000" dirty="0">
                <a:latin typeface="Arial" panose="020B0604020202020204" pitchFamily="34" charset="0"/>
              </a:rPr>
              <a:t>UDP Socket </a:t>
            </a:r>
          </a:p>
          <a:p>
            <a:pPr lvl="1"/>
            <a:r>
              <a:rPr lang="en-US" altLang="en-US" sz="2000" dirty="0"/>
              <a:t>Datagram-oriented</a:t>
            </a:r>
          </a:p>
          <a:p>
            <a:pPr lvl="1"/>
            <a:r>
              <a:rPr lang="en-US" altLang="en-US" sz="2000" dirty="0"/>
              <a:t>unreliable delivery</a:t>
            </a:r>
          </a:p>
          <a:p>
            <a:pPr lvl="1"/>
            <a:r>
              <a:rPr lang="en-US" altLang="en-US" sz="2000" dirty="0"/>
              <a:t>no order guarantees</a:t>
            </a:r>
          </a:p>
          <a:p>
            <a:pPr lvl="1"/>
            <a:r>
              <a:rPr lang="en-US" altLang="en-US" sz="2000" dirty="0"/>
              <a:t>no notion of “connection” – app indicates destination for each packet</a:t>
            </a:r>
          </a:p>
          <a:p>
            <a:pPr lvl="1"/>
            <a:r>
              <a:rPr lang="en-US" altLang="en-US" sz="2000" dirty="0"/>
              <a:t>can send or receive</a:t>
            </a:r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B983-5736-4BC1-A3AE-2E51ED54CC94}" type="slidenum">
              <a:rPr lang="en-US" altLang="en-US"/>
              <a:pPr/>
              <a:t>16</a:t>
            </a:fld>
            <a:endParaRPr lang="en-US" altLang="en-US"/>
          </a:p>
        </p:txBody>
      </p:sp>
      <p:grpSp>
        <p:nvGrpSpPr>
          <p:cNvPr id="10293" name="Group 53"/>
          <p:cNvGrpSpPr>
            <a:grpSpLocks/>
          </p:cNvGrpSpPr>
          <p:nvPr/>
        </p:nvGrpSpPr>
        <p:grpSpPr bwMode="auto">
          <a:xfrm>
            <a:off x="1676400" y="3702051"/>
            <a:ext cx="4267200" cy="1863725"/>
            <a:chOff x="96" y="2476"/>
            <a:chExt cx="2688" cy="1174"/>
          </a:xfrm>
        </p:grpSpPr>
        <p:grpSp>
          <p:nvGrpSpPr>
            <p:cNvPr id="10260" name="Group 20"/>
            <p:cNvGrpSpPr>
              <a:grpSpLocks/>
            </p:cNvGrpSpPr>
            <p:nvPr/>
          </p:nvGrpSpPr>
          <p:grpSpPr bwMode="auto">
            <a:xfrm>
              <a:off x="96" y="2476"/>
              <a:ext cx="912" cy="327"/>
              <a:chOff x="360" y="3795"/>
              <a:chExt cx="912" cy="327"/>
            </a:xfrm>
          </p:grpSpPr>
          <p:sp>
            <p:nvSpPr>
              <p:cNvPr id="10259" name="Oval 19"/>
              <p:cNvSpPr>
                <a:spLocks noChangeArrowheads="1"/>
              </p:cNvSpPr>
              <p:nvPr/>
            </p:nvSpPr>
            <p:spPr bwMode="auto">
              <a:xfrm>
                <a:off x="384" y="3795"/>
                <a:ext cx="164" cy="327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57" name="Text Box 17"/>
              <p:cNvSpPr txBox="1">
                <a:spLocks noChangeArrowheads="1"/>
              </p:cNvSpPr>
              <p:nvPr/>
            </p:nvSpPr>
            <p:spPr bwMode="auto">
              <a:xfrm>
                <a:off x="360" y="3815"/>
                <a:ext cx="91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App</a:t>
                </a:r>
              </a:p>
            </p:txBody>
          </p:sp>
          <p:sp>
            <p:nvSpPr>
              <p:cNvPr id="10258" name="Oval 18"/>
              <p:cNvSpPr>
                <a:spLocks noChangeArrowheads="1"/>
              </p:cNvSpPr>
              <p:nvPr/>
            </p:nvSpPr>
            <p:spPr bwMode="auto">
              <a:xfrm>
                <a:off x="408" y="3795"/>
                <a:ext cx="164" cy="327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576" y="3264"/>
              <a:ext cx="9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10248" name="Group 8"/>
            <p:cNvGrpSpPr>
              <a:grpSpLocks/>
            </p:cNvGrpSpPr>
            <p:nvPr/>
          </p:nvGrpSpPr>
          <p:grpSpPr bwMode="auto">
            <a:xfrm>
              <a:off x="576" y="2832"/>
              <a:ext cx="1056" cy="818"/>
              <a:chOff x="1104" y="2400"/>
              <a:chExt cx="1056" cy="818"/>
            </a:xfrm>
          </p:grpSpPr>
          <p:sp>
            <p:nvSpPr>
              <p:cNvPr id="10245" name="AutoShape 5"/>
              <p:cNvSpPr>
                <a:spLocks noChangeArrowheads="1"/>
              </p:cNvSpPr>
              <p:nvPr/>
            </p:nvSpPr>
            <p:spPr bwMode="auto">
              <a:xfrm rot="5400000">
                <a:off x="1223" y="2498"/>
                <a:ext cx="818" cy="62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CC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1104" y="2684"/>
                <a:ext cx="10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/>
                  <a:t>socket</a:t>
                </a:r>
              </a:p>
            </p:txBody>
          </p:sp>
        </p:grpSp>
        <p:sp>
          <p:nvSpPr>
            <p:cNvPr id="10261" name="AutoShape 21"/>
            <p:cNvSpPr>
              <a:spLocks noChangeArrowheads="1"/>
            </p:cNvSpPr>
            <p:nvPr/>
          </p:nvSpPr>
          <p:spPr bwMode="auto">
            <a:xfrm flipV="1">
              <a:off x="192" y="2736"/>
              <a:ext cx="601" cy="816"/>
            </a:xfrm>
            <a:custGeom>
              <a:avLst/>
              <a:gdLst>
                <a:gd name="G0" fmla="+- 12427 0 0"/>
                <a:gd name="G1" fmla="+- 2302 0 0"/>
                <a:gd name="G2" fmla="+- 12158 0 2302"/>
                <a:gd name="G3" fmla="+- G2 0 2302"/>
                <a:gd name="G4" fmla="*/ G3 32768 32059"/>
                <a:gd name="G5" fmla="*/ G4 1 2"/>
                <a:gd name="G6" fmla="+- 21600 0 12427"/>
                <a:gd name="G7" fmla="*/ G6 2302 6079"/>
                <a:gd name="G8" fmla="+- G7 12427 0"/>
                <a:gd name="T0" fmla="*/ 12427 w 21600"/>
                <a:gd name="T1" fmla="*/ 0 h 21600"/>
                <a:gd name="T2" fmla="*/ 12427 w 21600"/>
                <a:gd name="T3" fmla="*/ 12158 h 21600"/>
                <a:gd name="T4" fmla="*/ 3861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427" y="0"/>
                  </a:lnTo>
                  <a:lnTo>
                    <a:pt x="12427" y="2302"/>
                  </a:lnTo>
                  <a:cubicBezTo>
                    <a:pt x="5564" y="2302"/>
                    <a:pt x="0" y="6715"/>
                    <a:pt x="0" y="12158"/>
                  </a:cubicBezTo>
                  <a:lnTo>
                    <a:pt x="0" y="21600"/>
                  </a:lnTo>
                  <a:lnTo>
                    <a:pt x="7721" y="21600"/>
                  </a:lnTo>
                  <a:lnTo>
                    <a:pt x="7721" y="12158"/>
                  </a:lnTo>
                  <a:cubicBezTo>
                    <a:pt x="7721" y="10887"/>
                    <a:pt x="9828" y="9856"/>
                    <a:pt x="12427" y="9856"/>
                  </a:cubicBezTo>
                  <a:lnTo>
                    <a:pt x="12427" y="1215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96" y="2976"/>
              <a:ext cx="240" cy="213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3</a:t>
              </a:r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288" y="3024"/>
              <a:ext cx="240" cy="213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2</a:t>
              </a:r>
            </a:p>
          </p:txBody>
        </p:sp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>
              <a:off x="480" y="3072"/>
              <a:ext cx="240" cy="213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1</a:t>
              </a:r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1536" y="2956"/>
              <a:ext cx="96" cy="233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67" name="Rectangle 27"/>
            <p:cNvSpPr>
              <a:spLocks noChangeArrowheads="1"/>
            </p:cNvSpPr>
            <p:nvPr/>
          </p:nvSpPr>
          <p:spPr bwMode="auto">
            <a:xfrm>
              <a:off x="1728" y="2956"/>
              <a:ext cx="96" cy="233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1920" y="2956"/>
              <a:ext cx="96" cy="233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0292" name="Group 52"/>
            <p:cNvGrpSpPr>
              <a:grpSpLocks/>
            </p:cNvGrpSpPr>
            <p:nvPr/>
          </p:nvGrpSpPr>
          <p:grpSpPr bwMode="auto">
            <a:xfrm>
              <a:off x="1440" y="3158"/>
              <a:ext cx="1344" cy="367"/>
              <a:chOff x="1440" y="3158"/>
              <a:chExt cx="1443" cy="367"/>
            </a:xfrm>
          </p:grpSpPr>
          <p:sp>
            <p:nvSpPr>
              <p:cNvPr id="10249" name="Line 9"/>
              <p:cNvSpPr>
                <a:spLocks noChangeShapeType="1"/>
              </p:cNvSpPr>
              <p:nvPr/>
            </p:nvSpPr>
            <p:spPr bwMode="auto">
              <a:xfrm>
                <a:off x="1440" y="3168"/>
                <a:ext cx="768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0" name="Text Box 10"/>
              <p:cNvSpPr txBox="1">
                <a:spLocks noChangeArrowheads="1"/>
              </p:cNvSpPr>
              <p:nvPr/>
            </p:nvSpPr>
            <p:spPr bwMode="auto">
              <a:xfrm>
                <a:off x="2208" y="3158"/>
                <a:ext cx="675" cy="233"/>
              </a:xfrm>
              <a:prstGeom prst="rect">
                <a:avLst/>
              </a:prstGeom>
              <a:solidFill>
                <a:srgbClr val="3366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Dest.</a:t>
                </a:r>
              </a:p>
            </p:txBody>
          </p:sp>
          <p:sp>
            <p:nvSpPr>
              <p:cNvPr id="10262" name="Line 22"/>
              <p:cNvSpPr>
                <a:spLocks noChangeShapeType="1"/>
              </p:cNvSpPr>
              <p:nvPr/>
            </p:nvSpPr>
            <p:spPr bwMode="auto">
              <a:xfrm flipH="1">
                <a:off x="1440" y="3312"/>
                <a:ext cx="768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9" name="Rectangle 29"/>
              <p:cNvSpPr>
                <a:spLocks noChangeArrowheads="1"/>
              </p:cNvSpPr>
              <p:nvPr/>
            </p:nvSpPr>
            <p:spPr bwMode="auto">
              <a:xfrm>
                <a:off x="1632" y="3292"/>
                <a:ext cx="96" cy="233"/>
              </a:xfrm>
              <a:prstGeom prst="rect">
                <a:avLst/>
              </a:prstGeom>
              <a:solidFill>
                <a:schemeClr val="tx2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70" name="Rectangle 30"/>
              <p:cNvSpPr>
                <a:spLocks noChangeArrowheads="1"/>
              </p:cNvSpPr>
              <p:nvPr/>
            </p:nvSpPr>
            <p:spPr bwMode="auto">
              <a:xfrm>
                <a:off x="1824" y="3292"/>
                <a:ext cx="96" cy="233"/>
              </a:xfrm>
              <a:prstGeom prst="rect">
                <a:avLst/>
              </a:prstGeom>
              <a:solidFill>
                <a:schemeClr val="tx2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325" name="Group 85"/>
          <p:cNvGrpSpPr>
            <a:grpSpLocks/>
          </p:cNvGrpSpPr>
          <p:nvPr/>
        </p:nvGrpSpPr>
        <p:grpSpPr bwMode="auto">
          <a:xfrm>
            <a:off x="6553200" y="4235451"/>
            <a:ext cx="3962400" cy="2122488"/>
            <a:chOff x="2928" y="2860"/>
            <a:chExt cx="2496" cy="1337"/>
          </a:xfrm>
        </p:grpSpPr>
        <p:grpSp>
          <p:nvGrpSpPr>
            <p:cNvPr id="10295" name="Group 55"/>
            <p:cNvGrpSpPr>
              <a:grpSpLocks/>
            </p:cNvGrpSpPr>
            <p:nvPr/>
          </p:nvGrpSpPr>
          <p:grpSpPr bwMode="auto">
            <a:xfrm>
              <a:off x="2928" y="2908"/>
              <a:ext cx="912" cy="327"/>
              <a:chOff x="360" y="3795"/>
              <a:chExt cx="912" cy="327"/>
            </a:xfrm>
          </p:grpSpPr>
          <p:sp>
            <p:nvSpPr>
              <p:cNvPr id="10296" name="Oval 56"/>
              <p:cNvSpPr>
                <a:spLocks noChangeArrowheads="1"/>
              </p:cNvSpPr>
              <p:nvPr/>
            </p:nvSpPr>
            <p:spPr bwMode="auto">
              <a:xfrm>
                <a:off x="384" y="3795"/>
                <a:ext cx="164" cy="327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97" name="Text Box 57"/>
              <p:cNvSpPr txBox="1">
                <a:spLocks noChangeArrowheads="1"/>
              </p:cNvSpPr>
              <p:nvPr/>
            </p:nvSpPr>
            <p:spPr bwMode="auto">
              <a:xfrm>
                <a:off x="360" y="3815"/>
                <a:ext cx="91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App</a:t>
                </a:r>
              </a:p>
            </p:txBody>
          </p:sp>
          <p:sp>
            <p:nvSpPr>
              <p:cNvPr id="10298" name="Oval 58"/>
              <p:cNvSpPr>
                <a:spLocks noChangeArrowheads="1"/>
              </p:cNvSpPr>
              <p:nvPr/>
            </p:nvSpPr>
            <p:spPr bwMode="auto">
              <a:xfrm>
                <a:off x="408" y="3795"/>
                <a:ext cx="164" cy="327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299" name="Text Box 59"/>
            <p:cNvSpPr txBox="1">
              <a:spLocks noChangeArrowheads="1"/>
            </p:cNvSpPr>
            <p:nvPr/>
          </p:nvSpPr>
          <p:spPr bwMode="auto">
            <a:xfrm>
              <a:off x="3408" y="3696"/>
              <a:ext cx="9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10300" name="Group 60"/>
            <p:cNvGrpSpPr>
              <a:grpSpLocks/>
            </p:cNvGrpSpPr>
            <p:nvPr/>
          </p:nvGrpSpPr>
          <p:grpSpPr bwMode="auto">
            <a:xfrm>
              <a:off x="3408" y="3264"/>
              <a:ext cx="1056" cy="818"/>
              <a:chOff x="1104" y="2400"/>
              <a:chExt cx="1056" cy="818"/>
            </a:xfrm>
          </p:grpSpPr>
          <p:sp>
            <p:nvSpPr>
              <p:cNvPr id="10301" name="AutoShape 61"/>
              <p:cNvSpPr>
                <a:spLocks noChangeArrowheads="1"/>
              </p:cNvSpPr>
              <p:nvPr/>
            </p:nvSpPr>
            <p:spPr bwMode="auto">
              <a:xfrm rot="5400000">
                <a:off x="1223" y="2498"/>
                <a:ext cx="818" cy="62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CC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2" name="Text Box 62"/>
              <p:cNvSpPr txBox="1">
                <a:spLocks noChangeArrowheads="1"/>
              </p:cNvSpPr>
              <p:nvPr/>
            </p:nvSpPr>
            <p:spPr bwMode="auto">
              <a:xfrm>
                <a:off x="1104" y="2684"/>
                <a:ext cx="10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/>
                  <a:t>socket</a:t>
                </a:r>
              </a:p>
            </p:txBody>
          </p:sp>
        </p:grpSp>
        <p:sp>
          <p:nvSpPr>
            <p:cNvPr id="10303" name="AutoShape 63"/>
            <p:cNvSpPr>
              <a:spLocks noChangeArrowheads="1"/>
            </p:cNvSpPr>
            <p:nvPr/>
          </p:nvSpPr>
          <p:spPr bwMode="auto">
            <a:xfrm flipV="1">
              <a:off x="3024" y="3168"/>
              <a:ext cx="601" cy="816"/>
            </a:xfrm>
            <a:custGeom>
              <a:avLst/>
              <a:gdLst>
                <a:gd name="G0" fmla="+- 12427 0 0"/>
                <a:gd name="G1" fmla="+- 2302 0 0"/>
                <a:gd name="G2" fmla="+- 12158 0 2302"/>
                <a:gd name="G3" fmla="+- G2 0 2302"/>
                <a:gd name="G4" fmla="*/ G3 32768 32059"/>
                <a:gd name="G5" fmla="*/ G4 1 2"/>
                <a:gd name="G6" fmla="+- 21600 0 12427"/>
                <a:gd name="G7" fmla="*/ G6 2302 6079"/>
                <a:gd name="G8" fmla="+- G7 12427 0"/>
                <a:gd name="T0" fmla="*/ 12427 w 21600"/>
                <a:gd name="T1" fmla="*/ 0 h 21600"/>
                <a:gd name="T2" fmla="*/ 12427 w 21600"/>
                <a:gd name="T3" fmla="*/ 12158 h 21600"/>
                <a:gd name="T4" fmla="*/ 3861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427" y="0"/>
                  </a:lnTo>
                  <a:lnTo>
                    <a:pt x="12427" y="2302"/>
                  </a:lnTo>
                  <a:cubicBezTo>
                    <a:pt x="5564" y="2302"/>
                    <a:pt x="0" y="6715"/>
                    <a:pt x="0" y="12158"/>
                  </a:cubicBezTo>
                  <a:lnTo>
                    <a:pt x="0" y="21600"/>
                  </a:lnTo>
                  <a:lnTo>
                    <a:pt x="7721" y="21600"/>
                  </a:lnTo>
                  <a:lnTo>
                    <a:pt x="7721" y="12158"/>
                  </a:lnTo>
                  <a:cubicBezTo>
                    <a:pt x="7721" y="10887"/>
                    <a:pt x="9828" y="9856"/>
                    <a:pt x="12427" y="9856"/>
                  </a:cubicBezTo>
                  <a:lnTo>
                    <a:pt x="12427" y="1215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304" name="Text Box 64"/>
            <p:cNvSpPr txBox="1">
              <a:spLocks noChangeArrowheads="1"/>
            </p:cNvSpPr>
            <p:nvPr/>
          </p:nvSpPr>
          <p:spPr bwMode="auto">
            <a:xfrm>
              <a:off x="2928" y="3408"/>
              <a:ext cx="240" cy="213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3</a:t>
              </a:r>
            </a:p>
          </p:txBody>
        </p:sp>
        <p:sp>
          <p:nvSpPr>
            <p:cNvPr id="10305" name="Text Box 65"/>
            <p:cNvSpPr txBox="1">
              <a:spLocks noChangeArrowheads="1"/>
            </p:cNvSpPr>
            <p:nvPr/>
          </p:nvSpPr>
          <p:spPr bwMode="auto">
            <a:xfrm>
              <a:off x="3120" y="3456"/>
              <a:ext cx="240" cy="213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2</a:t>
              </a:r>
            </a:p>
          </p:txBody>
        </p:sp>
        <p:sp>
          <p:nvSpPr>
            <p:cNvPr id="10306" name="Text Box 66"/>
            <p:cNvSpPr txBox="1">
              <a:spLocks noChangeArrowheads="1"/>
            </p:cNvSpPr>
            <p:nvPr/>
          </p:nvSpPr>
          <p:spPr bwMode="auto">
            <a:xfrm>
              <a:off x="3312" y="3504"/>
              <a:ext cx="240" cy="213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1</a:t>
              </a:r>
            </a:p>
          </p:txBody>
        </p:sp>
        <p:sp>
          <p:nvSpPr>
            <p:cNvPr id="10307" name="Rectangle 67"/>
            <p:cNvSpPr>
              <a:spLocks noChangeArrowheads="1"/>
            </p:cNvSpPr>
            <p:nvPr/>
          </p:nvSpPr>
          <p:spPr bwMode="auto">
            <a:xfrm>
              <a:off x="4272" y="2860"/>
              <a:ext cx="96" cy="233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08" name="Rectangle 68"/>
            <p:cNvSpPr>
              <a:spLocks noChangeArrowheads="1"/>
            </p:cNvSpPr>
            <p:nvPr/>
          </p:nvSpPr>
          <p:spPr bwMode="auto">
            <a:xfrm>
              <a:off x="4416" y="3196"/>
              <a:ext cx="96" cy="233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09" name="Rectangle 69"/>
            <p:cNvSpPr>
              <a:spLocks noChangeArrowheads="1"/>
            </p:cNvSpPr>
            <p:nvPr/>
          </p:nvSpPr>
          <p:spPr bwMode="auto">
            <a:xfrm>
              <a:off x="4560" y="3484"/>
              <a:ext cx="96" cy="233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11" name="Line 71"/>
            <p:cNvSpPr>
              <a:spLocks noChangeShapeType="1"/>
            </p:cNvSpPr>
            <p:nvPr/>
          </p:nvSpPr>
          <p:spPr bwMode="auto">
            <a:xfrm flipV="1">
              <a:off x="4272" y="3072"/>
              <a:ext cx="576" cy="52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2" name="Text Box 72"/>
            <p:cNvSpPr txBox="1">
              <a:spLocks noChangeArrowheads="1"/>
            </p:cNvSpPr>
            <p:nvPr/>
          </p:nvSpPr>
          <p:spPr bwMode="auto">
            <a:xfrm>
              <a:off x="4848" y="2918"/>
              <a:ext cx="432" cy="233"/>
            </a:xfrm>
            <a:prstGeom prst="rect">
              <a:avLst/>
            </a:prstGeom>
            <a:solidFill>
              <a:srgbClr val="3366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D1</a:t>
              </a:r>
            </a:p>
          </p:txBody>
        </p:sp>
        <p:sp>
          <p:nvSpPr>
            <p:cNvPr id="10316" name="Text Box 76"/>
            <p:cNvSpPr txBox="1">
              <a:spLocks noChangeArrowheads="1"/>
            </p:cNvSpPr>
            <p:nvPr/>
          </p:nvSpPr>
          <p:spPr bwMode="auto">
            <a:xfrm>
              <a:off x="4608" y="3926"/>
              <a:ext cx="432" cy="233"/>
            </a:xfrm>
            <a:prstGeom prst="rect">
              <a:avLst/>
            </a:prstGeom>
            <a:solidFill>
              <a:srgbClr val="3366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D3</a:t>
              </a:r>
            </a:p>
          </p:txBody>
        </p:sp>
        <p:sp>
          <p:nvSpPr>
            <p:cNvPr id="10317" name="Text Box 77"/>
            <p:cNvSpPr txBox="1">
              <a:spLocks noChangeArrowheads="1"/>
            </p:cNvSpPr>
            <p:nvPr/>
          </p:nvSpPr>
          <p:spPr bwMode="auto">
            <a:xfrm>
              <a:off x="4992" y="3494"/>
              <a:ext cx="432" cy="233"/>
            </a:xfrm>
            <a:prstGeom prst="rect">
              <a:avLst/>
            </a:prstGeom>
            <a:solidFill>
              <a:srgbClr val="3366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D2</a:t>
              </a:r>
            </a:p>
          </p:txBody>
        </p:sp>
        <p:sp>
          <p:nvSpPr>
            <p:cNvPr id="10318" name="Freeform 78"/>
            <p:cNvSpPr>
              <a:spLocks/>
            </p:cNvSpPr>
            <p:nvPr/>
          </p:nvSpPr>
          <p:spPr bwMode="auto">
            <a:xfrm>
              <a:off x="4240" y="3100"/>
              <a:ext cx="512" cy="233"/>
            </a:xfrm>
            <a:custGeom>
              <a:avLst/>
              <a:gdLst>
                <a:gd name="T0" fmla="*/ 32 w 512"/>
                <a:gd name="T1" fmla="*/ 480 h 480"/>
                <a:gd name="T2" fmla="*/ 80 w 512"/>
                <a:gd name="T3" fmla="*/ 96 h 480"/>
                <a:gd name="T4" fmla="*/ 512 w 512"/>
                <a:gd name="T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2" h="480">
                  <a:moveTo>
                    <a:pt x="32" y="480"/>
                  </a:moveTo>
                  <a:cubicBezTo>
                    <a:pt x="16" y="328"/>
                    <a:pt x="0" y="176"/>
                    <a:pt x="80" y="96"/>
                  </a:cubicBezTo>
                  <a:cubicBezTo>
                    <a:pt x="160" y="16"/>
                    <a:pt x="440" y="16"/>
                    <a:pt x="512" y="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olid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endParaRPr lang="en-US"/>
            </a:p>
          </p:txBody>
        </p:sp>
        <p:sp>
          <p:nvSpPr>
            <p:cNvPr id="10319" name="Line 79"/>
            <p:cNvSpPr>
              <a:spLocks noChangeShapeType="1"/>
            </p:cNvSpPr>
            <p:nvPr/>
          </p:nvSpPr>
          <p:spPr bwMode="auto">
            <a:xfrm>
              <a:off x="4320" y="3696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endParaRPr lang="en-US"/>
            </a:p>
          </p:txBody>
        </p:sp>
        <p:grpSp>
          <p:nvGrpSpPr>
            <p:cNvPr id="10322" name="Group 82"/>
            <p:cNvGrpSpPr>
              <a:grpSpLocks/>
            </p:cNvGrpSpPr>
            <p:nvPr/>
          </p:nvGrpSpPr>
          <p:grpSpPr bwMode="auto">
            <a:xfrm>
              <a:off x="4704" y="3600"/>
              <a:ext cx="144" cy="240"/>
              <a:chOff x="4704" y="3600"/>
              <a:chExt cx="144" cy="240"/>
            </a:xfrm>
          </p:grpSpPr>
          <p:sp>
            <p:nvSpPr>
              <p:cNvPr id="10320" name="Line 80"/>
              <p:cNvSpPr>
                <a:spLocks noChangeShapeType="1"/>
              </p:cNvSpPr>
              <p:nvPr/>
            </p:nvSpPr>
            <p:spPr bwMode="auto">
              <a:xfrm>
                <a:off x="4704" y="3600"/>
                <a:ext cx="144" cy="240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21" name="Line 81"/>
              <p:cNvSpPr>
                <a:spLocks noChangeShapeType="1"/>
              </p:cNvSpPr>
              <p:nvPr/>
            </p:nvSpPr>
            <p:spPr bwMode="auto">
              <a:xfrm flipH="1">
                <a:off x="4704" y="3600"/>
                <a:ext cx="144" cy="240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323" name="Line 83"/>
            <p:cNvSpPr>
              <a:spLocks noChangeShapeType="1"/>
            </p:cNvSpPr>
            <p:nvPr/>
          </p:nvSpPr>
          <p:spPr bwMode="auto">
            <a:xfrm flipH="1" flipV="1">
              <a:off x="4272" y="3888"/>
              <a:ext cx="288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endParaRPr lang="en-US"/>
            </a:p>
          </p:txBody>
        </p:sp>
        <p:sp>
          <p:nvSpPr>
            <p:cNvPr id="10324" name="Rectangle 84"/>
            <p:cNvSpPr>
              <a:spLocks noChangeArrowheads="1"/>
            </p:cNvSpPr>
            <p:nvPr/>
          </p:nvSpPr>
          <p:spPr bwMode="auto">
            <a:xfrm>
              <a:off x="4368" y="3964"/>
              <a:ext cx="96" cy="233"/>
            </a:xfrm>
            <a:prstGeom prst="rect">
              <a:avLst/>
            </a:prstGeom>
            <a:solidFill>
              <a:schemeClr val="tx2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9962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Socket Operations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83788" y="3001993"/>
            <a:ext cx="1337094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4592" y="263266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77505" y="1063423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283786" y="3539540"/>
            <a:ext cx="1337095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83785" y="4077087"/>
            <a:ext cx="1337095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83785" y="4973129"/>
            <a:ext cx="1337095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83785" y="5510676"/>
            <a:ext cx="1337095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43954" y="1510919"/>
            <a:ext cx="1337094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43952" y="2048466"/>
            <a:ext cx="1337095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43951" y="2586013"/>
            <a:ext cx="1337095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listen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43951" y="3123560"/>
            <a:ext cx="1337095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42727" y="4220961"/>
            <a:ext cx="1337095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42728" y="4839161"/>
            <a:ext cx="1337095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42728" y="5515882"/>
            <a:ext cx="1337095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42728" y="6024387"/>
            <a:ext cx="1337095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  <p:cxnSp>
        <p:nvCxnSpPr>
          <p:cNvPr id="25" name="Straight Arrow Connector 24"/>
          <p:cNvCxnSpPr>
            <a:stCxn id="16" idx="2"/>
            <a:endCxn id="17" idx="0"/>
          </p:cNvCxnSpPr>
          <p:nvPr/>
        </p:nvCxnSpPr>
        <p:spPr>
          <a:xfrm flipH="1">
            <a:off x="8012499" y="1847349"/>
            <a:ext cx="2" cy="20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2"/>
            <a:endCxn id="18" idx="0"/>
          </p:cNvCxnSpPr>
          <p:nvPr/>
        </p:nvCxnSpPr>
        <p:spPr>
          <a:xfrm flipH="1">
            <a:off x="8012499" y="2384896"/>
            <a:ext cx="1" cy="20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  <a:endCxn id="19" idx="0"/>
          </p:cNvCxnSpPr>
          <p:nvPr/>
        </p:nvCxnSpPr>
        <p:spPr>
          <a:xfrm>
            <a:off x="8012498" y="2922443"/>
            <a:ext cx="0" cy="20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2"/>
            <a:endCxn id="20" idx="0"/>
          </p:cNvCxnSpPr>
          <p:nvPr/>
        </p:nvCxnSpPr>
        <p:spPr>
          <a:xfrm flipH="1">
            <a:off x="8011274" y="3459990"/>
            <a:ext cx="1224" cy="76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</p:cNvCxnSpPr>
          <p:nvPr/>
        </p:nvCxnSpPr>
        <p:spPr>
          <a:xfrm>
            <a:off x="4620881" y="3707755"/>
            <a:ext cx="3390393" cy="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9" idx="0"/>
          </p:cNvCxnSpPr>
          <p:nvPr/>
        </p:nvCxnSpPr>
        <p:spPr>
          <a:xfrm flipH="1">
            <a:off x="3952333" y="3338423"/>
            <a:ext cx="2" cy="20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3" idx="0"/>
          </p:cNvCxnSpPr>
          <p:nvPr/>
        </p:nvCxnSpPr>
        <p:spPr>
          <a:xfrm flipH="1">
            <a:off x="3952333" y="3875970"/>
            <a:ext cx="1" cy="20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3"/>
            <a:endCxn id="20" idx="1"/>
          </p:cNvCxnSpPr>
          <p:nvPr/>
        </p:nvCxnSpPr>
        <p:spPr>
          <a:xfrm>
            <a:off x="4620880" y="4245302"/>
            <a:ext cx="2721847" cy="14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2"/>
            <a:endCxn id="21" idx="0"/>
          </p:cNvCxnSpPr>
          <p:nvPr/>
        </p:nvCxnSpPr>
        <p:spPr>
          <a:xfrm>
            <a:off x="8011275" y="4557392"/>
            <a:ext cx="1" cy="281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1" idx="3"/>
            <a:endCxn id="20" idx="3"/>
          </p:cNvCxnSpPr>
          <p:nvPr/>
        </p:nvCxnSpPr>
        <p:spPr>
          <a:xfrm flipH="1" flipV="1">
            <a:off x="8679822" y="4389176"/>
            <a:ext cx="1" cy="61820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1" idx="1"/>
            <a:endCxn id="14" idx="3"/>
          </p:cNvCxnSpPr>
          <p:nvPr/>
        </p:nvCxnSpPr>
        <p:spPr>
          <a:xfrm flipH="1">
            <a:off x="4620879" y="5007376"/>
            <a:ext cx="2721848" cy="13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" idx="2"/>
            <a:endCxn id="14" idx="0"/>
          </p:cNvCxnSpPr>
          <p:nvPr/>
        </p:nvCxnSpPr>
        <p:spPr>
          <a:xfrm>
            <a:off x="3952332" y="4413518"/>
            <a:ext cx="0" cy="55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3"/>
            <a:endCxn id="22" idx="1"/>
          </p:cNvCxnSpPr>
          <p:nvPr/>
        </p:nvCxnSpPr>
        <p:spPr>
          <a:xfrm>
            <a:off x="4620879" y="5678891"/>
            <a:ext cx="2721848" cy="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2" idx="2"/>
            <a:endCxn id="23" idx="0"/>
          </p:cNvCxnSpPr>
          <p:nvPr/>
        </p:nvCxnSpPr>
        <p:spPr>
          <a:xfrm>
            <a:off x="8011275" y="5852312"/>
            <a:ext cx="0" cy="17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976245" y="4378879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  <a:p>
            <a:r>
              <a:rPr lang="en-US" dirty="0"/>
              <a:t>request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98673" y="3424674"/>
            <a:ext cx="3034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connection establishment</a:t>
            </a:r>
          </a:p>
          <a:p>
            <a:pPr algn="ctr"/>
            <a:r>
              <a:rPr lang="en-US" sz="1600" dirty="0"/>
              <a:t>(TCP three-way handshake)</a:t>
            </a:r>
          </a:p>
        </p:txBody>
      </p:sp>
      <p:sp>
        <p:nvSpPr>
          <p:cNvPr id="65" name="TextBox 64"/>
          <p:cNvSpPr txBox="1"/>
          <p:nvPr/>
        </p:nvSpPr>
        <p:spPr>
          <a:xfrm rot="171304">
            <a:off x="5296851" y="4262677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 (request)</a:t>
            </a:r>
          </a:p>
        </p:txBody>
      </p:sp>
      <p:sp>
        <p:nvSpPr>
          <p:cNvPr id="66" name="TextBox 65"/>
          <p:cNvSpPr txBox="1"/>
          <p:nvPr/>
        </p:nvSpPr>
        <p:spPr>
          <a:xfrm rot="21413601">
            <a:off x="5423078" y="5006314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 (reply)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18934" y="5662388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end-of-file notification</a:t>
            </a:r>
          </a:p>
        </p:txBody>
      </p:sp>
    </p:spTree>
    <p:extLst>
      <p:ext uri="{BB962C8B-B14F-4D97-AF65-F5344CB8AC3E}">
        <p14:creationId xmlns:p14="http://schemas.microsoft.com/office/powerpoint/2010/main" val="80874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73856" y="1143001"/>
            <a:ext cx="7901797" cy="4982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27432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8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net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'net'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HOST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'127.0.0.1'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00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6969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C4A3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server instance, and chain the listen function to it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C4A3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function passed to </a:t>
            </a:r>
            <a:r>
              <a:rPr lang="en-US" altLang="en-US" sz="1000" b="1" dirty="0" err="1">
                <a:solidFill>
                  <a:srgbClr val="C4A3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net.createServer</a:t>
            </a:r>
            <a:r>
              <a:rPr lang="en-US" altLang="en-US" sz="1000" b="1" dirty="0">
                <a:solidFill>
                  <a:srgbClr val="C4A3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becomes the event handler for the 'connection' event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C4A3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sock object the callback function receives UNIQUE for each connection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createServer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1000" b="1" dirty="0">
                <a:solidFill>
                  <a:srgbClr val="C4A3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have a connection - a socket object is assigned to the connection automatically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console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'CONNECTED: '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remoteAddress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remotePort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1000" b="1" dirty="0">
                <a:solidFill>
                  <a:srgbClr val="C4A3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a 'data' event handler to this instance of socket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'data'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console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'DATA '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remoteAddress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altLang="en-US" sz="1000" b="1" dirty="0">
                <a:solidFill>
                  <a:srgbClr val="C4A3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the data back to the socket, the client will receive it as data from the server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'You said "'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'"'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1000" b="1" dirty="0">
                <a:solidFill>
                  <a:srgbClr val="C4A3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a 'close' event handler to this instance of socket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'close'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console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'CLOSED: '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remoteAddress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remotePort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}).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HOST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'Server listening on '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HOST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400" b="1" dirty="0"/>
              <a:t> 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60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Server </a:t>
            </a:r>
            <a:r>
              <a:rPr lang="en-US" sz="2800" dirty="0"/>
              <a:t>(another version)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05344" y="1413289"/>
            <a:ext cx="7813901" cy="46435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27432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8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net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'net'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HOST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'127.0.0.1'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00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6969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66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server = 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createServer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7432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HOST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400" b="1" dirty="0"/>
              <a:t> </a:t>
            </a:r>
          </a:p>
          <a:p>
            <a:pPr marL="27432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27432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'connection'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1000" b="1" dirty="0">
                <a:solidFill>
                  <a:srgbClr val="C4A3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have a connection - a socket object is assigned to the connection automatically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console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'CONNECTED: '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remoteAddress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remotePort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1000" b="1" dirty="0">
                <a:solidFill>
                  <a:srgbClr val="C4A3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a 'data' event handler to this instance of socket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'data'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console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'DATA '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remoteAddress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altLang="en-US" sz="1000" b="1" dirty="0">
                <a:solidFill>
                  <a:srgbClr val="C4A3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the data back to the socket, the client will receive it as data from the server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'You said "'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'"'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1000" b="1" dirty="0">
                <a:solidFill>
                  <a:srgbClr val="C4A3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a 'close' event handler to this instance of socket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'close'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console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'CLOSED: '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remoteAddress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remotePort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74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JavaScript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84073" y="1257580"/>
            <a:ext cx="6241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#Take tutorial at</a:t>
            </a:r>
          </a:p>
          <a:p>
            <a:r>
              <a:rPr lang="en-US" dirty="0"/>
              <a:t>http://www.codecademy.com/en/tracks/javascript</a:t>
            </a:r>
          </a:p>
        </p:txBody>
      </p:sp>
    </p:spTree>
    <p:extLst>
      <p:ext uri="{BB962C8B-B14F-4D97-AF65-F5344CB8AC3E}">
        <p14:creationId xmlns:p14="http://schemas.microsoft.com/office/powerpoint/2010/main" val="1065452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75488" y="1370752"/>
            <a:ext cx="7698882" cy="467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27432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8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net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'net'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HOST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'127.0.0.1'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00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6969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client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HOST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console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'CONNECTED TO: '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HOST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1000" b="1" dirty="0">
                <a:solidFill>
                  <a:srgbClr val="C4A3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a message to the socket as soon as the client is connected,</a:t>
            </a:r>
          </a:p>
          <a:p>
            <a:pPr marL="27432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C4A3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//the server will receive it as message from the client 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 am Chuck Norris!'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C4A3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a 'data' event handler for the client socket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C4A3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data is what the server sent to this socket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'data'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console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'DATA: '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1000" b="1" dirty="0">
                <a:solidFill>
                  <a:srgbClr val="C4A3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Close the client socket completely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C4A3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a 'close' event handler for the client socket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'close'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console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'Connection closed'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r>
              <a:rPr lang="en-US" altLang="en-US" sz="400" b="1" dirty="0"/>
              <a:t> 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22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Socket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72801" y="1744325"/>
            <a:ext cx="5170098" cy="18466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dgram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200" dirty="0" err="1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dgram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server 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dgram.createSocket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"udp4"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server.on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"message"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rinfo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795DA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console</a:t>
            </a:r>
            <a:r>
              <a:rPr lang="en-US" altLang="en-US" sz="12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"server got: 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from 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rinfo.address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rinfo.</a:t>
            </a:r>
            <a:r>
              <a:rPr lang="en-US" altLang="en-US" sz="1200" dirty="0" err="1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port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server.bind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41234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altLang="en-US" sz="12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server listening 0.0.0.0:41234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05207" y="248298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 Server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72801" y="3774392"/>
            <a:ext cx="5170098" cy="16619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dgram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200" dirty="0" err="1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dgram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message 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795DA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 bytes"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dgram.createSocket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"udp4"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altLang="en-US" sz="1200" dirty="0" err="1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(message, </a:t>
            </a:r>
            <a:r>
              <a:rPr lang="en-US" altLang="en-US" sz="12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message.</a:t>
            </a:r>
            <a:r>
              <a:rPr lang="en-US" altLang="en-US" sz="1200" dirty="0" err="1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41234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"localhost"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(err, bytes) {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altLang="en-US" sz="1200" dirty="0" err="1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05207" y="4420721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 Client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728856" y="5700121"/>
            <a:ext cx="4488873" cy="784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91440" defTabSz="914400"/>
            <a:r>
              <a:rPr lang="en-US" altLang="en-US" dirty="0" err="1">
                <a:solidFill>
                  <a:srgbClr val="000000"/>
                </a:solidFill>
                <a:latin typeface="source-sans-pro"/>
              </a:rPr>
              <a:t>dgram.createSocket</a:t>
            </a:r>
            <a:r>
              <a:rPr lang="en-US" altLang="en-US" dirty="0">
                <a:solidFill>
                  <a:srgbClr val="000000"/>
                </a:solidFill>
                <a:latin typeface="source-sans-pro"/>
              </a:rPr>
              <a:t>(type, [callback])</a:t>
            </a:r>
          </a:p>
          <a:p>
            <a:pPr marL="91440" defTabSz="914400">
              <a:buFontTx/>
              <a:buChar char="•"/>
            </a:pPr>
            <a:r>
              <a:rPr lang="en-US" altLang="en-US" sz="1000" dirty="0">
                <a:solidFill>
                  <a:srgbClr val="996633"/>
                </a:solidFill>
                <a:latin typeface="Monaco"/>
              </a:rPr>
              <a:t> type</a:t>
            </a:r>
            <a:r>
              <a:rPr lang="en-US" altLang="en-US" sz="1100" dirty="0">
                <a:solidFill>
                  <a:srgbClr val="333333"/>
                </a:solidFill>
                <a:latin typeface="source-sans-pro"/>
              </a:rPr>
              <a:t> String. Either 'udp4' or 'udp6'</a:t>
            </a:r>
          </a:p>
          <a:p>
            <a:pPr marL="91440" defTabSz="914400">
              <a:buFontTx/>
              <a:buChar char="•"/>
            </a:pPr>
            <a:r>
              <a:rPr lang="en-US" altLang="en-US" sz="1000" dirty="0">
                <a:solidFill>
                  <a:srgbClr val="996633"/>
                </a:solidFill>
                <a:latin typeface="Monaco"/>
              </a:rPr>
              <a:t> callback</a:t>
            </a:r>
            <a:r>
              <a:rPr lang="en-US" altLang="en-US" sz="1100" dirty="0">
                <a:solidFill>
                  <a:srgbClr val="333333"/>
                </a:solidFill>
                <a:latin typeface="source-sans-pro"/>
              </a:rPr>
              <a:t> Function. Attached as a listener to </a:t>
            </a:r>
            <a:r>
              <a:rPr lang="en-US" altLang="en-US" sz="1000" dirty="0">
                <a:solidFill>
                  <a:srgbClr val="996633"/>
                </a:solidFill>
                <a:latin typeface="Monaco"/>
              </a:rPr>
              <a:t>message</a:t>
            </a:r>
            <a:r>
              <a:rPr lang="en-US" altLang="en-US" sz="1100" dirty="0">
                <a:solidFill>
                  <a:srgbClr val="333333"/>
                </a:solidFill>
                <a:latin typeface="source-sans-pro"/>
              </a:rPr>
              <a:t> events. Optional</a:t>
            </a:r>
          </a:p>
          <a:p>
            <a:pPr marL="91440" defTabSz="914400">
              <a:buFontTx/>
              <a:buChar char="•"/>
            </a:pPr>
            <a:r>
              <a:rPr lang="en-US" altLang="en-US" sz="1100" dirty="0">
                <a:solidFill>
                  <a:srgbClr val="333333"/>
                </a:solidFill>
                <a:latin typeface="source-sans-pro"/>
              </a:rPr>
              <a:t> Returns: Socket object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0554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John Mitchell, "JavaScript"</a:t>
            </a:r>
          </a:p>
          <a:p>
            <a:r>
              <a:rPr lang="en-US" sz="1600" dirty="0" err="1"/>
              <a:t>Vikash</a:t>
            </a:r>
            <a:r>
              <a:rPr lang="en-US" sz="1600" dirty="0"/>
              <a:t> Singh, "Node.js: The Server-side JavaScript"</a:t>
            </a:r>
          </a:p>
          <a:p>
            <a:r>
              <a:rPr lang="en-US" sz="1600" dirty="0"/>
              <a:t>Jeff </a:t>
            </a:r>
            <a:r>
              <a:rPr lang="en-US" sz="1600" dirty="0" err="1"/>
              <a:t>Kunkle</a:t>
            </a:r>
            <a:r>
              <a:rPr lang="en-US" sz="1600" dirty="0"/>
              <a:t>, "Node.js Explained", </a:t>
            </a:r>
            <a:br>
              <a:rPr lang="en-US" sz="1600" dirty="0"/>
            </a:br>
            <a:r>
              <a:rPr lang="en-US" sz="1600" dirty="0"/>
              <a:t>http://kunkle.org/nodejs-explained-pres/</a:t>
            </a:r>
          </a:p>
          <a:p>
            <a:r>
              <a:rPr lang="en-US" sz="1600" dirty="0"/>
              <a:t>Hacksparrow.com, "TCP Socket Programming in Node.js",</a:t>
            </a:r>
            <a:br>
              <a:rPr lang="en-US" sz="1600" dirty="0"/>
            </a:br>
            <a:r>
              <a:rPr lang="en-US" sz="1600" dirty="0"/>
              <a:t>http://www.hacksparrow.com/tcp-socket-programming-in-node-js.html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4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Language basics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JavaScript and Java have the common C syntax, but unrelated.</a:t>
            </a:r>
          </a:p>
          <a:p>
            <a:pPr>
              <a:defRPr/>
            </a:pPr>
            <a:r>
              <a:rPr lang="en-US" dirty="0"/>
              <a:t>JavaScript is case sensitive</a:t>
            </a:r>
          </a:p>
          <a:p>
            <a:pPr>
              <a:defRPr/>
            </a:pPr>
            <a:r>
              <a:rPr lang="en-US" dirty="0"/>
              <a:t>Statements terminated by returns or semi-colons (;)</a:t>
            </a:r>
          </a:p>
          <a:p>
            <a:pPr lvl="1">
              <a:defRPr/>
            </a:pPr>
            <a:r>
              <a:rPr lang="en-US" dirty="0"/>
              <a:t> x = x+1;    same as      x = x+1</a:t>
            </a:r>
          </a:p>
          <a:p>
            <a:pPr lvl="1">
              <a:defRPr/>
            </a:pPr>
            <a:r>
              <a:rPr lang="en-US" dirty="0"/>
              <a:t>Semi-colons can be a good idea, to reduce errors</a:t>
            </a:r>
          </a:p>
          <a:p>
            <a:pPr>
              <a:defRPr/>
            </a:pPr>
            <a:r>
              <a:rPr lang="en-US" dirty="0"/>
              <a:t>“Blocks”</a:t>
            </a:r>
          </a:p>
          <a:p>
            <a:pPr lvl="1">
              <a:defRPr/>
            </a:pPr>
            <a:r>
              <a:rPr lang="en-US" dirty="0"/>
              <a:t>Group statements using  { … }</a:t>
            </a:r>
          </a:p>
          <a:p>
            <a:pPr lvl="1">
              <a:defRPr/>
            </a:pPr>
            <a:r>
              <a:rPr lang="en-US" dirty="0"/>
              <a:t>Not a separate scope, unlike other languages</a:t>
            </a:r>
            <a:endParaRPr lang="en-US" dirty="0">
              <a:solidFill>
                <a:schemeClr val="accent5"/>
              </a:solidFill>
            </a:endParaRPr>
          </a:p>
          <a:p>
            <a:pPr>
              <a:defRPr/>
            </a:pPr>
            <a:r>
              <a:rPr lang="en-US" dirty="0"/>
              <a:t>Variables</a:t>
            </a:r>
          </a:p>
          <a:p>
            <a:pPr lvl="1">
              <a:defRPr/>
            </a:pPr>
            <a:r>
              <a:rPr lang="en-US" dirty="0"/>
              <a:t>Define a variable using the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statement</a:t>
            </a:r>
          </a:p>
          <a:p>
            <a:pPr lvl="1">
              <a:defRPr/>
            </a:pPr>
            <a:r>
              <a:rPr lang="en-US" dirty="0"/>
              <a:t>Define implicitly by its first use, which must be an assignment</a:t>
            </a:r>
          </a:p>
          <a:p>
            <a:pPr lvl="2">
              <a:defRPr/>
            </a:pPr>
            <a:r>
              <a:rPr lang="en-US" dirty="0"/>
              <a:t>Implicit definition has global scope, even if it occurs in nested scope?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5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blocks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{ } for grouping; not a separate scope</a:t>
            </a:r>
          </a:p>
          <a:p>
            <a:pPr lvl="2">
              <a:buFontTx/>
              <a:buNone/>
            </a:pPr>
            <a:r>
              <a:rPr lang="en-US" alt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x=3;</a:t>
            </a:r>
          </a:p>
          <a:p>
            <a:pPr lvl="2">
              <a:buFontTx/>
              <a:buNone/>
            </a:pPr>
            <a:r>
              <a:rPr lang="en-US" alt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 x</a:t>
            </a:r>
          </a:p>
          <a:p>
            <a:pPr lvl="2">
              <a:buFontTx/>
              <a:buNone/>
            </a:pP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lvl="2">
              <a:buFontTx/>
              <a:buNone/>
            </a:pPr>
            <a:r>
              <a:rPr lang="en-US" alt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  <a:r>
              <a:rPr lang="en-US" alt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x=4; x}</a:t>
            </a:r>
          </a:p>
          <a:p>
            <a:pPr lvl="2">
              <a:buFontTx/>
              <a:buNone/>
            </a:pP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lvl="2">
              <a:buFontTx/>
              <a:buNone/>
            </a:pPr>
            <a:r>
              <a:rPr lang="en-US" alt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 x</a:t>
            </a:r>
          </a:p>
          <a:p>
            <a:pPr lvl="2">
              <a:buFontTx/>
              <a:buNone/>
            </a:pP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altLang="en-US" dirty="0"/>
              <a:t>Not blocks in the sense of other languages</a:t>
            </a:r>
          </a:p>
          <a:p>
            <a:pPr lvl="1"/>
            <a:r>
              <a:rPr lang="en-US" altLang="en-US" dirty="0"/>
              <a:t>Only function calls and the </a:t>
            </a:r>
            <a:r>
              <a:rPr lang="en-US" altLang="en-US" i="1" dirty="0">
                <a:solidFill>
                  <a:schemeClr val="accent5">
                    <a:lumMod val="75000"/>
                  </a:schemeClr>
                </a:solidFill>
              </a:rPr>
              <a:t>with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dirty="0"/>
              <a:t>statement cause a change of scope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1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primitive datatypes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sz="2400"/>
              <a:t>Boolean </a:t>
            </a:r>
          </a:p>
          <a:p>
            <a:pPr lvl="1"/>
            <a:r>
              <a:rPr lang="en-US" altLang="en-US" sz="2000"/>
              <a:t>Two values: </a:t>
            </a:r>
            <a:r>
              <a:rPr lang="en-US" altLang="en-US" sz="2000" i="1"/>
              <a:t>true</a:t>
            </a:r>
            <a:r>
              <a:rPr lang="en-US" altLang="en-US" sz="2000"/>
              <a:t> and </a:t>
            </a:r>
            <a:r>
              <a:rPr lang="en-US" altLang="en-US" sz="2000" i="1"/>
              <a:t>false</a:t>
            </a:r>
            <a:endParaRPr lang="en-US" altLang="en-US" sz="2000"/>
          </a:p>
          <a:p>
            <a:r>
              <a:rPr lang="en-US" altLang="en-US" sz="2400"/>
              <a:t>Number </a:t>
            </a:r>
          </a:p>
          <a:p>
            <a:pPr lvl="1"/>
            <a:r>
              <a:rPr lang="en-US" altLang="en-US" sz="2000"/>
              <a:t>64-bit floating point, similar to Java double and Double </a:t>
            </a:r>
          </a:p>
          <a:p>
            <a:pPr lvl="1"/>
            <a:r>
              <a:rPr lang="en-US" altLang="en-US" sz="2000"/>
              <a:t>No integer type </a:t>
            </a:r>
          </a:p>
          <a:p>
            <a:pPr lvl="1"/>
            <a:r>
              <a:rPr lang="en-US" altLang="en-US" sz="2000"/>
              <a:t>Special values </a:t>
            </a:r>
            <a:r>
              <a:rPr lang="en-US" altLang="en-US" sz="2000" i="1"/>
              <a:t>NaN  </a:t>
            </a:r>
            <a:r>
              <a:rPr lang="en-US" altLang="en-US" sz="2000"/>
              <a:t>(not a number) and </a:t>
            </a:r>
            <a:r>
              <a:rPr lang="en-US" altLang="en-US" sz="2000" i="1"/>
              <a:t>Infinity</a:t>
            </a:r>
          </a:p>
          <a:p>
            <a:r>
              <a:rPr lang="en-US" altLang="en-US" sz="2400"/>
              <a:t>String </a:t>
            </a:r>
          </a:p>
          <a:p>
            <a:pPr lvl="1"/>
            <a:r>
              <a:rPr lang="en-US" altLang="en-US" sz="2000"/>
              <a:t>Sequence of zero or more Unicode characters </a:t>
            </a:r>
          </a:p>
          <a:p>
            <a:pPr lvl="1"/>
            <a:r>
              <a:rPr lang="en-US" altLang="en-US" sz="2000"/>
              <a:t>No separate character type (just strings of length 1)</a:t>
            </a:r>
          </a:p>
          <a:p>
            <a:pPr lvl="1"/>
            <a:r>
              <a:rPr lang="en-US" altLang="en-US" sz="2000"/>
              <a:t>Literal strings using ' or " characters  (must match)</a:t>
            </a:r>
          </a:p>
          <a:p>
            <a:r>
              <a:rPr lang="en-US" altLang="en-US" sz="2400"/>
              <a:t>Special values </a:t>
            </a:r>
          </a:p>
          <a:p>
            <a:pPr lvl="1"/>
            <a:r>
              <a:rPr lang="en-US" altLang="en-US" i="1"/>
              <a:t>null</a:t>
            </a:r>
            <a:r>
              <a:rPr lang="en-US" altLang="en-US"/>
              <a:t>  and </a:t>
            </a:r>
            <a:r>
              <a:rPr lang="en-US" altLang="en-US" i="1"/>
              <a:t>undefined</a:t>
            </a:r>
          </a:p>
          <a:p>
            <a:pPr lvl="1"/>
            <a:r>
              <a:rPr lang="en-US" altLang="en-US" i="1"/>
              <a:t>typeof(null) = object;     typeof(undefined)=undefined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0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2400"/>
              <a:t>An object is a collection of named properties</a:t>
            </a:r>
          </a:p>
          <a:p>
            <a:pPr lvl="1"/>
            <a:r>
              <a:rPr lang="en-US" altLang="en-US" sz="2000"/>
              <a:t>Simple view: hash table or associative array</a:t>
            </a:r>
          </a:p>
          <a:p>
            <a:pPr lvl="1"/>
            <a:r>
              <a:rPr lang="en-US" altLang="en-US" sz="2000"/>
              <a:t>Can define by set of name:value pairs</a:t>
            </a:r>
          </a:p>
          <a:p>
            <a:pPr lvl="2"/>
            <a:r>
              <a:rPr lang="en-US" altLang="en-US" sz="1800"/>
              <a:t>objBob = {name: “Bob", grade: 'A', level: 3};</a:t>
            </a:r>
          </a:p>
          <a:p>
            <a:pPr lvl="1"/>
            <a:r>
              <a:rPr lang="en-US" altLang="en-US" sz="2000"/>
              <a:t>New members can be added at any time</a:t>
            </a:r>
          </a:p>
          <a:p>
            <a:pPr lvl="2"/>
            <a:r>
              <a:rPr lang="en-US" altLang="en-US" sz="1800"/>
              <a:t>objBob.fullname = 'Robert';</a:t>
            </a:r>
          </a:p>
          <a:p>
            <a:pPr lvl="1"/>
            <a:r>
              <a:rPr lang="en-US" altLang="en-US" sz="2000"/>
              <a:t>Can have methods, can refer to </a:t>
            </a:r>
            <a:r>
              <a:rPr lang="en-US" altLang="en-US" sz="2000" i="1"/>
              <a:t>this </a:t>
            </a:r>
          </a:p>
          <a:p>
            <a:r>
              <a:rPr lang="en-US" altLang="en-US" sz="2400"/>
              <a:t>Arrays, functions regarded as objects</a:t>
            </a:r>
          </a:p>
          <a:p>
            <a:pPr lvl="1"/>
            <a:r>
              <a:rPr lang="en-US" altLang="en-US" sz="2000"/>
              <a:t>A property of an object may be a function (=method)</a:t>
            </a:r>
          </a:p>
          <a:p>
            <a:pPr lvl="1"/>
            <a:r>
              <a:rPr lang="en-US" altLang="en-US" sz="2000"/>
              <a:t>A function defines an object with method called “( )”</a:t>
            </a:r>
          </a:p>
          <a:p>
            <a:pPr lvl="2">
              <a:buFontTx/>
              <a:buNone/>
            </a:pPr>
            <a:r>
              <a:rPr lang="en-US" altLang="en-US" sz="1800"/>
              <a:t>   function max(x,y) { if (x&gt;y) return x; else return y;};</a:t>
            </a:r>
          </a:p>
          <a:p>
            <a:pPr lvl="2">
              <a:buFontTx/>
              <a:buNone/>
            </a:pPr>
            <a:r>
              <a:rPr lang="en-US" altLang="en-US" sz="1800"/>
              <a:t>   max.description = “return the maximum of two arguments”;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4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Examples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351700" y="1371601"/>
            <a:ext cx="6711654" cy="4876807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400" dirty="0"/>
              <a:t>Anonymous functions make great callbacks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(function() {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console.log("done");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}, 10000)</a:t>
            </a:r>
            <a:endParaRPr lang="en-US" alt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en-US" sz="2400" dirty="0"/>
              <a:t>Curried function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altLang="en-US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CurriedAdd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(x){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function(y){ return </a:t>
            </a:r>
            <a:r>
              <a:rPr lang="en-US" altLang="en-US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= </a:t>
            </a:r>
            <a:r>
              <a:rPr lang="en-US" altLang="en-US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CurriedAdd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g(3)</a:t>
            </a:r>
          </a:p>
          <a:p>
            <a:r>
              <a:rPr lang="en-US" altLang="en-US" sz="2400" dirty="0"/>
              <a:t>Variable number of arguments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altLang="en-US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total=0;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 (</a:t>
            </a:r>
            <a:r>
              <a:rPr lang="en-US" altLang="en-US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en-US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altLang="en-US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sumAll.arguments.length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total+=</a:t>
            </a:r>
            <a:r>
              <a:rPr lang="en-US" altLang="en-US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sumAll.arguments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return(total);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(3,5,3,5,3,2,6);</a:t>
            </a:r>
            <a:endParaRPr lang="en-US" altLang="en-US" sz="20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7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Node.js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3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82437"/>
            <a:ext cx="7467600" cy="500149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w Cen MT" pitchFamily="34" charset="0"/>
              </a:rPr>
              <a:t>Evented I/O for V8 JavaScript with a goal of an easy way to build scalable network programs.</a:t>
            </a:r>
          </a:p>
          <a:p>
            <a:r>
              <a:rPr lang="en-US" dirty="0">
                <a:latin typeface="Tw Cen MT" pitchFamily="34" charset="0"/>
              </a:rPr>
              <a:t>High-performance </a:t>
            </a:r>
            <a:r>
              <a:rPr lang="en-US" b="1" dirty="0">
                <a:latin typeface="Tw Cen MT" pitchFamily="34" charset="0"/>
              </a:rPr>
              <a:t>network applications framework</a:t>
            </a:r>
            <a:r>
              <a:rPr lang="en-US" dirty="0">
                <a:latin typeface="Tw Cen MT" pitchFamily="34" charset="0"/>
              </a:rPr>
              <a:t>, well optimized for high concurrent environments.</a:t>
            </a:r>
          </a:p>
          <a:p>
            <a:r>
              <a:rPr lang="en-US" dirty="0">
                <a:latin typeface="Tw Cen MT" pitchFamily="34" charset="0"/>
              </a:rPr>
              <a:t>It’s a </a:t>
            </a:r>
            <a:r>
              <a:rPr lang="en-US" b="1" dirty="0">
                <a:latin typeface="Tw Cen MT" pitchFamily="34" charset="0"/>
              </a:rPr>
              <a:t>command line</a:t>
            </a:r>
            <a:r>
              <a:rPr lang="en-US" dirty="0">
                <a:latin typeface="Tw Cen MT" pitchFamily="34" charset="0"/>
              </a:rPr>
              <a:t> tool.</a:t>
            </a:r>
          </a:p>
          <a:p>
            <a:r>
              <a:rPr lang="en-US" dirty="0">
                <a:latin typeface="Tw Cen MT" pitchFamily="34" charset="0"/>
              </a:rPr>
              <a:t>Node.js uses an </a:t>
            </a:r>
            <a:r>
              <a:rPr lang="en-US" b="1" dirty="0">
                <a:latin typeface="Tw Cen MT" pitchFamily="34" charset="0"/>
              </a:rPr>
              <a:t>event-driven</a:t>
            </a:r>
            <a:r>
              <a:rPr lang="en-US" dirty="0">
                <a:latin typeface="Tw Cen MT" pitchFamily="34" charset="0"/>
              </a:rPr>
              <a:t>, </a:t>
            </a:r>
            <a:r>
              <a:rPr lang="en-US" b="1" dirty="0">
                <a:latin typeface="Tw Cen MT" pitchFamily="34" charset="0"/>
              </a:rPr>
              <a:t>non-blocking I/O </a:t>
            </a:r>
            <a:r>
              <a:rPr lang="en-US" dirty="0">
                <a:latin typeface="Tw Cen MT" pitchFamily="34" charset="0"/>
              </a:rPr>
              <a:t>model, which makes it lightweight.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w Cen MT" pitchFamily="34" charset="0"/>
            </a:endParaRPr>
          </a:p>
          <a:p>
            <a:r>
              <a:rPr lang="en-US" dirty="0">
                <a:latin typeface="Tw Cen MT" pitchFamily="34" charset="0"/>
              </a:rPr>
              <a:t>It makes use of </a:t>
            </a:r>
            <a:r>
              <a:rPr lang="en-US" b="1" dirty="0">
                <a:latin typeface="Tw Cen MT" pitchFamily="34" charset="0"/>
              </a:rPr>
              <a:t>event-loops</a:t>
            </a:r>
            <a:r>
              <a:rPr lang="en-US" dirty="0">
                <a:latin typeface="Tw Cen MT" pitchFamily="34" charset="0"/>
              </a:rPr>
              <a:t> via JavaScript’s </a:t>
            </a:r>
            <a:r>
              <a:rPr lang="en-US" b="1" dirty="0">
                <a:latin typeface="Tw Cen MT" pitchFamily="34" charset="0"/>
              </a:rPr>
              <a:t>callback</a:t>
            </a:r>
            <a:r>
              <a:rPr lang="en-US" dirty="0">
                <a:latin typeface="Tw Cen MT" pitchFamily="34" charset="0"/>
              </a:rPr>
              <a:t> functionality to implement the non-blocking I/O.</a:t>
            </a:r>
          </a:p>
          <a:p>
            <a:r>
              <a:rPr lang="en-US" dirty="0">
                <a:latin typeface="Tw Cen MT" pitchFamily="34" charset="0"/>
              </a:rPr>
              <a:t>Programs for Node.js are written in JavaScript but not in the same JavaScript we are use to. There is no DOM implementation provided by Node.js, i.e. you </a:t>
            </a:r>
            <a:r>
              <a:rPr lang="en-US" b="1" dirty="0">
                <a:latin typeface="Tw Cen MT" pitchFamily="34" charset="0"/>
              </a:rPr>
              <a:t>can not</a:t>
            </a:r>
            <a:r>
              <a:rPr lang="en-US" dirty="0">
                <a:latin typeface="Tw Cen MT" pitchFamily="34" charset="0"/>
              </a:rPr>
              <a:t> do this:</a:t>
            </a:r>
          </a:p>
          <a:p>
            <a:pPr lvl="1">
              <a:buNone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element =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  <a:p>
            <a:r>
              <a:rPr lang="en-US" dirty="0">
                <a:latin typeface="Tw Cen MT" pitchFamily="34" charset="0"/>
              </a:rPr>
              <a:t>Everything inside Node.js runs in a </a:t>
            </a:r>
            <a:r>
              <a:rPr lang="en-US" b="1" dirty="0">
                <a:latin typeface="Tw Cen MT" pitchFamily="34" charset="0"/>
              </a:rPr>
              <a:t>single-thread</a:t>
            </a:r>
            <a:r>
              <a:rPr lang="en-US" dirty="0">
                <a:latin typeface="Tw Cen MT" pitchFamily="34" charset="0"/>
              </a:rPr>
              <a:t>.</a:t>
            </a:r>
          </a:p>
          <a:p>
            <a:endParaRPr lang="en-US" dirty="0">
              <a:latin typeface="Tw Cen M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15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อิออน">
  <a:themeElements>
    <a:clrScheme name="อิออน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อิออน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อิออน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549</TotalTime>
  <Words>1120</Words>
  <Application>Microsoft Office PowerPoint</Application>
  <PresentationFormat>แบบจอกว้าง</PresentationFormat>
  <Paragraphs>270</Paragraphs>
  <Slides>22</Slides>
  <Notes>6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10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22</vt:i4>
      </vt:variant>
    </vt:vector>
  </HeadingPairs>
  <TitlesOfParts>
    <vt:vector size="33" baseType="lpstr">
      <vt:lpstr>Arial</vt:lpstr>
      <vt:lpstr>Calibri</vt:lpstr>
      <vt:lpstr>Century Gothic</vt:lpstr>
      <vt:lpstr>Consolas</vt:lpstr>
      <vt:lpstr>Courier New</vt:lpstr>
      <vt:lpstr>Monaco</vt:lpstr>
      <vt:lpstr>source-sans-pro</vt:lpstr>
      <vt:lpstr>Times New Roman</vt:lpstr>
      <vt:lpstr>Tw Cen MT</vt:lpstr>
      <vt:lpstr>Wingdings 3</vt:lpstr>
      <vt:lpstr>อิออน</vt:lpstr>
      <vt:lpstr>#03 Socket Programming</vt:lpstr>
      <vt:lpstr>Intro to JavaScript</vt:lpstr>
      <vt:lpstr>Language basics</vt:lpstr>
      <vt:lpstr>JavaScript blocks</vt:lpstr>
      <vt:lpstr>JavaScript primitive datatypes</vt:lpstr>
      <vt:lpstr>Objects</vt:lpstr>
      <vt:lpstr>Function Examples</vt:lpstr>
      <vt:lpstr>Intro to Node.js</vt:lpstr>
      <vt:lpstr>Node.js</vt:lpstr>
      <vt:lpstr>Getting Started &amp; Hello World</vt:lpstr>
      <vt:lpstr>Some Theory: Event-loops</vt:lpstr>
      <vt:lpstr>Some Theory: Non-Blocking I/O</vt:lpstr>
      <vt:lpstr>Node.js Ecosystem</vt:lpstr>
      <vt:lpstr>Socket Programming</vt:lpstr>
      <vt:lpstr>What is a socket?</vt:lpstr>
      <vt:lpstr>Two essential types of sockets</vt:lpstr>
      <vt:lpstr>TCP Socket Operations</vt:lpstr>
      <vt:lpstr>TCP Server</vt:lpstr>
      <vt:lpstr>TCP Server (another version)</vt:lpstr>
      <vt:lpstr>TCP Client</vt:lpstr>
      <vt:lpstr>UDP Socket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Client/Server Computing</dc:title>
  <dc:creator>suthon</dc:creator>
  <cp:lastModifiedBy>Jatupat Pannoi</cp:lastModifiedBy>
  <cp:revision>122</cp:revision>
  <dcterms:created xsi:type="dcterms:W3CDTF">2015-01-06T03:59:55Z</dcterms:created>
  <dcterms:modified xsi:type="dcterms:W3CDTF">2019-03-02T14:20:19Z</dcterms:modified>
</cp:coreProperties>
</file>