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30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3" r:id="rId25"/>
    <p:sldId id="352" r:id="rId26"/>
    <p:sldId id="354" r:id="rId27"/>
    <p:sldId id="355" r:id="rId28"/>
    <p:sldId id="35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FCC"/>
    <a:srgbClr val="E1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016" autoAdjust="0"/>
  </p:normalViewPr>
  <p:slideViewPr>
    <p:cSldViewPr snapToGrid="0">
      <p:cViewPr varScale="1">
        <p:scale>
          <a:sx n="41" d="100"/>
          <a:sy n="41" d="100"/>
        </p:scale>
        <p:origin x="8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https://medium.com/@noomerzx/</a:t>
            </a:r>
            <a:r>
              <a:rPr lang="th-TH" dirty="0"/>
              <a:t>ความรู้สึกเมื่ออยากเขียน-</a:t>
            </a:r>
            <a:r>
              <a:rPr lang="en-US" dirty="0" err="1"/>
              <a:t>javascript</a:t>
            </a:r>
            <a:r>
              <a:rPr lang="en-US" dirty="0"/>
              <a:t>-</a:t>
            </a:r>
            <a:r>
              <a:rPr lang="th-TH" dirty="0"/>
              <a:t>ในปี-2016-92711</a:t>
            </a:r>
            <a:r>
              <a:rPr lang="en-US" dirty="0"/>
              <a:t>cf3987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4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587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016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228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4290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459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379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512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227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54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9034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76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180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27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204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052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833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686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34A8D8-8B56-4BDD-8764-B69B723851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4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rep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wwarod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442" y="1447802"/>
            <a:ext cx="7528802" cy="332958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#04</a:t>
            </a:r>
            <a:br>
              <a:rPr lang="en-US" dirty="0"/>
            </a:br>
            <a:r>
              <a:rPr lang="en-US" dirty="0"/>
              <a:t>Web Client</a:t>
            </a:r>
            <a:br>
              <a:rPr lang="en-US" dirty="0"/>
            </a:br>
            <a:r>
              <a:rPr lang="en-US" sz="3200" dirty="0"/>
              <a:t>(HTM5, React.js)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000693" cy="861420"/>
          </a:xfrm>
        </p:spPr>
        <p:txBody>
          <a:bodyPr/>
          <a:lstStyle/>
          <a:p>
            <a:r>
              <a:rPr lang="en-US" dirty="0"/>
              <a:t>Client/Server Computing and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600201"/>
            <a:ext cx="7121814" cy="46482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as HTML element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r>
              <a:rPr lang="en-US" dirty="0"/>
              <a:t>JavaScript as external resources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="e.js"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</a:p>
          <a:p>
            <a:pPr marL="40005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dirty="0"/>
              <a:t>Purposes</a:t>
            </a:r>
          </a:p>
          <a:p>
            <a:pPr marL="800100" lvl="1"/>
            <a:r>
              <a:rPr lang="pt-BR" dirty="0"/>
              <a:t>Manipulate HTML DOM via document object</a:t>
            </a:r>
          </a:p>
          <a:p>
            <a:pPr marL="971550" lvl="2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document.getElementById("logo")...</a:t>
            </a:r>
          </a:p>
          <a:p>
            <a:pPr marL="800100" lvl="1"/>
            <a:r>
              <a:rPr lang="pt-BR" dirty="0"/>
              <a:t>Handle Event from HTML element</a:t>
            </a:r>
          </a:p>
          <a:p>
            <a:pPr marL="971550" lvl="2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&lt;p onclick="do_smth()"&gt; ... &lt;/p&gt; </a:t>
            </a:r>
          </a:p>
          <a:p>
            <a:pPr marL="800100" lvl="1"/>
            <a:r>
              <a:rPr lang="pt-BR" dirty="0"/>
              <a:t>Implement application logics, e.g., form validations</a:t>
            </a:r>
          </a:p>
          <a:p>
            <a:pPr marL="1200150" lvl="2"/>
            <a:endParaRPr lang="pt-BR" dirty="0"/>
          </a:p>
          <a:p>
            <a:pPr marL="1200150" lvl="2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8682" y="2009293"/>
            <a:ext cx="28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Refer to Chapter #03 for syntaxes.</a:t>
            </a:r>
          </a:p>
        </p:txBody>
      </p:sp>
    </p:spTree>
    <p:extLst>
      <p:ext uri="{BB962C8B-B14F-4D97-AF65-F5344CB8AC3E}">
        <p14:creationId xmlns:p14="http://schemas.microsoft.com/office/powerpoint/2010/main" val="42329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Framework</a:t>
            </a:r>
          </a:p>
          <a:p>
            <a:pPr lvl="1"/>
            <a:r>
              <a:rPr lang="en-US" dirty="0"/>
              <a:t>Heavyweights: Bootstrap, Foundation</a:t>
            </a:r>
          </a:p>
          <a:p>
            <a:pPr lvl="1"/>
            <a:r>
              <a:rPr lang="en-US" dirty="0"/>
              <a:t>Middleweights: Gummy, Groundwork</a:t>
            </a:r>
          </a:p>
          <a:p>
            <a:pPr lvl="1"/>
            <a:r>
              <a:rPr lang="en-US" dirty="0"/>
              <a:t>Lightweights: Pure, Base, </a:t>
            </a:r>
            <a:r>
              <a:rPr lang="en-US" dirty="0" err="1"/>
              <a:t>Kube</a:t>
            </a:r>
            <a:r>
              <a:rPr lang="en-US" dirty="0"/>
              <a:t> CSS</a:t>
            </a:r>
          </a:p>
          <a:p>
            <a:r>
              <a:rPr lang="en-US" dirty="0"/>
              <a:t>JavaScript Library</a:t>
            </a:r>
          </a:p>
          <a:p>
            <a:pPr lvl="1"/>
            <a:r>
              <a:rPr lang="en-US" dirty="0"/>
              <a:t>DOM manipulation, animation, events, HTTP requests</a:t>
            </a:r>
          </a:p>
          <a:p>
            <a:pPr lvl="2"/>
            <a:r>
              <a:rPr lang="en-US" dirty="0"/>
              <a:t>jQuery, minified.js</a:t>
            </a:r>
          </a:p>
          <a:p>
            <a:pPr lvl="1"/>
            <a:r>
              <a:rPr lang="en-US" dirty="0"/>
              <a:t>Supports: underscore.js, moment.js</a:t>
            </a:r>
          </a:p>
          <a:p>
            <a:r>
              <a:rPr lang="en-US" dirty="0"/>
              <a:t>JavaScript Framework</a:t>
            </a:r>
          </a:p>
          <a:p>
            <a:pPr lvl="1"/>
            <a:r>
              <a:rPr lang="en-US" dirty="0"/>
              <a:t>jQuery, Dojo, Ember.js, AngularJS, </a:t>
            </a:r>
            <a:r>
              <a:rPr lang="en-US" dirty="0" err="1"/>
              <a:t>ReactJS</a:t>
            </a:r>
            <a:r>
              <a:rPr lang="en-US" dirty="0"/>
              <a:t>,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6198" y="1446313"/>
            <a:ext cx="448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http://www.monolinea.com/css-frameworks-comparison/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8431" y="6059278"/>
            <a:ext cx="5480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http://en.wikipedia.org/wiki/Comparison_of_JavaScript_frameworks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0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th-TH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library for building user interfaces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 descr="React-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26" y="2871648"/>
            <a:ext cx="2694972" cy="190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8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features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JSX</a:t>
            </a:r>
          </a:p>
          <a:p>
            <a:pPr lvl="1"/>
            <a:r>
              <a:rPr lang="en-US" dirty="0"/>
              <a:t>JavaScript extension</a:t>
            </a:r>
          </a:p>
          <a:p>
            <a:pPr lvl="1"/>
            <a:r>
              <a:rPr lang="en-US" dirty="0"/>
              <a:t>Try it: </a:t>
            </a:r>
            <a:r>
              <a:rPr lang="en-US" dirty="0">
                <a:hlinkClick r:id="rId3"/>
              </a:rPr>
              <a:t>http://babeljs.io/repl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Reusable, Maintainable, Testable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37" y="1357883"/>
            <a:ext cx="4168307" cy="212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098" y="3924305"/>
            <a:ext cx="4418547" cy="24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DOM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27" y="1292238"/>
            <a:ext cx="7579961" cy="53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36755" y="6372645"/>
            <a:ext cx="74193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Reference: </a:t>
            </a:r>
            <a:r>
              <a:rPr lang="en-US" sz="1050" dirty="0"/>
              <a:t>https://stackoverflow.com/questions/21109361/why-is-reacts-concept-of-virtual-dom-said-to-be-more-performant-than-dirty-mode</a:t>
            </a:r>
          </a:p>
        </p:txBody>
      </p:sp>
    </p:spTree>
    <p:extLst>
      <p:ext uri="{BB962C8B-B14F-4D97-AF65-F5344CB8AC3E}">
        <p14:creationId xmlns:p14="http://schemas.microsoft.com/office/powerpoint/2010/main" val="219751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Softwares</a:t>
            </a:r>
            <a:endParaRPr lang="en-US" dirty="0"/>
          </a:p>
          <a:p>
            <a:pPr lvl="1"/>
            <a:r>
              <a:rPr lang="en-US" dirty="0"/>
              <a:t>node &amp; </a:t>
            </a:r>
            <a:r>
              <a:rPr lang="en-US" dirty="0" err="1"/>
              <a:t>npm</a:t>
            </a:r>
            <a:endParaRPr lang="en-US" dirty="0"/>
          </a:p>
          <a:p>
            <a:pPr lvl="1"/>
            <a:r>
              <a:rPr lang="en-US" dirty="0"/>
              <a:t>IDE: Web storm, VS Code, Atom, Sublime, vi</a:t>
            </a:r>
          </a:p>
          <a:p>
            <a:endParaRPr lang="en-US" dirty="0"/>
          </a:p>
          <a:p>
            <a:r>
              <a:rPr lang="en-US" dirty="0"/>
              <a:t>Quick start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create-react-app</a:t>
            </a:r>
          </a:p>
          <a:p>
            <a:pPr lvl="1"/>
            <a:r>
              <a:rPr lang="en-US" dirty="0"/>
              <a:t>create-react-app my-app</a:t>
            </a:r>
          </a:p>
          <a:p>
            <a:pPr lvl="1"/>
            <a:r>
              <a:rPr lang="en-US" dirty="0"/>
              <a:t>cd my-app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Reference:</a:t>
            </a:r>
            <a:r>
              <a:rPr lang="en-US" sz="1400" dirty="0"/>
              <a:t> https://reactjs.org/tutorial/tutorial.html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6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Start from scratch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Prepare and create </a:t>
            </a:r>
            <a:r>
              <a:rPr lang="en-US" sz="1400" dirty="0" err="1"/>
              <a:t>package.json</a:t>
            </a:r>
            <a:r>
              <a:rPr lang="en-US" sz="1400" dirty="0"/>
              <a:t>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 -y</a:t>
            </a:r>
          </a:p>
          <a:p>
            <a:endParaRPr lang="en-US" sz="1400" dirty="0"/>
          </a:p>
          <a:p>
            <a:r>
              <a:rPr lang="en-US" sz="1400" dirty="0"/>
              <a:t>Install global package: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-g babel babel-cli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-g </a:t>
            </a:r>
            <a:r>
              <a:rPr lang="en-US" sz="1200" dirty="0" err="1"/>
              <a:t>webpack</a:t>
            </a:r>
            <a:r>
              <a:rPr lang="en-US" sz="1200" dirty="0"/>
              <a:t>-dev-server</a:t>
            </a:r>
          </a:p>
          <a:p>
            <a:pPr lvl="1"/>
            <a:endParaRPr lang="en-US" sz="1200" dirty="0"/>
          </a:p>
          <a:p>
            <a:r>
              <a:rPr lang="en-US" sz="1400" dirty="0"/>
              <a:t>Add dependencies and plugins: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</a:t>
            </a:r>
            <a:r>
              <a:rPr lang="en-US" sz="1200" dirty="0" err="1"/>
              <a:t>webpack</a:t>
            </a:r>
            <a:r>
              <a:rPr lang="en-US" sz="1200" dirty="0"/>
              <a:t> </a:t>
            </a:r>
            <a:r>
              <a:rPr lang="en-US" sz="1200" dirty="0" err="1"/>
              <a:t>webpack</a:t>
            </a:r>
            <a:r>
              <a:rPr lang="en-US" sz="1200" dirty="0"/>
              <a:t>-dev-server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react react-</a:t>
            </a:r>
            <a:r>
              <a:rPr lang="en-US" sz="1200" dirty="0" err="1"/>
              <a:t>dom</a:t>
            </a:r>
            <a:r>
              <a:rPr lang="en-US" sz="1200" dirty="0"/>
              <a:t>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babel-core babel-loader 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babel-preset-react babel-preset-es2015 --save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8237" y="6443998"/>
            <a:ext cx="84876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Reference:</a:t>
            </a:r>
            <a:r>
              <a:rPr lang="en-US" sz="1100" dirty="0"/>
              <a:t> </a:t>
            </a:r>
            <a:r>
              <a:rPr lang="th-TH" sz="1100" dirty="0"/>
              <a:t>https://www.tutorialspoint.com/reactjs/reactjs_environment_setup.htm</a:t>
            </a:r>
          </a:p>
        </p:txBody>
      </p:sp>
    </p:spTree>
    <p:extLst>
      <p:ext uri="{BB962C8B-B14F-4D97-AF65-F5344CB8AC3E}">
        <p14:creationId xmlns:p14="http://schemas.microsoft.com/office/powerpoint/2010/main" val="268621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Compiler, Server and Loaders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latin typeface="Century Gothic (Headings)"/>
                <a:cs typeface="Courier New" panose="02070309020205020404" pitchFamily="49" charset="0"/>
              </a:rPr>
              <a:t>create webpack.config.js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entury Gothic (Headings)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entry: './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/index.js',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output: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path:'/',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filename: 'bundle.js',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inline: true,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port: 8080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module: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loaders: [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   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exclude: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loader: 'babel-loader',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query: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presets: ['es2015', 'react']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Compiler, Server and Loaders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600201"/>
            <a:ext cx="6711654" cy="4854920"/>
          </a:xfrm>
        </p:spPr>
        <p:txBody>
          <a:bodyPr>
            <a:normAutofit/>
          </a:bodyPr>
          <a:lstStyle/>
          <a:p>
            <a:r>
              <a:rPr lang="en-US" sz="1600" dirty="0"/>
              <a:t>edit </a:t>
            </a:r>
            <a:r>
              <a:rPr lang="en-US" sz="1600" dirty="0" err="1"/>
              <a:t>package.json</a:t>
            </a:r>
            <a:r>
              <a:rPr lang="en-US" sz="1600" dirty="0"/>
              <a:t> </a:t>
            </a:r>
          </a:p>
          <a:p>
            <a:pPr marL="800100" lvl="2" indent="0">
              <a:buNone/>
            </a:pPr>
            <a:r>
              <a:rPr lang="en-US" sz="1400" dirty="0"/>
              <a:t>  "scripts": {</a:t>
            </a:r>
          </a:p>
          <a:p>
            <a:pPr marL="800100" lvl="2" indent="0">
              <a:buNone/>
            </a:pPr>
            <a:r>
              <a:rPr lang="en-US" sz="1400" dirty="0"/>
              <a:t>    "start": "</a:t>
            </a:r>
            <a:r>
              <a:rPr lang="en-US" sz="1400" dirty="0" err="1"/>
              <a:t>webpack</a:t>
            </a:r>
            <a:r>
              <a:rPr lang="en-US" sz="1400" dirty="0"/>
              <a:t>-dev-server --hot"</a:t>
            </a:r>
          </a:p>
          <a:p>
            <a:pPr marL="800100" lvl="2" indent="0">
              <a:buNone/>
            </a:pPr>
            <a:r>
              <a:rPr lang="en-US" sz="1400" dirty="0"/>
              <a:t>    "test": "echo \"Error: no test specified\" &amp;&amp; exit 1"</a:t>
            </a:r>
          </a:p>
          <a:p>
            <a:pPr marL="800100" lvl="2" indent="0">
              <a:buNone/>
            </a:pPr>
            <a:r>
              <a:rPr lang="en-US" sz="1400" dirty="0"/>
              <a:t>  },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npm</a:t>
            </a:r>
            <a:r>
              <a:rPr lang="en-US" sz="1600" dirty="0"/>
              <a:t>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5336" y="3462295"/>
            <a:ext cx="2897110" cy="219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&lt;!DOCTYPE html&gt;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&lt;html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lang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"en"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&lt;head&gt;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       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&lt;meta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charset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"UTF-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8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"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        &lt;title&gt;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React App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&lt;/title&gt;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&lt;/head&gt;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        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&lt;body&gt;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&lt;div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id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"app"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&gt;&lt;/div&gt;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&lt;script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src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"index.js"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&gt;&lt;/script&gt;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               &lt;/body&gt;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&lt;/html&gt;</a:t>
            </a:r>
            <a:r>
              <a:rPr lang="th-TH" altLang="th-TH" sz="1200" dirty="0"/>
              <a:t> </a:t>
            </a:r>
            <a:endParaRPr lang="th-TH" altLang="th-TH" sz="12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56500" y="3455833"/>
            <a:ext cx="2785760" cy="200690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import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React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from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’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;</a:t>
            </a:r>
            <a:endParaRPr lang="th-TH" altLang="th-TH" sz="1200" dirty="0">
              <a:solidFill>
                <a:srgbClr val="31313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altLang="th-TH" sz="1200" dirty="0">
              <a:solidFill>
                <a:srgbClr val="000088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class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App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extends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React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.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Component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{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render</a:t>
            </a:r>
            <a:r>
              <a:rPr lang="en-US" altLang="th-TH" sz="1200" dirty="0">
                <a:solidFill>
                  <a:srgbClr val="313131"/>
                </a:solidFill>
                <a:latin typeface="Menlo"/>
              </a:rPr>
              <a:t>()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th-TH" sz="1200" dirty="0">
                <a:solidFill>
                  <a:srgbClr val="313131"/>
                </a:solidFill>
                <a:latin typeface="Menlo"/>
              </a:rPr>
              <a:t>{</a:t>
            </a:r>
            <a:endParaRPr lang="th-TH" altLang="th-TH" sz="1200" dirty="0">
              <a:solidFill>
                <a:srgbClr val="666600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      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return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(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&lt;div&gt;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Hello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World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!!!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&lt;/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div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&gt;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}</a:t>
            </a:r>
            <a:endParaRPr lang="th-TH" altLang="th-TH" sz="1200" dirty="0">
              <a:solidFill>
                <a:srgbClr val="666600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}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altLang="th-TH" sz="1200" dirty="0">
              <a:solidFill>
                <a:srgbClr val="31313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export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default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App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h-TH" altLang="th-TH" sz="1200" dirty="0"/>
              <a:t> </a:t>
            </a:r>
            <a:endParaRPr lang="th-TH" altLang="th-TH" sz="120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56314" y="3455833"/>
            <a:ext cx="3111686" cy="12682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import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React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from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'react'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;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import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ReactDOM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from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'react-dom'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;</a:t>
            </a:r>
            <a:endParaRPr lang="th-TH" altLang="th-TH" sz="1200" dirty="0">
              <a:solidFill>
                <a:srgbClr val="666600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import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App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Menlo"/>
              </a:rPr>
              <a:t>from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'./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a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pp.jsx'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;</a:t>
            </a:r>
            <a:endParaRPr lang="th-TH" altLang="th-TH" sz="1200" dirty="0">
              <a:solidFill>
                <a:srgbClr val="666600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ReactDOM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.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render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(</a:t>
            </a:r>
            <a:endParaRPr lang="th-TH" altLang="th-TH" sz="1200" dirty="0">
              <a:solidFill>
                <a:srgbClr val="666600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             &lt;</a:t>
            </a:r>
            <a:r>
              <a:rPr lang="th-TH" altLang="th-TH" sz="1200" dirty="0">
                <a:solidFill>
                  <a:srgbClr val="7F0055"/>
                </a:solidFill>
                <a:latin typeface="Menlo"/>
              </a:rPr>
              <a:t>App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/&gt;,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document</a:t>
            </a: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.</a:t>
            </a: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getElementById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(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'app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'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;</a:t>
            </a:r>
            <a:r>
              <a:rPr lang="th-TH" altLang="th-TH" sz="1200" dirty="0"/>
              <a:t> </a:t>
            </a:r>
            <a:endParaRPr lang="th-TH" altLang="th-TH" sz="12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4672" y="3389901"/>
            <a:ext cx="11492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index.html</a:t>
            </a:r>
            <a:endParaRPr lang="th-TH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67198" y="3317476"/>
            <a:ext cx="9207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app.jsx</a:t>
            </a:r>
            <a:endParaRPr lang="th-TH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69718" y="3317475"/>
            <a:ext cx="83241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main.js</a:t>
            </a:r>
            <a:endParaRPr lang="th-TH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14010" y="5841044"/>
            <a:ext cx="1952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modify in </a:t>
            </a:r>
            <a:r>
              <a:rPr lang="en-US" sz="1400" dirty="0" err="1"/>
              <a:t>app.jsx</a:t>
            </a:r>
            <a:r>
              <a:rPr lang="en-US" sz="1400" dirty="0"/>
              <a:t> and check result at browser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22647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</a:t>
            </a:r>
            <a:endParaRPr lang="th-TH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96760" y="1074739"/>
            <a:ext cx="4841216" cy="57002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import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from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Courier New" panose="02070309020205020404" pitchFamily="49" charset="0"/>
              </a:rPr>
              <a:t>'react'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h-TH" altLang="th-TH" sz="1200" dirty="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class 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App 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</a:t>
            </a: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render</a:t>
            </a:r>
            <a:r>
              <a:rPr lang="en-US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          </a:t>
            </a: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&lt;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                                 &lt;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Content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                   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         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h-TH" altLang="th-TH" sz="1200" dirty="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class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  </a:t>
            </a: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render</a:t>
            </a:r>
            <a:r>
              <a:rPr lang="en-US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      </a:t>
            </a: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(        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Courier New" panose="02070309020205020404" pitchFamily="49" charset="0"/>
              </a:rPr>
              <a:t>&lt;h1&gt;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h1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h-TH" altLang="th-TH" sz="1200" dirty="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class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Content  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render</a:t>
            </a:r>
            <a:r>
              <a:rPr lang="en-US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</a:t>
            </a: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  </a:t>
            </a:r>
            <a:r>
              <a:rPr lang="th-TH" altLang="th-TH" sz="1200" dirty="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endParaRPr lang="th-TH" altLang="th-TH" sz="1200" dirty="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th-TH" altLang="th-TH" sz="1200" dirty="0">
                <a:solidFill>
                  <a:srgbClr val="008800"/>
                </a:solidFill>
                <a:latin typeface="Courier New" panose="02070309020205020404" pitchFamily="49" charset="0"/>
              </a:rPr>
              <a:t>&lt;h2&gt;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Content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h2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Courier New" panose="02070309020205020404" pitchFamily="49" charset="0"/>
              </a:rPr>
              <a:t>&lt;p&gt;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The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content text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!!!&lt;/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p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           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     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h-TH" altLang="th-TH" sz="1200" dirty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export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000088"/>
                </a:solidFill>
                <a:latin typeface="Courier New" panose="02070309020205020404" pitchFamily="49" charset="0"/>
              </a:rPr>
              <a:t>default</a:t>
            </a: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7F0055"/>
                </a:solidFill>
                <a:latin typeface="Courier New" panose="02070309020205020404" pitchFamily="49" charset="0"/>
              </a:rPr>
              <a:t>App</a:t>
            </a: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r>
              <a:rPr lang="th-TH" altLang="th-TH" sz="12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029" y="3521797"/>
            <a:ext cx="4684819" cy="10139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2063027" y="4650812"/>
            <a:ext cx="4684820" cy="164134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73790" y="2381062"/>
            <a:ext cx="271604" cy="124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7945" y="2607398"/>
            <a:ext cx="99588" cy="204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8965" y="1892175"/>
            <a:ext cx="278846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practical, Header and Content should be separately created and exported.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6094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92409" y="1960282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2408" y="3086846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2408" y="4213410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50255" y="2277035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550255" y="3364752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50255" y="4452469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72739" y="1960282"/>
            <a:ext cx="2617693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72737" y="3086845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Cascading</a:t>
            </a:r>
          </a:p>
          <a:p>
            <a:pPr algn="ctr"/>
            <a:r>
              <a:rPr lang="en-US" dirty="0"/>
              <a:t>Style Sheet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72737" y="4174563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Hypertext</a:t>
            </a:r>
          </a:p>
          <a:p>
            <a:pPr algn="ctr"/>
            <a:r>
              <a:rPr lang="en-US" dirty="0"/>
              <a:t>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67868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passing (props vs. state)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React has 2 objects of data passing in order to control data into a component</a:t>
            </a:r>
          </a:p>
          <a:p>
            <a:pPr lvl="1"/>
            <a:r>
              <a:rPr lang="en-US" dirty="0"/>
              <a:t>Props</a:t>
            </a:r>
          </a:p>
          <a:p>
            <a:pPr lvl="2"/>
            <a:r>
              <a:rPr lang="en-US" dirty="0"/>
              <a:t>Pass from parent to child components</a:t>
            </a:r>
          </a:p>
          <a:p>
            <a:pPr lvl="2"/>
            <a:r>
              <a:rPr lang="en-US" dirty="0"/>
              <a:t>Immutable</a:t>
            </a:r>
          </a:p>
          <a:p>
            <a:pPr lvl="3"/>
            <a:r>
              <a:rPr lang="en-US" b="1" dirty="0"/>
              <a:t>Props CANNOT</a:t>
            </a:r>
            <a:r>
              <a:rPr lang="en-US" dirty="0"/>
              <a:t> be </a:t>
            </a:r>
            <a:r>
              <a:rPr lang="en-US" b="1" dirty="0"/>
              <a:t>CHANGED</a:t>
            </a:r>
            <a:r>
              <a:rPr lang="en-US" dirty="0"/>
              <a:t> inside a component </a:t>
            </a:r>
          </a:p>
          <a:p>
            <a:pPr lvl="4"/>
            <a:r>
              <a:rPr lang="en-US" dirty="0"/>
              <a:t>Single source of the truth</a:t>
            </a:r>
          </a:p>
          <a:p>
            <a:pPr lvl="3"/>
            <a:r>
              <a:rPr lang="en-US" dirty="0"/>
              <a:t>Fixed throughout the component</a:t>
            </a:r>
          </a:p>
          <a:p>
            <a:pPr lvl="1"/>
            <a:r>
              <a:rPr lang="en-US" dirty="0"/>
              <a:t>State</a:t>
            </a:r>
          </a:p>
          <a:p>
            <a:pPr lvl="2"/>
            <a:r>
              <a:rPr lang="en-US" dirty="0"/>
              <a:t>Reside within component</a:t>
            </a:r>
          </a:p>
          <a:p>
            <a:pPr lvl="2"/>
            <a:r>
              <a:rPr lang="en-US" dirty="0"/>
              <a:t>Mutable</a:t>
            </a:r>
          </a:p>
          <a:p>
            <a:pPr lvl="3"/>
            <a:r>
              <a:rPr lang="en-US" dirty="0"/>
              <a:t>State</a:t>
            </a:r>
            <a:r>
              <a:rPr lang="en-US" b="1" dirty="0"/>
              <a:t> CAN</a:t>
            </a:r>
            <a:r>
              <a:rPr lang="en-US" dirty="0"/>
              <a:t> be </a:t>
            </a:r>
            <a:r>
              <a:rPr lang="en-US" b="1" dirty="0"/>
              <a:t>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Props: pass to a component</a:t>
            </a:r>
            <a:endParaRPr lang="th-TH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51700" y="1646759"/>
            <a:ext cx="5876930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 &lt;h1&gt;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 </a:t>
            </a:r>
            <a:r>
              <a:rPr lang="th-TH" altLang="th-TH" sz="1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b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th-TH" altLang="th-TH" sz="1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b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&lt;/h1&gt;&lt;/div&gt;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800" b="1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 </a:t>
            </a:r>
            <a:r>
              <a:rPr lang="th-TH" altLang="th-TH" sz="1800" b="1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800" b="1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="FooName" </a:t>
            </a:r>
            <a:r>
              <a:rPr lang="th-TH" altLang="th-TH" sz="1800" b="1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th-TH" altLang="th-TH" sz="28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37157" y="2335794"/>
            <a:ext cx="1955549" cy="6518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3959382" y="4335101"/>
            <a:ext cx="1955549" cy="6518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62257" y="2987645"/>
            <a:ext cx="715224" cy="1347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62670" y="4795469"/>
            <a:ext cx="187529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Define a new property ‘name’</a:t>
            </a:r>
            <a:endParaRPr lang="th-TH" sz="1600" b="1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5739759" y="4838862"/>
            <a:ext cx="1522910" cy="248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6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initial and update</a:t>
            </a:r>
            <a:endParaRPr lang="th-TH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20286" y="1574387"/>
            <a:ext cx="735902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h-TH" altLang="th-TH" sz="18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8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th-TH" altLang="th-TH" sz="18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sz="18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th-TH" altLang="th-TH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8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8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 {</a:t>
            </a:r>
            <a:r>
              <a:rPr lang="th-TH" altLang="th-TH" sz="18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8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lang="th-TH" altLang="th-TH" sz="18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lang="th-TH" altLang="th-TH" sz="18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4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5992" y="2895867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Initial state object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864098" y="5593824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state object</a:t>
            </a:r>
            <a:endParaRPr lang="th-TH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59375" y="2724813"/>
            <a:ext cx="1863567" cy="488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041679" y="4381878"/>
            <a:ext cx="1258432" cy="1162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8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bind method to context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42296" y="1497296"/>
            <a:ext cx="672179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Foo State: "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e.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th-TH" altLang="th-TH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lang="th-TH" altLang="th-TH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28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3521" y="2086252"/>
            <a:ext cx="145760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Have to bind method to ‘App’ context, otherwise a new method will not be known</a:t>
            </a:r>
            <a:endParaRPr lang="th-TH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461636" y="5576602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Trig the method</a:t>
            </a:r>
            <a:endParaRPr lang="th-TH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11637" y="2498757"/>
            <a:ext cx="2181885" cy="103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901758" y="4879818"/>
            <a:ext cx="1522910" cy="8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8227" y="3202308"/>
            <a:ext cx="132303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Define the method to update state</a:t>
            </a:r>
            <a:endParaRPr lang="th-TH" sz="16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5495316" y="3245699"/>
            <a:ext cx="1522910" cy="495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7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automatically bind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54714" y="1416315"/>
            <a:ext cx="7987775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(e) =&gt;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Foo State: "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e.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th-TH" altLang="th-TH" sz="14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lang="th-TH" altLang="th-TH" sz="14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32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0775" y="2140075"/>
            <a:ext cx="253368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Arrow function binds a method automatically</a:t>
            </a:r>
            <a:endParaRPr lang="th-TH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37568" y="2317687"/>
            <a:ext cx="2263206" cy="479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5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</a:t>
            </a:r>
            <a:r>
              <a:rPr lang="en-US" sz="2800" dirty="0"/>
              <a:t>Parent and child component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0272" y="1133762"/>
            <a:ext cx="7372256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 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 {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th-TH" altLang="th-TH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lang="th-TH" altLang="th-TH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&lt;Foo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="FooName" </a:t>
            </a:r>
            <a:r>
              <a:rPr lang="th-TH" altLang="th-TH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28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3932" y="5809442"/>
            <a:ext cx="224641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Update ‘state’ from parent but it affects to child component</a:t>
            </a:r>
            <a:endParaRPr lang="th-TH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78416" y="5809442"/>
            <a:ext cx="1862679" cy="415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978" y="3615980"/>
            <a:ext cx="237251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Pass ‘state’ as ‘props’</a:t>
            </a:r>
            <a:endParaRPr lang="th-TH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21649" y="2301782"/>
            <a:ext cx="2148075" cy="27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00978" y="3959153"/>
            <a:ext cx="996285" cy="143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00977" y="2345353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Read ‘state’ as ‘props’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65393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– AJAX Request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Promises: </a:t>
            </a:r>
            <a:r>
              <a:rPr lang="en-US" dirty="0" err="1"/>
              <a:t>Axios</a:t>
            </a:r>
            <a:r>
              <a:rPr lang="en-US" dirty="0"/>
              <a:t> library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9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Library: </a:t>
            </a:r>
            <a:r>
              <a:rPr lang="en-US" dirty="0" err="1"/>
              <a:t>Axios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51700" y="1600201"/>
            <a:ext cx="6711654" cy="27174132"/>
          </a:xfrm>
        </p:spPr>
        <p:txBody>
          <a:bodyPr/>
          <a:lstStyle/>
          <a:p>
            <a:r>
              <a:rPr lang="en-US" dirty="0"/>
              <a:t>Target API: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https://api.github.com/users/wwarodom</a:t>
            </a:r>
            <a:endParaRPr lang="en-US" sz="1800" dirty="0"/>
          </a:p>
          <a:p>
            <a:r>
              <a:rPr lang="en-US" dirty="0"/>
              <a:t>Example: </a:t>
            </a:r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r>
              <a:rPr lang="en-US" dirty="0"/>
              <a:t> --save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96515" y="2908542"/>
            <a:ext cx="6022024" cy="38595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'axios'</a:t>
            </a:r>
            <a: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= 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'wwarodom'</a:t>
            </a:r>
            <a: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Profile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 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axios.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`https://api.github.com/users/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${USER}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response.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(response.</a:t>
            </a:r>
            <a:r>
              <a:rPr lang="th-TH" altLang="th-TH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  <a:b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th-TH" altLang="th-TH" sz="28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0093" y="5169877"/>
            <a:ext cx="5433646" cy="14859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7291754" y="4415307"/>
            <a:ext cx="19440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Send Http request</a:t>
            </a:r>
            <a:endParaRPr lang="th-TH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207977" y="4599204"/>
            <a:ext cx="2083778" cy="711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39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27984" y="1157190"/>
            <a:ext cx="829711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dataOption = Object.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(key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index) =&gt;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lang="th-TH" altLang="th-TH" sz="14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{index}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{index+</a:t>
            </a:r>
            <a:r>
              <a:rPr lang="th-TH" altLang="th-TH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 '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+key+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&lt;h2&gt;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 Profile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&lt;ul&gt;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.login}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&lt;/ul&gt;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&lt;dd&gt;&lt;select&gt;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{dataOption}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&lt;/select&gt;&lt;/dd&gt;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h-TH" altLang="th-TH" sz="32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1639" y="1450731"/>
            <a:ext cx="6866793" cy="145952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0247" y="884612"/>
            <a:ext cx="2048609" cy="47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0108" y="650078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Read object</a:t>
            </a:r>
            <a:endParaRPr lang="th-TH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036778" y="3547042"/>
            <a:ext cx="1591407" cy="21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9437" y="3312507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Pick a value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54746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3161553"/>
            <a:ext cx="6711654" cy="3086854"/>
          </a:xfrm>
        </p:spPr>
        <p:txBody>
          <a:bodyPr/>
          <a:lstStyle/>
          <a:p>
            <a:r>
              <a:rPr lang="en-US" dirty="0"/>
              <a:t>Hypertext: A software system that links topics on the screen to related information and graphics, which are typically accessed by a point-and-click method.</a:t>
            </a:r>
          </a:p>
          <a:p>
            <a:r>
              <a:rPr lang="en-US" dirty="0"/>
              <a:t>Markup Language:  A set of markup tags for grouping and describing page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91" y="1417530"/>
            <a:ext cx="4923305" cy="12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 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&lt;h1&gt;&lt;/h1&gt;</a:t>
            </a:r>
          </a:p>
          <a:p>
            <a:pPr marL="0" indent="0">
              <a:buNone/>
            </a:pPr>
            <a:r>
              <a:rPr lang="en-US" dirty="0"/>
              <a:t>		&lt;div&gt; ... &lt;/div&gt;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7665" y="1981000"/>
            <a:ext cx="1553883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6519" y="2856178"/>
            <a:ext cx="1104707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37506" y="2856178"/>
            <a:ext cx="1081742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59813" y="3861365"/>
            <a:ext cx="809811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40602" y="3861365"/>
            <a:ext cx="832515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7099" y="4790331"/>
            <a:ext cx="2319518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elements ...</a:t>
            </a:r>
          </a:p>
        </p:txBody>
      </p:sp>
      <p:cxnSp>
        <p:nvCxnSpPr>
          <p:cNvPr id="18" name="Straight Arrow Connector 17"/>
          <p:cNvCxnSpPr>
            <a:stCxn id="11" idx="2"/>
            <a:endCxn id="13" idx="0"/>
          </p:cNvCxnSpPr>
          <p:nvPr/>
        </p:nvCxnSpPr>
        <p:spPr>
          <a:xfrm>
            <a:off x="6894607" y="2417283"/>
            <a:ext cx="883771" cy="43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6008872" y="2417283"/>
            <a:ext cx="885734" cy="43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 flipH="1">
            <a:off x="7564719" y="3292460"/>
            <a:ext cx="213659" cy="568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3" idx="2"/>
            <a:endCxn id="15" idx="0"/>
          </p:cNvCxnSpPr>
          <p:nvPr/>
        </p:nvCxnSpPr>
        <p:spPr>
          <a:xfrm>
            <a:off x="7778377" y="3292460"/>
            <a:ext cx="778482" cy="568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 flipH="1">
            <a:off x="8556859" y="4297648"/>
            <a:ext cx="1" cy="492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3035635" y="5695280"/>
            <a:ext cx="58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Hierarchy: Parents, children and siblings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1893" y="5547928"/>
            <a:ext cx="569367" cy="5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52436" y="2777567"/>
            <a:ext cx="6937995" cy="29419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HTML element includes both the HTML tag and everything between the tag (the content).</a:t>
            </a:r>
          </a:p>
          <a:p>
            <a:r>
              <a:rPr lang="en-US" dirty="0"/>
              <a:t>Tags normally come in pairs. The first tag is the start tag, and the second tag is the end tag. </a:t>
            </a:r>
          </a:p>
          <a:p>
            <a:r>
              <a:rPr lang="en-US" dirty="0"/>
              <a:t>HTML has a defined set of tag names (also called keywords) that the browser understands.</a:t>
            </a:r>
          </a:p>
          <a:p>
            <a:r>
              <a:rPr lang="en-US" dirty="0"/>
              <a:t>Most elements can have attributes, which provides additional information about the element. </a:t>
            </a:r>
          </a:p>
          <a:p>
            <a:pPr lvl="1"/>
            <a:r>
              <a:rPr lang="en-US" dirty="0"/>
              <a:t>&lt;div class=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left-</a:t>
            </a:r>
            <a:r>
              <a:rPr lang="en-US" dirty="0" err="1"/>
              <a:t>nav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&gt;&lt;/div&gt;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9584" y="1560779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&lt;tag&gt;</a:t>
            </a:r>
            <a:r>
              <a:rPr lang="en-US" sz="3200" dirty="0"/>
              <a:t>Content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41777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Element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8471" y="1739152"/>
            <a:ext cx="11769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Primary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</a:p>
          <a:p>
            <a:r>
              <a:rPr lang="en-US" sz="800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8470" y="3629613"/>
            <a:ext cx="124585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Head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Elements </a:t>
            </a:r>
          </a:p>
          <a:p>
            <a:endParaRPr lang="en-US" sz="800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title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meta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6777" y="1739152"/>
            <a:ext cx="150308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Structural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Elements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(block) </a:t>
            </a:r>
          </a:p>
          <a:p>
            <a:endParaRPr lang="en-US" sz="800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 – h6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(div)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9113" y="1739153"/>
            <a:ext cx="23278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Formatting Elements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(inline) </a:t>
            </a:r>
          </a:p>
          <a:p>
            <a:endParaRPr lang="en-US" sz="800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strong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blockquote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(span)</a:t>
            </a:r>
          </a:p>
        </p:txBody>
      </p:sp>
    </p:spTree>
    <p:extLst>
      <p:ext uri="{BB962C8B-B14F-4D97-AF65-F5344CB8AC3E}">
        <p14:creationId xmlns:p14="http://schemas.microsoft.com/office/powerpoint/2010/main" val="181468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51701" y="1292902"/>
            <a:ext cx="6938731" cy="3766278"/>
          </a:xfrm>
        </p:spPr>
        <p:txBody>
          <a:bodyPr>
            <a:normAutofit/>
          </a:bodyPr>
          <a:lstStyle/>
          <a:p>
            <a:r>
              <a:rPr lang="en-US" dirty="0"/>
              <a:t>Stylesheet</a:t>
            </a:r>
          </a:p>
          <a:p>
            <a:pPr lvl="1"/>
            <a:r>
              <a:rPr lang="en-US" dirty="0"/>
              <a:t>Rules defining how an html element will be “presented” in the browser.</a:t>
            </a:r>
          </a:p>
          <a:p>
            <a:pPr lvl="1"/>
            <a:r>
              <a:rPr lang="en-US" dirty="0"/>
              <a:t>Targeted to specific elements in the html document.</a:t>
            </a:r>
          </a:p>
          <a:p>
            <a:r>
              <a:rPr lang="en-US" dirty="0"/>
              <a:t>Cascading</a:t>
            </a:r>
          </a:p>
          <a:p>
            <a:pPr lvl="1"/>
            <a:r>
              <a:rPr lang="en-US" dirty="0"/>
              <a:t>Rules for resolving conflicts with multiple CSS rules applied to the same elements.</a:t>
            </a:r>
          </a:p>
          <a:p>
            <a:pPr lvl="1"/>
            <a:r>
              <a:rPr lang="en-US" dirty="0"/>
              <a:t>For example, if there are two rules defining the color or your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/>
              <a:t> elements, the rule that comes last in the cascade order will “trump” the other.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1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9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</a:t>
            </a:r>
          </a:p>
          <a:p>
            <a:pPr algn="ctr"/>
            <a:r>
              <a:rPr lang="en-US" dirty="0"/>
              <a:t>CSS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7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</a:t>
            </a:r>
          </a:p>
          <a:p>
            <a:pPr algn="ctr"/>
            <a:r>
              <a:rPr lang="en-US" dirty="0"/>
              <a:t>CSS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105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Inline</a:t>
            </a:r>
          </a:p>
          <a:p>
            <a:pPr algn="ctr"/>
            <a:r>
              <a:rPr lang="en-US" dirty="0"/>
              <a:t>CSS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950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5868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7786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2351700" y="5963374"/>
            <a:ext cx="7352948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4602" y="5826388"/>
            <a:ext cx="1507144" cy="369332"/>
          </a:xfrm>
          <a:prstGeom prst="rect">
            <a:avLst/>
          </a:prstGeom>
          <a:solidFill>
            <a:srgbClr val="E1DECB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8749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3028014"/>
            <a:ext cx="6711654" cy="32203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style is defined by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selector</a:t>
            </a:r>
            <a:r>
              <a:rPr lang="en-US" dirty="0"/>
              <a:t> and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declaration</a:t>
            </a:r>
            <a:r>
              <a:rPr lang="en-US" dirty="0"/>
              <a:t>. The declaration contains at least one property/value pair. </a:t>
            </a:r>
          </a:p>
          <a:p>
            <a:pPr lvl="1"/>
            <a:r>
              <a:rPr lang="en-US" dirty="0"/>
              <a:t>Together they are called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CSS Rule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 {font-family: Arial, Helvetica}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{color: #666666}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 {font-size: 24px}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{color: blue}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9212" y="1888242"/>
            <a:ext cx="3575154" cy="554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5324" y="1595856"/>
            <a:ext cx="5421677" cy="584775"/>
          </a:xfrm>
          <a:prstGeom prst="rect">
            <a:avLst/>
          </a:prstGeom>
          <a:solidFill>
            <a:srgbClr val="E2DFCC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selector {property: value;}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622" y="2205826"/>
            <a:ext cx="1502334" cy="369332"/>
          </a:xfrm>
          <a:prstGeom prst="rect">
            <a:avLst/>
          </a:prstGeom>
          <a:solidFill>
            <a:srgbClr val="E2DFC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425069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Selector</a:t>
            </a:r>
          </a:p>
          <a:p>
            <a:pPr lvl="1"/>
            <a:r>
              <a:rPr lang="en-US" dirty="0"/>
              <a:t>targets an html element by name</a:t>
            </a:r>
          </a:p>
          <a:p>
            <a:r>
              <a:rPr lang="en-US" dirty="0"/>
              <a:t>Id Selector</a:t>
            </a:r>
          </a:p>
          <a:p>
            <a:pPr lvl="1"/>
            <a:r>
              <a:rPr lang="en-US" dirty="0"/>
              <a:t>An ID is an html attribute added to a html markup. </a:t>
            </a:r>
          </a:p>
          <a:p>
            <a:pPr lvl="1"/>
            <a:r>
              <a:rPr lang="en-US" dirty="0"/>
              <a:t>Reference that ID with a hash (#)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#logo { declaration }</a:t>
            </a:r>
          </a:p>
          <a:p>
            <a:pPr lvl="2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&lt;img id="logo" src="" alt=""&gt;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Selector</a:t>
            </a:r>
          </a:p>
          <a:p>
            <a:pPr lvl="1"/>
            <a:r>
              <a:rPr lang="en-US" dirty="0"/>
              <a:t>A class is an html attribute added to a html markup. </a:t>
            </a:r>
          </a:p>
          <a:p>
            <a:pPr lvl="1"/>
            <a:r>
              <a:rPr lang="en-US" dirty="0"/>
              <a:t>Reference that ID with a period (.)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.ingredients {declaration}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ingredients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90432" y="1664044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83405" y="5494637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1039" y="3583460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3447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7517</TotalTime>
  <Words>1506</Words>
  <Application>Microsoft Office PowerPoint</Application>
  <PresentationFormat>แบบจอกว้าง</PresentationFormat>
  <Paragraphs>370</Paragraphs>
  <Slides>28</Slides>
  <Notes>4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Century Gothic (Headings)</vt:lpstr>
      <vt:lpstr>Consolas</vt:lpstr>
      <vt:lpstr>Courier New</vt:lpstr>
      <vt:lpstr>Menlo</vt:lpstr>
      <vt:lpstr>Wingdings 3</vt:lpstr>
      <vt:lpstr>อิออน</vt:lpstr>
      <vt:lpstr>#04 Web Client (HTM5, React.js)</vt:lpstr>
      <vt:lpstr>Web Page Layers</vt:lpstr>
      <vt:lpstr>HTML</vt:lpstr>
      <vt:lpstr>Document Object Model</vt:lpstr>
      <vt:lpstr>HTML Elements</vt:lpstr>
      <vt:lpstr>Essential Element Tags</vt:lpstr>
      <vt:lpstr>CSS</vt:lpstr>
      <vt:lpstr>CSS Syntax</vt:lpstr>
      <vt:lpstr>CSS Selector</vt:lpstr>
      <vt:lpstr>JavaScript</vt:lpstr>
      <vt:lpstr>Libraries</vt:lpstr>
      <vt:lpstr>ReactJS</vt:lpstr>
      <vt:lpstr>React features</vt:lpstr>
      <vt:lpstr>The virtual DOM</vt:lpstr>
      <vt:lpstr>Setup</vt:lpstr>
      <vt:lpstr>React: Start from scratch</vt:lpstr>
      <vt:lpstr>Compiler, Server and Loaders</vt:lpstr>
      <vt:lpstr>Compiler, Server and Loaders</vt:lpstr>
      <vt:lpstr>Component based</vt:lpstr>
      <vt:lpstr>Data passing (props vs. state)</vt:lpstr>
      <vt:lpstr>Props: pass to a component</vt:lpstr>
      <vt:lpstr>State: initial and update</vt:lpstr>
      <vt:lpstr>State: bind method to context</vt:lpstr>
      <vt:lpstr>State: automatically bind</vt:lpstr>
      <vt:lpstr>State: Parent and child component</vt:lpstr>
      <vt:lpstr>React – AJAX Request</vt:lpstr>
      <vt:lpstr>HTTP Library: Axios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229</cp:revision>
  <dcterms:created xsi:type="dcterms:W3CDTF">2015-01-06T03:59:55Z</dcterms:created>
  <dcterms:modified xsi:type="dcterms:W3CDTF">2019-03-02T14:23:14Z</dcterms:modified>
</cp:coreProperties>
</file>