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notesMasterIdLst>
    <p:notesMasterId r:id="rId22"/>
  </p:notesMasterIdLst>
  <p:sldIdLst>
    <p:sldId id="256" r:id="rId2"/>
    <p:sldId id="315" r:id="rId3"/>
    <p:sldId id="309" r:id="rId4"/>
    <p:sldId id="310" r:id="rId5"/>
    <p:sldId id="314" r:id="rId6"/>
    <p:sldId id="311" r:id="rId7"/>
    <p:sldId id="313" r:id="rId8"/>
    <p:sldId id="312" r:id="rId9"/>
    <p:sldId id="316" r:id="rId10"/>
    <p:sldId id="325" r:id="rId11"/>
    <p:sldId id="317" r:id="rId12"/>
    <p:sldId id="318" r:id="rId13"/>
    <p:sldId id="319" r:id="rId14"/>
    <p:sldId id="323" r:id="rId15"/>
    <p:sldId id="328" r:id="rId16"/>
    <p:sldId id="320" r:id="rId17"/>
    <p:sldId id="326" r:id="rId18"/>
    <p:sldId id="327" r:id="rId19"/>
    <p:sldId id="321" r:id="rId20"/>
    <p:sldId id="30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87097" autoAdjust="0"/>
  </p:normalViewPr>
  <p:slideViewPr>
    <p:cSldViewPr snapToGrid="0">
      <p:cViewPr varScale="1">
        <p:scale>
          <a:sx n="39" d="100"/>
          <a:sy n="39" d="100"/>
        </p:scale>
        <p:origin x="9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39C1-A66A-40C7-BCC0-0B3B861FC29D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F4B6-0419-4BD5-A8E9-6DBD29DD8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Xampp</a:t>
            </a:r>
            <a:r>
              <a:rPr lang="en-US" dirty="0"/>
              <a:t>:  http://localhost/cgi-bin/cgi.cgi</a:t>
            </a:r>
            <a:r>
              <a:rPr lang="en-US" baseline="0" dirty="0"/>
              <a:t>  ,  </a:t>
            </a:r>
            <a:r>
              <a:rPr lang="en-US" baseline="0" dirty="0" err="1"/>
              <a:t>perltest.cgi</a:t>
            </a:r>
            <a:r>
              <a:rPr lang="en-US" baseline="0" dirty="0"/>
              <a:t>, printenv.pl</a:t>
            </a:r>
          </a:p>
          <a:p>
            <a:r>
              <a:rPr lang="en-US" baseline="0" dirty="0"/>
              <a:t>Action (Binary of node </a:t>
            </a:r>
            <a:r>
              <a:rPr lang="en-US" baseline="0" dirty="0" err="1"/>
              <a:t>cgi</a:t>
            </a:r>
            <a:r>
              <a:rPr lang="en-US" baseline="0" dirty="0"/>
              <a:t> installation)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5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extended: false =&gt; use </a:t>
            </a:r>
            <a:r>
              <a:rPr lang="en-US" dirty="0" err="1"/>
              <a:t>querystring</a:t>
            </a:r>
            <a:r>
              <a:rPr lang="en-US" dirty="0"/>
              <a:t> library,  true</a:t>
            </a:r>
            <a:r>
              <a:rPr lang="en-US" baseline="0" dirty="0"/>
              <a:t> =&gt; use </a:t>
            </a:r>
            <a:r>
              <a:rPr lang="en-US" baseline="0" dirty="0" err="1"/>
              <a:t>qs</a:t>
            </a:r>
            <a:r>
              <a:rPr lang="en-US" baseline="0" dirty="0"/>
              <a:t> library.</a:t>
            </a:r>
          </a:p>
          <a:p>
            <a:r>
              <a:rPr lang="en-US" baseline="0" dirty="0"/>
              <a:t>It’s similar, </a:t>
            </a:r>
            <a:r>
              <a:rPr lang="en-US" baseline="0" dirty="0" err="1"/>
              <a:t>qs</a:t>
            </a:r>
            <a:r>
              <a:rPr lang="en-US" baseline="0" dirty="0"/>
              <a:t> is a new library support 2D array and complex JSON,</a:t>
            </a:r>
          </a:p>
          <a:p>
            <a:r>
              <a:rPr lang="en-US" baseline="0" dirty="0" err="1"/>
              <a:t>querystring</a:t>
            </a:r>
            <a:r>
              <a:rPr lang="en-US" baseline="0" dirty="0"/>
              <a:t> is a previous library, traditional default, (both libs are working)</a:t>
            </a:r>
          </a:p>
          <a:p>
            <a:endParaRPr lang="en-US" baseline="0" dirty="0"/>
          </a:p>
          <a:p>
            <a:r>
              <a:rPr lang="en-US" baseline="0" dirty="0" err="1"/>
              <a:t>bodyParser.urlencoded</a:t>
            </a:r>
            <a:r>
              <a:rPr lang="en-US" baseline="0" dirty="0"/>
              <a:t>() =&gt; parse post data from request URL,  support UTF-8 and can </a:t>
            </a:r>
            <a:r>
              <a:rPr lang="en-US" baseline="0" dirty="0" err="1"/>
              <a:t>inflat</a:t>
            </a:r>
            <a:r>
              <a:rPr lang="en-US" baseline="0" dirty="0"/>
              <a:t> </a:t>
            </a:r>
            <a:r>
              <a:rPr lang="en-US" baseline="0" dirty="0" err="1"/>
              <a:t>gzip</a:t>
            </a:r>
            <a:r>
              <a:rPr lang="en-US" baseline="0" dirty="0"/>
              <a:t> content</a:t>
            </a:r>
          </a:p>
          <a:p>
            <a:endParaRPr lang="en-US" baseline="0" dirty="0"/>
          </a:p>
          <a:p>
            <a:r>
              <a:rPr lang="en-US" baseline="0"/>
              <a:t>www.npmjs.com/package/body-parser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8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npm</a:t>
            </a:r>
            <a:r>
              <a:rPr lang="en-US" dirty="0"/>
              <a:t> install cookie-parser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cookieParser</a:t>
            </a:r>
            <a:r>
              <a:rPr lang="en-US" dirty="0"/>
              <a:t> = require(‘cookie-parser’);</a:t>
            </a:r>
          </a:p>
          <a:p>
            <a:endParaRPr lang="en-US" dirty="0"/>
          </a:p>
          <a:p>
            <a:r>
              <a:rPr lang="en-US" dirty="0"/>
              <a:t>‘keyboard</a:t>
            </a:r>
            <a:r>
              <a:rPr lang="en-US" baseline="0" dirty="0"/>
              <a:t> cat’ is a secret key to sign cookie (to prevent cookie </a:t>
            </a:r>
            <a:r>
              <a:rPr lang="en-US" baseline="0"/>
              <a:t>tamper).</a:t>
            </a:r>
            <a:endParaRPr lang="en-US" dirty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08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express-session</a:t>
            </a:r>
          </a:p>
          <a:p>
            <a:r>
              <a:rPr lang="en-US" dirty="0"/>
              <a:t>Warning:  =&gt;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(session({ secret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'keyboard cat'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cookie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60000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},</a:t>
            </a:r>
            <a:r>
              <a:rPr lang="en-US" dirty="0"/>
              <a:t> resave= false, </a:t>
            </a:r>
            <a:r>
              <a:rPr lang="en-US" dirty="0" err="1"/>
              <a:t>saveUnitialized</a:t>
            </a:r>
            <a:r>
              <a:rPr lang="en-US" dirty="0"/>
              <a:t>: false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 don’t forget next();  before finish in order to route to another path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9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Render =&gt; send</a:t>
            </a:r>
            <a:r>
              <a:rPr lang="en-US" baseline="0" dirty="0"/>
              <a:t> data with template engine and redirect to client</a:t>
            </a:r>
          </a:p>
          <a:p>
            <a:r>
              <a:rPr lang="en-US" baseline="0" dirty="0"/>
              <a:t>Send =&gt;  directly send to client</a:t>
            </a:r>
          </a:p>
          <a:p>
            <a:r>
              <a:rPr lang="en-US" baseline="0" dirty="0"/>
              <a:t>send() = write() + end()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ejs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0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2628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292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5290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01420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2819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431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120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4899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651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218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514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634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0545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690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878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8544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BAC6-C462-404E-BFF9-A11C9325B12B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668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A5BAC6-C462-404E-BFF9-A11C9325B12B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17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#05</a:t>
            </a:r>
            <a:br>
              <a:rPr lang="en-US" dirty="0"/>
            </a:br>
            <a:r>
              <a:rPr lang="en-US" dirty="0"/>
              <a:t>Web Server</a:t>
            </a:r>
            <a:br>
              <a:rPr lang="en-US" dirty="0"/>
            </a:br>
            <a:r>
              <a:rPr lang="en-US" sz="4000" dirty="0"/>
              <a:t>(CGI, Node.js)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0442" y="4777380"/>
            <a:ext cx="7032958" cy="861420"/>
          </a:xfrm>
        </p:spPr>
        <p:txBody>
          <a:bodyPr/>
          <a:lstStyle/>
          <a:p>
            <a:r>
              <a:rPr lang="en-US" dirty="0"/>
              <a:t>Client/Server Computing and Web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Routing refers to the definition of end points (URIs) to an application and how it responds to client requests.</a:t>
            </a:r>
          </a:p>
          <a:p>
            <a:r>
              <a:rPr lang="en-US" dirty="0"/>
              <a:t>A route is a combination of </a:t>
            </a:r>
          </a:p>
          <a:p>
            <a:pPr lvl="1"/>
            <a:r>
              <a:rPr lang="en-US" dirty="0"/>
              <a:t>a URI</a:t>
            </a:r>
          </a:p>
          <a:p>
            <a:pPr lvl="1"/>
            <a:r>
              <a:rPr lang="en-US" dirty="0"/>
              <a:t>a HTTP request method (GET, POST, and so on) </a:t>
            </a:r>
          </a:p>
          <a:p>
            <a:pPr lvl="1"/>
            <a:r>
              <a:rPr lang="en-US" dirty="0"/>
              <a:t>one or more handlers for the endpoint. </a:t>
            </a:r>
          </a:p>
          <a:p>
            <a:r>
              <a:rPr lang="en-US" dirty="0"/>
              <a:t>It takes the following structure 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app.METHOD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(path, [callback...], callback)</a:t>
            </a:r>
          </a:p>
          <a:p>
            <a:pPr lvl="1"/>
            <a:r>
              <a:rPr lang="en-US" dirty="0"/>
              <a:t>app is an instance of express</a:t>
            </a:r>
          </a:p>
          <a:p>
            <a:pPr lvl="1"/>
            <a:r>
              <a:rPr lang="en-US" dirty="0"/>
              <a:t>METHOD is an HTTP request method</a:t>
            </a:r>
          </a:p>
          <a:p>
            <a:pPr lvl="1"/>
            <a:r>
              <a:rPr lang="en-US" dirty="0"/>
              <a:t>path is a path on the server</a:t>
            </a:r>
          </a:p>
          <a:p>
            <a:pPr lvl="1"/>
            <a:r>
              <a:rPr lang="en-US" dirty="0"/>
              <a:t>callback is the function executed when the route is matched.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6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An Express application is essentially a series of middleware calls.</a:t>
            </a:r>
          </a:p>
          <a:p>
            <a:pPr>
              <a:lnSpc>
                <a:spcPct val="120000"/>
              </a:lnSpc>
            </a:pPr>
            <a:r>
              <a:rPr lang="en-US" dirty="0"/>
              <a:t>Middleware is a function with access to the request object (</a:t>
            </a:r>
            <a:r>
              <a:rPr lang="en-US" dirty="0" err="1"/>
              <a:t>req</a:t>
            </a:r>
            <a:r>
              <a:rPr lang="en-US" dirty="0"/>
              <a:t>), the response object (res), and the next middleware in line. </a:t>
            </a:r>
          </a:p>
          <a:p>
            <a:pPr>
              <a:lnSpc>
                <a:spcPct val="120000"/>
              </a:lnSpc>
            </a:pPr>
            <a:r>
              <a:rPr lang="en-US" dirty="0"/>
              <a:t>Middleware can: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Execute any code.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Make changes to the request and the response objects.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End the request-response cycle.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Call the next middleware in the stack.</a:t>
            </a:r>
          </a:p>
          <a:p>
            <a:pPr>
              <a:lnSpc>
                <a:spcPct val="120000"/>
              </a:lnSpc>
            </a:pPr>
            <a:r>
              <a:rPr lang="en-US" dirty="0"/>
              <a:t>If the current middleware does not end the request-response cycle, it must call next() to pass control to the next middleware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15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74076" y="1692236"/>
            <a:ext cx="7745169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320" tIns="274320" rIns="274320" bIns="2743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middleware with no mount path; gets executed for every request to the app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res, next)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795D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console</a:t>
            </a:r>
            <a:r>
              <a:rPr lang="en-US" altLang="en-US" sz="16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'Time:'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600" dirty="0" err="1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.now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next();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middleware mounted on /user/:id; will be executed for any type of HTTP request to /user/:id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'/user/:id'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res, next)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795D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console</a:t>
            </a:r>
            <a:r>
              <a:rPr lang="en-US" altLang="en-US" sz="16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'Request Type:'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req.</a:t>
            </a:r>
            <a:r>
              <a:rPr lang="en-US" altLang="en-US" sz="1600" dirty="0" err="1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next();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5017" y="6057900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/user/:id</a:t>
            </a:r>
            <a:r>
              <a:rPr lang="en-US" dirty="0"/>
              <a:t> is an example of mount point.</a:t>
            </a:r>
          </a:p>
        </p:txBody>
      </p:sp>
    </p:spTree>
    <p:extLst>
      <p:ext uri="{BB962C8B-B14F-4D97-AF65-F5344CB8AC3E}">
        <p14:creationId xmlns:p14="http://schemas.microsoft.com/office/powerpoint/2010/main" val="363483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Built-in/3</a:t>
            </a:r>
            <a:r>
              <a:rPr lang="en-US" baseline="30000" dirty="0"/>
              <a:t>rd</a:t>
            </a:r>
            <a:r>
              <a:rPr lang="en-US" dirty="0"/>
              <a:t> party middleware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1 built-in middleware</a:t>
            </a:r>
          </a:p>
          <a:p>
            <a:pPr lvl="1"/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express.static</a:t>
            </a:r>
            <a:r>
              <a:rPr lang="en-US" dirty="0"/>
              <a:t> (built-in) is based on serve-static, and is responsible for serving the static assets of an Express application</a:t>
            </a:r>
          </a:p>
          <a:p>
            <a:pPr lvl="2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express.static</a:t>
            </a:r>
            <a:r>
              <a:rPr lang="en-US" dirty="0"/>
              <a:t>('public'));</a:t>
            </a:r>
          </a:p>
          <a:p>
            <a:r>
              <a:rPr lang="en-US" dirty="0"/>
              <a:t>Useful 3</a:t>
            </a:r>
            <a:r>
              <a:rPr lang="en-US" baseline="30000" dirty="0"/>
              <a:t>rd</a:t>
            </a:r>
            <a:r>
              <a:rPr lang="en-US" dirty="0"/>
              <a:t> party middleware (must be installed with </a:t>
            </a:r>
            <a:r>
              <a:rPr lang="en-US" i="1" dirty="0" err="1"/>
              <a:t>npm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cookie-parser</a:t>
            </a:r>
            <a:r>
              <a:rPr lang="en-US" dirty="0"/>
              <a:t>: Parse Cookie header and populate </a:t>
            </a:r>
            <a:r>
              <a:rPr lang="en-US" dirty="0" err="1"/>
              <a:t>req.cookies</a:t>
            </a:r>
            <a:r>
              <a:rPr lang="en-US" dirty="0"/>
              <a:t> with an object keyed by the cookie names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express-session</a:t>
            </a:r>
            <a:r>
              <a:rPr lang="en-US" dirty="0"/>
              <a:t>: Simple session middleware for Express</a:t>
            </a:r>
          </a:p>
          <a:p>
            <a:pPr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body-parser</a:t>
            </a:r>
            <a:r>
              <a:rPr lang="en-US" dirty="0"/>
              <a:t>: Provide JSON body parser, Raw body parser, Text body parser and URL-encoded form body parser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00" y="4630615"/>
            <a:ext cx="7449863" cy="161779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First line indicates whether the message is a </a:t>
            </a:r>
            <a:r>
              <a:rPr lang="en-US" i="1" dirty="0"/>
              <a:t>request</a:t>
            </a:r>
            <a:r>
              <a:rPr lang="en-US" dirty="0"/>
              <a:t> or a response.</a:t>
            </a:r>
          </a:p>
          <a:p>
            <a:pPr>
              <a:lnSpc>
                <a:spcPct val="120000"/>
              </a:lnSpc>
            </a:pPr>
            <a:r>
              <a:rPr lang="en-US" dirty="0"/>
              <a:t>Followed by multiple headers such as User-Agent, Host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\r\n </a:t>
            </a:r>
            <a:r>
              <a:rPr lang="en-US" dirty="0"/>
              <a:t>is a delimiter separating head and body</a:t>
            </a:r>
          </a:p>
          <a:p>
            <a:pPr>
              <a:lnSpc>
                <a:spcPct val="120000"/>
              </a:lnSpc>
            </a:pPr>
            <a:r>
              <a:rPr lang="en-US" dirty="0"/>
              <a:t>Body can be anything from simple text to images; see Content-Type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68062" y="1768294"/>
            <a:ext cx="59490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-bin/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process.cgi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HTTP/1.1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User-Agent: Mozilla/4.0 (compatible; MSIE5.01; Windows NT)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Host: www.tutorialspoint.com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Content-Type: application/x-www-form-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Content-Length: length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Accept-Language: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-us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Accept-Encoding: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deflate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Connection: Keep-Alive</a:t>
            </a: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licenseID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string&amp;content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=string&amp;/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paramsXML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=string</a:t>
            </a:r>
          </a:p>
        </p:txBody>
      </p:sp>
      <p:sp>
        <p:nvSpPr>
          <p:cNvPr id="7" name="Left Brace 6"/>
          <p:cNvSpPr/>
          <p:nvPr/>
        </p:nvSpPr>
        <p:spPr>
          <a:xfrm>
            <a:off x="3253158" y="1887415"/>
            <a:ext cx="214905" cy="15767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3329358" y="3786554"/>
            <a:ext cx="138705" cy="1406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60953" y="247768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0952" y="367222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586328" y="1152740"/>
            <a:ext cx="43329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parse application/x-www-form-</a:t>
            </a:r>
            <a:r>
              <a:rPr lang="en-US" altLang="en-US" sz="1200" i="1" dirty="0" err="1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urlencoded</a:t>
            </a:r>
            <a:r>
              <a:rPr lang="en-US" altLang="en-US" sz="1200" i="1" dirty="0">
                <a:solidFill>
                  <a:srgbClr val="9999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bodyParser.urlencoded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extended: false }))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2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97724" y="1621977"/>
            <a:ext cx="6246262" cy="276998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274320" tIns="274320" rIns="274320" bIns="9144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express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'express'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app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express(),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bodyParser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'body-parser'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urlencodedParser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bodyParser.urlencoded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 extended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express.static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sz="1200" dirty="0" err="1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dirname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'/public'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app.post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'/add'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urlencodedParser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res){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2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req.</a:t>
            </a:r>
            <a:r>
              <a:rPr lang="en-US" altLang="en-US" sz="1200" dirty="0" err="1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req.</a:t>
            </a:r>
            <a:r>
              <a:rPr lang="en-US" altLang="en-US" sz="1200" dirty="0" err="1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</a:t>
            </a:r>
            <a:r>
              <a:rPr lang="en-US" altLang="en-US" sz="1200" dirty="0" err="1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'Result = '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app.listen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8000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187464" y="3859368"/>
            <a:ext cx="4530970" cy="240065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274320" tIns="91440" rIns="274320" bIns="9144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&gt;Adding Form&lt;/</a:t>
            </a:r>
            <a:r>
              <a:rPr lang="en-US" altLang="en-US" sz="1200" dirty="0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200" dirty="0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200" dirty="0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795D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"/add"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795D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A: &lt;</a:t>
            </a:r>
            <a:r>
              <a:rPr lang="en-US" altLang="en-US" sz="1200" dirty="0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795D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795D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</a:t>
            </a:r>
            <a:r>
              <a:rPr lang="en-US" altLang="en-US" sz="1200" dirty="0" err="1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B: &lt;</a:t>
            </a:r>
            <a:r>
              <a:rPr lang="en-US" altLang="en-US" sz="1200" dirty="0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795D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795D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</a:t>
            </a:r>
            <a:r>
              <a:rPr lang="en-US" altLang="en-US" sz="1200" dirty="0" err="1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n-US" altLang="en-US" sz="1200" dirty="0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795D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"submit"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&gt;Add&lt;/</a:t>
            </a:r>
            <a:r>
              <a:rPr lang="en-US" altLang="en-US" sz="1200" dirty="0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200" dirty="0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200" dirty="0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200" dirty="0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7763" y="1682261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server.js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61034" y="377979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public/form.html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7724" y="4384271"/>
            <a:ext cx="2738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&gt;&gt; npm install express body-parser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20945" y="6260025"/>
            <a:ext cx="272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&gt;&gt; http://localhost:8000/form.html</a:t>
            </a:r>
          </a:p>
        </p:txBody>
      </p:sp>
    </p:spTree>
    <p:extLst>
      <p:ext uri="{BB962C8B-B14F-4D97-AF65-F5344CB8AC3E}">
        <p14:creationId xmlns:p14="http://schemas.microsoft.com/office/powerpoint/2010/main" val="3463028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Session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HTTP is a "stateless" protocol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each time a client retrieves a Web page, the client opens a separate connection to the Web server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server automatically does not keep any record of previous client request.</a:t>
            </a:r>
          </a:p>
          <a:p>
            <a:pPr>
              <a:lnSpc>
                <a:spcPct val="120000"/>
              </a:lnSpc>
            </a:pPr>
            <a:r>
              <a:rPr lang="en-US" dirty="0"/>
              <a:t>Session Tracking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URL Rewriting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put session id into URL, e.g., http://abc.com/action;sessionid=12345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works for the browsers when they don't support cookies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Hidden From Fields: similar to URL rewriting when using method GET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embedded session id in HTTP body if using method POST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Cookies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(on Client)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Cookies are store in client (Scalable but not safe)</a:t>
            </a:r>
          </a:p>
          <a:p>
            <a:r>
              <a:rPr lang="en-US" dirty="0"/>
              <a:t>A webserver can assign a unique session ID as a cookie to each web client</a:t>
            </a:r>
          </a:p>
          <a:p>
            <a:pPr lvl="1"/>
            <a:r>
              <a:rPr lang="en-US" dirty="0"/>
              <a:t>Client (browser) sends assigned cookie for subsequent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21920" y="3575964"/>
            <a:ext cx="4857740" cy="28315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82880" rIns="182880" bIns="18288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cookieParser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'keyboard cat'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</a:t>
            </a:r>
            <a:r>
              <a:rPr lang="en-US" altLang="en-US" sz="1600" dirty="0" err="1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ck_get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res)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</a:t>
            </a:r>
            <a:r>
              <a:rPr lang="en-US" altLang="en-US" sz="1600" dirty="0" err="1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req.cookies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</a:t>
            </a:r>
            <a:r>
              <a:rPr lang="en-US" altLang="en-US" sz="1600" dirty="0" err="1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ck_set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res)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</a:t>
            </a:r>
            <a:r>
              <a:rPr lang="en-US" altLang="en-US" sz="1600" dirty="0" err="1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</a:t>
            </a:r>
            <a:r>
              <a:rPr lang="en-US" altLang="en-US" sz="1600" dirty="0" err="1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'ok'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58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(on Server)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ID is probably stored in </a:t>
            </a:r>
          </a:p>
          <a:p>
            <a:pPr lvl="1"/>
            <a:r>
              <a:rPr lang="en-US" dirty="0"/>
              <a:t>Cookie</a:t>
            </a:r>
          </a:p>
          <a:p>
            <a:pPr lvl="1"/>
            <a:r>
              <a:rPr lang="en-US" dirty="0"/>
              <a:t>HTTP URL or Body</a:t>
            </a:r>
          </a:p>
          <a:p>
            <a:pPr lvl="1"/>
            <a:r>
              <a:rPr lang="en-US" dirty="0"/>
              <a:t>HTTP Header (Session-Id)</a:t>
            </a:r>
          </a:p>
          <a:p>
            <a:r>
              <a:rPr lang="en-US" dirty="0"/>
              <a:t>Session information can be all kept in server side (Safe but not quite scalable)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8710" y="4091005"/>
            <a:ext cx="8336256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82880" rIns="182880" bIns="18288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(session({ secret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'keyboard cat'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cookie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maxAge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60000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}}))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res, next)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req.session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sess.views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sess.views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sess.views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068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Template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Express can render template files, the following application settings have to be set.</a:t>
            </a:r>
          </a:p>
          <a:p>
            <a:pPr lvl="1"/>
            <a:r>
              <a:rPr lang="en-US" dirty="0"/>
              <a:t>views, the directory where the template files are located.</a:t>
            </a:r>
          </a:p>
          <a:p>
            <a:pPr lvl="1"/>
            <a:r>
              <a:rPr lang="en-US" dirty="0"/>
              <a:t>view engine, the template engine to use.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17511" y="3501350"/>
            <a:ext cx="5736186" cy="147732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app.set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'views'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'./views'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app.set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'view engine'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400" dirty="0" err="1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ejs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'/fruit'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res){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res.render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'fruit'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{fruits</a:t>
            </a:r>
            <a:r>
              <a:rPr lang="en-US" altLang="en-US" sz="14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'banana'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'apple'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]})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67385" y="4736285"/>
            <a:ext cx="4530970" cy="126188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 dirty="0" err="1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 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fruits.forEach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(function(fruit){ %&gt;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&gt;&lt;%= fruit %&gt;&lt;/</a:t>
            </a:r>
            <a:r>
              <a:rPr lang="en-US" altLang="en-US" sz="1400" dirty="0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 }); %&gt;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400" dirty="0" err="1">
                <a:solidFill>
                  <a:srgbClr val="63A35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1425" y="350135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server.js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4162" y="562883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views/</a:t>
            </a:r>
            <a:r>
              <a:rPr lang="en-US" dirty="0" err="1"/>
              <a:t>fruit.ejs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1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699" y="1416909"/>
            <a:ext cx="7665512" cy="4831499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Top 3 web servers (May 2014)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Apache: 38%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IIS: 33%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nginx</a:t>
            </a:r>
            <a:r>
              <a:rPr lang="en-US" dirty="0"/>
              <a:t>: 15%</a:t>
            </a:r>
          </a:p>
          <a:p>
            <a:pPr>
              <a:lnSpc>
                <a:spcPct val="110000"/>
              </a:lnSpc>
            </a:pPr>
            <a:r>
              <a:rPr lang="en-US" dirty="0"/>
              <a:t>Primary function is to store, process and deliver web pages to clients</a:t>
            </a:r>
          </a:p>
          <a:p>
            <a:pPr>
              <a:lnSpc>
                <a:spcPct val="110000"/>
              </a:lnSpc>
            </a:pPr>
            <a:r>
              <a:rPr lang="en-US" dirty="0"/>
              <a:t>Support server-side scripting using Active Server Pages (ASP), PHP, or other scripting languages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Dynamic Content !!</a:t>
            </a:r>
          </a:p>
          <a:p>
            <a:pPr>
              <a:lnSpc>
                <a:spcPct val="110000"/>
              </a:lnSpc>
            </a:pPr>
            <a:r>
              <a:rPr lang="en-US" dirty="0"/>
              <a:t>Communication protocol is Hypertext Transfer Protocol (HTTP)</a:t>
            </a:r>
          </a:p>
          <a:p>
            <a:pPr>
              <a:lnSpc>
                <a:spcPct val="110000"/>
              </a:lnSpc>
            </a:pPr>
            <a:r>
              <a:rPr lang="en-US" dirty="0"/>
              <a:t>Can also be found embedded in devices such as printers, routers, webcams and serving only a local network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00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http://en.wikipedia.org/wiki/Web_server</a:t>
            </a:r>
          </a:p>
          <a:p>
            <a:r>
              <a:rPr lang="en-US" sz="1600" dirty="0"/>
              <a:t>http://www.tutorialspoint.com/jsp/jsp_session_tracking.htm</a:t>
            </a:r>
          </a:p>
          <a:p>
            <a:r>
              <a:rPr lang="en-US" sz="1600" dirty="0"/>
              <a:t>http://expressjs.com/guide/using-middleware.html</a:t>
            </a:r>
          </a:p>
          <a:p>
            <a:r>
              <a:rPr lang="en-US" sz="1600" dirty="0"/>
              <a:t>http://expressjs.com/guide/routing.html</a:t>
            </a:r>
          </a:p>
          <a:p>
            <a:r>
              <a:rPr lang="en-US" sz="1600" dirty="0"/>
              <a:t>http://expressjs.com/guide/using-template-engines.html</a:t>
            </a:r>
          </a:p>
          <a:p>
            <a:r>
              <a:rPr lang="en-US" sz="1600" dirty="0"/>
              <a:t>http://www.tutorialspoint.com/http/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4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00" y="5104563"/>
            <a:ext cx="6711654" cy="1143844"/>
          </a:xfrm>
        </p:spPr>
        <p:txBody>
          <a:bodyPr>
            <a:normAutofit/>
          </a:bodyPr>
          <a:lstStyle/>
          <a:p>
            <a:r>
              <a:rPr lang="en-US" dirty="0"/>
              <a:t>Dynamic web content is built when it is requested, by the user directly, or programmatically while a user is on a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71069" y="1738366"/>
            <a:ext cx="1637881" cy="28939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609223" y="2009671"/>
            <a:ext cx="1698171" cy="884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&lt;%= 2 + 5 %&gt;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7472624" y="2009671"/>
            <a:ext cx="1696090" cy="884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&lt;%= 2 + 5 %&gt;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905" y="150471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03857" y="150471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4307394" y="2451798"/>
            <a:ext cx="88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6643636" y="2451798"/>
            <a:ext cx="8289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09223" y="3542044"/>
            <a:ext cx="1698171" cy="884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&lt;%= 2 + 5 %&gt;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5090" y="226713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5133" y="37995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</a:t>
            </a:r>
          </a:p>
        </p:txBody>
      </p:sp>
      <p:cxnSp>
        <p:nvCxnSpPr>
          <p:cNvPr id="20" name="Straight Arrow Connector 19"/>
          <p:cNvCxnSpPr>
            <a:stCxn id="15" idx="3"/>
          </p:cNvCxnSpPr>
          <p:nvPr/>
        </p:nvCxnSpPr>
        <p:spPr>
          <a:xfrm>
            <a:off x="4307394" y="3984171"/>
            <a:ext cx="88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72624" y="3537022"/>
            <a:ext cx="1696090" cy="884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4" name="Straight Arrow Connector 23"/>
          <p:cNvCxnSpPr>
            <a:endCxn id="22" idx="1"/>
          </p:cNvCxnSpPr>
          <p:nvPr/>
        </p:nvCxnSpPr>
        <p:spPr>
          <a:xfrm>
            <a:off x="6568274" y="3979149"/>
            <a:ext cx="9043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2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00" y="1309817"/>
            <a:ext cx="7567544" cy="522278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CGI</a:t>
            </a:r>
            <a:r>
              <a:rPr lang="en-US" dirty="0"/>
              <a:t> provides an interface between the Web server and programs that generate the Web content</a:t>
            </a:r>
          </a:p>
          <a:p>
            <a:pPr>
              <a:lnSpc>
                <a:spcPct val="120000"/>
              </a:lnSpc>
            </a:pP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FastCGI</a:t>
            </a:r>
            <a:r>
              <a:rPr lang="en-US" dirty="0"/>
              <a:t> allows a single, long-running process to handle more than one user request while keeping close to the CGI programming model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SCGI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is similar to </a:t>
            </a:r>
            <a:r>
              <a:rPr lang="en-US" dirty="0" err="1"/>
              <a:t>FastCGI</a:t>
            </a:r>
            <a:r>
              <a:rPr lang="en-US" dirty="0"/>
              <a:t> but is designed to be easier to implement</a:t>
            </a:r>
          </a:p>
          <a:p>
            <a:pPr>
              <a:lnSpc>
                <a:spcPct val="120000"/>
              </a:lnSpc>
            </a:pPr>
            <a:r>
              <a:rPr lang="en-US" dirty="0"/>
              <a:t>Platform Specific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Microsoft IIS: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ISAPI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(Internet Server API)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Java: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Servlet Container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Ruby: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Rack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wrapping HTTP requests and responses it unifies the API for web servers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Perl: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WSGI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(Web Server Gateway Interface)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low-level interface between web servers and web applications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Plack</a:t>
            </a:r>
            <a:r>
              <a:rPr lang="en-US" dirty="0"/>
              <a:t> is also available(influenced by Rack)</a:t>
            </a:r>
          </a:p>
          <a:p>
            <a:pPr lvl="1">
              <a:lnSpc>
                <a:spcPct val="120000"/>
              </a:lnSpc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9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Gateway Interface</a:t>
            </a:r>
          </a:p>
          <a:p>
            <a:pPr lvl="1"/>
            <a:r>
              <a:rPr lang="en-US" dirty="0"/>
              <a:t>provides an interface between the Web server and programs that generate the Web content</a:t>
            </a:r>
          </a:p>
          <a:p>
            <a:r>
              <a:rPr lang="en-US" dirty="0"/>
              <a:t>CGI directory is a directory containing executable scripts (or binary files)</a:t>
            </a:r>
          </a:p>
          <a:p>
            <a:r>
              <a:rPr lang="en-US" dirty="0"/>
              <a:t>Server runs specified script in a separated process.</a:t>
            </a:r>
          </a:p>
          <a:p>
            <a:pPr lvl="1"/>
            <a:r>
              <a:rPr lang="en-US" dirty="0"/>
              <a:t>Anything that the script sends to standard output is passed to the Web client</a:t>
            </a:r>
          </a:p>
          <a:p>
            <a:r>
              <a:rPr lang="en-US" dirty="0"/>
              <a:t>Information from web server can be passed to a script via environment variables, e.g., </a:t>
            </a:r>
            <a:r>
              <a:rPr lang="en-US" b="1" dirty="0"/>
              <a:t>QUERY_STRING</a:t>
            </a:r>
          </a:p>
          <a:p>
            <a:r>
              <a:rPr lang="en-US" dirty="0"/>
              <a:t>CGI scripts can be written in any programming languages, e.g., Perl,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5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as a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Node-CGI</a:t>
            </a:r>
          </a:p>
          <a:p>
            <a:pPr lvl="1"/>
            <a:r>
              <a:rPr lang="en-US" dirty="0"/>
              <a:t>npm install -g node-</a:t>
            </a:r>
            <a:r>
              <a:rPr lang="en-US" dirty="0" err="1"/>
              <a:t>cgi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8011" y="2678591"/>
            <a:ext cx="5933034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&lt;&lt; Apache2 configuration file &gt;&gt;</a:t>
            </a:r>
          </a:p>
          <a:p>
            <a:pPr lvl="1"/>
            <a:endParaRPr lang="en-US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&lt;Directory 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/www/html/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 		+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ExecCGI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SymLinksIfOwnerMatch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       node-script  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-bin/node-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AddHandler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node-script  .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&lt;/Directory&gt;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8012" y="4730209"/>
            <a:ext cx="524694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&lt;&lt; CGI Script (</a:t>
            </a:r>
            <a:r>
              <a:rPr lang="en-US" dirty="0" err="1">
                <a:cs typeface="Consolas" panose="020B0609020204030204" pitchFamily="49" charset="0"/>
              </a:rPr>
              <a:t>test.nd</a:t>
            </a:r>
            <a:r>
              <a:rPr lang="en-US" dirty="0">
                <a:cs typeface="Consolas" panose="020B0609020204030204" pitchFamily="49" charset="0"/>
              </a:rPr>
              <a:t>) in JavaScript &gt;&gt;</a:t>
            </a:r>
          </a:p>
          <a:p>
            <a:pPr lvl="1"/>
            <a:endParaRPr lang="en-US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for(k in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lvl="1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 + "=" +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[k] + "&lt;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/&gt;");</a:t>
            </a:r>
          </a:p>
          <a:p>
            <a:pPr lvl="1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3033" y="5986797"/>
            <a:ext cx="5567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400" dirty="0"/>
              <a:t>is an exported variable from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process.env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/>
              <a:t>See: http://nodejs.org/api/process.html#process_process_env</a:t>
            </a:r>
          </a:p>
        </p:txBody>
      </p:sp>
      <p:sp>
        <p:nvSpPr>
          <p:cNvPr id="8" name="Rectangle 7"/>
          <p:cNvSpPr/>
          <p:nvPr/>
        </p:nvSpPr>
        <p:spPr>
          <a:xfrm>
            <a:off x="5536401" y="1230869"/>
            <a:ext cx="33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http://larsjung.de/node-cgi/</a:t>
            </a:r>
          </a:p>
        </p:txBody>
      </p:sp>
    </p:spTree>
    <p:extLst>
      <p:ext uri="{BB962C8B-B14F-4D97-AF65-F5344CB8AC3E}">
        <p14:creationId xmlns:p14="http://schemas.microsoft.com/office/powerpoint/2010/main" val="102555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701" y="1570893"/>
            <a:ext cx="3298113" cy="468544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REDIRECT_HANDLER=node-script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REDIRECT_STATUS=200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HTTP_HOST=192.168.1.122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HTTP_CONNECTION=keep-alive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HTTP_ACCEPT=text/html,application/xhtml+xml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HTTP_USER_AGENT=Mozilla/5.0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HTTP_ACCEPT_ENCODING=gzip, deflate, sdch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HTTP_ACCEPT_LANGUAGE=en-US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SERVER_SIGNATURE=Apache/2.4.10 (Ubuntu)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SERVER_SOFTWARE=Apache/2.4.10 (Ubuntu)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SERVER_NAME=192.168.1.122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SERVER_ADDR=192.168.1.122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SERVER_PORT=80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REMOTE_ADDR=192.168.1.6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DOCUMENT_ROOT=/var/www/html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765976" y="1570893"/>
            <a:ext cx="3401471" cy="46854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REQUEST_SCHEME=http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CONTEXT_PREFIX=/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-bin/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CONTEXT_DOCUMENT_ROOT=/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-bin/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SERVER_ADMIN=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webmaster@localhost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SCRIPT_FILENAME=/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-bin/node-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REMOTE_PORT=51183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REDIRECT_QUERY_STRING=a=2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REDIRECT_URL=/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GATEWAY_INTERFACE=CGI/1.1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SERVER_PROTOCOL=HTTP/1.1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REQUEST_METHOD=GET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QUERY_STRING=a=2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REQUEST_URI=/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test.nd?a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SCRIPT_NAME=/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-bin/node-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PATH_INFO=/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PATH_TRANSLATED=/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/www/html/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cgi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7900" y="5975811"/>
            <a:ext cx="4256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http://192.168.1.122/cgi/test.nd?a=2</a:t>
            </a:r>
          </a:p>
        </p:txBody>
      </p:sp>
    </p:spTree>
    <p:extLst>
      <p:ext uri="{BB962C8B-B14F-4D97-AF65-F5344CB8AC3E}">
        <p14:creationId xmlns:p14="http://schemas.microsoft.com/office/powerpoint/2010/main" val="97159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as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00" y="1491344"/>
            <a:ext cx="7449863" cy="1061357"/>
          </a:xfrm>
        </p:spPr>
        <p:txBody>
          <a:bodyPr/>
          <a:lstStyle/>
          <a:p>
            <a:r>
              <a:rPr lang="en-US" dirty="0"/>
              <a:t>http built-in module is available to create a web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28593" y="2552700"/>
            <a:ext cx="6696075" cy="25237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320" tIns="274320" rIns="274320" bIns="2743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server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http.createServer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res){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res.writeHead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'Content-type'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'text/plain'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res.end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'Hello world\n'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server.listen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8000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795DA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en-US" sz="16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.log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'Server is ready!'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29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and flexible Node.js web application framework that provides a robust set of features for web and mobile applications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express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47950" y="5916674"/>
            <a:ext cx="727129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en-US" sz="1100" dirty="0" err="1">
                <a:solidFill>
                  <a:srgbClr val="555555"/>
                </a:solidFill>
                <a:latin typeface="+mn-lt"/>
              </a:rPr>
              <a:t>res.send</a:t>
            </a:r>
            <a:r>
              <a:rPr lang="en-US" altLang="en-US" sz="1100" dirty="0">
                <a:solidFill>
                  <a:srgbClr val="555555"/>
                </a:solidFill>
                <a:latin typeface="+mn-lt"/>
              </a:rPr>
              <a:t>(body) - When the parameter is a </a:t>
            </a:r>
            <a:r>
              <a:rPr lang="en-US" altLang="en-US" sz="1100" dirty="0">
                <a:solidFill>
                  <a:srgbClr val="333333"/>
                </a:solidFill>
                <a:latin typeface="+mn-lt"/>
              </a:rPr>
              <a:t>String</a:t>
            </a:r>
            <a:r>
              <a:rPr lang="en-US" altLang="en-US" sz="1100" dirty="0">
                <a:solidFill>
                  <a:srgbClr val="555555"/>
                </a:solidFill>
                <a:latin typeface="+mn-lt"/>
              </a:rPr>
              <a:t>, the method sets the </a:t>
            </a:r>
            <a:r>
              <a:rPr lang="en-US" altLang="en-US" sz="1100" dirty="0">
                <a:solidFill>
                  <a:srgbClr val="333333"/>
                </a:solidFill>
                <a:latin typeface="+mn-lt"/>
              </a:rPr>
              <a:t>Content-Type</a:t>
            </a:r>
            <a:r>
              <a:rPr lang="en-US" altLang="en-US" sz="1100" dirty="0">
                <a:solidFill>
                  <a:srgbClr val="555555"/>
                </a:solidFill>
                <a:latin typeface="+mn-lt"/>
              </a:rPr>
              <a:t> to “text/html”</a:t>
            </a:r>
            <a:endParaRPr lang="en-US" altLang="en-US" sz="2400" dirty="0">
              <a:latin typeface="+mn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07617" y="3178946"/>
            <a:ext cx="6482815" cy="25237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320" tIns="274320" rIns="274320" bIns="2743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express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'express'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app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express();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app.get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res){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res.</a:t>
            </a:r>
            <a:r>
              <a:rPr lang="en-US" altLang="en-US" sz="1600" dirty="0" err="1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'Hello world'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app.listen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8000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99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ิออน">
  <a:themeElements>
    <a:clrScheme name="อิออน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อิออน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อิออน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1294</TotalTime>
  <Words>2029</Words>
  <Application>Microsoft Office PowerPoint</Application>
  <PresentationFormat>แบบจอกว้าง</PresentationFormat>
  <Paragraphs>322</Paragraphs>
  <Slides>20</Slides>
  <Notes>7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Wingdings 3</vt:lpstr>
      <vt:lpstr>อิออน</vt:lpstr>
      <vt:lpstr>#05 Web Server (CGI, Node.js)</vt:lpstr>
      <vt:lpstr>Web Servers</vt:lpstr>
      <vt:lpstr>Static vs Dynamic</vt:lpstr>
      <vt:lpstr>Dynamic Content</vt:lpstr>
      <vt:lpstr>CGI</vt:lpstr>
      <vt:lpstr>Node as a Script</vt:lpstr>
      <vt:lpstr>Sample Result</vt:lpstr>
      <vt:lpstr>Node as a Server</vt:lpstr>
      <vt:lpstr>Express</vt:lpstr>
      <vt:lpstr>Express Routing</vt:lpstr>
      <vt:lpstr>Express Middleware</vt:lpstr>
      <vt:lpstr>Middleware Example</vt:lpstr>
      <vt:lpstr>Built-in/3rd party middleware</vt:lpstr>
      <vt:lpstr>HTTP Messages</vt:lpstr>
      <vt:lpstr>Example: adding</vt:lpstr>
      <vt:lpstr>Web Session Tracking</vt:lpstr>
      <vt:lpstr>Cookies (on Client)</vt:lpstr>
      <vt:lpstr>Sessions (on Server)</vt:lpstr>
      <vt:lpstr>Express Template Engine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Client/Server Computing</dc:title>
  <dc:creator>suthon</dc:creator>
  <cp:lastModifiedBy>Jatupat Pannoi</cp:lastModifiedBy>
  <cp:revision>239</cp:revision>
  <dcterms:created xsi:type="dcterms:W3CDTF">2015-01-06T03:59:55Z</dcterms:created>
  <dcterms:modified xsi:type="dcterms:W3CDTF">2019-03-02T14:30:57Z</dcterms:modified>
</cp:coreProperties>
</file>