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notesMasterIdLst>
    <p:notesMasterId r:id="rId36"/>
  </p:notesMasterIdLst>
  <p:sldIdLst>
    <p:sldId id="256" r:id="rId2"/>
    <p:sldId id="309" r:id="rId3"/>
    <p:sldId id="310" r:id="rId4"/>
    <p:sldId id="317" r:id="rId5"/>
    <p:sldId id="318" r:id="rId6"/>
    <p:sldId id="319" r:id="rId7"/>
    <p:sldId id="320" r:id="rId8"/>
    <p:sldId id="311" r:id="rId9"/>
    <p:sldId id="313" r:id="rId10"/>
    <p:sldId id="314" r:id="rId11"/>
    <p:sldId id="315" r:id="rId12"/>
    <p:sldId id="316" r:id="rId13"/>
    <p:sldId id="321" r:id="rId14"/>
    <p:sldId id="323" r:id="rId15"/>
    <p:sldId id="324" r:id="rId16"/>
    <p:sldId id="325" r:id="rId17"/>
    <p:sldId id="327" r:id="rId18"/>
    <p:sldId id="330" r:id="rId19"/>
    <p:sldId id="331" r:id="rId20"/>
    <p:sldId id="329" r:id="rId21"/>
    <p:sldId id="326"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0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0108" autoAdjust="0"/>
  </p:normalViewPr>
  <p:slideViewPr>
    <p:cSldViewPr snapToGrid="0">
      <p:cViewPr varScale="1">
        <p:scale>
          <a:sx n="58" d="100"/>
          <a:sy n="58" d="100"/>
        </p:scale>
        <p:origin x="-1518" y="-90"/>
      </p:cViewPr>
      <p:guideLst>
        <p:guide orient="horz" pos="2160"/>
        <p:guide pos="2880"/>
      </p:guideLst>
    </p:cSldViewPr>
  </p:slideViewPr>
  <p:notesTextViewPr>
    <p:cViewPr>
      <p:scale>
        <a:sx n="1" d="1"/>
        <a:sy n="1" d="1"/>
      </p:scale>
      <p:origin x="0" y="16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D39C1-A66A-40C7-BCC0-0B3B861FC29D}" type="datetimeFigureOut">
              <a:rPr lang="en-US" smtClean="0"/>
              <a:pPr/>
              <a:t>4/9/2017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6F4B6-0419-4BD5-A8E9-6DBD29DD8C1C}" type="slidenum">
              <a:rPr lang="en-US" smtClean="0"/>
              <a:pPr/>
              <a:t>‹#›</a:t>
            </a:fld>
            <a:endParaRPr lang="en-US"/>
          </a:p>
        </p:txBody>
      </p:sp>
    </p:spTree>
    <p:extLst>
      <p:ext uri="{BB962C8B-B14F-4D97-AF65-F5344CB8AC3E}">
        <p14:creationId xmlns:p14="http://schemas.microsoft.com/office/powerpoint/2010/main" val="657760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06F4B6-0419-4BD5-A8E9-6DBD29DD8C1C}" type="slidenum">
              <a:rPr lang="en-US" smtClean="0"/>
              <a:pPr/>
              <a:t>1</a:t>
            </a:fld>
            <a:endParaRPr lang="en-US"/>
          </a:p>
        </p:txBody>
      </p:sp>
    </p:spTree>
    <p:extLst>
      <p:ext uri="{BB962C8B-B14F-4D97-AF65-F5344CB8AC3E}">
        <p14:creationId xmlns:p14="http://schemas.microsoft.com/office/powerpoint/2010/main" val="171118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13</a:t>
            </a:fld>
            <a:endParaRPr lang="en-US"/>
          </a:p>
        </p:txBody>
      </p:sp>
    </p:spTree>
    <p:extLst>
      <p:ext uri="{BB962C8B-B14F-4D97-AF65-F5344CB8AC3E}">
        <p14:creationId xmlns:p14="http://schemas.microsoft.com/office/powerpoint/2010/main" val="150988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14</a:t>
            </a:fld>
            <a:endParaRPr lang="en-US"/>
          </a:p>
        </p:txBody>
      </p:sp>
    </p:spTree>
    <p:extLst>
      <p:ext uri="{BB962C8B-B14F-4D97-AF65-F5344CB8AC3E}">
        <p14:creationId xmlns:p14="http://schemas.microsoft.com/office/powerpoint/2010/main" val="355917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16</a:t>
            </a:fld>
            <a:endParaRPr lang="en-US"/>
          </a:p>
        </p:txBody>
      </p:sp>
    </p:spTree>
    <p:extLst>
      <p:ext uri="{BB962C8B-B14F-4D97-AF65-F5344CB8AC3E}">
        <p14:creationId xmlns:p14="http://schemas.microsoft.com/office/powerpoint/2010/main" val="221851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17</a:t>
            </a:fld>
            <a:endParaRPr lang="en-US"/>
          </a:p>
        </p:txBody>
      </p:sp>
    </p:spTree>
    <p:extLst>
      <p:ext uri="{BB962C8B-B14F-4D97-AF65-F5344CB8AC3E}">
        <p14:creationId xmlns:p14="http://schemas.microsoft.com/office/powerpoint/2010/main" val="3045586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dirty="0" smtClean="0"/>
              <a:t>Content Slide: </a:t>
            </a:r>
            <a:r>
              <a:rPr lang="en-US" dirty="0" smtClean="0"/>
              <a:t>This is usually the most frequently</a:t>
            </a:r>
            <a:r>
              <a:rPr lang="en-US" baseline="0" dirty="0" smtClean="0"/>
              <a:t> used slide in every presentation. </a:t>
            </a:r>
            <a:endParaRPr lang="en-US" dirty="0" smtClean="0"/>
          </a:p>
          <a:p>
            <a:endParaRPr lang="en-US" dirty="0" smtClean="0"/>
          </a:p>
          <a:p>
            <a:r>
              <a:rPr lang="en-US" dirty="0" smtClean="0"/>
              <a:t>Use this slide for Text heavy slides.</a:t>
            </a:r>
            <a:r>
              <a:rPr lang="en-US" baseline="0" dirty="0" smtClean="0"/>
              <a:t> Text can only be used in bullet points</a:t>
            </a:r>
            <a:endParaRPr lang="en-US" dirty="0" smtClean="0"/>
          </a:p>
          <a:p>
            <a:endParaRPr lang="en-US" dirty="0" smtClean="0"/>
          </a:p>
          <a:p>
            <a:r>
              <a:rPr lang="en-US" dirty="0" smtClean="0"/>
              <a:t>Title</a:t>
            </a:r>
            <a:r>
              <a:rPr lang="en-US" baseline="0" dirty="0" smtClean="0"/>
              <a:t> Heading – font size 30, Arial bold</a:t>
            </a:r>
          </a:p>
          <a:p>
            <a:endParaRPr lang="en-US" baseline="0" dirty="0" smtClean="0"/>
          </a:p>
          <a:p>
            <a:r>
              <a:rPr lang="en-US" baseline="0" dirty="0" smtClean="0"/>
              <a:t>Slide Content – Should not reduce beyond Arial font 16</a:t>
            </a:r>
          </a:p>
          <a:p>
            <a:endParaRPr lang="en-US" baseline="0" dirty="0" smtClean="0"/>
          </a:p>
          <a:p>
            <a:r>
              <a:rPr lang="en-US" baseline="0" dirty="0" smtClean="0"/>
              <a:t>If you need to use sub bullets please use the indent buttons located next to the bullets buttons in the tool bar and this will automatically provide you with the second, third, fourth &amp; fifth level bullet styles and font sizes</a:t>
            </a:r>
          </a:p>
          <a:p>
            <a:endParaRPr lang="en-US" baseline="0" dirty="0" smtClean="0"/>
          </a:p>
          <a:p>
            <a:r>
              <a:rPr lang="en-US" baseline="0" dirty="0" smtClean="0"/>
              <a:t>Please note you can also press the tab key to create the different levels of bulleted content</a:t>
            </a:r>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18</a:t>
            </a:fld>
            <a:endParaRPr lang="en-US"/>
          </a:p>
        </p:txBody>
      </p:sp>
    </p:spTree>
    <p:extLst>
      <p:ext uri="{BB962C8B-B14F-4D97-AF65-F5344CB8AC3E}">
        <p14:creationId xmlns:p14="http://schemas.microsoft.com/office/powerpoint/2010/main" val="63312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F9BCE114-F1C2-4006-A21C-0B6083B26A6F}" type="slidenum">
              <a:rPr lang="en-US" altLang="en-US"/>
              <a:pPr/>
              <a:t>25</a:t>
            </a:fld>
            <a:endParaRPr lang="en-US" altLang="en-US"/>
          </a:p>
        </p:txBody>
      </p:sp>
      <p:sp>
        <p:nvSpPr>
          <p:cNvPr id="604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8250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16021B94-BA8C-4577-A6CC-3ED8ECC4C1B9}" type="slidenum">
              <a:rPr lang="en-US" altLang="en-US"/>
              <a:pPr/>
              <a:t>26</a:t>
            </a:fld>
            <a:endParaRPr lang="en-US" altLang="en-US"/>
          </a:p>
        </p:txBody>
      </p:sp>
      <p:sp>
        <p:nvSpPr>
          <p:cNvPr id="634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27463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C3155FFE-8FC6-4CD9-AF5C-2304D727E5D9}" type="slidenum">
              <a:rPr lang="en-US" altLang="en-US"/>
              <a:pPr/>
              <a:t>27</a:t>
            </a:fld>
            <a:endParaRPr lang="en-US" altLang="en-US"/>
          </a:p>
        </p:txBody>
      </p:sp>
      <p:sp>
        <p:nvSpPr>
          <p:cNvPr id="665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96185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1"/>
          <p:cNvSpPr>
            <a:spLocks noGrp="1" noChangeArrowheads="1"/>
          </p:cNvSpPr>
          <p:nvPr>
            <p:ph type="sldNum"/>
          </p:nvPr>
        </p:nvSpPr>
        <p:spPr>
          <a:ln/>
        </p:spPr>
        <p:txBody>
          <a:bodyPr/>
          <a:lstStyle/>
          <a:p>
            <a:fld id="{7C27B5D0-7C27-4B69-9C1D-C2A663D28100}" type="slidenum">
              <a:rPr lang="en-US" altLang="en-US"/>
              <a:pPr/>
              <a:t>28</a:t>
            </a:fld>
            <a:endParaRPr lang="en-US" altLang="en-US"/>
          </a:p>
        </p:txBody>
      </p:sp>
      <p:sp>
        <p:nvSpPr>
          <p:cNvPr id="696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04186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https://scotch.io/tutorials/easy-node-authentication-facebook</a:t>
            </a:r>
            <a:endParaRPr lang="th-TH"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31</a:t>
            </a:fld>
            <a:endParaRPr lang="en-US"/>
          </a:p>
        </p:txBody>
      </p:sp>
    </p:spTree>
    <p:extLst>
      <p:ext uri="{BB962C8B-B14F-4D97-AF65-F5344CB8AC3E}">
        <p14:creationId xmlns:p14="http://schemas.microsoft.com/office/powerpoint/2010/main" val="1621976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1) Protect data on storage; 2) protect data on network.</a:t>
            </a:r>
          </a:p>
        </p:txBody>
      </p:sp>
    </p:spTree>
    <p:extLst>
      <p:ext uri="{BB962C8B-B14F-4D97-AF65-F5344CB8AC3E}">
        <p14:creationId xmlns:p14="http://schemas.microsoft.com/office/powerpoint/2010/main" val="2357650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https://scotch.io/tutorials/easy-node-authentication-facebook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https://github.com/passport/express-4.x-facebook-example</a:t>
            </a:r>
          </a:p>
          <a:p>
            <a:endParaRPr lang="en-US" dirty="0" smtClean="0"/>
          </a:p>
          <a:p>
            <a:r>
              <a:rPr lang="en-US" dirty="0" smtClean="0"/>
              <a:t>https://x.coe.phuket.psu.ac.th/warodom/fb/</a:t>
            </a:r>
          </a:p>
          <a:p>
            <a:r>
              <a:rPr lang="en-US" dirty="0" smtClean="0"/>
              <a:t>http://dev.werapun.com:3000/</a:t>
            </a:r>
            <a:endParaRPr lang="th-TH"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32</a:t>
            </a:fld>
            <a:endParaRPr lang="en-US"/>
          </a:p>
        </p:txBody>
      </p:sp>
    </p:spTree>
    <p:extLst>
      <p:ext uri="{BB962C8B-B14F-4D97-AF65-F5344CB8AC3E}">
        <p14:creationId xmlns:p14="http://schemas.microsoft.com/office/powerpoint/2010/main" val="3442046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http://code.runnable.com/VBnFwuj0MVYxnFgP/nodejs-facebook-publish-feed-for-node-js </a:t>
            </a:r>
          </a:p>
          <a:p>
            <a:r>
              <a:rPr lang="en-US" dirty="0" smtClean="0"/>
              <a:t>[FB SDK v2.8:</a:t>
            </a:r>
            <a:r>
              <a:rPr lang="en-US" baseline="0" dirty="0" smtClean="0"/>
              <a:t> </a:t>
            </a:r>
            <a:r>
              <a:rPr lang="en-US" dirty="0" smtClean="0"/>
              <a:t>deprecated:</a:t>
            </a:r>
            <a:r>
              <a:rPr lang="en-US" baseline="0" dirty="0" smtClean="0"/>
              <a:t> cannot get </a:t>
            </a:r>
            <a:r>
              <a:rPr lang="en-US" baseline="0" dirty="0" err="1" smtClean="0"/>
              <a:t>access_token</a:t>
            </a:r>
            <a:r>
              <a:rPr lang="en-US" baseline="0" dirty="0" smtClean="0"/>
              <a:t> from: https://graph.facebook.com/oauth/access_token</a:t>
            </a:r>
            <a:r>
              <a:rPr lang="en-US" dirty="0" smtClean="0"/>
              <a:t>]</a:t>
            </a:r>
          </a:p>
          <a:p>
            <a:endParaRPr lang="en-US" dirty="0" smtClean="0"/>
          </a:p>
          <a:p>
            <a:r>
              <a:rPr lang="en-US" dirty="0" smtClean="0"/>
              <a:t>Facebook App:</a:t>
            </a:r>
            <a:r>
              <a:rPr lang="en-US" baseline="0" dirty="0" smtClean="0"/>
              <a:t> https://developers.facebook.com/apps/</a:t>
            </a:r>
            <a:endParaRPr lang="en-US" dirty="0" smtClean="0"/>
          </a:p>
          <a:p>
            <a:r>
              <a:rPr lang="en-US" dirty="0" smtClean="0"/>
              <a:t>Access token: https://developers.facebook.com/tools/access_token/</a:t>
            </a:r>
          </a:p>
          <a:p>
            <a:r>
              <a:rPr lang="en-US" dirty="0" smtClean="0"/>
              <a:t>Graph API explorer:  https://developers.facebook.com/tools/explorer/</a:t>
            </a:r>
          </a:p>
          <a:p>
            <a:r>
              <a:rPr lang="en-US" dirty="0" err="1" smtClean="0"/>
              <a:t>FBGraph</a:t>
            </a:r>
            <a:r>
              <a:rPr lang="en-US" smtClean="0"/>
              <a:t> Lib:</a:t>
            </a:r>
            <a:r>
              <a:rPr lang="en-US" baseline="0" smtClean="0"/>
              <a:t>  https://github.com/criso/fbgraph</a:t>
            </a:r>
            <a:endParaRPr lang="th-TH"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33</a:t>
            </a:fld>
            <a:endParaRPr lang="en-US"/>
          </a:p>
        </p:txBody>
      </p:sp>
    </p:spTree>
    <p:extLst>
      <p:ext uri="{BB962C8B-B14F-4D97-AF65-F5344CB8AC3E}">
        <p14:creationId xmlns:p14="http://schemas.microsoft.com/office/powerpoint/2010/main" val="354612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Authentication in web environment is different from login to a computer, it requires SSL for transmission of </a:t>
            </a:r>
            <a:r>
              <a:rPr lang="en-US" altLang="en-US" dirty="0" err="1" smtClean="0">
                <a:latin typeface="Arial" panose="020B0604020202020204" pitchFamily="34" charset="0"/>
              </a:rPr>
              <a:t>usrname</a:t>
            </a:r>
            <a:r>
              <a:rPr lang="en-US" altLang="en-US" dirty="0" smtClean="0">
                <a:latin typeface="Arial" panose="020B0604020202020204" pitchFamily="34" charset="0"/>
              </a:rPr>
              <a:t>/</a:t>
            </a:r>
            <a:r>
              <a:rPr lang="en-US" altLang="en-US" dirty="0" err="1" smtClean="0">
                <a:latin typeface="Arial" panose="020B0604020202020204" pitchFamily="34" charset="0"/>
              </a:rPr>
              <a:t>passwd</a:t>
            </a:r>
            <a:r>
              <a:rPr lang="en-US" altLang="en-US" dirty="0" smtClean="0">
                <a:latin typeface="Arial" panose="020B0604020202020204" pitchFamily="34" charset="0"/>
              </a:rPr>
              <a:t> and session track!</a:t>
            </a:r>
          </a:p>
          <a:p>
            <a:pPr>
              <a:buFont typeface="Wingdings"/>
              <a:buChar char="à"/>
            </a:pPr>
            <a:r>
              <a:rPr lang="en-US" altLang="en-US" dirty="0" smtClean="0">
                <a:latin typeface="Arial" panose="020B0604020202020204" pitchFamily="34" charset="0"/>
                <a:sym typeface="Wingdings" panose="05000000000000000000" pitchFamily="2" charset="2"/>
              </a:rPr>
              <a:t>SSL first</a:t>
            </a:r>
          </a:p>
          <a:p>
            <a:pPr>
              <a:buFont typeface="Wingdings"/>
              <a:buChar char="à"/>
            </a:pPr>
            <a:endParaRPr lang="en-US" altLang="en-US" dirty="0" smtClean="0">
              <a:latin typeface="Arial" panose="020B0604020202020204" pitchFamily="34" charset="0"/>
              <a:sym typeface="Wingdings" panose="05000000000000000000" pitchFamily="2" charset="2"/>
            </a:endParaRPr>
          </a:p>
          <a:p>
            <a:pPr>
              <a:buFont typeface="Wingdings"/>
              <a:buChar char="à"/>
            </a:pPr>
            <a:r>
              <a:rPr lang="en-US" sz="1200" b="0" i="0" kern="1200" dirty="0" smtClean="0">
                <a:solidFill>
                  <a:schemeClr val="tx1"/>
                </a:solidFill>
                <a:latin typeface="+mn-lt"/>
                <a:ea typeface="+mn-ea"/>
                <a:cs typeface="+mn-cs"/>
              </a:rPr>
              <a:t>The realm attribute (case-insensitive) is required for all authentication schemes which issue a challenge. The realm value (case-sensitive), in combination with the canonical root URL of the server being accessed, defines the protection space. These realms allow the protected resources on a server to be partitioned into a set of protection spaces, each with its own authentication scheme and/or authorization database. </a:t>
            </a: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75347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smtClean="0">
                <a:solidFill>
                  <a:schemeClr val="tx1"/>
                </a:solidFill>
                <a:latin typeface="+mn-lt"/>
                <a:ea typeface="+mn-ea"/>
                <a:cs typeface="+mn-cs"/>
              </a:rPr>
              <a:t>Configure</a:t>
            </a:r>
            <a:r>
              <a:rPr lang="en-US" sz="1200" b="0" kern="1200" baseline="0" dirty="0" smtClean="0">
                <a:solidFill>
                  <a:schemeClr val="tx1"/>
                </a:solidFill>
                <a:latin typeface="+mn-lt"/>
                <a:ea typeface="+mn-ea"/>
                <a:cs typeface="+mn-cs"/>
              </a:rPr>
              <a:t> in apache only</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htpasswd</a:t>
            </a:r>
            <a:r>
              <a:rPr lang="en-US" sz="1200" b="0" kern="1200" dirty="0" smtClean="0">
                <a:solidFill>
                  <a:schemeClr val="tx1"/>
                </a:solidFill>
                <a:latin typeface="+mn-lt"/>
                <a:ea typeface="+mn-ea"/>
                <a:cs typeface="+mn-cs"/>
              </a:rPr>
              <a:t> -c /etc/users </a:t>
            </a:r>
            <a:r>
              <a:rPr lang="en-US" sz="1200" b="0" kern="1200" dirty="0" err="1" smtClean="0">
                <a:solidFill>
                  <a:schemeClr val="tx1"/>
                </a:solidFill>
                <a:latin typeface="+mn-lt"/>
                <a:ea typeface="+mn-ea"/>
                <a:cs typeface="+mn-cs"/>
              </a:rPr>
              <a:t>calvin</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err="1" smtClean="0">
                <a:solidFill>
                  <a:schemeClr val="tx1"/>
                </a:solidFill>
                <a:latin typeface="+mn-lt"/>
                <a:ea typeface="+mn-ea"/>
                <a:cs typeface="+mn-cs"/>
              </a:rPr>
              <a:t>AuthUserFile</a:t>
            </a:r>
            <a:r>
              <a:rPr lang="en-US" sz="1200" b="0" kern="1200" dirty="0" smtClean="0">
                <a:solidFill>
                  <a:schemeClr val="tx1"/>
                </a:solidFill>
                <a:latin typeface="+mn-lt"/>
                <a:ea typeface="+mn-ea"/>
                <a:cs typeface="+mn-cs"/>
              </a:rPr>
              <a:t> /etc/users </a:t>
            </a:r>
          </a:p>
          <a:p>
            <a:r>
              <a:rPr lang="en-US" sz="1200" b="0" kern="1200" dirty="0" err="1" smtClean="0">
                <a:solidFill>
                  <a:schemeClr val="tx1"/>
                </a:solidFill>
                <a:latin typeface="+mn-lt"/>
                <a:ea typeface="+mn-ea"/>
                <a:cs typeface="+mn-cs"/>
              </a:rPr>
              <a:t>AuthName</a:t>
            </a:r>
            <a:r>
              <a:rPr lang="en-US" sz="1200" b="0" kern="1200" dirty="0" smtClean="0">
                <a:solidFill>
                  <a:schemeClr val="tx1"/>
                </a:solidFill>
                <a:latin typeface="+mn-lt"/>
                <a:ea typeface="+mn-ea"/>
                <a:cs typeface="+mn-cs"/>
              </a:rPr>
              <a:t> "This is a protected area" </a:t>
            </a:r>
          </a:p>
          <a:p>
            <a:r>
              <a:rPr lang="en-US" sz="1200" b="0" kern="1200" dirty="0" err="1" smtClean="0">
                <a:solidFill>
                  <a:schemeClr val="tx1"/>
                </a:solidFill>
                <a:latin typeface="+mn-lt"/>
                <a:ea typeface="+mn-ea"/>
                <a:cs typeface="+mn-cs"/>
              </a:rPr>
              <a:t>AuthGroupFile</a:t>
            </a:r>
            <a:r>
              <a:rPr lang="en-US" sz="1200" b="0" kern="1200" dirty="0" smtClean="0">
                <a:solidFill>
                  <a:schemeClr val="tx1"/>
                </a:solidFill>
                <a:latin typeface="+mn-lt"/>
                <a:ea typeface="+mn-ea"/>
                <a:cs typeface="+mn-cs"/>
              </a:rPr>
              <a:t> /dev/null</a:t>
            </a:r>
          </a:p>
          <a:p>
            <a:r>
              <a:rPr lang="en-US" sz="1200" b="0" kern="1200" dirty="0" err="1" smtClean="0">
                <a:solidFill>
                  <a:schemeClr val="tx1"/>
                </a:solidFill>
                <a:latin typeface="+mn-lt"/>
                <a:ea typeface="+mn-ea"/>
                <a:cs typeface="+mn-cs"/>
              </a:rPr>
              <a:t>AuthType</a:t>
            </a:r>
            <a:r>
              <a:rPr lang="en-US" sz="1200" b="0" kern="1200" dirty="0" smtClean="0">
                <a:solidFill>
                  <a:schemeClr val="tx1"/>
                </a:solidFill>
                <a:latin typeface="+mn-lt"/>
                <a:ea typeface="+mn-ea"/>
                <a:cs typeface="+mn-cs"/>
              </a:rPr>
              <a:t> Basic </a:t>
            </a:r>
          </a:p>
          <a:p>
            <a:r>
              <a:rPr lang="en-US" sz="1200" b="0" kern="1200" dirty="0" smtClean="0">
                <a:solidFill>
                  <a:schemeClr val="tx1"/>
                </a:solidFill>
                <a:latin typeface="+mn-lt"/>
                <a:ea typeface="+mn-ea"/>
                <a:cs typeface="+mn-cs"/>
              </a:rPr>
              <a:t>Require valid-user </a:t>
            </a:r>
            <a:endParaRPr lang="en-US" dirty="0"/>
          </a:p>
        </p:txBody>
      </p:sp>
      <p:sp>
        <p:nvSpPr>
          <p:cNvPr id="4" name="Slide Number Placeholder 3"/>
          <p:cNvSpPr>
            <a:spLocks noGrp="1"/>
          </p:cNvSpPr>
          <p:nvPr>
            <p:ph type="sldNum" sz="quarter" idx="10"/>
          </p:nvPr>
        </p:nvSpPr>
        <p:spPr/>
        <p:txBody>
          <a:bodyPr/>
          <a:lstStyle/>
          <a:p>
            <a:fld id="{4A06F4B6-0419-4BD5-A8E9-6DBD29DD8C1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Demo: comment “BASIC” block and uncoment “Form” block in web.xml file.</a:t>
            </a:r>
          </a:p>
        </p:txBody>
      </p:sp>
    </p:spTree>
    <p:extLst>
      <p:ext uri="{BB962C8B-B14F-4D97-AF65-F5344CB8AC3E}">
        <p14:creationId xmlns:p14="http://schemas.microsoft.com/office/powerpoint/2010/main" val="57191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Only a server needs a certificate (browser only chooses to accept this certificate or not. See protocol next page), which is sufficient to establish session key for subsequent secret comm between client &amp; server. Browser doesn’t need to have a certificate.</a:t>
            </a:r>
          </a:p>
        </p:txBody>
      </p:sp>
    </p:spTree>
    <p:extLst>
      <p:ext uri="{BB962C8B-B14F-4D97-AF65-F5344CB8AC3E}">
        <p14:creationId xmlns:p14="http://schemas.microsoft.com/office/powerpoint/2010/main" val="474916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852488" y="744538"/>
            <a:ext cx="4964112" cy="3722687"/>
          </a:xfrm>
          <a:ln/>
        </p:spPr>
      </p:sp>
      <p:sp>
        <p:nvSpPr>
          <p:cNvPr id="50179" name="Rectangle 3"/>
          <p:cNvSpPr>
            <a:spLocks noGrp="1" noChangeArrowheads="1"/>
          </p:cNvSpPr>
          <p:nvPr>
            <p:ph type="body" idx="1"/>
          </p:nvPr>
        </p:nvSpPr>
        <p:spPr>
          <a:xfrm>
            <a:off x="889000" y="4716463"/>
            <a:ext cx="4891088"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smtClean="0">
                <a:latin typeface="Arial" panose="020B0604020202020204" pitchFamily="34" charset="0"/>
              </a:rPr>
              <a:t>This certificate in SSL is for web-server, to identify if the server is trustable:</a:t>
            </a:r>
          </a:p>
          <a:p>
            <a:pPr marL="228600" indent="-228600">
              <a:buFontTx/>
              <a:buChar char="•"/>
            </a:pPr>
            <a:r>
              <a:rPr lang="en-US" altLang="en-US" smtClean="0">
                <a:latin typeface="Arial" panose="020B0604020202020204" pitchFamily="34" charset="0"/>
              </a:rPr>
              <a:t>Data &amp; signature parts;</a:t>
            </a:r>
          </a:p>
          <a:p>
            <a:pPr marL="228600" indent="-228600">
              <a:buFontTx/>
              <a:buChar char="•"/>
            </a:pPr>
            <a:r>
              <a:rPr lang="en-US" altLang="en-US" smtClean="0">
                <a:latin typeface="Arial" panose="020B0604020202020204" pitchFamily="34" charset="0"/>
              </a:rPr>
              <a:t>Data part in details;</a:t>
            </a:r>
          </a:p>
          <a:p>
            <a:pPr marL="228600" indent="-228600">
              <a:buFontTx/>
              <a:buChar char="•"/>
            </a:pPr>
            <a:r>
              <a:rPr lang="en-US" altLang="en-US" smtClean="0">
                <a:latin typeface="Arial" panose="020B0604020202020204" pitchFamily="34" charset="0"/>
              </a:rPr>
              <a:t>Signature part in details.</a:t>
            </a:r>
          </a:p>
        </p:txBody>
      </p:sp>
    </p:spTree>
    <p:extLst>
      <p:ext uri="{BB962C8B-B14F-4D97-AF65-F5344CB8AC3E}">
        <p14:creationId xmlns:p14="http://schemas.microsoft.com/office/powerpoint/2010/main" val="2170747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e.g., client clicks a “login” icon, it is re-directed to a https login page. After the above 4 hand-shaking steps of SSL, in step 5, user’s login-name and passwd is encrypted and sent to the web-server.</a:t>
            </a:r>
          </a:p>
        </p:txBody>
      </p:sp>
    </p:spTree>
    <p:extLst>
      <p:ext uri="{BB962C8B-B14F-4D97-AF65-F5344CB8AC3E}">
        <p14:creationId xmlns:p14="http://schemas.microsoft.com/office/powerpoint/2010/main" val="1558276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Eg. CSlab webmail (most internal security system simply get a certificate from anywhere).</a:t>
            </a:r>
          </a:p>
        </p:txBody>
      </p:sp>
    </p:spTree>
    <p:extLst>
      <p:ext uri="{BB962C8B-B14F-4D97-AF65-F5344CB8AC3E}">
        <p14:creationId xmlns:p14="http://schemas.microsoft.com/office/powerpoint/2010/main" val="2079314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74795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566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78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14404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61610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4"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48211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4"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016534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75305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58203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47A558CD-F3CE-40DB-83B1-27BB0D1C125F}" type="slidenum">
              <a:rPr lang="zh-TW" altLang="en-US"/>
              <a:pPr/>
              <a:t>‹#›</a:t>
            </a:fld>
            <a:endParaRPr lang="en-US" altLang="zh-TW"/>
          </a:p>
        </p:txBody>
      </p:sp>
    </p:spTree>
    <p:extLst>
      <p:ext uri="{BB962C8B-B14F-4D97-AF65-F5344CB8AC3E}">
        <p14:creationId xmlns:p14="http://schemas.microsoft.com/office/powerpoint/2010/main" val="250047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2227255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4"/>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061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32115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8" name="Footer Placeholder 7"/>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588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3"/>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2148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2"/>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4758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5"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2836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5400000">
            <a:off x="7494989" y="1828771"/>
            <a:ext cx="990599" cy="228659"/>
          </a:xfrm>
          <a:prstGeom prst="rect">
            <a:avLst/>
          </a:prstGeom>
        </p:spPr>
        <p:txBody>
          <a:bodyPr/>
          <a:lstStyle/>
          <a:p>
            <a:endParaRPr lang="en-US" dirty="0"/>
          </a:p>
        </p:txBody>
      </p:sp>
      <p:sp>
        <p:nvSpPr>
          <p:cNvPr id="6" name="Footer Placeholder 5"/>
          <p:cNvSpPr>
            <a:spLocks noGrp="1"/>
          </p:cNvSpPr>
          <p:nvPr>
            <p:ph type="ftr" sz="quarter" idx="11"/>
          </p:nvPr>
        </p:nvSpPr>
        <p:spPr>
          <a:xfrm rot="5400000">
            <a:off x="6233335" y="3263371"/>
            <a:ext cx="3859795" cy="2286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3518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690282"/>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1600201"/>
            <a:ext cx="6711654" cy="464820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866546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Lst>
  <p:timing>
    <p:tnLst>
      <p:par>
        <p:cTn id="1" dur="indefinite" restart="never" nodeType="tmRoot"/>
      </p:par>
    </p:tnLst>
  </p:timing>
  <p:hf hdr="0" ftr="0" dt="0"/>
  <p:txStyles>
    <p:titleStyle>
      <a:lvl1pPr algn="l" defTabSz="457200" rtl="0" eaLnBrk="1" latinLnBrk="0" hangingPunct="1">
        <a:spcBef>
          <a:spcPct val="0"/>
        </a:spcBef>
        <a:buNone/>
        <a:defRPr sz="3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6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6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6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6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wmf"/><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guru.com/faq/view.jsp?EID=431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1447801"/>
            <a:ext cx="7645547" cy="3329581"/>
          </a:xfrm>
        </p:spPr>
        <p:txBody>
          <a:bodyPr/>
          <a:lstStyle/>
          <a:p>
            <a:r>
              <a:rPr lang="en-US" sz="5400" dirty="0" smtClean="0">
                <a:solidFill>
                  <a:schemeClr val="accent6">
                    <a:lumMod val="60000"/>
                    <a:lumOff val="40000"/>
                  </a:schemeClr>
                </a:solidFill>
              </a:rPr>
              <a:t>#07</a:t>
            </a:r>
            <a:r>
              <a:rPr lang="en-US" sz="5400" dirty="0" smtClean="0"/>
              <a:t/>
            </a:r>
            <a:br>
              <a:rPr lang="en-US" sz="5400" dirty="0" smtClean="0"/>
            </a:br>
            <a:r>
              <a:rPr lang="en-US" sz="5400" dirty="0" smtClean="0"/>
              <a:t>Web Security</a:t>
            </a:r>
            <a:endParaRPr lang="en-US" sz="5400" dirty="0"/>
          </a:p>
        </p:txBody>
      </p:sp>
      <p:sp>
        <p:nvSpPr>
          <p:cNvPr id="3" name="Subtitle 2"/>
          <p:cNvSpPr>
            <a:spLocks noGrp="1"/>
          </p:cNvSpPr>
          <p:nvPr>
            <p:ph type="subTitle" idx="1"/>
          </p:nvPr>
        </p:nvSpPr>
        <p:spPr>
          <a:xfrm>
            <a:off x="866442" y="4777380"/>
            <a:ext cx="7032958" cy="861420"/>
          </a:xfrm>
        </p:spPr>
        <p:txBody>
          <a:bodyPr/>
          <a:lstStyle/>
          <a:p>
            <a:r>
              <a:rPr lang="en-US" dirty="0" smtClean="0"/>
              <a:t>Client/Server Computing and Web Technologies</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1</a:t>
            </a:fld>
            <a:endParaRPr lang="en-US" dirty="0"/>
          </a:p>
        </p:txBody>
      </p:sp>
    </p:spTree>
    <p:extLst>
      <p:ext uri="{BB962C8B-B14F-4D97-AF65-F5344CB8AC3E}">
        <p14:creationId xmlns:p14="http://schemas.microsoft.com/office/powerpoint/2010/main" val="505777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A Sample Certificate </a:t>
            </a:r>
          </a:p>
        </p:txBody>
      </p:sp>
      <p:sp>
        <p:nvSpPr>
          <p:cNvPr id="11267" name="Rectangle 3"/>
          <p:cNvSpPr>
            <a:spLocks noGrp="1" noChangeArrowheads="1"/>
          </p:cNvSpPr>
          <p:nvPr>
            <p:ph type="body" idx="1"/>
          </p:nvPr>
        </p:nvSpPr>
        <p:spPr>
          <a:xfrm>
            <a:off x="685800" y="1470025"/>
            <a:ext cx="7772400" cy="4625975"/>
          </a:xfrm>
        </p:spPr>
        <p:txBody>
          <a:bodyPr>
            <a:normAutofit fontScale="77500" lnSpcReduction="20000"/>
          </a:bodyPr>
          <a:lstStyle/>
          <a:p>
            <a:pPr eaLnBrk="1" hangingPunct="1">
              <a:lnSpc>
                <a:spcPct val="80000"/>
              </a:lnSpc>
              <a:buFontTx/>
              <a:buNone/>
            </a:pPr>
            <a:r>
              <a:rPr lang="en-US" altLang="en-US" sz="2000" b="1" smtClean="0"/>
              <a:t>This is a certificate issued by Ace CA:</a:t>
            </a:r>
            <a:endParaRPr lang="en-US" altLang="en-US" sz="2000" b="1" u="sng" smtClean="0"/>
          </a:p>
          <a:p>
            <a:pPr eaLnBrk="1" hangingPunct="1">
              <a:lnSpc>
                <a:spcPct val="80000"/>
              </a:lnSpc>
              <a:buFontTx/>
              <a:buNone/>
            </a:pPr>
            <a:r>
              <a:rPr lang="en-US" altLang="en-US" sz="1400" u="sng" smtClean="0"/>
              <a:t>Data</a:t>
            </a:r>
          </a:p>
          <a:p>
            <a:pPr eaLnBrk="1" hangingPunct="1">
              <a:lnSpc>
                <a:spcPct val="80000"/>
              </a:lnSpc>
              <a:buFontTx/>
              <a:buNone/>
            </a:pPr>
            <a:r>
              <a:rPr lang="en-US" altLang="en-US" sz="1400" smtClean="0"/>
              <a:t>Version: v1 (0x0)</a:t>
            </a:r>
          </a:p>
          <a:p>
            <a:pPr eaLnBrk="1" hangingPunct="1">
              <a:lnSpc>
                <a:spcPct val="80000"/>
              </a:lnSpc>
              <a:buFontTx/>
              <a:buNone/>
            </a:pPr>
            <a:r>
              <a:rPr lang="en-US" altLang="en-US" sz="1400" smtClean="0"/>
              <a:t>Serial Number: 1 (0x1)</a:t>
            </a:r>
          </a:p>
          <a:p>
            <a:pPr eaLnBrk="1" hangingPunct="1">
              <a:lnSpc>
                <a:spcPct val="80000"/>
              </a:lnSpc>
              <a:buFontTx/>
              <a:buNone/>
            </a:pPr>
            <a:r>
              <a:rPr lang="en-US" altLang="en-US" sz="1400" smtClean="0"/>
              <a:t>Signature Algorithm: PKCS #1 MD5 With RSA Encryption</a:t>
            </a:r>
          </a:p>
          <a:p>
            <a:pPr eaLnBrk="1" hangingPunct="1">
              <a:lnSpc>
                <a:spcPct val="80000"/>
              </a:lnSpc>
              <a:buFontTx/>
              <a:buNone/>
            </a:pPr>
            <a:r>
              <a:rPr lang="en-US" altLang="en-US" sz="1400" smtClean="0"/>
              <a:t>Issuer: OU=Ace Certificate Authority, O=Ace Ltd, C=US</a:t>
            </a:r>
          </a:p>
          <a:p>
            <a:pPr eaLnBrk="1" hangingPunct="1">
              <a:lnSpc>
                <a:spcPct val="80000"/>
              </a:lnSpc>
              <a:buFontTx/>
              <a:buNone/>
            </a:pPr>
            <a:r>
              <a:rPr lang="en-US" altLang="en-US" sz="1400" smtClean="0"/>
              <a:t>Validity:  Not Before: Fri Nov 15 00:24:11 1996</a:t>
            </a:r>
          </a:p>
          <a:p>
            <a:pPr eaLnBrk="1" hangingPunct="1">
              <a:lnSpc>
                <a:spcPct val="80000"/>
              </a:lnSpc>
              <a:buFontTx/>
              <a:buNone/>
            </a:pPr>
            <a:r>
              <a:rPr lang="en-US" altLang="en-US" sz="1400" smtClean="0"/>
              <a:t>         	Not  After: Sat Nov 15 00:24:11 1997</a:t>
            </a:r>
          </a:p>
          <a:p>
            <a:pPr eaLnBrk="1" hangingPunct="1">
              <a:lnSpc>
                <a:spcPct val="80000"/>
              </a:lnSpc>
              <a:buFontTx/>
              <a:buNone/>
            </a:pPr>
            <a:r>
              <a:rPr lang="en-US" altLang="en-US" sz="1400" smtClean="0"/>
              <a:t>Subject: CN=Jane Doe, O=Ace Industry, C=US</a:t>
            </a:r>
          </a:p>
          <a:p>
            <a:pPr eaLnBrk="1" hangingPunct="1">
              <a:lnSpc>
                <a:spcPct val="80000"/>
              </a:lnSpc>
              <a:buFontTx/>
              <a:buNone/>
            </a:pPr>
            <a:r>
              <a:rPr lang="en-US" altLang="en-US" sz="1400" smtClean="0"/>
              <a:t>Subject Public Key Info:</a:t>
            </a:r>
          </a:p>
          <a:p>
            <a:pPr eaLnBrk="1" hangingPunct="1">
              <a:lnSpc>
                <a:spcPct val="80000"/>
              </a:lnSpc>
              <a:buFontTx/>
              <a:buNone/>
            </a:pPr>
            <a:r>
              <a:rPr lang="en-US" altLang="en-US" sz="1400" smtClean="0"/>
              <a:t>Algorithm: PKCS #1 RSA Encryption</a:t>
            </a:r>
          </a:p>
          <a:p>
            <a:pPr eaLnBrk="1" hangingPunct="1">
              <a:lnSpc>
                <a:spcPct val="80000"/>
              </a:lnSpc>
              <a:buFontTx/>
              <a:buNone/>
            </a:pPr>
            <a:r>
              <a:rPr lang="en-US" altLang="en-US" sz="1400" smtClean="0"/>
              <a:t>Public Key: 	00:d0:e5:60:7c:82:19:14:cf:38: F7:5b:f7:35:4e:14:41:2b:ec:24:</a:t>
            </a:r>
          </a:p>
          <a:p>
            <a:pPr eaLnBrk="1" hangingPunct="1">
              <a:lnSpc>
                <a:spcPct val="80000"/>
              </a:lnSpc>
              <a:buFontTx/>
              <a:buNone/>
            </a:pPr>
            <a:r>
              <a:rPr lang="en-US" altLang="en-US" sz="1400" smtClean="0"/>
              <a:t>	33:73:be:06:aa:3d:8b:dc:0d:06: 35:10:92:25:da:8c:c3:ba:b3:d7:</a:t>
            </a:r>
          </a:p>
          <a:p>
            <a:pPr eaLnBrk="1" hangingPunct="1">
              <a:lnSpc>
                <a:spcPct val="80000"/>
              </a:lnSpc>
              <a:buFontTx/>
              <a:buNone/>
            </a:pPr>
            <a:r>
              <a:rPr lang="en-US" altLang="en-US" sz="1400" smtClean="0"/>
              <a:t>	lf:1d:5a:50:6f:9a:86:53:15:f2: 53:63:54:40:88:a2:3f:53:11:ec: 68:fa:e1:f2:57</a:t>
            </a:r>
          </a:p>
          <a:p>
            <a:pPr eaLnBrk="1" hangingPunct="1">
              <a:lnSpc>
                <a:spcPct val="80000"/>
              </a:lnSpc>
              <a:buFontTx/>
              <a:buNone/>
            </a:pPr>
            <a:r>
              <a:rPr lang="en-US" altLang="en-US" sz="1400" smtClean="0"/>
              <a:t>Public Exponent: 65537 (0x10001)</a:t>
            </a:r>
            <a:endParaRPr lang="en-US" altLang="en-US" sz="1400" u="sng" smtClean="0"/>
          </a:p>
          <a:p>
            <a:pPr eaLnBrk="1" hangingPunct="1">
              <a:lnSpc>
                <a:spcPct val="80000"/>
              </a:lnSpc>
              <a:buFontTx/>
              <a:buNone/>
            </a:pPr>
            <a:r>
              <a:rPr lang="en-US" altLang="en-US" sz="1400" u="sng" smtClean="0"/>
              <a:t>Signature</a:t>
            </a:r>
          </a:p>
          <a:p>
            <a:pPr eaLnBrk="1" hangingPunct="1">
              <a:lnSpc>
                <a:spcPct val="80000"/>
              </a:lnSpc>
              <a:buFontTx/>
              <a:buNone/>
            </a:pPr>
            <a:r>
              <a:rPr lang="en-US" altLang="en-US" sz="1400" smtClean="0"/>
              <a:t>	Algorithm: PKCS #1 MD5 With RSA Encryption</a:t>
            </a:r>
          </a:p>
          <a:p>
            <a:pPr eaLnBrk="1" hangingPunct="1">
              <a:lnSpc>
                <a:spcPct val="80000"/>
              </a:lnSpc>
              <a:buFontTx/>
              <a:buNone/>
            </a:pPr>
            <a:r>
              <a:rPr lang="en-US" altLang="en-US" sz="1400" smtClean="0"/>
              <a:t>	Signature:        12:f6:55:19:3a:76:d4:56:87:a6: 39:65:f2:66:f7:06:f8:10:de:cd:</a:t>
            </a:r>
          </a:p>
          <a:p>
            <a:pPr eaLnBrk="1" hangingPunct="1">
              <a:lnSpc>
                <a:spcPct val="80000"/>
              </a:lnSpc>
              <a:buFontTx/>
              <a:buNone/>
            </a:pPr>
            <a:r>
              <a:rPr lang="en-US" altLang="en-US" sz="1400" smtClean="0"/>
              <a:t>	1f:2d:89:33:90:3d:a7:e3:ec:27: ac:e1:c0:29:c4:5a:69:17:51:dc:</a:t>
            </a:r>
          </a:p>
          <a:p>
            <a:pPr eaLnBrk="1" hangingPunct="1">
              <a:lnSpc>
                <a:spcPct val="80000"/>
              </a:lnSpc>
              <a:buFontTx/>
              <a:buNone/>
            </a:pPr>
            <a:r>
              <a:rPr lang="en-US" altLang="en-US" sz="1400" smtClean="0"/>
              <a:t>	1e:0c:c6:5f:eb:dc:53:55:77:01: 83:8f:4a:ab:41:46:02:d7:c8:9a: fe:7a:91:5c</a:t>
            </a:r>
          </a:p>
        </p:txBody>
      </p:sp>
      <p:sp>
        <p:nvSpPr>
          <p:cNvPr id="2" name="Slide Number Placeholder 1"/>
          <p:cNvSpPr>
            <a:spLocks noGrp="1"/>
          </p:cNvSpPr>
          <p:nvPr>
            <p:ph type="sldNum" sz="quarter" idx="12"/>
          </p:nvPr>
        </p:nvSpPr>
        <p:spPr/>
        <p:txBody>
          <a:bodyPr/>
          <a:lstStyle/>
          <a:p>
            <a:fld id="{D57F1E4F-1CFF-5643-939E-02111984F565}" type="slidenum">
              <a:rPr lang="en-US" smtClean="0"/>
              <a:pPr/>
              <a:t>10</a:t>
            </a:fld>
            <a:endParaRPr lang="en-US" dirty="0"/>
          </a:p>
        </p:txBody>
      </p:sp>
    </p:spTree>
    <p:extLst>
      <p:ext uri="{BB962C8B-B14F-4D97-AF65-F5344CB8AC3E}">
        <p14:creationId xmlns:p14="http://schemas.microsoft.com/office/powerpoint/2010/main" val="303977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How SSL Works?</a:t>
            </a:r>
          </a:p>
        </p:txBody>
      </p:sp>
      <p:pic>
        <p:nvPicPr>
          <p:cNvPr id="12293" name="Picture 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080" r="17856"/>
          <a:stretch>
            <a:fillRect/>
          </a:stretch>
        </p:blipFill>
        <p:spPr bwMode="auto">
          <a:xfrm>
            <a:off x="8086725" y="2517775"/>
            <a:ext cx="1057275" cy="1749425"/>
          </a:xfrm>
          <a:prstGeom prst="rect">
            <a:avLst/>
          </a:prstGeom>
          <a:noFill/>
          <a:ln>
            <a:noFill/>
          </a:ln>
          <a:effectLst/>
          <a:extLst>
            <a:ext uri="{909E8E84-426E-40DD-AFC4-6F175D3DCCD1}">
              <a14:hiddenFill xmlns:a14="http://schemas.microsoft.com/office/drawing/2010/main">
                <a:solidFill>
                  <a:srgbClr val="E3EC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bwMode="auto">
          <a:xfrm>
            <a:off x="1371600" y="1411288"/>
            <a:ext cx="0" cy="4719637"/>
          </a:xfrm>
          <a:prstGeom prst="line">
            <a:avLst/>
          </a:prstGeom>
          <a:ln>
            <a:solidFill>
              <a:srgbClr val="FF0000"/>
            </a:solidFill>
            <a:headEnd type="none" w="med" len="med"/>
            <a:tailEnd type="stealth" w="lg" len="lg"/>
          </a:ln>
        </p:spPr>
        <p:style>
          <a:lnRef idx="3">
            <a:schemeClr val="accent1"/>
          </a:lnRef>
          <a:fillRef idx="0">
            <a:schemeClr val="accent1"/>
          </a:fillRef>
          <a:effectRef idx="2">
            <a:schemeClr val="accent1"/>
          </a:effectRef>
          <a:fontRef idx="minor">
            <a:schemeClr val="tx1"/>
          </a:fontRef>
        </p:style>
      </p:cxnSp>
      <p:sp>
        <p:nvSpPr>
          <p:cNvPr id="12" name="Line Callout 3 11"/>
          <p:cNvSpPr/>
          <p:nvPr/>
        </p:nvSpPr>
        <p:spPr bwMode="auto">
          <a:xfrm>
            <a:off x="1527175" y="1414463"/>
            <a:ext cx="6461125" cy="1947862"/>
          </a:xfrm>
          <a:prstGeom prst="borderCallout3">
            <a:avLst>
              <a:gd name="adj1" fmla="val 50524"/>
              <a:gd name="adj2" fmla="val -79"/>
              <a:gd name="adj3" fmla="val 50980"/>
              <a:gd name="adj4" fmla="val -11090"/>
              <a:gd name="adj5" fmla="val 51057"/>
              <a:gd name="adj6" fmla="val -18229"/>
              <a:gd name="adj7" fmla="val 21238"/>
              <a:gd name="adj8" fmla="val -13687"/>
            </a:avLst>
          </a:prstGeom>
          <a:ln>
            <a:solidFill>
              <a:srgbClr val="A5002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i="0">
              <a:solidFill>
                <a:schemeClr val="tx1"/>
              </a:solidFill>
              <a:latin typeface="Arial" charset="0"/>
            </a:endParaRPr>
          </a:p>
        </p:txBody>
      </p:sp>
      <p:pic>
        <p:nvPicPr>
          <p:cNvPr id="12297" name="Picture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188" y="3063875"/>
            <a:ext cx="1065212" cy="998538"/>
          </a:xfrm>
          <a:prstGeom prst="rect">
            <a:avLst/>
          </a:prstGeom>
          <a:noFill/>
          <a:ln>
            <a:noFill/>
          </a:ln>
          <a:effectLst/>
          <a:extLst>
            <a:ext uri="{909E8E84-426E-40DD-AFC4-6F175D3DCCD1}">
              <a14:hiddenFill xmlns:a14="http://schemas.microsoft.com/office/drawing/2010/main">
                <a:solidFill>
                  <a:srgbClr val="E3EC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bwMode="auto">
          <a:xfrm>
            <a:off x="8086725" y="1365250"/>
            <a:ext cx="0" cy="4765675"/>
          </a:xfrm>
          <a:prstGeom prst="line">
            <a:avLst/>
          </a:prstGeom>
          <a:ln>
            <a:solidFill>
              <a:srgbClr val="FF0000"/>
            </a:solidFill>
            <a:headEnd type="none" w="med" len="med"/>
            <a:tailEnd type="stealth" w="lg" len="lg"/>
          </a:ln>
        </p:spPr>
        <p:style>
          <a:lnRef idx="3">
            <a:schemeClr val="accent1"/>
          </a:lnRef>
          <a:fillRef idx="0">
            <a:schemeClr val="accent1"/>
          </a:fillRef>
          <a:effectRef idx="2">
            <a:schemeClr val="accent1"/>
          </a:effectRef>
          <a:fontRef idx="minor">
            <a:schemeClr val="tx1"/>
          </a:fontRef>
        </p:style>
      </p:cxnSp>
      <p:sp>
        <p:nvSpPr>
          <p:cNvPr id="12299" name="TextBox 8"/>
          <p:cNvSpPr txBox="1">
            <a:spLocks noChangeArrowheads="1"/>
          </p:cNvSpPr>
          <p:nvPr/>
        </p:nvSpPr>
        <p:spPr bwMode="auto">
          <a:xfrm>
            <a:off x="1588" y="4035425"/>
            <a:ext cx="14462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en-US" i="0"/>
              <a:t>Web Browser</a:t>
            </a:r>
          </a:p>
        </p:txBody>
      </p:sp>
      <p:sp>
        <p:nvSpPr>
          <p:cNvPr id="12300" name="TextBox 15"/>
          <p:cNvSpPr txBox="1">
            <a:spLocks noChangeArrowheads="1"/>
          </p:cNvSpPr>
          <p:nvPr/>
        </p:nvSpPr>
        <p:spPr bwMode="auto">
          <a:xfrm>
            <a:off x="7937500" y="4246563"/>
            <a:ext cx="12969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en-US" i="0"/>
              <a:t>Web Server</a:t>
            </a:r>
          </a:p>
        </p:txBody>
      </p:sp>
      <p:sp>
        <p:nvSpPr>
          <p:cNvPr id="10" name="Left Arrow 9"/>
          <p:cNvSpPr/>
          <p:nvPr/>
        </p:nvSpPr>
        <p:spPr bwMode="auto">
          <a:xfrm>
            <a:off x="1606550" y="2347913"/>
            <a:ext cx="6323013" cy="1039812"/>
          </a:xfrm>
          <a:prstGeom prst="lef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a:defRPr/>
            </a:pPr>
            <a:r>
              <a:rPr lang="en-US" sz="1400" i="0" dirty="0">
                <a:solidFill>
                  <a:schemeClr val="tx1"/>
                </a:solidFill>
                <a:latin typeface="Arial" charset="0"/>
              </a:rPr>
              <a:t>Web server sends back its SSL certificate. Web browser decides if it wants to trust the web server’s SSL certificate</a:t>
            </a:r>
          </a:p>
        </p:txBody>
      </p:sp>
      <p:sp>
        <p:nvSpPr>
          <p:cNvPr id="18" name="Left-Right Arrow 17"/>
          <p:cNvSpPr/>
          <p:nvPr/>
        </p:nvSpPr>
        <p:spPr bwMode="auto">
          <a:xfrm>
            <a:off x="1605838" y="3408852"/>
            <a:ext cx="6324417" cy="103935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i="0" smtClean="0"/>
              <a:t>Web browser and web server both calculate a session key by agreed key-generation method</a:t>
            </a:r>
          </a:p>
        </p:txBody>
      </p:sp>
      <p:sp>
        <p:nvSpPr>
          <p:cNvPr id="12305" name="TextBox 13"/>
          <p:cNvSpPr txBox="1">
            <a:spLocks noChangeArrowheads="1"/>
          </p:cNvSpPr>
          <p:nvPr/>
        </p:nvSpPr>
        <p:spPr bwMode="auto">
          <a:xfrm>
            <a:off x="-49213" y="1524000"/>
            <a:ext cx="1662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eaLnBrk="1" hangingPunct="1"/>
            <a:r>
              <a:rPr lang="en-US" altLang="en-US" i="0"/>
              <a:t>SSL handshake</a:t>
            </a:r>
          </a:p>
        </p:txBody>
      </p:sp>
      <p:sp>
        <p:nvSpPr>
          <p:cNvPr id="22" name="Left-Right Arrow 21"/>
          <p:cNvSpPr/>
          <p:nvPr/>
        </p:nvSpPr>
        <p:spPr bwMode="auto">
          <a:xfrm>
            <a:off x="1605838" y="4277815"/>
            <a:ext cx="6324417" cy="61138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spAutoFit/>
          </a:bodyPr>
          <a:lstStyle/>
          <a:p>
            <a:pPr algn="ctr">
              <a:defRPr/>
            </a:pPr>
            <a:r>
              <a:rPr lang="en-US" sz="1400" i="0" dirty="0">
                <a:solidFill>
                  <a:schemeClr val="tx1"/>
                </a:solidFill>
                <a:latin typeface="Arial" charset="0"/>
              </a:rPr>
              <a:t>Web browser and web server negotiate an encryption cipher</a:t>
            </a:r>
          </a:p>
        </p:txBody>
      </p:sp>
      <p:sp>
        <p:nvSpPr>
          <p:cNvPr id="23" name="Left-Right Arrow 22"/>
          <p:cNvSpPr/>
          <p:nvPr/>
        </p:nvSpPr>
        <p:spPr bwMode="auto">
          <a:xfrm>
            <a:off x="1605838" y="4820000"/>
            <a:ext cx="6324417" cy="1039356"/>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i="0" smtClean="0"/>
              <a:t>Web browser and web server exchange information encrypted by the session key and the agreed encryption algorithm</a:t>
            </a:r>
          </a:p>
        </p:txBody>
      </p:sp>
      <p:sp>
        <p:nvSpPr>
          <p:cNvPr id="2" name="Left-Right Arrow 22"/>
          <p:cNvSpPr/>
          <p:nvPr/>
        </p:nvSpPr>
        <p:spPr bwMode="auto">
          <a:xfrm>
            <a:off x="1582025" y="1324325"/>
            <a:ext cx="6324418" cy="1039356"/>
          </a:xfrm>
          <a:prstGeom prst="lef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r>
              <a:rPr lang="en-US" sz="1400" i="0" dirty="0" smtClean="0"/>
              <a:t>Browser connects to SSL port  443 on the web server, and Hello </a:t>
            </a:r>
            <a:r>
              <a:rPr lang="en-US" sz="1400" i="0" dirty="0" err="1" smtClean="0"/>
              <a:t>msg</a:t>
            </a:r>
            <a:r>
              <a:rPr lang="en-US" sz="1400" i="0" dirty="0" smtClean="0"/>
              <a:t> exchange </a:t>
            </a:r>
            <a:r>
              <a:rPr lang="en-US" sz="1400" i="0" dirty="0" err="1" smtClean="0"/>
              <a:t>btn</a:t>
            </a:r>
            <a:r>
              <a:rPr lang="en-US" sz="1400" i="0" dirty="0" smtClean="0"/>
              <a:t> browser &amp; server on key-exchange, encrypt </a:t>
            </a:r>
            <a:r>
              <a:rPr lang="en-US" sz="1400" i="0" dirty="0" err="1" smtClean="0"/>
              <a:t>alg</a:t>
            </a:r>
            <a:r>
              <a:rPr lang="en-US" sz="1400" i="0" dirty="0" smtClean="0"/>
              <a:t>, </a:t>
            </a:r>
            <a:r>
              <a:rPr lang="en-US" sz="1400" i="0" dirty="0" err="1" smtClean="0"/>
              <a:t>etc</a:t>
            </a:r>
            <a:endParaRPr lang="en-US" sz="1400" i="0" dirty="0" smtClean="0"/>
          </a:p>
        </p:txBody>
      </p:sp>
      <p:sp>
        <p:nvSpPr>
          <p:cNvPr id="3" name="Slide Number Placeholder 2"/>
          <p:cNvSpPr>
            <a:spLocks noGrp="1"/>
          </p:cNvSpPr>
          <p:nvPr>
            <p:ph type="sldNum" sz="quarter" idx="12"/>
          </p:nvPr>
        </p:nvSpPr>
        <p:spPr/>
        <p:txBody>
          <a:bodyPr/>
          <a:lstStyle/>
          <a:p>
            <a:fld id="{D57F1E4F-1CFF-5643-939E-02111984F565}" type="slidenum">
              <a:rPr lang="en-US" smtClean="0"/>
              <a:pPr/>
              <a:t>11</a:t>
            </a:fld>
            <a:endParaRPr lang="en-US" dirty="0"/>
          </a:p>
        </p:txBody>
      </p:sp>
    </p:spTree>
    <p:extLst>
      <p:ext uri="{BB962C8B-B14F-4D97-AF65-F5344CB8AC3E}">
        <p14:creationId xmlns:p14="http://schemas.microsoft.com/office/powerpoint/2010/main" val="2221414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CA Root Certificate</a:t>
            </a:r>
          </a:p>
        </p:txBody>
      </p:sp>
      <p:sp>
        <p:nvSpPr>
          <p:cNvPr id="13315" name="Rectangle 3"/>
          <p:cNvSpPr>
            <a:spLocks noGrp="1" noChangeArrowheads="1"/>
          </p:cNvSpPr>
          <p:nvPr>
            <p:ph idx="1"/>
          </p:nvPr>
        </p:nvSpPr>
        <p:spPr>
          <a:xfrm>
            <a:off x="533400" y="1336431"/>
            <a:ext cx="8229600" cy="2625969"/>
          </a:xfrm>
        </p:spPr>
        <p:txBody>
          <a:bodyPr>
            <a:normAutofit/>
          </a:bodyPr>
          <a:lstStyle/>
          <a:p>
            <a:pPr eaLnBrk="1" hangingPunct="1"/>
            <a:r>
              <a:rPr lang="en-US" altLang="zh-TW" sz="1800" dirty="0" smtClean="0">
                <a:ea typeface="新細明體" panose="02020500000000000000" pitchFamily="18" charset="-120"/>
              </a:rPr>
              <a:t>Web browser needs the root certificate of the CA that issued the SSL certificate to the web-server to verify if the web server is trustable.</a:t>
            </a:r>
          </a:p>
          <a:p>
            <a:pPr eaLnBrk="1" hangingPunct="1"/>
            <a:r>
              <a:rPr lang="en-US" altLang="zh-TW" sz="1800" dirty="0" smtClean="0">
                <a:ea typeface="新細明體" panose="02020500000000000000" pitchFamily="18" charset="-120"/>
              </a:rPr>
              <a:t>If the browser does not have/trust the CA root certificate, most web browsers will warn you …</a:t>
            </a:r>
            <a:endParaRPr lang="en-US" altLang="zh-TW" sz="1800" i="1" dirty="0" smtClean="0">
              <a:ea typeface="新細明體" panose="02020500000000000000" pitchFamily="18" charset="-120"/>
            </a:endParaRPr>
          </a:p>
          <a:p>
            <a:pPr eaLnBrk="1" hangingPunct="1"/>
            <a:endParaRPr lang="en-US" altLang="zh-TW" sz="1800" dirty="0" smtClean="0">
              <a:ea typeface="新細明體" panose="02020500000000000000" pitchFamily="18" charset="-120"/>
            </a:endParaRPr>
          </a:p>
          <a:p>
            <a:pPr lvl="1" eaLnBrk="1" hangingPunct="1"/>
            <a:endParaRPr lang="zh-TW" altLang="en-US" sz="1600" dirty="0" smtClean="0">
              <a:ea typeface="新細明體" panose="02020500000000000000" pitchFamily="18" charset="-120"/>
            </a:endParaRPr>
          </a:p>
        </p:txBody>
      </p:sp>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93" y="2916238"/>
            <a:ext cx="84582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1"/>
          <p:cNvSpPr/>
          <p:nvPr/>
        </p:nvSpPr>
        <p:spPr bwMode="auto">
          <a:xfrm>
            <a:off x="1143000" y="4267200"/>
            <a:ext cx="7162800" cy="609600"/>
          </a:xfrm>
          <a:prstGeom prst="roundRect">
            <a:avLst/>
          </a:prstGeom>
          <a:noFill/>
          <a:ln>
            <a:solidFill>
              <a:srgbClr val="A5002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defRPr/>
            </a:pPr>
            <a:endParaRPr lang="en-US" i="0">
              <a:solidFill>
                <a:schemeClr val="tx1"/>
              </a:solidFill>
              <a:latin typeface="Arial" charset="0"/>
            </a:endParaRPr>
          </a:p>
        </p:txBody>
      </p:sp>
      <p:sp>
        <p:nvSpPr>
          <p:cNvPr id="7" name="Striped Right Arrow 6"/>
          <p:cNvSpPr/>
          <p:nvPr/>
        </p:nvSpPr>
        <p:spPr bwMode="auto">
          <a:xfrm rot="5400000">
            <a:off x="7061994" y="3606006"/>
            <a:ext cx="838200" cy="484188"/>
          </a:xfrm>
          <a:prstGeom prst="stripedRightArrow">
            <a:avLst/>
          </a:prstGeom>
          <a:gradFill flip="none" rotWithShape="1">
            <a:gsLst>
              <a:gs pos="0">
                <a:srgbClr val="A50021"/>
              </a:gs>
              <a:gs pos="80000">
                <a:schemeClr val="accent4">
                  <a:shade val="93000"/>
                  <a:satMod val="130000"/>
                </a:schemeClr>
              </a:gs>
              <a:gs pos="100000">
                <a:schemeClr val="accent4">
                  <a:shade val="94000"/>
                  <a:satMod val="135000"/>
                </a:schemeClr>
              </a:gs>
            </a:gsLst>
            <a:lin ang="0" scaled="1"/>
            <a:tileRect/>
          </a:gradFill>
          <a:ln>
            <a:solidFill>
              <a:srgbClr val="FF0000"/>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a:spAutoFit/>
          </a:bodyPr>
          <a:lstStyle/>
          <a:p>
            <a:pPr>
              <a:defRPr/>
            </a:pPr>
            <a:endParaRPr lang="en-US" i="0">
              <a:solidFill>
                <a:schemeClr val="tx1"/>
              </a:solidFill>
              <a:latin typeface="Arial" charset="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12</a:t>
            </a:fld>
            <a:endParaRPr lang="en-US" dirty="0"/>
          </a:p>
        </p:txBody>
      </p:sp>
    </p:spTree>
    <p:extLst>
      <p:ext uri="{BB962C8B-B14F-4D97-AF65-F5344CB8AC3E}">
        <p14:creationId xmlns:p14="http://schemas.microsoft.com/office/powerpoint/2010/main" val="1350556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Social Web </a:t>
            </a:r>
            <a:r>
              <a:rPr lang="en-US" dirty="0" smtClean="0"/>
              <a:t>Integration</a:t>
            </a:r>
            <a:endParaRPr lang="en-US" dirty="0"/>
          </a:p>
        </p:txBody>
      </p:sp>
      <p:sp>
        <p:nvSpPr>
          <p:cNvPr id="3" name="Text Placeholder 2"/>
          <p:cNvSpPr>
            <a:spLocks noGrp="1"/>
          </p:cNvSpPr>
          <p:nvPr>
            <p:ph idx="1"/>
          </p:nvPr>
        </p:nvSpPr>
        <p:spPr>
          <a:xfrm>
            <a:off x="827700" y="1600201"/>
            <a:ext cx="7292570" cy="4648206"/>
          </a:xfrm>
        </p:spPr>
        <p:txBody>
          <a:bodyPr>
            <a:normAutofit/>
          </a:bodyPr>
          <a:lstStyle/>
          <a:p>
            <a:r>
              <a:rPr lang="en-US" dirty="0" smtClean="0"/>
              <a:t>In a typical web authentication model, user owning the resource shares credentials with other applications to provide them access to their protected data </a:t>
            </a:r>
          </a:p>
          <a:p>
            <a:r>
              <a:rPr lang="en-US" dirty="0" smtClean="0"/>
              <a:t>The above approach presents significant challenges for the resource owners</a:t>
            </a:r>
          </a:p>
          <a:p>
            <a:pPr lvl="1"/>
            <a:r>
              <a:rPr lang="en-US" dirty="0" smtClean="0"/>
              <a:t>It requires sharing of passwords in clear text which third party applications stores for any future use</a:t>
            </a:r>
          </a:p>
          <a:p>
            <a:pPr lvl="1"/>
            <a:r>
              <a:rPr lang="en-US" dirty="0" smtClean="0"/>
              <a:t>Any compromise of third party application results in compromise of user’s password and its data</a:t>
            </a:r>
          </a:p>
          <a:p>
            <a:pPr lvl="1"/>
            <a:r>
              <a:rPr lang="en-US" dirty="0" smtClean="0"/>
              <a:t>Resource access revocation is only possible by user through password change</a:t>
            </a:r>
          </a:p>
          <a:p>
            <a:pPr lvl="1"/>
            <a:r>
              <a:rPr lang="en-US" dirty="0" smtClean="0"/>
              <a:t>Third party applications have full access to user’s data i.e. no data level or data scope access </a:t>
            </a:r>
          </a:p>
          <a:p>
            <a:endParaRPr lang="en-US" dirty="0" smtClean="0"/>
          </a:p>
          <a:p>
            <a:endParaRPr lang="en-US" dirty="0" smtClean="0"/>
          </a:p>
          <a:p>
            <a:pPr lvl="1"/>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pPr/>
              <a:t>13</a:t>
            </a:fld>
            <a:endParaRPr lang="en-US" dirty="0"/>
          </a:p>
        </p:txBody>
      </p:sp>
    </p:spTree>
    <p:extLst>
      <p:ext uri="{BB962C8B-B14F-4D97-AF65-F5344CB8AC3E}">
        <p14:creationId xmlns:p14="http://schemas.microsoft.com/office/powerpoint/2010/main" val="864404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OAuth</a:t>
            </a:r>
            <a:endParaRPr lang="en-US" dirty="0"/>
          </a:p>
        </p:txBody>
      </p:sp>
      <p:sp>
        <p:nvSpPr>
          <p:cNvPr id="3" name="Text Placeholder 2"/>
          <p:cNvSpPr>
            <a:spLocks noGrp="1"/>
          </p:cNvSpPr>
          <p:nvPr>
            <p:ph idx="1"/>
          </p:nvPr>
        </p:nvSpPr>
        <p:spPr/>
        <p:txBody>
          <a:bodyPr>
            <a:normAutofit lnSpcReduction="10000"/>
          </a:bodyPr>
          <a:lstStyle/>
          <a:p>
            <a:r>
              <a:rPr lang="en-US" dirty="0" smtClean="0"/>
              <a:t>OAuth stands for “Open Authorization”</a:t>
            </a:r>
          </a:p>
          <a:p>
            <a:endParaRPr lang="en-US" dirty="0" smtClean="0"/>
          </a:p>
          <a:p>
            <a:r>
              <a:rPr lang="en-US" dirty="0" smtClean="0"/>
              <a:t>An open standard protocol that provides simple and secure authorization for different types of applications </a:t>
            </a:r>
          </a:p>
          <a:p>
            <a:endParaRPr lang="en-US" dirty="0" smtClean="0"/>
          </a:p>
          <a:p>
            <a:r>
              <a:rPr lang="en-US" dirty="0" smtClean="0"/>
              <a:t>A simple and safe method for consumers to interact with protected data</a:t>
            </a:r>
          </a:p>
          <a:p>
            <a:endParaRPr lang="en-US" dirty="0" smtClean="0"/>
          </a:p>
          <a:p>
            <a:r>
              <a:rPr lang="en-US" dirty="0" smtClean="0"/>
              <a:t>Allows providers to give access to users without any exchange of credentials	</a:t>
            </a:r>
          </a:p>
          <a:p>
            <a:pPr lvl="0"/>
            <a:r>
              <a:rPr lang="en-US" dirty="0" smtClean="0"/>
              <a:t>Designed for use only with HTTP protocol. It does not support any other protocol</a:t>
            </a:r>
          </a:p>
          <a:p>
            <a:endParaRPr lang="en-US" dirty="0" smtClean="0"/>
          </a:p>
          <a:p>
            <a:endParaRPr lang="en-US" dirty="0" smtClean="0"/>
          </a:p>
          <a:p>
            <a:endParaRPr lang="en-US" dirty="0"/>
          </a:p>
        </p:txBody>
      </p:sp>
      <p:sp>
        <p:nvSpPr>
          <p:cNvPr id="8" name="Slide Number Placeholder 7"/>
          <p:cNvSpPr>
            <a:spLocks noGrp="1"/>
          </p:cNvSpPr>
          <p:nvPr>
            <p:ph type="sldNum" sz="quarter" idx="12"/>
          </p:nvPr>
        </p:nvSpPr>
        <p:spPr/>
        <p:txBody>
          <a:bodyPr/>
          <a:lstStyle/>
          <a:p>
            <a:fld id="{D57F1E4F-1CFF-5643-939E-02111984F565}" type="slidenum">
              <a:rPr lang="en-US" smtClean="0"/>
              <a:pPr/>
              <a:t>14</a:t>
            </a:fld>
            <a:endParaRPr lang="en-US" dirty="0"/>
          </a:p>
        </p:txBody>
      </p:sp>
    </p:spTree>
    <p:extLst>
      <p:ext uri="{BB962C8B-B14F-4D97-AF65-F5344CB8AC3E}">
        <p14:creationId xmlns:p14="http://schemas.microsoft.com/office/powerpoint/2010/main" val="302033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OAuth?</a:t>
            </a:r>
            <a:endParaRPr lang="en-US" dirty="0"/>
          </a:p>
        </p:txBody>
      </p:sp>
      <p:sp>
        <p:nvSpPr>
          <p:cNvPr id="3" name="Content Placeholder 2"/>
          <p:cNvSpPr>
            <a:spLocks noGrp="1"/>
          </p:cNvSpPr>
          <p:nvPr>
            <p:ph idx="1"/>
          </p:nvPr>
        </p:nvSpPr>
        <p:spPr>
          <a:xfrm>
            <a:off x="596348" y="1590261"/>
            <a:ext cx="7961243" cy="4532242"/>
          </a:xfrm>
        </p:spPr>
        <p:txBody>
          <a:bodyPr numCol="2">
            <a:normAutofit/>
          </a:bodyPr>
          <a:lstStyle/>
          <a:p>
            <a:pPr>
              <a:lnSpc>
                <a:spcPct val="110000"/>
              </a:lnSpc>
            </a:pPr>
            <a:r>
              <a:rPr lang="en-US" dirty="0" smtClean="0"/>
              <a:t>It </a:t>
            </a:r>
            <a:r>
              <a:rPr lang="en-US" dirty="0"/>
              <a:t>is flexible, compatible and designed to work with mobile devices and desktop applications</a:t>
            </a:r>
          </a:p>
          <a:p>
            <a:pPr>
              <a:lnSpc>
                <a:spcPct val="110000"/>
              </a:lnSpc>
            </a:pPr>
            <a:r>
              <a:rPr lang="en-US" dirty="0" smtClean="0"/>
              <a:t>Provides </a:t>
            </a:r>
            <a:r>
              <a:rPr lang="en-US" dirty="0"/>
              <a:t>a method for users to grant third-party access to their resources without sharing their credentials. </a:t>
            </a:r>
          </a:p>
          <a:p>
            <a:pPr>
              <a:lnSpc>
                <a:spcPct val="110000"/>
              </a:lnSpc>
            </a:pPr>
            <a:r>
              <a:rPr lang="en-US" dirty="0"/>
              <a:t>Provides a way to grant limited access in terms of scope and duration</a:t>
            </a:r>
          </a:p>
          <a:p>
            <a:pPr>
              <a:lnSpc>
                <a:spcPct val="110000"/>
              </a:lnSpc>
            </a:pPr>
            <a:endParaRPr lang="en-US" dirty="0" smtClean="0"/>
          </a:p>
          <a:p>
            <a:pPr>
              <a:lnSpc>
                <a:spcPct val="110000"/>
              </a:lnSpc>
            </a:pPr>
            <a:r>
              <a:rPr lang="en-US" dirty="0" smtClean="0"/>
              <a:t>Has </a:t>
            </a:r>
            <a:r>
              <a:rPr lang="en-US" dirty="0"/>
              <a:t>support from big players in the industry</a:t>
            </a:r>
          </a:p>
          <a:p>
            <a:pPr lvl="1">
              <a:lnSpc>
                <a:spcPct val="110000"/>
              </a:lnSpc>
            </a:pPr>
            <a:r>
              <a:rPr lang="en-US" dirty="0"/>
              <a:t>Facebook's Graph API </a:t>
            </a:r>
          </a:p>
          <a:p>
            <a:pPr lvl="1">
              <a:lnSpc>
                <a:spcPct val="110000"/>
              </a:lnSpc>
            </a:pPr>
            <a:r>
              <a:rPr lang="en-US" dirty="0"/>
              <a:t>Foursquare</a:t>
            </a:r>
          </a:p>
          <a:p>
            <a:pPr lvl="1">
              <a:lnSpc>
                <a:spcPct val="110000"/>
              </a:lnSpc>
            </a:pPr>
            <a:r>
              <a:rPr lang="en-US" dirty="0" err="1"/>
              <a:t>Github</a:t>
            </a:r>
            <a:endParaRPr lang="en-US" dirty="0"/>
          </a:p>
          <a:p>
            <a:pPr lvl="1">
              <a:lnSpc>
                <a:spcPct val="110000"/>
              </a:lnSpc>
            </a:pPr>
            <a:r>
              <a:rPr lang="en-US" dirty="0"/>
              <a:t>Google</a:t>
            </a:r>
          </a:p>
          <a:p>
            <a:pPr lvl="1">
              <a:lnSpc>
                <a:spcPct val="110000"/>
              </a:lnSpc>
            </a:pPr>
            <a:r>
              <a:rPr lang="en-US" dirty="0"/>
              <a:t>Salesforce</a:t>
            </a:r>
          </a:p>
          <a:p>
            <a:pPr lvl="1">
              <a:lnSpc>
                <a:spcPct val="110000"/>
              </a:lnSpc>
            </a:pPr>
            <a:r>
              <a:rPr lang="en-US" dirty="0"/>
              <a:t>Windows </a:t>
            </a:r>
            <a:r>
              <a:rPr lang="en-US" dirty="0" smtClean="0"/>
              <a:t>Live</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15</a:t>
            </a:fld>
            <a:endParaRPr lang="en-US" dirty="0"/>
          </a:p>
        </p:txBody>
      </p:sp>
    </p:spTree>
    <p:extLst>
      <p:ext uri="{BB962C8B-B14F-4D97-AF65-F5344CB8AC3E}">
        <p14:creationId xmlns:p14="http://schemas.microsoft.com/office/powerpoint/2010/main" val="1303213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idx="1"/>
          </p:nvPr>
        </p:nvSpPr>
        <p:spPr>
          <a:xfrm>
            <a:off x="827700" y="1485384"/>
            <a:ext cx="7610622" cy="2747363"/>
          </a:xfrm>
        </p:spPr>
        <p:txBody>
          <a:bodyPr/>
          <a:lstStyle/>
          <a:p>
            <a:r>
              <a:rPr lang="en-US" dirty="0" smtClean="0"/>
              <a:t>User accesses consumer application which first gets user authenticated through API Provider application for any exchange of information</a:t>
            </a:r>
          </a:p>
          <a:p>
            <a:r>
              <a:rPr lang="en-US" dirty="0" smtClean="0"/>
              <a:t>Once authenticated, consumer application and Provider exchange tokens for authorization </a:t>
            </a:r>
          </a:p>
          <a:p>
            <a:r>
              <a:rPr lang="en-US" dirty="0" smtClean="0"/>
              <a:t> After successful authorization, consumer application gets access to users resources on Provider application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 name="Rounded Rectangle 6"/>
          <p:cNvSpPr/>
          <p:nvPr/>
        </p:nvSpPr>
        <p:spPr>
          <a:xfrm>
            <a:off x="6812722" y="4830678"/>
            <a:ext cx="1625600" cy="6350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API</a:t>
            </a:r>
          </a:p>
          <a:p>
            <a:pPr algn="ctr"/>
            <a:r>
              <a:rPr lang="en-US" b="1" dirty="0" smtClean="0">
                <a:solidFill>
                  <a:schemeClr val="tx1"/>
                </a:solidFill>
              </a:rPr>
              <a:t>Provider</a:t>
            </a:r>
          </a:p>
        </p:txBody>
      </p:sp>
      <p:sp>
        <p:nvSpPr>
          <p:cNvPr id="18" name="Rounded Rectangle 17"/>
          <p:cNvSpPr/>
          <p:nvPr/>
        </p:nvSpPr>
        <p:spPr>
          <a:xfrm>
            <a:off x="3868979" y="4842863"/>
            <a:ext cx="1790700" cy="635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Consumer</a:t>
            </a:r>
          </a:p>
          <a:p>
            <a:pPr algn="ctr"/>
            <a:r>
              <a:rPr lang="en-US" b="1" dirty="0" smtClean="0">
                <a:solidFill>
                  <a:schemeClr val="tx1"/>
                </a:solidFill>
              </a:rPr>
              <a:t>Application</a:t>
            </a:r>
          </a:p>
        </p:txBody>
      </p:sp>
      <p:pic>
        <p:nvPicPr>
          <p:cNvPr id="1026" name="Picture 2" descr="C:\Program Files\Microsoft Office\MEDIA\CAGCAT10\j0205582.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029" y="4232747"/>
            <a:ext cx="819349" cy="508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downloads\MC9004413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7985" y="4872637"/>
            <a:ext cx="864394" cy="5671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Documents and Settings\aharsola\Desktop\images.jpeg"/>
          <p:cNvPicPr>
            <a:picLocks noChangeAspect="1" noChangeArrowheads="1"/>
          </p:cNvPicPr>
          <p:nvPr/>
        </p:nvPicPr>
        <p:blipFill>
          <a:blip r:embed="rId5"/>
          <a:srcRect/>
          <a:stretch>
            <a:fillRect/>
          </a:stretch>
        </p:blipFill>
        <p:spPr bwMode="auto">
          <a:xfrm>
            <a:off x="1163879" y="5655147"/>
            <a:ext cx="653454" cy="495300"/>
          </a:xfrm>
          <a:prstGeom prst="rect">
            <a:avLst/>
          </a:prstGeom>
          <a:noFill/>
        </p:spPr>
      </p:pic>
      <p:cxnSp>
        <p:nvCxnSpPr>
          <p:cNvPr id="23" name="Elbow Connector 22"/>
          <p:cNvCxnSpPr>
            <a:stCxn id="16" idx="3"/>
          </p:cNvCxnSpPr>
          <p:nvPr/>
        </p:nvCxnSpPr>
        <p:spPr>
          <a:xfrm flipV="1">
            <a:off x="1817333" y="4699001"/>
            <a:ext cx="625475" cy="1203796"/>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63085" y="6245181"/>
            <a:ext cx="697627" cy="369332"/>
          </a:xfrm>
          <a:prstGeom prst="rect">
            <a:avLst/>
          </a:prstGeom>
          <a:noFill/>
        </p:spPr>
        <p:txBody>
          <a:bodyPr wrap="none" rtlCol="0">
            <a:spAutoFit/>
          </a:bodyPr>
          <a:lstStyle/>
          <a:p>
            <a:r>
              <a:rPr lang="en-US" b="1" dirty="0" smtClean="0"/>
              <a:t>User</a:t>
            </a:r>
          </a:p>
        </p:txBody>
      </p:sp>
      <p:sp>
        <p:nvSpPr>
          <p:cNvPr id="30" name="TextBox 29"/>
          <p:cNvSpPr txBox="1"/>
          <p:nvPr/>
        </p:nvSpPr>
        <p:spPr>
          <a:xfrm>
            <a:off x="2617039" y="4683081"/>
            <a:ext cx="992579" cy="369332"/>
          </a:xfrm>
          <a:prstGeom prst="rect">
            <a:avLst/>
          </a:prstGeom>
          <a:noFill/>
        </p:spPr>
        <p:txBody>
          <a:bodyPr wrap="none" rtlCol="0">
            <a:spAutoFit/>
          </a:bodyPr>
          <a:lstStyle/>
          <a:p>
            <a:r>
              <a:rPr lang="en-US" b="1" dirty="0" smtClean="0"/>
              <a:t>Access</a:t>
            </a:r>
          </a:p>
        </p:txBody>
      </p:sp>
      <p:cxnSp>
        <p:nvCxnSpPr>
          <p:cNvPr id="29" name="Straight Arrow Connector 28"/>
          <p:cNvCxnSpPr/>
          <p:nvPr/>
        </p:nvCxnSpPr>
        <p:spPr>
          <a:xfrm>
            <a:off x="5659679" y="5052413"/>
            <a:ext cx="115304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4" name="Straight Arrow Connector 1023"/>
          <p:cNvCxnSpPr/>
          <p:nvPr/>
        </p:nvCxnSpPr>
        <p:spPr>
          <a:xfrm flipH="1">
            <a:off x="5659679" y="5324947"/>
            <a:ext cx="11530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5316718" y="4342369"/>
            <a:ext cx="1838965" cy="369332"/>
          </a:xfrm>
          <a:prstGeom prst="rect">
            <a:avLst/>
          </a:prstGeom>
          <a:noFill/>
        </p:spPr>
        <p:txBody>
          <a:bodyPr wrap="none" rtlCol="0">
            <a:spAutoFit/>
          </a:bodyPr>
          <a:lstStyle/>
          <a:p>
            <a:r>
              <a:rPr lang="en-US" b="1" dirty="0" smtClean="0"/>
              <a:t>Data Exchange</a:t>
            </a:r>
          </a:p>
        </p:txBody>
      </p:sp>
      <p:cxnSp>
        <p:nvCxnSpPr>
          <p:cNvPr id="6" name="Elbow Connector 5"/>
          <p:cNvCxnSpPr/>
          <p:nvPr/>
        </p:nvCxnSpPr>
        <p:spPr>
          <a:xfrm rot="16200000" flipH="1">
            <a:off x="1776294" y="4527785"/>
            <a:ext cx="707553" cy="625475"/>
          </a:xfrm>
          <a:prstGeom prst="bentConnector3">
            <a:avLst>
              <a:gd name="adj1" fmla="val -258"/>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027" idx="3"/>
            <a:endCxn id="18" idx="1"/>
          </p:cNvCxnSpPr>
          <p:nvPr/>
        </p:nvCxnSpPr>
        <p:spPr>
          <a:xfrm>
            <a:off x="1862379" y="5156200"/>
            <a:ext cx="2006600" cy="4163"/>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D57F1E4F-1CFF-5643-939E-02111984F565}" type="slidenum">
              <a:rPr lang="en-US" smtClean="0"/>
              <a:pPr/>
              <a:t>16</a:t>
            </a:fld>
            <a:endParaRPr lang="en-US" dirty="0"/>
          </a:p>
        </p:txBody>
      </p:sp>
    </p:spTree>
    <p:extLst>
      <p:ext uri="{BB962C8B-B14F-4D97-AF65-F5344CB8AC3E}">
        <p14:creationId xmlns:p14="http://schemas.microsoft.com/office/powerpoint/2010/main" val="3346698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Building Blocks</a:t>
            </a:r>
            <a:endParaRPr lang="en-US" dirty="0"/>
          </a:p>
        </p:txBody>
      </p:sp>
      <p:sp>
        <p:nvSpPr>
          <p:cNvPr id="4" name="Rectangle 3"/>
          <p:cNvSpPr/>
          <p:nvPr/>
        </p:nvSpPr>
        <p:spPr>
          <a:xfrm>
            <a:off x="1574800" y="2247900"/>
            <a:ext cx="5651500" cy="30353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828800" y="2565400"/>
            <a:ext cx="1168400" cy="635000"/>
          </a:xfrm>
          <a:prstGeom prst="roundRect">
            <a:avLst/>
          </a:prstGeom>
          <a:solidFill>
            <a:srgbClr val="ECD67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Roles</a:t>
            </a:r>
            <a:endParaRPr lang="en-US" b="1" dirty="0">
              <a:solidFill>
                <a:schemeClr val="tx1"/>
              </a:solidFill>
            </a:endParaRPr>
          </a:p>
        </p:txBody>
      </p:sp>
      <p:sp>
        <p:nvSpPr>
          <p:cNvPr id="7" name="Rounded Rectangle 6"/>
          <p:cNvSpPr/>
          <p:nvPr/>
        </p:nvSpPr>
        <p:spPr>
          <a:xfrm>
            <a:off x="3403600" y="2565400"/>
            <a:ext cx="1625600" cy="6350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Registration</a:t>
            </a:r>
            <a:endParaRPr lang="en-US" b="1" dirty="0">
              <a:solidFill>
                <a:schemeClr val="tx1"/>
              </a:solidFill>
            </a:endParaRPr>
          </a:p>
        </p:txBody>
      </p:sp>
      <p:sp>
        <p:nvSpPr>
          <p:cNvPr id="8" name="Rounded Rectangle 7"/>
          <p:cNvSpPr/>
          <p:nvPr/>
        </p:nvSpPr>
        <p:spPr>
          <a:xfrm>
            <a:off x="5664200" y="2590800"/>
            <a:ext cx="1168400" cy="635000"/>
          </a:xfrm>
          <a:prstGeom prst="roundRect">
            <a:avLst/>
          </a:prstGeom>
          <a:solidFill>
            <a:srgbClr val="FCF85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Tokens</a:t>
            </a:r>
            <a:endParaRPr lang="en-US" b="1" dirty="0">
              <a:solidFill>
                <a:schemeClr val="tx1"/>
              </a:solidFill>
            </a:endParaRPr>
          </a:p>
        </p:txBody>
      </p:sp>
      <p:sp>
        <p:nvSpPr>
          <p:cNvPr id="11" name="Rounded Rectangle 10"/>
          <p:cNvSpPr/>
          <p:nvPr/>
        </p:nvSpPr>
        <p:spPr>
          <a:xfrm>
            <a:off x="1854200" y="4343400"/>
            <a:ext cx="1447800" cy="635000"/>
          </a:xfrm>
          <a:prstGeom prst="round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Endpoints</a:t>
            </a:r>
            <a:endParaRPr lang="en-US" b="1" dirty="0">
              <a:solidFill>
                <a:schemeClr val="tx1"/>
              </a:solidFill>
            </a:endParaRPr>
          </a:p>
        </p:txBody>
      </p:sp>
      <p:sp>
        <p:nvSpPr>
          <p:cNvPr id="12" name="Rounded Rectangle 11"/>
          <p:cNvSpPr/>
          <p:nvPr/>
        </p:nvSpPr>
        <p:spPr>
          <a:xfrm>
            <a:off x="3403600" y="3467100"/>
            <a:ext cx="1879600" cy="635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bg1">
                    <a:lumMod val="85000"/>
                  </a:schemeClr>
                </a:solidFill>
              </a:rPr>
              <a:t>Authorization</a:t>
            </a:r>
          </a:p>
          <a:p>
            <a:pPr algn="ctr"/>
            <a:r>
              <a:rPr lang="en-US" b="1" dirty="0" smtClean="0">
                <a:solidFill>
                  <a:schemeClr val="bg1">
                    <a:lumMod val="85000"/>
                  </a:schemeClr>
                </a:solidFill>
              </a:rPr>
              <a:t>Flows</a:t>
            </a:r>
            <a:endParaRPr lang="en-US" b="1" dirty="0">
              <a:solidFill>
                <a:schemeClr val="bg1">
                  <a:lumMod val="85000"/>
                </a:schemeClr>
              </a:solidFill>
            </a:endParaRPr>
          </a:p>
        </p:txBody>
      </p:sp>
      <p:sp>
        <p:nvSpPr>
          <p:cNvPr id="14" name="Rounded Rectangle 13"/>
          <p:cNvSpPr/>
          <p:nvPr/>
        </p:nvSpPr>
        <p:spPr>
          <a:xfrm>
            <a:off x="1841500" y="3454400"/>
            <a:ext cx="1168400" cy="635000"/>
          </a:xfrm>
          <a:prstGeom prst="round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Profiles</a:t>
            </a:r>
            <a:endParaRPr lang="en-US" b="1" dirty="0">
              <a:solidFill>
                <a:schemeClr val="tx1"/>
              </a:solidFill>
            </a:endParaRPr>
          </a:p>
        </p:txBody>
      </p:sp>
      <p:sp>
        <p:nvSpPr>
          <p:cNvPr id="15" name="Rounded Rectangle 14"/>
          <p:cNvSpPr/>
          <p:nvPr/>
        </p:nvSpPr>
        <p:spPr>
          <a:xfrm>
            <a:off x="5715000" y="3454400"/>
            <a:ext cx="1168400" cy="635000"/>
          </a:xfrm>
          <a:prstGeom prst="round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Grants</a:t>
            </a:r>
            <a:endParaRPr lang="en-US" b="1" dirty="0">
              <a:solidFill>
                <a:schemeClr val="tx1"/>
              </a:solidFill>
            </a:endParaRPr>
          </a:p>
        </p:txBody>
      </p:sp>
      <p:sp>
        <p:nvSpPr>
          <p:cNvPr id="18" name="Rounded Rectangle 17"/>
          <p:cNvSpPr/>
          <p:nvPr/>
        </p:nvSpPr>
        <p:spPr>
          <a:xfrm>
            <a:off x="3568700" y="4343400"/>
            <a:ext cx="3289300" cy="635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Request/Response</a:t>
            </a:r>
          </a:p>
          <a:p>
            <a:pPr algn="ctr"/>
            <a:r>
              <a:rPr lang="en-US" b="1" dirty="0" smtClean="0">
                <a:solidFill>
                  <a:schemeClr val="tx1"/>
                </a:solidFill>
              </a:rPr>
              <a:t>Parameters</a:t>
            </a:r>
            <a:endParaRPr lang="en-US" b="1" dirty="0">
              <a:solidFill>
                <a:schemeClr val="tx1"/>
              </a:solidFill>
            </a:endParaRPr>
          </a:p>
        </p:txBody>
      </p:sp>
      <p:sp>
        <p:nvSpPr>
          <p:cNvPr id="10" name="Slide Number Placeholder 9"/>
          <p:cNvSpPr>
            <a:spLocks noGrp="1"/>
          </p:cNvSpPr>
          <p:nvPr>
            <p:ph type="sldNum" sz="quarter" idx="12"/>
          </p:nvPr>
        </p:nvSpPr>
        <p:spPr/>
        <p:txBody>
          <a:bodyPr/>
          <a:lstStyle/>
          <a:p>
            <a:fld id="{D57F1E4F-1CFF-5643-939E-02111984F565}" type="slidenum">
              <a:rPr lang="en-US" smtClean="0"/>
              <a:pPr/>
              <a:t>17</a:t>
            </a:fld>
            <a:endParaRPr lang="en-US" dirty="0"/>
          </a:p>
        </p:txBody>
      </p:sp>
    </p:spTree>
    <p:extLst>
      <p:ext uri="{BB962C8B-B14F-4D97-AF65-F5344CB8AC3E}">
        <p14:creationId xmlns:p14="http://schemas.microsoft.com/office/powerpoint/2010/main" val="3963209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1301" y="1549400"/>
            <a:ext cx="1384300" cy="4432300"/>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b="1" dirty="0">
              <a:solidFill>
                <a:schemeClr val="tx1"/>
              </a:solidFill>
            </a:endParaRPr>
          </a:p>
        </p:txBody>
      </p:sp>
      <p:cxnSp>
        <p:nvCxnSpPr>
          <p:cNvPr id="14" name="Straight Arrow Connector 13"/>
          <p:cNvCxnSpPr/>
          <p:nvPr/>
        </p:nvCxnSpPr>
        <p:spPr>
          <a:xfrm flipH="1">
            <a:off x="2921000" y="2338550"/>
            <a:ext cx="1797936" cy="10950"/>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p:nvPr/>
        </p:nvCxnSpPr>
        <p:spPr>
          <a:xfrm flipH="1" flipV="1">
            <a:off x="2844800" y="3657600"/>
            <a:ext cx="1849847" cy="5622"/>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flipH="1">
            <a:off x="2933700" y="4981794"/>
            <a:ext cx="1849288" cy="34706"/>
          </a:xfrm>
          <a:prstGeom prst="straightConnector1">
            <a:avLst/>
          </a:prstGeom>
          <a:ln>
            <a:solidFill>
              <a:schemeClr val="tx1"/>
            </a:solidFill>
            <a:headEnd type="arrow"/>
            <a:tailEnd type="arrow"/>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594767" y="6126783"/>
            <a:ext cx="8154295" cy="307777"/>
          </a:xfrm>
          <a:prstGeom prst="rect">
            <a:avLst/>
          </a:prstGeom>
          <a:noFill/>
        </p:spPr>
        <p:txBody>
          <a:bodyPr wrap="square" rtlCol="0">
            <a:spAutoFit/>
          </a:bodyPr>
          <a:lstStyle/>
          <a:p>
            <a:pPr algn="ctr"/>
            <a:r>
              <a:rPr lang="en-US" sz="1400" b="1" dirty="0" smtClean="0">
                <a:solidFill>
                  <a:schemeClr val="accent6">
                    <a:lumMod val="75000"/>
                  </a:schemeClr>
                </a:solidFill>
              </a:rPr>
              <a:t>The authorization server may be the same server as the resource server or a separate entity</a:t>
            </a:r>
            <a:endParaRPr lang="en-US" sz="1600" dirty="0" smtClean="0">
              <a:solidFill>
                <a:schemeClr val="accent6">
                  <a:lumMod val="75000"/>
                </a:schemeClr>
              </a:solidFill>
            </a:endParaRPr>
          </a:p>
        </p:txBody>
      </p:sp>
      <p:sp>
        <p:nvSpPr>
          <p:cNvPr id="20" name="Rectangular Callout 19"/>
          <p:cNvSpPr/>
          <p:nvPr/>
        </p:nvSpPr>
        <p:spPr>
          <a:xfrm>
            <a:off x="6870700" y="1575585"/>
            <a:ext cx="2095500" cy="1078715"/>
          </a:xfrm>
          <a:prstGeom prst="wedgeRectCallout">
            <a:avLst>
              <a:gd name="adj1" fmla="val -82669"/>
              <a:gd name="adj2" fmla="val 28297"/>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400" b="1" dirty="0" smtClean="0">
                <a:solidFill>
                  <a:srgbClr val="C00000"/>
                </a:solidFill>
              </a:rPr>
              <a:t>Resource Owner</a:t>
            </a:r>
          </a:p>
          <a:p>
            <a:pPr algn="just"/>
            <a:endParaRPr lang="en-US" sz="1200" dirty="0" smtClean="0">
              <a:solidFill>
                <a:schemeClr val="tx1"/>
              </a:solidFill>
            </a:endParaRPr>
          </a:p>
          <a:p>
            <a:r>
              <a:rPr lang="en-US" sz="1100" dirty="0" smtClean="0">
                <a:solidFill>
                  <a:schemeClr val="tx1"/>
                </a:solidFill>
              </a:rPr>
              <a:t>An entity referring to a system or a person (end-user) owning the resources</a:t>
            </a:r>
            <a:endParaRPr lang="en-US" sz="1100" dirty="0">
              <a:solidFill>
                <a:schemeClr val="tx1"/>
              </a:solidFill>
            </a:endParaRPr>
          </a:p>
        </p:txBody>
      </p:sp>
      <p:sp>
        <p:nvSpPr>
          <p:cNvPr id="21" name="Rectangular Callout 20"/>
          <p:cNvSpPr/>
          <p:nvPr/>
        </p:nvSpPr>
        <p:spPr>
          <a:xfrm>
            <a:off x="6883400" y="2844800"/>
            <a:ext cx="2095500" cy="1640330"/>
          </a:xfrm>
          <a:prstGeom prst="wedgeRectCallout">
            <a:avLst>
              <a:gd name="adj1" fmla="val -80774"/>
              <a:gd name="adj2" fmla="val -6054"/>
            </a:avLst>
          </a:prstGeom>
          <a:solidFill>
            <a:srgbClr val="ECD678"/>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C00000"/>
                </a:solidFill>
              </a:rPr>
              <a:t>Authorization Server</a:t>
            </a:r>
          </a:p>
          <a:p>
            <a:pPr algn="just"/>
            <a:endParaRPr lang="en-US" sz="1200" dirty="0" smtClean="0">
              <a:solidFill>
                <a:schemeClr val="tx1"/>
              </a:solidFill>
            </a:endParaRPr>
          </a:p>
          <a:p>
            <a:r>
              <a:rPr lang="en-US" sz="1100" dirty="0" smtClean="0">
                <a:solidFill>
                  <a:schemeClr val="tx1"/>
                </a:solidFill>
              </a:rPr>
              <a:t>Server responsible for issuing access tokens to the client after successfully authenticating the resource owner and obtaining authorization</a:t>
            </a:r>
            <a:endParaRPr lang="en-US" sz="1100" dirty="0">
              <a:solidFill>
                <a:schemeClr val="tx1"/>
              </a:solidFill>
            </a:endParaRPr>
          </a:p>
        </p:txBody>
      </p:sp>
      <p:sp>
        <p:nvSpPr>
          <p:cNvPr id="22" name="Rectangular Callout 21"/>
          <p:cNvSpPr/>
          <p:nvPr/>
        </p:nvSpPr>
        <p:spPr>
          <a:xfrm>
            <a:off x="6959600" y="4611931"/>
            <a:ext cx="2006600" cy="1318969"/>
          </a:xfrm>
          <a:prstGeom prst="wedgeRectCallout">
            <a:avLst>
              <a:gd name="adj1" fmla="val -105824"/>
              <a:gd name="adj2" fmla="val -13261"/>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400" b="1" dirty="0" smtClean="0">
                <a:solidFill>
                  <a:srgbClr val="C00000"/>
                </a:solidFill>
              </a:rPr>
              <a:t>Resource Server</a:t>
            </a:r>
          </a:p>
          <a:p>
            <a:pPr algn="just"/>
            <a:endParaRPr lang="en-US" sz="1200" dirty="0" smtClean="0">
              <a:solidFill>
                <a:schemeClr val="tx1"/>
              </a:solidFill>
            </a:endParaRPr>
          </a:p>
          <a:p>
            <a:r>
              <a:rPr lang="en-US" sz="1200" dirty="0" smtClean="0">
                <a:solidFill>
                  <a:schemeClr val="tx1"/>
                </a:solidFill>
              </a:rPr>
              <a:t>An entity referring to a system or a person (end-user) owning the resources</a:t>
            </a:r>
            <a:endParaRPr lang="en-US" sz="1200" dirty="0">
              <a:solidFill>
                <a:schemeClr val="tx1"/>
              </a:solidFill>
            </a:endParaRPr>
          </a:p>
        </p:txBody>
      </p:sp>
      <p:sp>
        <p:nvSpPr>
          <p:cNvPr id="28" name="Rectangular Callout 27"/>
          <p:cNvSpPr/>
          <p:nvPr/>
        </p:nvSpPr>
        <p:spPr>
          <a:xfrm>
            <a:off x="296788" y="1849509"/>
            <a:ext cx="1060523" cy="3485399"/>
          </a:xfrm>
          <a:prstGeom prst="wedgeRectCallout">
            <a:avLst>
              <a:gd name="adj1" fmla="val 80301"/>
              <a:gd name="adj2" fmla="val 35493"/>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rgbClr val="C00000"/>
                </a:solidFill>
              </a:rPr>
              <a:t>Client</a:t>
            </a:r>
            <a:endParaRPr lang="en-US" sz="1100" b="1" dirty="0" smtClean="0">
              <a:solidFill>
                <a:srgbClr val="C00000"/>
              </a:solidFill>
            </a:endParaRPr>
          </a:p>
          <a:p>
            <a:endParaRPr lang="en-US" sz="1100" dirty="0" smtClean="0">
              <a:solidFill>
                <a:schemeClr val="tx1"/>
              </a:solidFill>
            </a:endParaRPr>
          </a:p>
          <a:p>
            <a:r>
              <a:rPr lang="en-US" sz="1050" dirty="0" smtClean="0">
                <a:solidFill>
                  <a:schemeClr val="tx1"/>
                </a:solidFill>
              </a:rPr>
              <a:t>An application that makes request for protected resources on behalf of Resource Owner with its authorization</a:t>
            </a:r>
            <a:endParaRPr lang="en-US" sz="1050" dirty="0">
              <a:solidFill>
                <a:schemeClr val="tx1"/>
              </a:solidFill>
            </a:endParaRPr>
          </a:p>
        </p:txBody>
      </p:sp>
      <p:pic>
        <p:nvPicPr>
          <p:cNvPr id="2050" name="Picture 2" descr="C:\Program Files\Microsoft Office\MEDIA\CAGCAT10\j0186348.wmf"/>
          <p:cNvPicPr>
            <a:picLocks noChangeAspect="1" noChangeArrowheads="1"/>
          </p:cNvPicPr>
          <p:nvPr/>
        </p:nvPicPr>
        <p:blipFill>
          <a:blip r:embed="rId3"/>
          <a:srcRect/>
          <a:stretch>
            <a:fillRect/>
          </a:stretch>
        </p:blipFill>
        <p:spPr bwMode="auto">
          <a:xfrm>
            <a:off x="5099002" y="1638096"/>
            <a:ext cx="1108168" cy="1146556"/>
          </a:xfrm>
          <a:prstGeom prst="rect">
            <a:avLst/>
          </a:prstGeom>
          <a:noFill/>
        </p:spPr>
      </p:pic>
      <p:pic>
        <p:nvPicPr>
          <p:cNvPr id="2059" name="Picture 11" descr="C:\Documents and Settings\aharsola\Desktop\server.png"/>
          <p:cNvPicPr>
            <a:picLocks noChangeAspect="1" noChangeArrowheads="1"/>
          </p:cNvPicPr>
          <p:nvPr/>
        </p:nvPicPr>
        <p:blipFill>
          <a:blip r:embed="rId4"/>
          <a:srcRect/>
          <a:stretch>
            <a:fillRect/>
          </a:stretch>
        </p:blipFill>
        <p:spPr bwMode="auto">
          <a:xfrm>
            <a:off x="5150642" y="3037025"/>
            <a:ext cx="1004890" cy="1177925"/>
          </a:xfrm>
          <a:prstGeom prst="rect">
            <a:avLst/>
          </a:prstGeom>
          <a:noFill/>
        </p:spPr>
      </p:pic>
      <p:pic>
        <p:nvPicPr>
          <p:cNvPr id="2060" name="Picture 12" descr="C:\Documents and Settings\aharsola\Desktop\server_zazou.png"/>
          <p:cNvPicPr>
            <a:picLocks noChangeAspect="1" noChangeArrowheads="1"/>
          </p:cNvPicPr>
          <p:nvPr/>
        </p:nvPicPr>
        <p:blipFill>
          <a:blip r:embed="rId5"/>
          <a:srcRect/>
          <a:stretch>
            <a:fillRect/>
          </a:stretch>
        </p:blipFill>
        <p:spPr bwMode="auto">
          <a:xfrm>
            <a:off x="4771305" y="4426305"/>
            <a:ext cx="1763563" cy="1270000"/>
          </a:xfrm>
          <a:prstGeom prst="rect">
            <a:avLst/>
          </a:prstGeom>
          <a:noFill/>
        </p:spPr>
      </p:pic>
      <p:pic>
        <p:nvPicPr>
          <p:cNvPr id="2061" name="Picture 13" descr="C:\Documents and Settings\aharsola\Desktop\server3d.png"/>
          <p:cNvPicPr>
            <a:picLocks noChangeAspect="1" noChangeArrowheads="1"/>
          </p:cNvPicPr>
          <p:nvPr/>
        </p:nvPicPr>
        <p:blipFill>
          <a:blip r:embed="rId6"/>
          <a:srcRect/>
          <a:stretch>
            <a:fillRect/>
          </a:stretch>
        </p:blipFill>
        <p:spPr bwMode="auto">
          <a:xfrm>
            <a:off x="1978025" y="1755775"/>
            <a:ext cx="361950" cy="857250"/>
          </a:xfrm>
          <a:prstGeom prst="rect">
            <a:avLst/>
          </a:prstGeom>
          <a:noFill/>
        </p:spPr>
      </p:pic>
      <p:pic>
        <p:nvPicPr>
          <p:cNvPr id="2062" name="Picture 14" descr="C:\Documents and Settings\aharsola\Desktop\hawk88_homepage.png"/>
          <p:cNvPicPr>
            <a:picLocks noChangeAspect="1" noChangeArrowheads="1"/>
          </p:cNvPicPr>
          <p:nvPr/>
        </p:nvPicPr>
        <p:blipFill>
          <a:blip r:embed="rId7"/>
          <a:srcRect/>
          <a:stretch>
            <a:fillRect/>
          </a:stretch>
        </p:blipFill>
        <p:spPr bwMode="auto">
          <a:xfrm>
            <a:off x="1793875" y="2816225"/>
            <a:ext cx="857250" cy="819150"/>
          </a:xfrm>
          <a:prstGeom prst="rect">
            <a:avLst/>
          </a:prstGeom>
          <a:noFill/>
        </p:spPr>
      </p:pic>
      <p:pic>
        <p:nvPicPr>
          <p:cNvPr id="2063" name="Picture 15" descr="C:\Documents and Settings\aharsola\Desktop\flomar_mobile_phone.png"/>
          <p:cNvPicPr>
            <a:picLocks noChangeAspect="1" noChangeArrowheads="1"/>
          </p:cNvPicPr>
          <p:nvPr/>
        </p:nvPicPr>
        <p:blipFill>
          <a:blip r:embed="rId8"/>
          <a:srcRect/>
          <a:stretch>
            <a:fillRect/>
          </a:stretch>
        </p:blipFill>
        <p:spPr bwMode="auto">
          <a:xfrm>
            <a:off x="1985963" y="3800475"/>
            <a:ext cx="447675" cy="857250"/>
          </a:xfrm>
          <a:prstGeom prst="rect">
            <a:avLst/>
          </a:prstGeom>
          <a:noFill/>
        </p:spPr>
      </p:pic>
      <p:pic>
        <p:nvPicPr>
          <p:cNvPr id="2064" name="Picture 16" descr="C:\Documents and Settings\aharsola\Desktop\ben_LCD_screen.png"/>
          <p:cNvPicPr>
            <a:picLocks noChangeAspect="1" noChangeArrowheads="1"/>
          </p:cNvPicPr>
          <p:nvPr/>
        </p:nvPicPr>
        <p:blipFill>
          <a:blip r:embed="rId9"/>
          <a:srcRect/>
          <a:stretch>
            <a:fillRect/>
          </a:stretch>
        </p:blipFill>
        <p:spPr bwMode="auto">
          <a:xfrm>
            <a:off x="1819275" y="4973638"/>
            <a:ext cx="857250" cy="619125"/>
          </a:xfrm>
          <a:prstGeom prst="rect">
            <a:avLst/>
          </a:prstGeom>
          <a:noFill/>
        </p:spPr>
      </p:pic>
      <p:sp>
        <p:nvSpPr>
          <p:cNvPr id="23" name="TextBox 22"/>
          <p:cNvSpPr txBox="1"/>
          <p:nvPr/>
        </p:nvSpPr>
        <p:spPr>
          <a:xfrm>
            <a:off x="3073400" y="1752600"/>
            <a:ext cx="1598515" cy="584775"/>
          </a:xfrm>
          <a:prstGeom prst="rect">
            <a:avLst/>
          </a:prstGeom>
          <a:noFill/>
        </p:spPr>
        <p:txBody>
          <a:bodyPr wrap="none" rtlCol="0">
            <a:spAutoFit/>
          </a:bodyPr>
          <a:lstStyle/>
          <a:p>
            <a:r>
              <a:rPr lang="en-US" sz="1600" b="1" dirty="0" smtClean="0">
                <a:solidFill>
                  <a:schemeClr val="tx1">
                    <a:lumMod val="50000"/>
                    <a:lumOff val="50000"/>
                  </a:schemeClr>
                </a:solidFill>
              </a:rPr>
              <a:t>Authorization </a:t>
            </a:r>
          </a:p>
          <a:p>
            <a:r>
              <a:rPr lang="en-US" sz="1600" b="1" dirty="0" smtClean="0">
                <a:solidFill>
                  <a:schemeClr val="tx1">
                    <a:lumMod val="50000"/>
                    <a:lumOff val="50000"/>
                  </a:schemeClr>
                </a:solidFill>
              </a:rPr>
              <a:t>Grant Request</a:t>
            </a:r>
          </a:p>
        </p:txBody>
      </p:sp>
      <p:sp>
        <p:nvSpPr>
          <p:cNvPr id="26" name="TextBox 25"/>
          <p:cNvSpPr txBox="1"/>
          <p:nvPr/>
        </p:nvSpPr>
        <p:spPr>
          <a:xfrm>
            <a:off x="3022600" y="3060700"/>
            <a:ext cx="1598515" cy="584775"/>
          </a:xfrm>
          <a:prstGeom prst="rect">
            <a:avLst/>
          </a:prstGeom>
          <a:noFill/>
        </p:spPr>
        <p:txBody>
          <a:bodyPr wrap="none" rtlCol="0">
            <a:spAutoFit/>
          </a:bodyPr>
          <a:lstStyle/>
          <a:p>
            <a:r>
              <a:rPr lang="en-US" sz="1600" b="1" dirty="0" smtClean="0">
                <a:solidFill>
                  <a:schemeClr val="tx1">
                    <a:lumMod val="50000"/>
                    <a:lumOff val="50000"/>
                  </a:schemeClr>
                </a:solidFill>
              </a:rPr>
              <a:t>Access Token</a:t>
            </a:r>
          </a:p>
          <a:p>
            <a:r>
              <a:rPr lang="en-US" sz="1600" b="1" dirty="0" smtClean="0">
                <a:solidFill>
                  <a:schemeClr val="tx1">
                    <a:lumMod val="50000"/>
                    <a:lumOff val="50000"/>
                  </a:schemeClr>
                </a:solidFill>
              </a:rPr>
              <a:t>Request</a:t>
            </a:r>
          </a:p>
        </p:txBody>
      </p:sp>
      <p:sp>
        <p:nvSpPr>
          <p:cNvPr id="29" name="TextBox 28"/>
          <p:cNvSpPr txBox="1"/>
          <p:nvPr/>
        </p:nvSpPr>
        <p:spPr>
          <a:xfrm>
            <a:off x="3060700" y="4318000"/>
            <a:ext cx="2121093" cy="584775"/>
          </a:xfrm>
          <a:prstGeom prst="rect">
            <a:avLst/>
          </a:prstGeom>
          <a:noFill/>
        </p:spPr>
        <p:txBody>
          <a:bodyPr wrap="none" rtlCol="0">
            <a:spAutoFit/>
          </a:bodyPr>
          <a:lstStyle/>
          <a:p>
            <a:r>
              <a:rPr lang="en-US" sz="1600" b="1" dirty="0" smtClean="0">
                <a:solidFill>
                  <a:schemeClr val="tx1">
                    <a:lumMod val="50000"/>
                    <a:lumOff val="50000"/>
                  </a:schemeClr>
                </a:solidFill>
              </a:rPr>
              <a:t>Protected Resource</a:t>
            </a:r>
          </a:p>
          <a:p>
            <a:r>
              <a:rPr lang="en-US" sz="1600" b="1" dirty="0" smtClean="0">
                <a:solidFill>
                  <a:schemeClr val="tx1">
                    <a:lumMod val="50000"/>
                    <a:lumOff val="50000"/>
                  </a:schemeClr>
                </a:solidFill>
              </a:rPr>
              <a:t>Access Request</a:t>
            </a:r>
          </a:p>
        </p:txBody>
      </p:sp>
      <p:sp>
        <p:nvSpPr>
          <p:cNvPr id="5" name="Title 4"/>
          <p:cNvSpPr>
            <a:spLocks noGrp="1"/>
          </p:cNvSpPr>
          <p:nvPr>
            <p:ph type="title"/>
          </p:nvPr>
        </p:nvSpPr>
        <p:spPr/>
        <p:txBody>
          <a:bodyPr/>
          <a:lstStyle/>
          <a:p>
            <a:r>
              <a:rPr lang="en-US" dirty="0" smtClean="0"/>
              <a:t>Roles</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18</a:t>
            </a:fld>
            <a:endParaRPr lang="en-US" dirty="0"/>
          </a:p>
        </p:txBody>
      </p:sp>
    </p:spTree>
    <p:extLst>
      <p:ext uri="{BB962C8B-B14F-4D97-AF65-F5344CB8AC3E}">
        <p14:creationId xmlns:p14="http://schemas.microsoft.com/office/powerpoint/2010/main" val="85910987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Registration</a:t>
            </a:r>
            <a:endParaRPr lang="en-US" dirty="0"/>
          </a:p>
        </p:txBody>
      </p:sp>
      <p:sp>
        <p:nvSpPr>
          <p:cNvPr id="4" name="Content Placeholder 3"/>
          <p:cNvSpPr>
            <a:spLocks noGrp="1"/>
          </p:cNvSpPr>
          <p:nvPr>
            <p:ph idx="1"/>
          </p:nvPr>
        </p:nvSpPr>
        <p:spPr>
          <a:xfrm>
            <a:off x="827700" y="1500809"/>
            <a:ext cx="7567544" cy="4747598"/>
          </a:xfrm>
        </p:spPr>
        <p:txBody>
          <a:bodyPr>
            <a:normAutofit fontScale="92500" lnSpcReduction="10000"/>
          </a:bodyPr>
          <a:lstStyle/>
          <a:p>
            <a:r>
              <a:rPr lang="en-US" dirty="0"/>
              <a:t>OAuth requires Clients to register with the authorization server before making any API </a:t>
            </a:r>
            <a:r>
              <a:rPr lang="en-US" dirty="0" smtClean="0"/>
              <a:t>requests</a:t>
            </a:r>
            <a:endParaRPr lang="en-US" dirty="0"/>
          </a:p>
          <a:p>
            <a:r>
              <a:rPr lang="en-US" dirty="0"/>
              <a:t>Protocol leaves the registration mechanism open to API </a:t>
            </a:r>
            <a:r>
              <a:rPr lang="en-US" dirty="0" smtClean="0"/>
              <a:t>Provider</a:t>
            </a:r>
            <a:endParaRPr lang="en-US" dirty="0"/>
          </a:p>
          <a:p>
            <a:r>
              <a:rPr lang="en-US" dirty="0"/>
              <a:t>As part of registration, OAuth </a:t>
            </a:r>
            <a:r>
              <a:rPr lang="en-US" dirty="0" smtClean="0"/>
              <a:t>expects</a:t>
            </a:r>
            <a:endParaRPr lang="en-US" dirty="0"/>
          </a:p>
          <a:p>
            <a:pPr lvl="1"/>
            <a:r>
              <a:rPr lang="en-US" dirty="0"/>
              <a:t>Client Type</a:t>
            </a:r>
          </a:p>
          <a:p>
            <a:pPr lvl="1"/>
            <a:r>
              <a:rPr lang="en-US" dirty="0"/>
              <a:t>Redirections URI(s)</a:t>
            </a:r>
          </a:p>
          <a:p>
            <a:pPr lvl="1"/>
            <a:r>
              <a:rPr lang="en-US" dirty="0"/>
              <a:t>Any other information required by API (data specific to the provider)</a:t>
            </a:r>
          </a:p>
          <a:p>
            <a:r>
              <a:rPr lang="en-US" dirty="0" smtClean="0"/>
              <a:t>Example</a:t>
            </a:r>
            <a:r>
              <a:rPr lang="en-US" dirty="0"/>
              <a:t>: Visit </a:t>
            </a:r>
          </a:p>
          <a:p>
            <a:pPr lvl="1"/>
            <a:r>
              <a:rPr lang="en-US" dirty="0"/>
              <a:t>http://code.google.com/apis/console</a:t>
            </a:r>
          </a:p>
          <a:p>
            <a:pPr lvl="1"/>
            <a:r>
              <a:rPr lang="en-US" dirty="0"/>
              <a:t>https://developers.facebook.com/apps</a:t>
            </a:r>
          </a:p>
          <a:p>
            <a:r>
              <a:rPr lang="en-US" dirty="0" smtClean="0"/>
              <a:t>Successful </a:t>
            </a:r>
            <a:r>
              <a:rPr lang="en-US" dirty="0"/>
              <a:t>registration results in issuance of credentials (Client ID &amp; Client Secret) to client</a:t>
            </a:r>
          </a:p>
          <a:p>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19</a:t>
            </a:fld>
            <a:endParaRPr lang="en-US" dirty="0"/>
          </a:p>
        </p:txBody>
      </p:sp>
    </p:spTree>
    <p:extLst>
      <p:ext uri="{BB962C8B-B14F-4D97-AF65-F5344CB8AC3E}">
        <p14:creationId xmlns:p14="http://schemas.microsoft.com/office/powerpoint/2010/main" val="2790098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Major security issues</a:t>
            </a:r>
          </a:p>
        </p:txBody>
      </p:sp>
      <p:sp>
        <p:nvSpPr>
          <p:cNvPr id="6147" name="Rectangle 3"/>
          <p:cNvSpPr>
            <a:spLocks noGrp="1" noChangeArrowheads="1"/>
          </p:cNvSpPr>
          <p:nvPr>
            <p:ph idx="1"/>
          </p:nvPr>
        </p:nvSpPr>
        <p:spPr>
          <a:xfrm>
            <a:off x="457200" y="1600200"/>
            <a:ext cx="8229600" cy="4724400"/>
          </a:xfrm>
        </p:spPr>
        <p:txBody>
          <a:bodyPr/>
          <a:lstStyle/>
          <a:p>
            <a:pPr eaLnBrk="1" hangingPunct="1">
              <a:lnSpc>
                <a:spcPct val="90000"/>
              </a:lnSpc>
            </a:pPr>
            <a:r>
              <a:rPr lang="en-US" altLang="zh-TW" smtClean="0">
                <a:ea typeface="新細明體" panose="02020500000000000000" pitchFamily="18" charset="-120"/>
              </a:rPr>
              <a:t>Prevent unauthorized users from accessing sensitive data</a:t>
            </a:r>
          </a:p>
          <a:p>
            <a:pPr lvl="1" eaLnBrk="1" hangingPunct="1">
              <a:lnSpc>
                <a:spcPct val="90000"/>
              </a:lnSpc>
            </a:pPr>
            <a:r>
              <a:rPr lang="en-US" altLang="zh-TW" smtClean="0">
                <a:ea typeface="新細明體" panose="02020500000000000000" pitchFamily="18" charset="-120"/>
              </a:rPr>
              <a:t>Authentication: identifying users to determine if they are one of the authorized ones</a:t>
            </a:r>
          </a:p>
          <a:p>
            <a:pPr lvl="1" eaLnBrk="1" hangingPunct="1">
              <a:lnSpc>
                <a:spcPct val="90000"/>
              </a:lnSpc>
            </a:pPr>
            <a:r>
              <a:rPr lang="en-US" altLang="zh-TW" smtClean="0">
                <a:ea typeface="新細明體" panose="02020500000000000000" pitchFamily="18" charset="-120"/>
              </a:rPr>
              <a:t>Access control: identifying which resources need protection and who should have access to them</a:t>
            </a:r>
          </a:p>
          <a:p>
            <a:pPr lvl="1" eaLnBrk="1" hangingPunct="1">
              <a:lnSpc>
                <a:spcPct val="90000"/>
              </a:lnSpc>
            </a:pPr>
            <a:endParaRPr lang="en-US" altLang="zh-TW" smtClean="0">
              <a:ea typeface="新細明體" panose="02020500000000000000" pitchFamily="18" charset="-120"/>
            </a:endParaRPr>
          </a:p>
          <a:p>
            <a:pPr eaLnBrk="1" hangingPunct="1">
              <a:lnSpc>
                <a:spcPct val="90000"/>
              </a:lnSpc>
            </a:pPr>
            <a:r>
              <a:rPr lang="en-US" altLang="zh-TW" smtClean="0">
                <a:ea typeface="新細明體" panose="02020500000000000000" pitchFamily="18" charset="-120"/>
              </a:rPr>
              <a:t>Prevent attackers from stealing data from network during transmission</a:t>
            </a:r>
          </a:p>
          <a:p>
            <a:pPr lvl="1" eaLnBrk="1" hangingPunct="1">
              <a:lnSpc>
                <a:spcPct val="90000"/>
              </a:lnSpc>
            </a:pPr>
            <a:r>
              <a:rPr lang="en-US" altLang="zh-TW" smtClean="0">
                <a:ea typeface="新細明體" panose="02020500000000000000" pitchFamily="18" charset="-120"/>
              </a:rPr>
              <a:t>Encryption (usually by Secure Sockets Layer)</a:t>
            </a:r>
          </a:p>
          <a:p>
            <a:pPr lvl="1" eaLnBrk="1" hangingPunct="1">
              <a:lnSpc>
                <a:spcPct val="90000"/>
              </a:lnSpc>
            </a:pPr>
            <a:endParaRPr lang="en-US" altLang="zh-TW"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val="110839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Client Profiles</a:t>
            </a:r>
            <a:endParaRPr lang="en-US" dirty="0"/>
          </a:p>
        </p:txBody>
      </p:sp>
      <p:sp>
        <p:nvSpPr>
          <p:cNvPr id="5" name="Content Placeholder 4"/>
          <p:cNvSpPr>
            <a:spLocks noGrp="1"/>
          </p:cNvSpPr>
          <p:nvPr>
            <p:ph idx="1"/>
          </p:nvPr>
        </p:nvSpPr>
        <p:spPr>
          <a:xfrm>
            <a:off x="566531" y="1401417"/>
            <a:ext cx="8100392" cy="5188226"/>
          </a:xfrm>
        </p:spPr>
        <p:txBody>
          <a:bodyPr>
            <a:normAutofit fontScale="85000" lnSpcReduction="10000"/>
          </a:bodyPr>
          <a:lstStyle/>
          <a:p>
            <a:r>
              <a:rPr lang="en-US" dirty="0"/>
              <a:t>Server Side Web Application</a:t>
            </a:r>
          </a:p>
          <a:p>
            <a:pPr lvl="1"/>
            <a:r>
              <a:rPr lang="en-US" dirty="0"/>
              <a:t>Client is a server hosting the client application</a:t>
            </a:r>
          </a:p>
          <a:p>
            <a:pPr lvl="1"/>
            <a:r>
              <a:rPr lang="en-US" dirty="0"/>
              <a:t>When accessed by Resource Owner, Client  Application makes API calls using appropriate </a:t>
            </a:r>
            <a:r>
              <a:rPr lang="en-US" dirty="0" smtClean="0"/>
              <a:t>programming </a:t>
            </a:r>
            <a:r>
              <a:rPr lang="en-US" dirty="0"/>
              <a:t>language.</a:t>
            </a:r>
          </a:p>
          <a:p>
            <a:pPr lvl="1"/>
            <a:r>
              <a:rPr lang="en-US" dirty="0"/>
              <a:t>Secret or access tokens are not exposed to the user</a:t>
            </a:r>
          </a:p>
          <a:p>
            <a:pPr lvl="1"/>
            <a:r>
              <a:rPr lang="en-US" dirty="0"/>
              <a:t>Client requires repetitive access to protected resources</a:t>
            </a:r>
          </a:p>
          <a:p>
            <a:r>
              <a:rPr lang="en-US" dirty="0" smtClean="0"/>
              <a:t>User </a:t>
            </a:r>
            <a:r>
              <a:rPr lang="en-US" dirty="0"/>
              <a:t>Agent based Application </a:t>
            </a:r>
          </a:p>
          <a:p>
            <a:pPr lvl="1"/>
            <a:r>
              <a:rPr lang="en-US" dirty="0"/>
              <a:t>JavaScript, Flash plug-in, browser extension or any downloaded executing in browser could be OAuth client</a:t>
            </a:r>
          </a:p>
          <a:p>
            <a:pPr lvl="1"/>
            <a:r>
              <a:rPr lang="en-US" dirty="0"/>
              <a:t>Protocol data and credentials are easily accessible (and often visible) to the resource owner</a:t>
            </a:r>
          </a:p>
          <a:p>
            <a:pPr lvl="1"/>
            <a:r>
              <a:rPr lang="en-US" dirty="0"/>
              <a:t>There is no concern on token leakage to entrusted users or applications</a:t>
            </a:r>
          </a:p>
          <a:p>
            <a:r>
              <a:rPr lang="en-US" dirty="0" smtClean="0"/>
              <a:t>Native </a:t>
            </a:r>
            <a:r>
              <a:rPr lang="en-US" dirty="0"/>
              <a:t>Application</a:t>
            </a:r>
          </a:p>
          <a:p>
            <a:pPr lvl="1"/>
            <a:r>
              <a:rPr lang="en-US" dirty="0"/>
              <a:t>OAuth client is installed and executed on the resource owner’s device</a:t>
            </a:r>
          </a:p>
          <a:p>
            <a:pPr lvl="1"/>
            <a:r>
              <a:rPr lang="en-US" dirty="0"/>
              <a:t>Protocol data and credentials are accessible to resource owner</a:t>
            </a:r>
          </a:p>
          <a:p>
            <a:pPr lvl="1"/>
            <a:r>
              <a:rPr lang="en-US" dirty="0" smtClean="0"/>
              <a:t>Official </a:t>
            </a:r>
            <a:r>
              <a:rPr lang="en-US" dirty="0"/>
              <a:t>applications released by API </a:t>
            </a:r>
            <a:r>
              <a:rPr lang="en-US" dirty="0" smtClean="0"/>
              <a:t>provider</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20</a:t>
            </a:fld>
            <a:endParaRPr lang="en-US" dirty="0"/>
          </a:p>
        </p:txBody>
      </p:sp>
    </p:spTree>
    <p:extLst>
      <p:ext uri="{BB962C8B-B14F-4D97-AF65-F5344CB8AC3E}">
        <p14:creationId xmlns:p14="http://schemas.microsoft.com/office/powerpoint/2010/main" val="1536855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a:xfrm>
            <a:off x="827699" y="1292087"/>
            <a:ext cx="7372083" cy="4956320"/>
          </a:xfrm>
        </p:spPr>
        <p:txBody>
          <a:bodyPr>
            <a:normAutofit fontScale="92500"/>
          </a:bodyPr>
          <a:lstStyle/>
          <a:p>
            <a:r>
              <a:rPr lang="en-US" dirty="0"/>
              <a:t>OAuth  protocol supports bearer tokens. Once authorized, using bearer token client can request to access resource</a:t>
            </a:r>
          </a:p>
          <a:p>
            <a:r>
              <a:rPr lang="en-US" dirty="0" smtClean="0"/>
              <a:t>What </a:t>
            </a:r>
            <a:r>
              <a:rPr lang="en-US" dirty="0"/>
              <a:t>is Bearer Token?</a:t>
            </a:r>
          </a:p>
          <a:p>
            <a:pPr lvl="1"/>
            <a:r>
              <a:rPr lang="en-US" dirty="0"/>
              <a:t>A security token is something that any party in possession of the token (a "bearer") can use the token in any way that any other party in possession of it can which requiring  bearer to present proof-of-possession</a:t>
            </a:r>
          </a:p>
          <a:p>
            <a:r>
              <a:rPr lang="en-US" dirty="0" smtClean="0"/>
              <a:t>Protocol </a:t>
            </a:r>
            <a:r>
              <a:rPr lang="en-US" dirty="0"/>
              <a:t>defines two types of tokens used in the process</a:t>
            </a:r>
          </a:p>
          <a:p>
            <a:pPr lvl="1"/>
            <a:r>
              <a:rPr lang="en-US" dirty="0" smtClean="0"/>
              <a:t>Access Token: required </a:t>
            </a:r>
            <a:r>
              <a:rPr lang="en-US" dirty="0"/>
              <a:t>to access the protected resources. Represents the grant's scope, duration, and other attributes granted by the authorization grant</a:t>
            </a:r>
          </a:p>
          <a:p>
            <a:pPr lvl="1"/>
            <a:r>
              <a:rPr lang="en-US" dirty="0" smtClean="0"/>
              <a:t>Refresh Token:  used </a:t>
            </a:r>
            <a:r>
              <a:rPr lang="en-US" dirty="0"/>
              <a:t>to obtain access tokens. Refresh tokens are issued to the client by the authorization server and are used to obtain a new access token when the current access token becomes invalid or expires </a:t>
            </a:r>
            <a:r>
              <a:rPr lang="en-US" dirty="0" smtClean="0"/>
              <a:t>etc.</a:t>
            </a:r>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21</a:t>
            </a:fld>
            <a:endParaRPr lang="en-US" dirty="0"/>
          </a:p>
        </p:txBody>
      </p:sp>
    </p:spTree>
    <p:extLst>
      <p:ext uri="{BB962C8B-B14F-4D97-AF65-F5344CB8AC3E}">
        <p14:creationId xmlns:p14="http://schemas.microsoft.com/office/powerpoint/2010/main" val="1527871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 Types</a:t>
            </a:r>
            <a:endParaRPr lang="en-US" dirty="0"/>
          </a:p>
        </p:txBody>
      </p:sp>
      <p:sp>
        <p:nvSpPr>
          <p:cNvPr id="3" name="Content Placeholder 2"/>
          <p:cNvSpPr>
            <a:spLocks noGrp="1"/>
          </p:cNvSpPr>
          <p:nvPr>
            <p:ph idx="1"/>
          </p:nvPr>
        </p:nvSpPr>
        <p:spPr>
          <a:xfrm>
            <a:off x="827699" y="1480930"/>
            <a:ext cx="7481413" cy="4767477"/>
          </a:xfrm>
        </p:spPr>
        <p:txBody>
          <a:bodyPr>
            <a:normAutofit fontScale="92500" lnSpcReduction="20000"/>
          </a:bodyPr>
          <a:lstStyle/>
          <a:p>
            <a:pPr marL="0" indent="0">
              <a:lnSpc>
                <a:spcPct val="120000"/>
              </a:lnSpc>
              <a:buNone/>
            </a:pPr>
            <a:r>
              <a:rPr lang="en-US" dirty="0"/>
              <a:t>Grant is a credential which represents owner’s authorization and used by client to access owner’s protected resources. </a:t>
            </a:r>
            <a:r>
              <a:rPr lang="en-US" dirty="0" smtClean="0"/>
              <a:t>Grant </a:t>
            </a:r>
            <a:r>
              <a:rPr lang="en-US" dirty="0"/>
              <a:t>types defined by the specification </a:t>
            </a:r>
          </a:p>
          <a:p>
            <a:r>
              <a:rPr lang="en-US" dirty="0" smtClean="0"/>
              <a:t>Authorization Code</a:t>
            </a:r>
          </a:p>
          <a:p>
            <a:pPr lvl="1"/>
            <a:r>
              <a:rPr lang="en-US" dirty="0" smtClean="0"/>
              <a:t>Suited </a:t>
            </a:r>
            <a:r>
              <a:rPr lang="en-US" dirty="0"/>
              <a:t>for Server Side Clients</a:t>
            </a:r>
          </a:p>
          <a:p>
            <a:r>
              <a:rPr lang="en-US" dirty="0" smtClean="0"/>
              <a:t>Implicit</a:t>
            </a:r>
          </a:p>
          <a:p>
            <a:pPr lvl="1"/>
            <a:r>
              <a:rPr lang="en-US" dirty="0" smtClean="0"/>
              <a:t>Optimized </a:t>
            </a:r>
            <a:r>
              <a:rPr lang="en-US" dirty="0"/>
              <a:t>for User agent (browser) based clients</a:t>
            </a:r>
          </a:p>
          <a:p>
            <a:r>
              <a:rPr lang="en-US" dirty="0" smtClean="0"/>
              <a:t>Resource </a:t>
            </a:r>
            <a:r>
              <a:rPr lang="en-US" dirty="0"/>
              <a:t>Owner Password Credentials</a:t>
            </a:r>
          </a:p>
          <a:p>
            <a:pPr lvl="1"/>
            <a:r>
              <a:rPr lang="en-US" dirty="0"/>
              <a:t>Resource Owner’s credentials (username/password) could be used to obtain access token.  Could be used by trusted clients like mobile application</a:t>
            </a:r>
          </a:p>
          <a:p>
            <a:r>
              <a:rPr lang="en-US" dirty="0" smtClean="0"/>
              <a:t>Client </a:t>
            </a:r>
            <a:r>
              <a:rPr lang="en-US" dirty="0"/>
              <a:t>Credentials</a:t>
            </a:r>
          </a:p>
          <a:p>
            <a:pPr lvl="1"/>
            <a:r>
              <a:rPr lang="en-US" dirty="0"/>
              <a:t>Typically used  by application to obtain  access token for resources owned by the client or if there is some offline authorization agreed with an authorization server</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22</a:t>
            </a:fld>
            <a:endParaRPr lang="en-US" dirty="0"/>
          </a:p>
        </p:txBody>
      </p:sp>
    </p:spTree>
    <p:extLst>
      <p:ext uri="{BB962C8B-B14F-4D97-AF65-F5344CB8AC3E}">
        <p14:creationId xmlns:p14="http://schemas.microsoft.com/office/powerpoint/2010/main" val="3255830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Points</a:t>
            </a:r>
            <a:endParaRPr lang="en-US" dirty="0"/>
          </a:p>
        </p:txBody>
      </p:sp>
      <p:sp>
        <p:nvSpPr>
          <p:cNvPr id="3" name="Content Placeholder 2"/>
          <p:cNvSpPr>
            <a:spLocks noGrp="1"/>
          </p:cNvSpPr>
          <p:nvPr>
            <p:ph idx="1"/>
          </p:nvPr>
        </p:nvSpPr>
        <p:spPr>
          <a:xfrm>
            <a:off x="827699" y="1600201"/>
            <a:ext cx="7342265" cy="4648206"/>
          </a:xfrm>
        </p:spPr>
        <p:txBody>
          <a:bodyPr>
            <a:normAutofit/>
          </a:bodyPr>
          <a:lstStyle/>
          <a:p>
            <a:pPr marL="0" indent="0">
              <a:lnSpc>
                <a:spcPct val="120000"/>
              </a:lnSpc>
              <a:buNone/>
            </a:pPr>
            <a:r>
              <a:rPr lang="en-US" dirty="0"/>
              <a:t>Endpoints are the URIs which Client uses to make requests. Protocol supports following authorization server endpoints</a:t>
            </a:r>
          </a:p>
          <a:p>
            <a:r>
              <a:rPr lang="en-US" dirty="0" smtClean="0"/>
              <a:t>Authorization </a:t>
            </a:r>
            <a:r>
              <a:rPr lang="en-US" dirty="0"/>
              <a:t>Endpoint</a:t>
            </a:r>
          </a:p>
          <a:p>
            <a:pPr lvl="1"/>
            <a:r>
              <a:rPr lang="en-US" dirty="0" smtClean="0"/>
              <a:t>Endpoint </a:t>
            </a:r>
            <a:r>
              <a:rPr lang="en-US" dirty="0"/>
              <a:t>used by client to obtain resource authorization from resource owner</a:t>
            </a:r>
          </a:p>
          <a:p>
            <a:r>
              <a:rPr lang="en-US" dirty="0" smtClean="0"/>
              <a:t>Token </a:t>
            </a:r>
            <a:r>
              <a:rPr lang="en-US" dirty="0"/>
              <a:t>Endpoint</a:t>
            </a:r>
          </a:p>
          <a:p>
            <a:pPr lvl="1"/>
            <a:r>
              <a:rPr lang="en-US" dirty="0" smtClean="0"/>
              <a:t>Used </a:t>
            </a:r>
            <a:r>
              <a:rPr lang="en-US" dirty="0"/>
              <a:t>by client to retrieve access or refresh token</a:t>
            </a:r>
          </a:p>
          <a:p>
            <a:r>
              <a:rPr lang="en-US" dirty="0" smtClean="0"/>
              <a:t>Redirection </a:t>
            </a:r>
            <a:r>
              <a:rPr lang="en-US" dirty="0"/>
              <a:t>Endpoint</a:t>
            </a:r>
          </a:p>
          <a:p>
            <a:pPr lvl="1"/>
            <a:r>
              <a:rPr lang="en-US" dirty="0" smtClean="0"/>
              <a:t>Authorization </a:t>
            </a:r>
            <a:r>
              <a:rPr lang="en-US" dirty="0"/>
              <a:t>server uses the endpoint to redirect after authorization process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23</a:t>
            </a:fld>
            <a:endParaRPr lang="en-US" dirty="0"/>
          </a:p>
        </p:txBody>
      </p:sp>
    </p:spTree>
    <p:extLst>
      <p:ext uri="{BB962C8B-B14F-4D97-AF65-F5344CB8AC3E}">
        <p14:creationId xmlns:p14="http://schemas.microsoft.com/office/powerpoint/2010/main" val="4009211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Flows</a:t>
            </a:r>
            <a:endParaRPr lang="en-US" dirty="0"/>
          </a:p>
        </p:txBody>
      </p:sp>
      <p:sp>
        <p:nvSpPr>
          <p:cNvPr id="3" name="Content Placeholder 2"/>
          <p:cNvSpPr>
            <a:spLocks noGrp="1"/>
          </p:cNvSpPr>
          <p:nvPr>
            <p:ph idx="1"/>
          </p:nvPr>
        </p:nvSpPr>
        <p:spPr/>
        <p:txBody>
          <a:bodyPr/>
          <a:lstStyle/>
          <a:p>
            <a:pPr marL="0" indent="0">
              <a:buNone/>
            </a:pPr>
            <a:r>
              <a:rPr lang="en-US" dirty="0"/>
              <a:t>OAuth defines four authorization flows</a:t>
            </a:r>
          </a:p>
          <a:p>
            <a:endParaRPr lang="en-US" dirty="0"/>
          </a:p>
          <a:p>
            <a:r>
              <a:rPr lang="en-US" dirty="0"/>
              <a:t>Server Side Web Application Flow</a:t>
            </a:r>
          </a:p>
          <a:p>
            <a:r>
              <a:rPr lang="en-US" dirty="0" smtClean="0"/>
              <a:t>User </a:t>
            </a:r>
            <a:r>
              <a:rPr lang="en-US" dirty="0"/>
              <a:t>Agent (Browser) Application Flow</a:t>
            </a:r>
          </a:p>
          <a:p>
            <a:r>
              <a:rPr lang="en-US" dirty="0" smtClean="0"/>
              <a:t>Resource </a:t>
            </a:r>
            <a:r>
              <a:rPr lang="en-US" dirty="0"/>
              <a:t>Owner Password Flow</a:t>
            </a:r>
          </a:p>
          <a:p>
            <a:r>
              <a:rPr lang="en-US" dirty="0" smtClean="0"/>
              <a:t>Client </a:t>
            </a:r>
            <a:r>
              <a:rPr lang="en-US" dirty="0"/>
              <a:t>Credentials Flow</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24</a:t>
            </a:fld>
            <a:endParaRPr lang="en-US" dirty="0"/>
          </a:p>
        </p:txBody>
      </p:sp>
    </p:spTree>
    <p:extLst>
      <p:ext uri="{BB962C8B-B14F-4D97-AF65-F5344CB8AC3E}">
        <p14:creationId xmlns:p14="http://schemas.microsoft.com/office/powerpoint/2010/main" val="2079334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685280" y="1743038"/>
            <a:ext cx="2296160" cy="3499522"/>
          </a:xfrm>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2800" dirty="0"/>
              <a:t>Server-Side Web Application Flow</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7661" y="132080"/>
            <a:ext cx="6177016" cy="65227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pPr/>
              <a:t>25</a:t>
            </a:fld>
            <a:endParaRPr lang="en-US" dirty="0"/>
          </a:p>
        </p:txBody>
      </p:sp>
    </p:spTree>
    <p:extLst>
      <p:ext uri="{BB962C8B-B14F-4D97-AF65-F5344CB8AC3E}">
        <p14:creationId xmlns:p14="http://schemas.microsoft.com/office/powerpoint/2010/main" val="377120606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177280" y="1796190"/>
            <a:ext cx="2632810" cy="3743362"/>
          </a:xfrm>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2800" dirty="0"/>
              <a:t>Client-Side Web Applications Flow</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7753" y="132080"/>
            <a:ext cx="5461047" cy="65637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pPr/>
              <a:t>26</a:t>
            </a:fld>
            <a:endParaRPr lang="en-US" dirty="0"/>
          </a:p>
        </p:txBody>
      </p:sp>
    </p:spTree>
    <p:extLst>
      <p:ext uri="{BB962C8B-B14F-4D97-AF65-F5344CB8AC3E}">
        <p14:creationId xmlns:p14="http://schemas.microsoft.com/office/powerpoint/2010/main" val="42647230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sz="3200" dirty="0"/>
              <a:t>Resource Owner Password Flow</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4259" y="1405682"/>
            <a:ext cx="6442701" cy="52152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pPr/>
              <a:t>27</a:t>
            </a:fld>
            <a:endParaRPr lang="en-US" dirty="0"/>
          </a:p>
        </p:txBody>
      </p:sp>
    </p:spTree>
    <p:extLst>
      <p:ext uri="{BB962C8B-B14F-4D97-AF65-F5344CB8AC3E}">
        <p14:creationId xmlns:p14="http://schemas.microsoft.com/office/powerpoint/2010/main" val="13350989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vert="horz" lIns="91440" tIns="35268" rIns="91440" bIns="45720" rtlCol="0" anchor="t">
            <a:noAutofit/>
          </a:bodyPr>
          <a:lstStyle/>
          <a:p>
            <a:pPr>
              <a:buSzPct val="45000"/>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a:t>Client Credentials Flow</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88720" y="2134390"/>
            <a:ext cx="6890016" cy="256829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D57F1E4F-1CFF-5643-939E-02111984F565}" type="slidenum">
              <a:rPr lang="en-US" smtClean="0"/>
              <a:pPr/>
              <a:t>28</a:t>
            </a:fld>
            <a:endParaRPr lang="en-US" dirty="0"/>
          </a:p>
        </p:txBody>
      </p:sp>
    </p:spTree>
    <p:extLst>
      <p:ext uri="{BB962C8B-B14F-4D97-AF65-F5344CB8AC3E}">
        <p14:creationId xmlns:p14="http://schemas.microsoft.com/office/powerpoint/2010/main" val="776485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a:t>
            </a:r>
            <a:endParaRPr lang="en-US" dirty="0"/>
          </a:p>
        </p:txBody>
      </p:sp>
      <p:sp>
        <p:nvSpPr>
          <p:cNvPr id="4" name="Content Placeholder 3"/>
          <p:cNvSpPr>
            <a:spLocks noGrp="1"/>
          </p:cNvSpPr>
          <p:nvPr>
            <p:ph idx="1"/>
          </p:nvPr>
        </p:nvSpPr>
        <p:spPr/>
        <p:txBody>
          <a:bodyPr/>
          <a:lstStyle/>
          <a:p>
            <a:r>
              <a:rPr lang="en-US" dirty="0"/>
              <a:t>Passport is authentication middleware for Node</a:t>
            </a:r>
            <a:r>
              <a:rPr lang="en-US" dirty="0" smtClean="0"/>
              <a:t>.</a:t>
            </a:r>
          </a:p>
          <a:p>
            <a:r>
              <a:rPr lang="en-US" dirty="0"/>
              <a:t>It is designed to serve a singular purpose: authenticate requests</a:t>
            </a:r>
            <a:r>
              <a:rPr lang="en-US" dirty="0" smtClean="0"/>
              <a:t>.</a:t>
            </a:r>
          </a:p>
          <a:p>
            <a:r>
              <a:rPr lang="en-US" dirty="0" smtClean="0"/>
              <a:t>Single </a:t>
            </a:r>
            <a:r>
              <a:rPr lang="en-US" dirty="0"/>
              <a:t>sign-on using an OAuth provider such as Facebook or Twitter has become a popular authentication </a:t>
            </a:r>
            <a:r>
              <a:rPr lang="en-US" dirty="0" smtClean="0"/>
              <a:t>method.</a:t>
            </a:r>
          </a:p>
          <a:p>
            <a:r>
              <a:rPr lang="en-US" dirty="0" smtClean="0"/>
              <a:t>Services </a:t>
            </a:r>
            <a:r>
              <a:rPr lang="en-US" dirty="0"/>
              <a:t>that expose an API often require token-based credentials to protect access</a:t>
            </a:r>
            <a:r>
              <a:rPr lang="en-US" dirty="0" smtClean="0"/>
              <a:t>.</a:t>
            </a:r>
          </a:p>
          <a:p>
            <a:endParaRPr lang="en-US" dirty="0"/>
          </a:p>
          <a:p>
            <a:pPr lvl="1"/>
            <a:r>
              <a:rPr lang="en-US" dirty="0"/>
              <a:t>npm install passport</a:t>
            </a:r>
          </a:p>
        </p:txBody>
      </p:sp>
      <p:sp>
        <p:nvSpPr>
          <p:cNvPr id="3" name="Slide Number Placeholder 2"/>
          <p:cNvSpPr>
            <a:spLocks noGrp="1"/>
          </p:cNvSpPr>
          <p:nvPr>
            <p:ph type="sldNum" sz="quarter" idx="12"/>
          </p:nvPr>
        </p:nvSpPr>
        <p:spPr/>
        <p:txBody>
          <a:bodyPr/>
          <a:lstStyle/>
          <a:p>
            <a:fld id="{D57F1E4F-1CFF-5643-939E-02111984F565}" type="slidenum">
              <a:rPr lang="en-US" smtClean="0"/>
              <a:pPr/>
              <a:t>29</a:t>
            </a:fld>
            <a:endParaRPr lang="en-US" dirty="0"/>
          </a:p>
        </p:txBody>
      </p:sp>
    </p:spTree>
    <p:extLst>
      <p:ext uri="{BB962C8B-B14F-4D97-AF65-F5344CB8AC3E}">
        <p14:creationId xmlns:p14="http://schemas.microsoft.com/office/powerpoint/2010/main" val="2529368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Authentication</a:t>
            </a:r>
          </a:p>
        </p:txBody>
      </p:sp>
      <p:sp>
        <p:nvSpPr>
          <p:cNvPr id="7171" name="Rectangle 3"/>
          <p:cNvSpPr>
            <a:spLocks noGrp="1" noChangeArrowheads="1"/>
          </p:cNvSpPr>
          <p:nvPr>
            <p:ph idx="1"/>
          </p:nvPr>
        </p:nvSpPr>
        <p:spPr>
          <a:xfrm>
            <a:off x="228600" y="1447800"/>
            <a:ext cx="8686800" cy="4724400"/>
          </a:xfrm>
        </p:spPr>
        <p:txBody>
          <a:bodyPr/>
          <a:lstStyle/>
          <a:p>
            <a:pPr eaLnBrk="1" hangingPunct="1"/>
            <a:r>
              <a:rPr lang="en-US" altLang="zh-TW" dirty="0" smtClean="0">
                <a:ea typeface="新細明體" panose="02020500000000000000" pitchFamily="18" charset="-120"/>
              </a:rPr>
              <a:t>Collect user ID information from end users (“logging in”)</a:t>
            </a:r>
          </a:p>
          <a:p>
            <a:pPr lvl="1" eaLnBrk="1" hangingPunct="1"/>
            <a:r>
              <a:rPr lang="en-US" altLang="zh-TW" dirty="0" smtClean="0">
                <a:ea typeface="新細明體" panose="02020500000000000000" pitchFamily="18" charset="-120"/>
              </a:rPr>
              <a:t>usually by means of browser dialog / interface</a:t>
            </a:r>
          </a:p>
          <a:p>
            <a:pPr lvl="1" eaLnBrk="1" hangingPunct="1"/>
            <a:r>
              <a:rPr lang="en-US" altLang="zh-TW" dirty="0" smtClean="0">
                <a:ea typeface="新細明體" panose="02020500000000000000" pitchFamily="18" charset="-120"/>
              </a:rPr>
              <a:t>user ID information normally refers to username and password</a:t>
            </a:r>
          </a:p>
          <a:p>
            <a:pPr eaLnBrk="1" hangingPunct="1"/>
            <a:r>
              <a:rPr lang="en-US" altLang="zh-TW" dirty="0" smtClean="0">
                <a:ea typeface="新細明體" panose="02020500000000000000" pitchFamily="18" charset="-120"/>
              </a:rPr>
              <a:t>Transport collected user ID information to the web server</a:t>
            </a:r>
          </a:p>
          <a:p>
            <a:pPr lvl="1" eaLnBrk="1" hangingPunct="1"/>
            <a:r>
              <a:rPr lang="en-US" altLang="zh-TW" dirty="0" err="1" smtClean="0">
                <a:ea typeface="新細明體" panose="02020500000000000000" pitchFamily="18" charset="-120"/>
              </a:rPr>
              <a:t>unsecurely</a:t>
            </a:r>
            <a:r>
              <a:rPr lang="en-US" altLang="zh-TW" dirty="0" smtClean="0">
                <a:ea typeface="新細明體" panose="02020500000000000000" pitchFamily="18" charset="-120"/>
              </a:rPr>
              <a:t> (HTTP) or securely (HTTPS = HTTP over SSL)</a:t>
            </a:r>
          </a:p>
          <a:p>
            <a:pPr eaLnBrk="1" hangingPunct="1"/>
            <a:r>
              <a:rPr lang="en-US" altLang="zh-TW" dirty="0" smtClean="0">
                <a:ea typeface="新細明體" panose="02020500000000000000" pitchFamily="18" charset="-120"/>
              </a:rPr>
              <a:t>Verify ID and </a:t>
            </a:r>
            <a:r>
              <a:rPr lang="en-US" altLang="zh-TW" dirty="0" err="1" smtClean="0">
                <a:ea typeface="新細明體" panose="02020500000000000000" pitchFamily="18" charset="-120"/>
              </a:rPr>
              <a:t>passwd</a:t>
            </a:r>
            <a:r>
              <a:rPr lang="en-US" altLang="zh-TW" dirty="0" smtClean="0">
                <a:ea typeface="新細明體" panose="02020500000000000000" pitchFamily="18" charset="-120"/>
              </a:rPr>
              <a:t> with backend Realms (“security database”)</a:t>
            </a:r>
          </a:p>
          <a:p>
            <a:pPr lvl="1" eaLnBrk="1" hangingPunct="1"/>
            <a:r>
              <a:rPr lang="en-US" altLang="zh-TW" dirty="0" smtClean="0">
                <a:ea typeface="新細明體" panose="02020500000000000000" pitchFamily="18" charset="-120"/>
              </a:rPr>
              <a:t>Realms maintain username, password, roles, etc., and can be organized by means of LDAP, RDBMS, Flat-file, etc.</a:t>
            </a:r>
          </a:p>
          <a:p>
            <a:pPr lvl="1" eaLnBrk="1" hangingPunct="1"/>
            <a:r>
              <a:rPr lang="en-US" altLang="zh-TW" dirty="0" smtClean="0">
                <a:ea typeface="新細明體" panose="02020500000000000000" pitchFamily="18" charset="-120"/>
              </a:rPr>
              <a:t>Validation: the web server checks if the collected user ID &amp; </a:t>
            </a:r>
            <a:r>
              <a:rPr lang="en-US" altLang="zh-TW" dirty="0" err="1" smtClean="0">
                <a:ea typeface="新細明體" panose="02020500000000000000" pitchFamily="18" charset="-120"/>
              </a:rPr>
              <a:t>passwd</a:t>
            </a:r>
            <a:r>
              <a:rPr lang="en-US" altLang="zh-TW" dirty="0" smtClean="0">
                <a:ea typeface="新細明體" panose="02020500000000000000" pitchFamily="18" charset="-120"/>
              </a:rPr>
              <a:t> match with these in the realms.</a:t>
            </a:r>
          </a:p>
          <a:p>
            <a:pPr eaLnBrk="1" hangingPunct="1"/>
            <a:r>
              <a:rPr lang="en-US" altLang="zh-TW" dirty="0" smtClean="0">
                <a:ea typeface="新細明體" panose="02020500000000000000" pitchFamily="18" charset="-120"/>
              </a:rPr>
              <a:t>Keep track of previously authenticated users for further HTTP operations</a:t>
            </a:r>
          </a:p>
          <a:p>
            <a:pPr eaLnBrk="1" hangingPunct="1"/>
            <a:endParaRPr lang="en-US" altLang="zh-TW" dirty="0"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3</a:t>
            </a:fld>
            <a:endParaRPr lang="en-US" dirty="0"/>
          </a:p>
        </p:txBody>
      </p:sp>
    </p:spTree>
    <p:extLst>
      <p:ext uri="{BB962C8B-B14F-4D97-AF65-F5344CB8AC3E}">
        <p14:creationId xmlns:p14="http://schemas.microsoft.com/office/powerpoint/2010/main" val="2307412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Facebook as a Passport Provider</a:t>
            </a:r>
            <a:endParaRPr lang="en-US" sz="3200" dirty="0"/>
          </a:p>
        </p:txBody>
      </p:sp>
      <p:sp>
        <p:nvSpPr>
          <p:cNvPr id="3" name="Content Placeholder 2"/>
          <p:cNvSpPr>
            <a:spLocks noGrp="1"/>
          </p:cNvSpPr>
          <p:nvPr>
            <p:ph idx="1"/>
          </p:nvPr>
        </p:nvSpPr>
        <p:spPr/>
        <p:txBody>
          <a:bodyPr/>
          <a:lstStyle/>
          <a:p>
            <a:r>
              <a:rPr lang="en-US" dirty="0" smtClean="0"/>
              <a:t>An </a:t>
            </a:r>
            <a:r>
              <a:rPr lang="en-US" dirty="0"/>
              <a:t>app at Facebook </a:t>
            </a:r>
            <a:r>
              <a:rPr lang="en-US" dirty="0" smtClean="0"/>
              <a:t>Developers must first be created. </a:t>
            </a:r>
          </a:p>
          <a:p>
            <a:r>
              <a:rPr lang="en-US" dirty="0" smtClean="0"/>
              <a:t>When </a:t>
            </a:r>
            <a:r>
              <a:rPr lang="en-US" dirty="0"/>
              <a:t>created, an app is assigned an App ID and App Secret. </a:t>
            </a:r>
            <a:endParaRPr lang="en-US" dirty="0" smtClean="0"/>
          </a:p>
          <a:p>
            <a:r>
              <a:rPr lang="en-US" dirty="0" smtClean="0"/>
              <a:t>Your </a:t>
            </a:r>
            <a:r>
              <a:rPr lang="en-US" dirty="0"/>
              <a:t>application must also implement a redirect URL, to which Facebook will redirect users after they have approved access for your application.</a:t>
            </a:r>
          </a:p>
        </p:txBody>
      </p:sp>
      <p:sp>
        <p:nvSpPr>
          <p:cNvPr id="4" name="Slide Number Placeholder 3"/>
          <p:cNvSpPr>
            <a:spLocks noGrp="1"/>
          </p:cNvSpPr>
          <p:nvPr>
            <p:ph type="sldNum" sz="quarter" idx="12"/>
          </p:nvPr>
        </p:nvSpPr>
        <p:spPr/>
        <p:txBody>
          <a:bodyPr/>
          <a:lstStyle/>
          <a:p>
            <a:fld id="{D57F1E4F-1CFF-5643-939E-02111984F565}" type="slidenum">
              <a:rPr lang="en-US" smtClean="0"/>
              <a:pPr/>
              <a:t>30</a:t>
            </a:fld>
            <a:endParaRPr lang="en-US" dirty="0"/>
          </a:p>
        </p:txBody>
      </p:sp>
    </p:spTree>
    <p:extLst>
      <p:ext uri="{BB962C8B-B14F-4D97-AF65-F5344CB8AC3E}">
        <p14:creationId xmlns:p14="http://schemas.microsoft.com/office/powerpoint/2010/main" val="30779936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 Configurations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31</a:t>
            </a:fld>
            <a:endParaRPr lang="en-US" dirty="0"/>
          </a:p>
        </p:txBody>
      </p:sp>
      <p:sp>
        <p:nvSpPr>
          <p:cNvPr id="6" name="Rectangle 1"/>
          <p:cNvSpPr>
            <a:spLocks noChangeArrowheads="1"/>
          </p:cNvSpPr>
          <p:nvPr/>
        </p:nvSpPr>
        <p:spPr bwMode="auto">
          <a:xfrm>
            <a:off x="1186182" y="1434335"/>
            <a:ext cx="6353908"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passport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require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'passport'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FacebookStrategy</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require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'passport-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).Strategy;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passport.use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new</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FacebookStrategy</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clientID</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FACEBOOK_APP_ID,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clientSecret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FACEBOOK_APP_SECRET,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callbackURL</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"http://www.ex.com/auth/facebook/callback"</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function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accessToken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refreshToken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profile, done)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User.findOrCreate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(err, user)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if</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(err) { </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return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done(err);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done(</a:t>
            </a:r>
            <a:r>
              <a:rPr kumimoji="0" lang="en-US" altLang="en-US" sz="14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null</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242646" y="4912210"/>
            <a:ext cx="3905236" cy="369332"/>
          </a:xfrm>
          <a:prstGeom prst="rect">
            <a:avLst/>
          </a:prstGeom>
          <a:noFill/>
        </p:spPr>
        <p:txBody>
          <a:bodyPr wrap="none" rtlCol="0">
            <a:spAutoFit/>
          </a:bodyPr>
          <a:lstStyle/>
          <a:p>
            <a:r>
              <a:rPr lang="en-US" dirty="0" smtClean="0"/>
              <a:t>&gt;&gt; npm install passport-</a:t>
            </a:r>
            <a:r>
              <a:rPr lang="en-US" dirty="0" err="1" smtClean="0"/>
              <a:t>facebook</a:t>
            </a:r>
            <a:endParaRPr lang="en-US" dirty="0"/>
          </a:p>
        </p:txBody>
      </p:sp>
    </p:spTree>
    <p:extLst>
      <p:ext uri="{BB962C8B-B14F-4D97-AF65-F5344CB8AC3E}">
        <p14:creationId xmlns:p14="http://schemas.microsoft.com/office/powerpoint/2010/main" val="908681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Passport Routes</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32</a:t>
            </a:fld>
            <a:endParaRPr lang="en-US" dirty="0"/>
          </a:p>
        </p:txBody>
      </p:sp>
      <p:sp>
        <p:nvSpPr>
          <p:cNvPr id="5" name="Rectangle 2"/>
          <p:cNvSpPr>
            <a:spLocks noChangeArrowheads="1"/>
          </p:cNvSpPr>
          <p:nvPr/>
        </p:nvSpPr>
        <p:spPr bwMode="auto">
          <a:xfrm>
            <a:off x="762000" y="1629399"/>
            <a:ext cx="700443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app.get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auth</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passport.authenticate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app.get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auth</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/callback'</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passport.authenticate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successRedirect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failureRedirect</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'/login'</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761998" y="3085355"/>
            <a:ext cx="3052439" cy="369332"/>
          </a:xfrm>
          <a:prstGeom prst="rect">
            <a:avLst/>
          </a:prstGeom>
          <a:noFill/>
        </p:spPr>
        <p:txBody>
          <a:bodyPr wrap="none" rtlCol="0">
            <a:spAutoFit/>
          </a:bodyPr>
          <a:lstStyle/>
          <a:p>
            <a:r>
              <a:rPr lang="en-US" dirty="0" smtClean="0"/>
              <a:t>*without extra permissions</a:t>
            </a:r>
            <a:endParaRPr lang="en-US" dirty="0"/>
          </a:p>
        </p:txBody>
      </p:sp>
      <p:sp>
        <p:nvSpPr>
          <p:cNvPr id="7" name="Rectangle 1"/>
          <p:cNvSpPr>
            <a:spLocks noChangeArrowheads="1"/>
          </p:cNvSpPr>
          <p:nvPr/>
        </p:nvSpPr>
        <p:spPr bwMode="auto">
          <a:xfrm>
            <a:off x="762000" y="3780425"/>
            <a:ext cx="7004431"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app.get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auth</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passport.authenticate</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scope</a:t>
            </a:r>
            <a:r>
              <a:rPr kumimoji="0" lang="en-US" altLang="en-US" sz="14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read_stream</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publish_actions</a:t>
            </a:r>
            <a:r>
              <a:rPr kumimoji="0" lang="en-US" altLang="en-US" sz="14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61999" y="4826865"/>
            <a:ext cx="2999539" cy="369332"/>
          </a:xfrm>
          <a:prstGeom prst="rect">
            <a:avLst/>
          </a:prstGeom>
          <a:noFill/>
        </p:spPr>
        <p:txBody>
          <a:bodyPr wrap="none" rtlCol="0">
            <a:spAutoFit/>
          </a:bodyPr>
          <a:lstStyle/>
          <a:p>
            <a:r>
              <a:rPr lang="en-US" dirty="0" smtClean="0"/>
              <a:t>*with multiple permissions</a:t>
            </a:r>
            <a:endParaRPr lang="en-US" dirty="0"/>
          </a:p>
        </p:txBody>
      </p:sp>
      <p:sp>
        <p:nvSpPr>
          <p:cNvPr id="9" name="Rectangle 8"/>
          <p:cNvSpPr/>
          <p:nvPr/>
        </p:nvSpPr>
        <p:spPr>
          <a:xfrm>
            <a:off x="3440616" y="5500563"/>
            <a:ext cx="4572000" cy="276999"/>
          </a:xfrm>
          <a:prstGeom prst="rect">
            <a:avLst/>
          </a:prstGeom>
        </p:spPr>
        <p:txBody>
          <a:bodyPr>
            <a:spAutoFit/>
          </a:bodyPr>
          <a:lstStyle/>
          <a:p>
            <a:r>
              <a:rPr lang="en-US" sz="1200" dirty="0">
                <a:solidFill>
                  <a:srgbClr val="000080"/>
                </a:solidFill>
                <a:latin typeface="Consolas" panose="020B0609020204030204" pitchFamily="49" charset="0"/>
                <a:cs typeface="Consolas" panose="020B0609020204030204" pitchFamily="49" charset="0"/>
              </a:rPr>
              <a:t>&lt;a </a:t>
            </a:r>
            <a:r>
              <a:rPr lang="en-US" sz="1200" dirty="0" err="1">
                <a:solidFill>
                  <a:srgbClr val="008080"/>
                </a:solidFill>
                <a:latin typeface="Consolas" panose="020B0609020204030204" pitchFamily="49" charset="0"/>
                <a:cs typeface="Consolas" panose="020B0609020204030204" pitchFamily="49" charset="0"/>
              </a:rPr>
              <a:t>href</a:t>
            </a:r>
            <a:r>
              <a:rPr lang="en-US" sz="1200" dirty="0">
                <a:solidFill>
                  <a:srgbClr val="000080"/>
                </a:solidFill>
                <a:latin typeface="Consolas" panose="020B0609020204030204" pitchFamily="49" charset="0"/>
                <a:cs typeface="Consolas" panose="020B0609020204030204" pitchFamily="49" charset="0"/>
              </a:rPr>
              <a:t>=</a:t>
            </a:r>
            <a:r>
              <a:rPr lang="en-US" sz="1200" dirty="0">
                <a:solidFill>
                  <a:srgbClr val="DD1144"/>
                </a:solidFill>
                <a:latin typeface="Consolas" panose="020B0609020204030204" pitchFamily="49" charset="0"/>
                <a:cs typeface="Consolas" panose="020B0609020204030204" pitchFamily="49" charset="0"/>
              </a:rPr>
              <a:t>"/</a:t>
            </a:r>
            <a:r>
              <a:rPr lang="en-US" sz="1200" dirty="0" err="1">
                <a:solidFill>
                  <a:srgbClr val="DD1144"/>
                </a:solidFill>
                <a:latin typeface="Consolas" panose="020B0609020204030204" pitchFamily="49" charset="0"/>
                <a:cs typeface="Consolas" panose="020B0609020204030204" pitchFamily="49" charset="0"/>
              </a:rPr>
              <a:t>auth</a:t>
            </a:r>
            <a:r>
              <a:rPr lang="en-US" sz="1200" dirty="0">
                <a:solidFill>
                  <a:srgbClr val="DD1144"/>
                </a:solidFill>
                <a:latin typeface="Consolas" panose="020B0609020204030204" pitchFamily="49" charset="0"/>
                <a:cs typeface="Consolas" panose="020B0609020204030204" pitchFamily="49" charset="0"/>
              </a:rPr>
              <a:t>/</a:t>
            </a:r>
            <a:r>
              <a:rPr lang="en-US" sz="1200" dirty="0" err="1">
                <a:solidFill>
                  <a:srgbClr val="DD1144"/>
                </a:solidFill>
                <a:latin typeface="Consolas" panose="020B0609020204030204" pitchFamily="49" charset="0"/>
                <a:cs typeface="Consolas" panose="020B0609020204030204" pitchFamily="49" charset="0"/>
              </a:rPr>
              <a:t>facebook</a:t>
            </a:r>
            <a:r>
              <a:rPr lang="en-US" sz="1200" dirty="0">
                <a:solidFill>
                  <a:srgbClr val="DD1144"/>
                </a:solidFill>
                <a:latin typeface="Consolas" panose="020B0609020204030204" pitchFamily="49" charset="0"/>
                <a:cs typeface="Consolas" panose="020B0609020204030204" pitchFamily="49" charset="0"/>
              </a:rPr>
              <a:t>"</a:t>
            </a:r>
            <a:r>
              <a:rPr lang="en-US" sz="1200" dirty="0">
                <a:solidFill>
                  <a:srgbClr val="000080"/>
                </a:solidFill>
                <a:latin typeface="Consolas" panose="020B0609020204030204" pitchFamily="49" charset="0"/>
                <a:cs typeface="Consolas" panose="020B0609020204030204" pitchFamily="49" charset="0"/>
              </a:rPr>
              <a:t>&gt;</a:t>
            </a:r>
            <a:r>
              <a:rPr lang="en-US" sz="1200" dirty="0">
                <a:solidFill>
                  <a:srgbClr val="333333"/>
                </a:solidFill>
                <a:latin typeface="Consolas" panose="020B0609020204030204" pitchFamily="49" charset="0"/>
                <a:cs typeface="Consolas" panose="020B0609020204030204" pitchFamily="49" charset="0"/>
              </a:rPr>
              <a:t>Login with Facebook</a:t>
            </a:r>
            <a:r>
              <a:rPr lang="en-US" sz="1200" dirty="0">
                <a:solidFill>
                  <a:srgbClr val="000080"/>
                </a:solidFill>
                <a:latin typeface="Consolas" panose="020B0609020204030204" pitchFamily="49" charset="0"/>
                <a:cs typeface="Consolas" panose="020B0609020204030204" pitchFamily="49" charset="0"/>
              </a:rPr>
              <a:t>&lt;/a&gt;</a:t>
            </a:r>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6243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to </a:t>
            </a:r>
            <a:r>
              <a:rPr lang="en-US" dirty="0"/>
              <a:t>F</a:t>
            </a:r>
            <a:r>
              <a:rPr lang="en-US" dirty="0" smtClean="0"/>
              <a:t>acebook</a:t>
            </a:r>
            <a:endParaRPr lang="en-US"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33</a:t>
            </a:fld>
            <a:endParaRPr lang="en-US" dirty="0"/>
          </a:p>
        </p:txBody>
      </p:sp>
      <p:sp>
        <p:nvSpPr>
          <p:cNvPr id="4" name="Rectangle 1"/>
          <p:cNvSpPr>
            <a:spLocks noChangeArrowheads="1"/>
          </p:cNvSpPr>
          <p:nvPr/>
        </p:nvSpPr>
        <p:spPr bwMode="auto">
          <a:xfrm>
            <a:off x="668108" y="1665875"/>
            <a:ext cx="7727136"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969896"/>
                </a:solidFill>
                <a:effectLst/>
                <a:latin typeface="Consolas" panose="020B0609020204030204" pitchFamily="49" charset="0"/>
                <a:cs typeface="Consolas" panose="020B0609020204030204" pitchFamily="49" charset="0"/>
              </a:rPr>
              <a:t>// Specify the URL and query string parameters needed for the request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'https://graph.facebook.com/me/feed'</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params</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access_token</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access_token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message</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message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969896"/>
                </a:solidFill>
                <a:effectLst/>
                <a:latin typeface="Consolas" panose="020B0609020204030204" pitchFamily="49" charset="0"/>
                <a:cs typeface="Consolas" panose="020B0609020204030204" pitchFamily="49" charset="0"/>
              </a:rPr>
              <a:t>// Send the request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request.post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url</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qs</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params</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(err,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resp</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body)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969896"/>
                </a:solidFill>
                <a:effectLst/>
                <a:latin typeface="Consolas" panose="020B0609020204030204" pitchFamily="49" charset="0"/>
                <a:cs typeface="Consolas" panose="020B0609020204030204" pitchFamily="49" charset="0"/>
              </a:rPr>
              <a:t>  // Handle any errors that occur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if</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(err)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return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console</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"Error </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occured</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err);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body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JSON.</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parse</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(body);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  if</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return</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console</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"Error returned from </a:t>
            </a:r>
            <a:r>
              <a:rPr kumimoji="0" lang="en-US" altLang="en-US" sz="1200" b="0" i="0" u="none" strike="noStrike" cap="none" normalizeH="0" baseline="0" dirty="0" err="1" smtClean="0">
                <a:ln>
                  <a:noFill/>
                </a:ln>
                <a:solidFill>
                  <a:srgbClr val="DF5000"/>
                </a:solidFill>
                <a:effectLst/>
                <a:latin typeface="Consolas" panose="020B0609020204030204" pitchFamily="49" charset="0"/>
                <a:cs typeface="Consolas" panose="020B0609020204030204" pitchFamily="49" charset="0"/>
              </a:rPr>
              <a:t>facebook</a:t>
            </a:r>
            <a:r>
              <a:rPr kumimoji="0" lang="en-US" altLang="en-US" sz="1200" b="0" i="0" u="none" strike="noStrike" cap="none" normalizeH="0" baseline="0" dirty="0" smtClean="0">
                <a:ln>
                  <a:noFill/>
                </a:ln>
                <a:solidFill>
                  <a:srgbClr val="DF5000"/>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body</a:t>
            </a:r>
            <a:r>
              <a:rPr kumimoji="0" lang="en-US" altLang="en-US" sz="12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.error</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response.send</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resp</a:t>
            </a: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909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p:txBody>
          <a:bodyPr>
            <a:normAutofit/>
          </a:bodyPr>
          <a:lstStyle/>
          <a:p>
            <a:r>
              <a:rPr lang="en-US" sz="1600" dirty="0"/>
              <a:t>"Web Security </a:t>
            </a:r>
            <a:r>
              <a:rPr lang="en-US" sz="1600" dirty="0" smtClean="0"/>
              <a:t>Programming", </a:t>
            </a:r>
            <a:r>
              <a:rPr lang="en-US" sz="1600" dirty="0" err="1" smtClean="0"/>
              <a:t>Xiaohua</a:t>
            </a:r>
            <a:r>
              <a:rPr lang="en-US" sz="1600" dirty="0" smtClean="0"/>
              <a:t> </a:t>
            </a:r>
            <a:r>
              <a:rPr lang="en-US" sz="1600" dirty="0" err="1" smtClean="0"/>
              <a:t>Jia</a:t>
            </a:r>
            <a:endParaRPr lang="en-US" sz="1600" dirty="0" smtClean="0"/>
          </a:p>
          <a:p>
            <a:r>
              <a:rPr lang="en-US" sz="1600" dirty="0"/>
              <a:t>"OAuth 2.0", Amit </a:t>
            </a:r>
            <a:r>
              <a:rPr lang="en-US" sz="1600" dirty="0" err="1" smtClean="0"/>
              <a:t>Harsola</a:t>
            </a:r>
            <a:endParaRPr lang="en-US" sz="1600" dirty="0" smtClean="0"/>
          </a:p>
          <a:p>
            <a:r>
              <a:rPr lang="en-US" sz="1600" dirty="0"/>
              <a:t>"OAUTH 2.0", </a:t>
            </a:r>
            <a:r>
              <a:rPr lang="en-US" sz="1600" dirty="0" err="1"/>
              <a:t>Yasmine</a:t>
            </a:r>
            <a:r>
              <a:rPr lang="en-US" sz="1600" dirty="0"/>
              <a:t> M. </a:t>
            </a:r>
            <a:r>
              <a:rPr lang="en-US" sz="1600" dirty="0" err="1" smtClean="0"/>
              <a:t>Gaber</a:t>
            </a:r>
            <a:endParaRPr lang="en-US" sz="1600" dirty="0" smtClean="0"/>
          </a:p>
          <a:p>
            <a:r>
              <a:rPr lang="en-US" sz="1600" dirty="0" smtClean="0"/>
              <a:t>"Passport: </a:t>
            </a:r>
            <a:r>
              <a:rPr lang="en-US" sz="1600" dirty="0"/>
              <a:t>Facebook Providers", http://passportjs.org/guide/facebook</a:t>
            </a:r>
            <a:r>
              <a:rPr lang="en-US" sz="1600" dirty="0" smtClean="0"/>
              <a:t>/</a:t>
            </a:r>
          </a:p>
          <a:p>
            <a:r>
              <a:rPr lang="en-US" sz="1600" dirty="0" smtClean="0"/>
              <a:t>"Post </a:t>
            </a:r>
            <a:r>
              <a:rPr lang="en-US" sz="1600" dirty="0"/>
              <a:t>on Facebook", http://runnable.com/UTlPM1-f2W1TAABY/post-on-facebook</a:t>
            </a:r>
            <a:endParaRPr lang="en-US" sz="1600" dirty="0" smtClean="0"/>
          </a:p>
          <a:p>
            <a:endParaRPr lang="en-US" sz="1600" dirty="0"/>
          </a:p>
          <a:p>
            <a:endParaRPr lang="en-US" sz="1600" dirty="0"/>
          </a:p>
        </p:txBody>
      </p:sp>
      <p:sp>
        <p:nvSpPr>
          <p:cNvPr id="3" name="Slide Number Placeholder 2"/>
          <p:cNvSpPr>
            <a:spLocks noGrp="1"/>
          </p:cNvSpPr>
          <p:nvPr>
            <p:ph type="sldNum" sz="quarter" idx="12"/>
          </p:nvPr>
        </p:nvSpPr>
        <p:spPr/>
        <p:txBody>
          <a:bodyPr/>
          <a:lstStyle/>
          <a:p>
            <a:fld id="{D57F1E4F-1CFF-5643-939E-02111984F565}" type="slidenum">
              <a:rPr lang="en-US" smtClean="0"/>
              <a:pPr/>
              <a:t>34</a:t>
            </a:fld>
            <a:endParaRPr lang="en-US" dirty="0"/>
          </a:p>
        </p:txBody>
      </p:sp>
    </p:spTree>
    <p:extLst>
      <p:ext uri="{BB962C8B-B14F-4D97-AF65-F5344CB8AC3E}">
        <p14:creationId xmlns:p14="http://schemas.microsoft.com/office/powerpoint/2010/main" val="1453548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BASIC Authentication</a:t>
            </a:r>
          </a:p>
        </p:txBody>
      </p:sp>
      <p:sp>
        <p:nvSpPr>
          <p:cNvPr id="25603" name="Rectangle 3"/>
          <p:cNvSpPr>
            <a:spLocks noGrp="1" noChangeArrowheads="1"/>
          </p:cNvSpPr>
          <p:nvPr>
            <p:ph idx="1"/>
          </p:nvPr>
        </p:nvSpPr>
        <p:spPr>
          <a:xfrm>
            <a:off x="685800" y="1600200"/>
            <a:ext cx="7772400" cy="4267200"/>
          </a:xfrm>
        </p:spPr>
        <p:txBody>
          <a:bodyPr/>
          <a:lstStyle/>
          <a:p>
            <a:pPr eaLnBrk="1" hangingPunct="1"/>
            <a:r>
              <a:rPr lang="en-US" altLang="zh-TW" smtClean="0">
                <a:ea typeface="新細明體" panose="02020500000000000000" pitchFamily="18" charset="-120"/>
              </a:rPr>
              <a:t>Is BASIC authentication good enough? </a:t>
            </a:r>
          </a:p>
          <a:p>
            <a:pPr eaLnBrk="1" hangingPunct="1"/>
            <a:endParaRPr lang="zh-TW" altLang="en-US" smtClean="0">
              <a:ea typeface="新細明體" panose="02020500000000000000" pitchFamily="18" charset="-120"/>
            </a:endParaRPr>
          </a:p>
        </p:txBody>
      </p:sp>
      <p:sp>
        <p:nvSpPr>
          <p:cNvPr id="1336325" name="Rectangle 5"/>
          <p:cNvSpPr>
            <a:spLocks noChangeArrowheads="1"/>
          </p:cNvSpPr>
          <p:nvPr/>
        </p:nvSpPr>
        <p:spPr bwMode="auto">
          <a:xfrm>
            <a:off x="4419600" y="3641725"/>
            <a:ext cx="4343400" cy="1768475"/>
          </a:xfrm>
          <a:prstGeom prst="rect">
            <a:avLst/>
          </a:prstGeom>
          <a:solidFill>
            <a:srgbClr val="E3ECCC"/>
          </a:solidFill>
          <a:ln w="28575" algn="ctr">
            <a:solidFill>
              <a:schemeClr val="tx1"/>
            </a:solidFill>
            <a:miter lim="800000"/>
            <a:headEnd/>
            <a:tailEnd/>
          </a:ln>
        </p:spPr>
        <p:txBody>
          <a:bodyPr anchor="ctr">
            <a:spAutoFit/>
          </a:bodyPr>
          <a:lstStyle>
            <a:lvl1pPr eaLnBrk="0" hangingPunct="0">
              <a:defRPr sz="1600" i="1">
                <a:solidFill>
                  <a:schemeClr val="tx1"/>
                </a:solidFill>
                <a:latin typeface="Arial" panose="020B0604020202020204" pitchFamily="34" charset="0"/>
              </a:defRPr>
            </a:lvl1pPr>
            <a:lvl2pPr marL="742950" indent="-285750" eaLnBrk="0" hangingPunct="0">
              <a:defRPr sz="1600" i="1">
                <a:solidFill>
                  <a:schemeClr val="tx1"/>
                </a:solidFill>
                <a:latin typeface="Arial" panose="020B0604020202020204" pitchFamily="34" charset="0"/>
              </a:defRPr>
            </a:lvl2pPr>
            <a:lvl3pPr marL="1143000" indent="-228600" eaLnBrk="0" hangingPunct="0">
              <a:defRPr sz="1600" i="1">
                <a:solidFill>
                  <a:schemeClr val="tx1"/>
                </a:solidFill>
                <a:latin typeface="Arial" panose="020B0604020202020204" pitchFamily="34" charset="0"/>
              </a:defRPr>
            </a:lvl3pPr>
            <a:lvl4pPr marL="1600200" indent="-228600" eaLnBrk="0" hangingPunct="0">
              <a:defRPr sz="1600" i="1">
                <a:solidFill>
                  <a:schemeClr val="tx1"/>
                </a:solidFill>
                <a:latin typeface="Arial" panose="020B0604020202020204" pitchFamily="34" charset="0"/>
              </a:defRPr>
            </a:lvl4pPr>
            <a:lvl5pPr marL="2057400" indent="-228600" eaLnBrk="0" hangingPunct="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r>
              <a:rPr lang="en-US" altLang="zh-TW" sz="1800" b="1" i="0" u="sng">
                <a:ea typeface="新細明體" panose="02020500000000000000" pitchFamily="18" charset="-120"/>
              </a:rPr>
              <a:t>Disadvantages</a:t>
            </a:r>
          </a:p>
          <a:p>
            <a:pPr algn="ctr" eaLnBrk="1" hangingPunct="1"/>
            <a:endParaRPr lang="en-US" altLang="zh-TW" sz="1800" b="1" i="0" u="sng">
              <a:ea typeface="新細明體" panose="02020500000000000000" pitchFamily="18" charset="-120"/>
            </a:endParaRPr>
          </a:p>
          <a:p>
            <a:pPr eaLnBrk="1" hangingPunct="1">
              <a:buFontTx/>
              <a:buChar char="-"/>
            </a:pPr>
            <a:r>
              <a:rPr lang="en-US" altLang="zh-TW" sz="1800" b="1" i="0">
                <a:ea typeface="新細明體" panose="02020500000000000000" pitchFamily="18" charset="-120"/>
              </a:rPr>
              <a:t> No customization is allowed (e.g. no user defined GUI or login pages)</a:t>
            </a:r>
          </a:p>
          <a:p>
            <a:pPr eaLnBrk="1" hangingPunct="1">
              <a:buFontTx/>
              <a:buChar char="-"/>
            </a:pPr>
            <a:r>
              <a:rPr lang="en-US" altLang="zh-TW" sz="1800" b="1" i="0">
                <a:ea typeface="新細明體" panose="02020500000000000000" pitchFamily="18" charset="-120"/>
              </a:rPr>
              <a:t> Can only get username and password by default</a:t>
            </a:r>
          </a:p>
        </p:txBody>
      </p:sp>
      <p:pic>
        <p:nvPicPr>
          <p:cNvPr id="256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31051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57F1E4F-1CFF-5643-939E-02111984F565}" type="slidenum">
              <a:rPr lang="en-US" smtClean="0"/>
              <a:pPr/>
              <a:t>4</a:t>
            </a:fld>
            <a:endParaRPr lang="en-US" dirty="0"/>
          </a:p>
        </p:txBody>
      </p:sp>
    </p:spTree>
    <p:extLst>
      <p:ext uri="{BB962C8B-B14F-4D97-AF65-F5344CB8AC3E}">
        <p14:creationId xmlns:p14="http://schemas.microsoft.com/office/powerpoint/2010/main" val="3237223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6325"/>
                                        </p:tgtEl>
                                        <p:attrNameLst>
                                          <p:attrName>style.visibility</p:attrName>
                                        </p:attrNameLst>
                                      </p:cBhvr>
                                      <p:to>
                                        <p:strVal val="visible"/>
                                      </p:to>
                                    </p:set>
                                    <p:animEffect transition="in" filter="box(in)">
                                      <p:cBhvr>
                                        <p:cTn id="7" dur="500"/>
                                        <p:tgtEl>
                                          <p:spTgt spid="133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3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Form-based Authentication</a:t>
            </a:r>
          </a:p>
        </p:txBody>
      </p:sp>
      <p:sp>
        <p:nvSpPr>
          <p:cNvPr id="26627" name="Rectangle 3"/>
          <p:cNvSpPr>
            <a:spLocks noGrp="1" noChangeArrowheads="1"/>
          </p:cNvSpPr>
          <p:nvPr>
            <p:ph idx="1"/>
          </p:nvPr>
        </p:nvSpPr>
        <p:spPr>
          <a:xfrm>
            <a:off x="685800" y="1600200"/>
            <a:ext cx="7772400" cy="4267200"/>
          </a:xfrm>
        </p:spPr>
        <p:txBody>
          <a:bodyPr/>
          <a:lstStyle/>
          <a:p>
            <a:pPr eaLnBrk="1" hangingPunct="1">
              <a:buFontTx/>
              <a:buNone/>
            </a:pPr>
            <a:r>
              <a:rPr lang="en-US" altLang="zh-TW" smtClean="0">
                <a:ea typeface="新細明體" panose="02020500000000000000" pitchFamily="18" charset="-120"/>
              </a:rPr>
              <a:t>Web server collects user identification information via a customized login page, e.g.</a:t>
            </a:r>
          </a:p>
          <a:p>
            <a:pPr eaLnBrk="1" hangingPunct="1"/>
            <a:endParaRPr lang="zh-TW" altLang="en-US" smtClean="0">
              <a:ea typeface="新細明體" panose="02020500000000000000" pitchFamily="18" charset="-120"/>
            </a:endParaRPr>
          </a:p>
        </p:txBody>
      </p:sp>
      <p:pic>
        <p:nvPicPr>
          <p:cNvPr id="266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61722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D57F1E4F-1CFF-5643-939E-02111984F565}" type="slidenum">
              <a:rPr lang="en-US" smtClean="0"/>
              <a:pPr/>
              <a:t>5</a:t>
            </a:fld>
            <a:endParaRPr lang="en-US" dirty="0"/>
          </a:p>
        </p:txBody>
      </p:sp>
    </p:spTree>
    <p:extLst>
      <p:ext uri="{BB962C8B-B14F-4D97-AF65-F5344CB8AC3E}">
        <p14:creationId xmlns:p14="http://schemas.microsoft.com/office/powerpoint/2010/main" val="2955889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28600"/>
            <a:ext cx="8229600" cy="1143000"/>
          </a:xfrm>
        </p:spPr>
        <p:txBody>
          <a:bodyPr/>
          <a:lstStyle/>
          <a:p>
            <a:pPr eaLnBrk="1" hangingPunct="1"/>
            <a:r>
              <a:rPr lang="en-US" altLang="zh-TW" dirty="0" smtClean="0">
                <a:ea typeface="新細明體" panose="02020500000000000000" pitchFamily="18" charset="-120"/>
              </a:rPr>
              <a:t>Basic vs. Form-based</a:t>
            </a:r>
          </a:p>
        </p:txBody>
      </p:sp>
      <p:graphicFrame>
        <p:nvGraphicFramePr>
          <p:cNvPr id="1334307" name="Group 35"/>
          <p:cNvGraphicFramePr>
            <a:graphicFrameLocks noGrp="1"/>
          </p:cNvGraphicFramePr>
          <p:nvPr>
            <p:extLst>
              <p:ext uri="{D42A27DB-BD31-4B8C-83A1-F6EECF244321}">
                <p14:modId xmlns:p14="http://schemas.microsoft.com/office/powerpoint/2010/main" val="2404377382"/>
              </p:ext>
            </p:extLst>
          </p:nvPr>
        </p:nvGraphicFramePr>
        <p:xfrm>
          <a:off x="861646" y="1600200"/>
          <a:ext cx="7145216" cy="4114800"/>
        </p:xfrm>
        <a:graphic>
          <a:graphicData uri="http://schemas.openxmlformats.org/drawingml/2006/table">
            <a:tbl>
              <a:tblPr/>
              <a:tblGrid>
                <a:gridCol w="3572608"/>
                <a:gridCol w="3572608"/>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mn-lt"/>
                          <a:ea typeface="新細明體" pitchFamily="18" charset="-120"/>
                        </a:rPr>
                        <a:t>Basic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mn-lt"/>
                          <a:ea typeface="新細明體" pitchFamily="18" charset="-120"/>
                        </a:rPr>
                        <a:t>Form-based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95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Get username and password by using browser provided dialog 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Get username and password by using a customized login page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Only username and password can be collected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smtClean="0">
                          <a:ln>
                            <a:noFill/>
                          </a:ln>
                          <a:solidFill>
                            <a:schemeClr val="tx1"/>
                          </a:solidFill>
                          <a:effectLst/>
                          <a:latin typeface="+mn-lt"/>
                          <a:ea typeface="新細明體" pitchFamily="18" charset="-120"/>
                        </a:rPr>
                        <a:t>Customized data can be collected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5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mn-lt"/>
                          <a:ea typeface="新細明體" pitchFamily="18" charset="-120"/>
                        </a:rPr>
                        <a:t>HTTP Authentication header is used to convey username and 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dirty="0" smtClean="0">
                          <a:ln>
                            <a:noFill/>
                          </a:ln>
                          <a:solidFill>
                            <a:schemeClr val="tx1"/>
                          </a:solidFill>
                          <a:effectLst/>
                          <a:latin typeface="+mn-lt"/>
                          <a:ea typeface="新細明體" pitchFamily="18" charset="-120"/>
                        </a:rPr>
                        <a:t>Form data is used to convey username and password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47A558CD-F3CE-40DB-83B1-27BB0D1C125F}" type="slidenum">
              <a:rPr lang="zh-TW" altLang="en-US" smtClean="0"/>
              <a:pPr/>
              <a:t>6</a:t>
            </a:fld>
            <a:endParaRPr lang="en-US" altLang="zh-TW"/>
          </a:p>
        </p:txBody>
      </p:sp>
    </p:spTree>
    <p:extLst>
      <p:ext uri="{BB962C8B-B14F-4D97-AF65-F5344CB8AC3E}">
        <p14:creationId xmlns:p14="http://schemas.microsoft.com/office/powerpoint/2010/main" val="888296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Basic password scheme</a:t>
            </a:r>
          </a:p>
        </p:txBody>
      </p:sp>
      <p:sp>
        <p:nvSpPr>
          <p:cNvPr id="19459" name="Rectangle 3"/>
          <p:cNvSpPr>
            <a:spLocks noGrp="1" noChangeArrowheads="1"/>
          </p:cNvSpPr>
          <p:nvPr>
            <p:ph type="body" idx="1"/>
          </p:nvPr>
        </p:nvSpPr>
        <p:spPr/>
        <p:txBody>
          <a:bodyPr/>
          <a:lstStyle/>
          <a:p>
            <a:pPr eaLnBrk="1" hangingPunct="1"/>
            <a:r>
              <a:rPr lang="en-US" altLang="en-US" smtClean="0"/>
              <a:t>Hash function  h : strings </a:t>
            </a:r>
            <a:r>
              <a:rPr lang="en-US" altLang="en-US" smtClean="0">
                <a:sym typeface="Symbol" panose="05050102010706020507" pitchFamily="18" charset="2"/>
              </a:rPr>
              <a:t></a:t>
            </a:r>
            <a:r>
              <a:rPr lang="en-US" altLang="en-US" smtClean="0"/>
              <a:t> strings</a:t>
            </a:r>
          </a:p>
          <a:p>
            <a:pPr lvl="1" eaLnBrk="1" hangingPunct="1"/>
            <a:r>
              <a:rPr lang="en-US" altLang="en-US" smtClean="0"/>
              <a:t>Given h(password), hard to find password</a:t>
            </a:r>
          </a:p>
          <a:p>
            <a:pPr lvl="1" eaLnBrk="1" hangingPunct="1"/>
            <a:r>
              <a:rPr lang="en-US" altLang="en-US" smtClean="0"/>
              <a:t>No known algorithm better than trial and error</a:t>
            </a:r>
          </a:p>
          <a:p>
            <a:pPr eaLnBrk="1" hangingPunct="1"/>
            <a:r>
              <a:rPr lang="en-US" altLang="en-US" smtClean="0"/>
              <a:t>User password stored as h(password)</a:t>
            </a:r>
          </a:p>
          <a:p>
            <a:pPr eaLnBrk="1" hangingPunct="1"/>
            <a:r>
              <a:rPr lang="en-US" altLang="en-US" smtClean="0"/>
              <a:t>When user enters password</a:t>
            </a:r>
          </a:p>
          <a:p>
            <a:pPr lvl="1" eaLnBrk="1" hangingPunct="1"/>
            <a:r>
              <a:rPr lang="en-US" altLang="en-US" smtClean="0"/>
              <a:t>System computes h(password)</a:t>
            </a:r>
          </a:p>
          <a:p>
            <a:pPr lvl="1" eaLnBrk="1" hangingPunct="1"/>
            <a:r>
              <a:rPr lang="en-US" altLang="en-US" smtClean="0"/>
              <a:t>Compares with entry in password file</a:t>
            </a:r>
          </a:p>
          <a:p>
            <a:pPr eaLnBrk="1" hangingPunct="1"/>
            <a:r>
              <a:rPr lang="en-US" altLang="en-US" smtClean="0"/>
              <a:t>No passwords stored on disk</a:t>
            </a:r>
          </a:p>
        </p:txBody>
      </p:sp>
      <p:sp>
        <p:nvSpPr>
          <p:cNvPr id="2" name="Slide Number Placeholder 1"/>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1416065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Secure Sockets Layer (SSL)</a:t>
            </a:r>
          </a:p>
        </p:txBody>
      </p:sp>
      <p:sp>
        <p:nvSpPr>
          <p:cNvPr id="8195" name="Rectangle 3"/>
          <p:cNvSpPr>
            <a:spLocks noGrp="1" noChangeArrowheads="1"/>
          </p:cNvSpPr>
          <p:nvPr>
            <p:ph idx="1"/>
          </p:nvPr>
        </p:nvSpPr>
        <p:spPr>
          <a:xfrm>
            <a:off x="457200" y="1570038"/>
            <a:ext cx="8229600" cy="4525962"/>
          </a:xfrm>
        </p:spPr>
        <p:txBody>
          <a:bodyPr/>
          <a:lstStyle/>
          <a:p>
            <a:pPr eaLnBrk="1" hangingPunct="1"/>
            <a:r>
              <a:rPr lang="en-US" altLang="zh-TW" dirty="0" smtClean="0">
                <a:ea typeface="新細明體" panose="02020500000000000000" pitchFamily="18" charset="-120"/>
              </a:rPr>
              <a:t>A protocol developed in 1996 by Netscape for securely transmitting private web documents over the Internet.</a:t>
            </a:r>
          </a:p>
          <a:p>
            <a:pPr eaLnBrk="1" hangingPunct="1"/>
            <a:r>
              <a:rPr lang="en-US" altLang="zh-TW" dirty="0" smtClean="0">
                <a:ea typeface="新細明體" panose="02020500000000000000" pitchFamily="18" charset="-120"/>
              </a:rPr>
              <a:t>It employs private and public key to encrypt data that’s transmitted over the SSL connection.</a:t>
            </a:r>
          </a:p>
          <a:p>
            <a:pPr eaLnBrk="1" hangingPunct="1"/>
            <a:r>
              <a:rPr lang="en-US" altLang="zh-TW" dirty="0" smtClean="0">
                <a:ea typeface="新細明體" panose="02020500000000000000" pitchFamily="18" charset="-120"/>
              </a:rPr>
              <a:t>By convention, URLs that require SSL connection start with </a:t>
            </a:r>
            <a:r>
              <a:rPr lang="en-US" altLang="zh-TW" i="1" dirty="0" smtClean="0">
                <a:ea typeface="新細明體" panose="02020500000000000000" pitchFamily="18" charset="-120"/>
              </a:rPr>
              <a:t>https:</a:t>
            </a:r>
            <a:r>
              <a:rPr lang="en-US" altLang="zh-TW" dirty="0" smtClean="0">
                <a:ea typeface="新細明體" panose="02020500000000000000" pitchFamily="18" charset="-120"/>
              </a:rPr>
              <a:t> (port 443) instead of </a:t>
            </a:r>
            <a:r>
              <a:rPr lang="en-US" altLang="zh-TW" i="1" dirty="0" smtClean="0">
                <a:ea typeface="新細明體" panose="02020500000000000000" pitchFamily="18" charset="-120"/>
              </a:rPr>
              <a:t>http:</a:t>
            </a:r>
            <a:r>
              <a:rPr lang="en-US" altLang="zh-TW" dirty="0" smtClean="0">
                <a:ea typeface="新細明體" panose="02020500000000000000" pitchFamily="18" charset="-120"/>
              </a:rPr>
              <a:t> (port 80).</a:t>
            </a:r>
          </a:p>
          <a:p>
            <a:r>
              <a:rPr lang="en-US" altLang="zh-TW" dirty="0"/>
              <a:t>SSL is necessary if …</a:t>
            </a:r>
          </a:p>
          <a:p>
            <a:pPr lvl="1"/>
            <a:r>
              <a:rPr lang="en-US" altLang="zh-TW" dirty="0"/>
              <a:t>There is a login or sign in (to protect user name and </a:t>
            </a:r>
            <a:r>
              <a:rPr lang="en-US" altLang="zh-TW" dirty="0" err="1"/>
              <a:t>passwd</a:t>
            </a:r>
            <a:r>
              <a:rPr lang="en-US" altLang="zh-TW" dirty="0"/>
              <a:t>)</a:t>
            </a:r>
          </a:p>
          <a:p>
            <a:pPr lvl="1"/>
            <a:r>
              <a:rPr lang="en-US" altLang="zh-TW" dirty="0"/>
              <a:t>It transmits sensitive data online, such as credit card information,  HKID #, etc.</a:t>
            </a:r>
          </a:p>
          <a:p>
            <a:pPr lvl="1"/>
            <a:r>
              <a:rPr lang="en-US" altLang="zh-TW" dirty="0"/>
              <a:t>You need to comply with privacy and security </a:t>
            </a:r>
            <a:r>
              <a:rPr lang="en-US" altLang="zh-TW" dirty="0" smtClean="0"/>
              <a:t>requirements</a:t>
            </a:r>
            <a:endParaRPr lang="en-US" altLang="zh-TW" dirty="0" smtClean="0">
              <a:ea typeface="新細明體" panose="02020500000000000000" pitchFamily="18" charset="-120"/>
            </a:endParaRPr>
          </a:p>
          <a:p>
            <a:pPr eaLnBrk="1" hangingPunct="1"/>
            <a:endParaRPr lang="en-US" altLang="zh-TW" dirty="0" smtClean="0">
              <a:ea typeface="新細明體" panose="02020500000000000000" pitchFamily="18" charset="-120"/>
            </a:endParaRPr>
          </a:p>
          <a:p>
            <a:pPr lvl="1" eaLnBrk="1" hangingPunct="1"/>
            <a:endParaRPr lang="zh-TW" altLang="en-US" dirty="0"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8</a:t>
            </a:fld>
            <a:endParaRPr lang="en-US" dirty="0"/>
          </a:p>
        </p:txBody>
      </p:sp>
    </p:spTree>
    <p:extLst>
      <p:ext uri="{BB962C8B-B14F-4D97-AF65-F5344CB8AC3E}">
        <p14:creationId xmlns:p14="http://schemas.microsoft.com/office/powerpoint/2010/main" val="3295260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Use of an SSL Certificate</a:t>
            </a:r>
          </a:p>
        </p:txBody>
      </p:sp>
      <p:sp>
        <p:nvSpPr>
          <p:cNvPr id="10243" name="Rectangle 3"/>
          <p:cNvSpPr>
            <a:spLocks noGrp="1" noChangeArrowheads="1"/>
          </p:cNvSpPr>
          <p:nvPr>
            <p:ph idx="1"/>
          </p:nvPr>
        </p:nvSpPr>
        <p:spPr>
          <a:xfrm>
            <a:off x="457200" y="1570038"/>
            <a:ext cx="8229600" cy="4525962"/>
          </a:xfrm>
        </p:spPr>
        <p:txBody>
          <a:bodyPr/>
          <a:lstStyle/>
          <a:p>
            <a:pPr eaLnBrk="1" hangingPunct="1"/>
            <a:r>
              <a:rPr lang="en-US" altLang="zh-TW" smtClean="0">
                <a:ea typeface="新細明體" panose="02020500000000000000" pitchFamily="18" charset="-120"/>
              </a:rPr>
              <a:t>To enable secured SSL connections, the server needs an SSL certificate signed by a Certificate Authority (CA).</a:t>
            </a:r>
          </a:p>
          <a:p>
            <a:pPr lvl="1" eaLnBrk="1" hangingPunct="1"/>
            <a:r>
              <a:rPr lang="en-US" altLang="zh-TW" smtClean="0">
                <a:ea typeface="新細明體" panose="02020500000000000000" pitchFamily="18" charset="-120"/>
              </a:rPr>
              <a:t>CA verifies the ID of the certificate owner (e.g., www.hsbc.com.hk) when an SSL certificate is issued.</a:t>
            </a:r>
            <a:endParaRPr lang="en-US" altLang="zh-TW" i="1" smtClean="0">
              <a:ea typeface="新細明體" panose="02020500000000000000" pitchFamily="18" charset="-120"/>
            </a:endParaRPr>
          </a:p>
          <a:p>
            <a:pPr eaLnBrk="1" hangingPunct="1"/>
            <a:r>
              <a:rPr lang="en-US" altLang="zh-TW" smtClean="0">
                <a:ea typeface="新細明體" panose="02020500000000000000" pitchFamily="18" charset="-120"/>
              </a:rPr>
              <a:t>Each SSL Certificate contains unique and authenticated information about the certificate owner, such as ID (in X.500 format), location, public key, and the signature of the CA.</a:t>
            </a:r>
          </a:p>
          <a:p>
            <a:pPr lvl="1" eaLnBrk="1" hangingPunct="1"/>
            <a:r>
              <a:rPr lang="en-US" altLang="zh-TW" smtClean="0">
                <a:ea typeface="新細明體" panose="02020500000000000000" pitchFamily="18" charset="-120"/>
              </a:rPr>
              <a:t>It confirms that you are who you say you are in the Internet.</a:t>
            </a:r>
          </a:p>
          <a:p>
            <a:pPr eaLnBrk="1" hangingPunct="1"/>
            <a:r>
              <a:rPr lang="en-US" altLang="zh-TW" smtClean="0">
                <a:ea typeface="新細明體" panose="02020500000000000000" pitchFamily="18" charset="-120"/>
              </a:rPr>
              <a:t>An SSL certificate enables encryption of sensitive information during online transactions by means of using </a:t>
            </a:r>
            <a:r>
              <a:rPr lang="en-US" altLang="zh-TW" smtClean="0">
                <a:ea typeface="新細明體" panose="02020500000000000000" pitchFamily="18" charset="-120"/>
                <a:hlinkClick r:id="rId3"/>
              </a:rPr>
              <a:t>hybrid cryptosystem</a:t>
            </a:r>
            <a:r>
              <a:rPr lang="en-US" altLang="zh-TW" smtClean="0">
                <a:ea typeface="新細明體" panose="02020500000000000000" pitchFamily="18" charset="-120"/>
              </a:rPr>
              <a:t>.</a:t>
            </a:r>
          </a:p>
          <a:p>
            <a:pPr lvl="1" eaLnBrk="1" hangingPunct="1"/>
            <a:endParaRPr lang="zh-TW" altLang="en-US" smtClean="0">
              <a:ea typeface="新細明體" panose="02020500000000000000" pitchFamily="18" charset="-120"/>
            </a:endParaRPr>
          </a:p>
          <a:p>
            <a:pPr lvl="1" eaLnBrk="1" hangingPunct="1"/>
            <a:endParaRPr lang="zh-TW" altLang="en-US" smtClean="0">
              <a:ea typeface="新細明體" panose="02020500000000000000" pitchFamily="18" charset="-120"/>
            </a:endParaRPr>
          </a:p>
          <a:p>
            <a:pPr lvl="1" eaLnBrk="1" hangingPunct="1"/>
            <a:endParaRPr lang="zh-TW" altLang="en-US" smtClean="0">
              <a:ea typeface="新細明體" panose="02020500000000000000" pitchFamily="18" charset="-120"/>
            </a:endParaRPr>
          </a:p>
        </p:txBody>
      </p:sp>
      <p:sp>
        <p:nvSpPr>
          <p:cNvPr id="2" name="Slide Number Placeholder 1"/>
          <p:cNvSpPr>
            <a:spLocks noGrp="1"/>
          </p:cNvSpPr>
          <p:nvPr>
            <p:ph type="sldNum" sz="quarter" idx="12"/>
          </p:nvPr>
        </p:nvSpPr>
        <p:spPr/>
        <p:txBody>
          <a:bodyPr/>
          <a:lstStyle/>
          <a:p>
            <a:fld id="{D57F1E4F-1CFF-5643-939E-02111984F565}" type="slidenum">
              <a:rPr lang="en-US" smtClean="0"/>
              <a:pPr/>
              <a:t>9</a:t>
            </a:fld>
            <a:endParaRPr lang="en-US" dirty="0"/>
          </a:p>
        </p:txBody>
      </p:sp>
    </p:spTree>
    <p:extLst>
      <p:ext uri="{BB962C8B-B14F-4D97-AF65-F5344CB8AC3E}">
        <p14:creationId xmlns:p14="http://schemas.microsoft.com/office/powerpoint/2010/main" val="2683581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1139</TotalTime>
  <Words>2844</Words>
  <Application>Microsoft Office PowerPoint</Application>
  <PresentationFormat>On-screen Show (4:3)</PresentationFormat>
  <Paragraphs>445</Paragraphs>
  <Slides>34</Slides>
  <Notes>21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Ion</vt:lpstr>
      <vt:lpstr>#07 Web Security</vt:lpstr>
      <vt:lpstr>Major security issues</vt:lpstr>
      <vt:lpstr>Authentication</vt:lpstr>
      <vt:lpstr>BASIC Authentication</vt:lpstr>
      <vt:lpstr>Form-based Authentication</vt:lpstr>
      <vt:lpstr>Basic vs. Form-based</vt:lpstr>
      <vt:lpstr>Basic password scheme</vt:lpstr>
      <vt:lpstr>Secure Sockets Layer (SSL)</vt:lpstr>
      <vt:lpstr>Use of an SSL Certificate</vt:lpstr>
      <vt:lpstr>A Sample Certificate </vt:lpstr>
      <vt:lpstr>How SSL Works?</vt:lpstr>
      <vt:lpstr>CA Root Certificate</vt:lpstr>
      <vt:lpstr>Social Web Integration</vt:lpstr>
      <vt:lpstr>OAuth</vt:lpstr>
      <vt:lpstr>Why OAuth?</vt:lpstr>
      <vt:lpstr>Introduction</vt:lpstr>
      <vt:lpstr>Building Blocks</vt:lpstr>
      <vt:lpstr>Roles</vt:lpstr>
      <vt:lpstr>Client Registration</vt:lpstr>
      <vt:lpstr>Client Profiles</vt:lpstr>
      <vt:lpstr>Tokens</vt:lpstr>
      <vt:lpstr>Grant Types</vt:lpstr>
      <vt:lpstr>End Points</vt:lpstr>
      <vt:lpstr>Authorization Flows</vt:lpstr>
      <vt:lpstr>Server-Side Web Application Flow</vt:lpstr>
      <vt:lpstr>Client-Side Web Applications Flow</vt:lpstr>
      <vt:lpstr>Resource Owner Password Flow</vt:lpstr>
      <vt:lpstr>Client Credentials Flow</vt:lpstr>
      <vt:lpstr>Passport</vt:lpstr>
      <vt:lpstr>Facebook as a Passport Provider</vt:lpstr>
      <vt:lpstr>Passport Configurations</vt:lpstr>
      <vt:lpstr>Passport Routes</vt:lpstr>
      <vt:lpstr>Post to Facebook</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Client/Server Computing</dc:title>
  <dc:creator>suthon</dc:creator>
  <cp:lastModifiedBy>Warodom Werapun</cp:lastModifiedBy>
  <cp:revision>154</cp:revision>
  <dcterms:created xsi:type="dcterms:W3CDTF">2015-01-06T03:59:55Z</dcterms:created>
  <dcterms:modified xsi:type="dcterms:W3CDTF">2017-04-09T13:20:41Z</dcterms:modified>
</cp:coreProperties>
</file>