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ac006d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ac006dd1_0_9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8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ac006dd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ac006dd1_0_10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57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ac006dd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ac006dd1_0_1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6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ac006dd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ac006dd1_0_1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5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ac006dd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ac006dd1_0_4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ac006d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ac006dd1_0_5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5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ac006dd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ac006dd1_0_6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32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ac006d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ac006dd1_0_6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ac006d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ac006dd1_0_7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ac006dd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ac006dd1_0_7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8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ac006d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ac006dd1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ac006d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ac006dd1_0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4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ac006d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ac006dd1_0_1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ac006d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ac006dd1_0_3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0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ac006d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ac006dd1_0_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resources are then returned to the client, appearing as if they originated from the proxy server itself.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64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ac006d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ac006dd1_0_2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1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ac006d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ac006dd1_0_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0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ac006dd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ac006dd1_0_5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47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35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628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030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8288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05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158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4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59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91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65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28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96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43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192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3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8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146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4A11E-6123-4B90-90B0-AE06315B8D8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4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6.io/docs/influxdb-grafan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advanced/best-practice-performan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set-up-a-node-js-application-for-production-on-ubuntu-18-0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441" y="1447802"/>
            <a:ext cx="6899990" cy="332958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#09</a:t>
            </a:r>
            <a:br>
              <a:rPr lang="en-US" dirty="0"/>
            </a:br>
            <a:r>
              <a:rPr lang="en-US" dirty="0"/>
              <a:t>Web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032958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Hypervisor-based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Physical server can contain multiple applications. Each application runs in a virtual machine (VM).</a:t>
            </a:r>
          </a:p>
          <a:p>
            <a:r>
              <a:rPr lang="en-US" dirty="0"/>
              <a:t>Better resource pooling</a:t>
            </a:r>
          </a:p>
          <a:p>
            <a:pPr lvl="1"/>
            <a:r>
              <a:rPr lang="en-US" dirty="0"/>
              <a:t>One physical machine </a:t>
            </a:r>
            <a:br>
              <a:rPr lang="en-US" dirty="0"/>
            </a:br>
            <a:r>
              <a:rPr lang="en-US" dirty="0"/>
              <a:t>divided into multiple </a:t>
            </a:r>
            <a:br>
              <a:rPr lang="en-US" dirty="0"/>
            </a:br>
            <a:r>
              <a:rPr lang="en-US" dirty="0"/>
              <a:t>virtual machines</a:t>
            </a:r>
          </a:p>
          <a:p>
            <a:r>
              <a:rPr lang="en-US" dirty="0"/>
              <a:t>Easier to scale</a:t>
            </a:r>
          </a:p>
          <a:p>
            <a:r>
              <a:rPr lang="en-US" dirty="0"/>
              <a:t>VMs in the cloud</a:t>
            </a:r>
          </a:p>
          <a:p>
            <a:pPr lvl="1"/>
            <a:r>
              <a:rPr lang="en-US" dirty="0"/>
              <a:t>Rapid elasticity</a:t>
            </a:r>
          </a:p>
          <a:p>
            <a:pPr lvl="1"/>
            <a:r>
              <a:rPr lang="en-US" dirty="0"/>
              <a:t>Pay as you go model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54" y="2662336"/>
            <a:ext cx="4389550" cy="3252787"/>
          </a:xfrm>
          <a:prstGeom prst="rect">
            <a:avLst/>
          </a:prstGeom>
        </p:spPr>
      </p:pic>
      <p:pic>
        <p:nvPicPr>
          <p:cNvPr id="1026" name="Picture 2" descr="https://cdn-images-1.medium.com/max/640/1*6et9YS9bNbTN9qYsdjB0dw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3" y="6186203"/>
            <a:ext cx="1076066" cy="3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onto-core-cdn.prontomarketing.com/2/wp-content/uploads/sites/2836/2018/08/partner-sq-aws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767" y="5868819"/>
            <a:ext cx="942457" cy="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2rhekw5qr4gcj.cloudfront.net/img/400sqf/from/uploads/course_photos/314604400015063000315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79" y="6016119"/>
            <a:ext cx="583183" cy="58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7003794" cy="4648206"/>
          </a:xfrm>
        </p:spPr>
        <p:txBody>
          <a:bodyPr/>
          <a:lstStyle/>
          <a:p>
            <a:r>
              <a:rPr lang="en-US" dirty="0"/>
              <a:t>Each VM stills requires</a:t>
            </a:r>
          </a:p>
          <a:p>
            <a:pPr lvl="1"/>
            <a:r>
              <a:rPr lang="en-US" dirty="0"/>
              <a:t>CPU allocation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An entire guest operating system</a:t>
            </a:r>
            <a:endParaRPr lang="th-TH" dirty="0"/>
          </a:p>
          <a:p>
            <a:r>
              <a:rPr lang="en-US" dirty="0"/>
              <a:t>The more VMs you run, the more resources you need</a:t>
            </a:r>
          </a:p>
          <a:p>
            <a:r>
              <a:rPr lang="en-US" dirty="0"/>
              <a:t>Guest OS means wasted resources</a:t>
            </a:r>
          </a:p>
          <a:p>
            <a:r>
              <a:rPr lang="en-US" dirty="0"/>
              <a:t>Application portability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772" y="1594377"/>
            <a:ext cx="2911916" cy="4648206"/>
          </a:xfrm>
        </p:spPr>
        <p:txBody>
          <a:bodyPr/>
          <a:lstStyle/>
          <a:p>
            <a:r>
              <a:rPr lang="en-US" dirty="0"/>
              <a:t>Standardized packaging for software and dependencies</a:t>
            </a:r>
          </a:p>
          <a:p>
            <a:r>
              <a:rPr lang="en-US" dirty="0"/>
              <a:t>Isolate apps from each other</a:t>
            </a:r>
          </a:p>
          <a:p>
            <a:r>
              <a:rPr lang="en-US" dirty="0"/>
              <a:t>Share the same OS kernel</a:t>
            </a:r>
          </a:p>
          <a:p>
            <a:r>
              <a:rPr lang="en-US" dirty="0"/>
              <a:t>Works with major Linux and Windows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https://1netwiki.com/ueditor/php/upload/image/20180722/1532272479679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15" y="210836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t="13318"/>
          <a:stretch/>
        </p:blipFill>
        <p:spPr>
          <a:xfrm>
            <a:off x="1676400" y="1654074"/>
            <a:ext cx="8600104" cy="41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Comparing Containers and 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Load Testing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Kind of Performance Testing which determines a system's performance under real-life load conditions.</a:t>
            </a:r>
            <a:endParaRPr/>
          </a:p>
          <a:p>
            <a:r>
              <a:rPr lang="en"/>
              <a:t>Determine how the application behaves when multiple users access it simultaneously.</a:t>
            </a:r>
            <a:endParaRPr/>
          </a:p>
          <a:p>
            <a:r>
              <a:rPr lang="en"/>
              <a:t>This testing usually identifies -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maximum operating capacity of an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Determine whether the current infrastructure is sufficient to run the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Sustainability of application with respect to peak user load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Number of concurrent users that an application can support, and scalability to allow more users to access it.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Goals of Load Testing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Response time for each transaction</a:t>
            </a:r>
            <a:endParaRPr/>
          </a:p>
          <a:p>
            <a:r>
              <a:rPr lang="en"/>
              <a:t>Performance of System components under various loads</a:t>
            </a:r>
            <a:endParaRPr/>
          </a:p>
          <a:p>
            <a:r>
              <a:rPr lang="en"/>
              <a:t>Performance of Database components under different loads</a:t>
            </a:r>
            <a:endParaRPr/>
          </a:p>
          <a:p>
            <a:r>
              <a:rPr lang="en"/>
              <a:t>Network delay between the client and the server</a:t>
            </a:r>
            <a:endParaRPr/>
          </a:p>
          <a:p>
            <a:r>
              <a:rPr lang="en"/>
              <a:t>Software design issues</a:t>
            </a:r>
            <a:endParaRPr/>
          </a:p>
          <a:p>
            <a:r>
              <a:rPr lang="en"/>
              <a:t>Server configuration issues like a Web server, application server, database server etc.</a:t>
            </a:r>
            <a:endParaRPr/>
          </a:p>
          <a:p>
            <a:r>
              <a:rPr lang="en"/>
              <a:t>Hardware limitation issues like CPU maximization, memory limitations, network bottleneck, etc.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4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K6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k6 is a developer centric open source load testing tool for testing the performance of your backend infrastructure.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11" y="2970433"/>
            <a:ext cx="6121311" cy="3587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26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K6 Metrics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05" y="1450671"/>
            <a:ext cx="7798608" cy="5243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1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HTTP-specific built-in metrics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19265"/>
              </p:ext>
            </p:extLst>
          </p:nvPr>
        </p:nvGraphicFramePr>
        <p:xfrm>
          <a:off x="2182135" y="1397000"/>
          <a:ext cx="7967511" cy="447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87">
                  <a:extLst>
                    <a:ext uri="{9D8B030D-6E8A-4147-A177-3AD203B41FA5}">
                      <a16:colId xmlns:a16="http://schemas.microsoft.com/office/drawing/2014/main" val="352209425"/>
                    </a:ext>
                  </a:extLst>
                </a:gridCol>
                <a:gridCol w="1170665">
                  <a:extLst>
                    <a:ext uri="{9D8B030D-6E8A-4147-A177-3AD203B41FA5}">
                      <a16:colId xmlns:a16="http://schemas.microsoft.com/office/drawing/2014/main" val="2699848052"/>
                    </a:ext>
                  </a:extLst>
                </a:gridCol>
                <a:gridCol w="4682659">
                  <a:extLst>
                    <a:ext uri="{9D8B030D-6E8A-4147-A177-3AD203B41FA5}">
                      <a16:colId xmlns:a16="http://schemas.microsoft.com/office/drawing/2014/main" val="766845894"/>
                    </a:ext>
                  </a:extLst>
                </a:gridCol>
              </a:tblGrid>
              <a:tr h="617331">
                <a:tc>
                  <a:txBody>
                    <a:bodyPr/>
                    <a:lstStyle/>
                    <a:p>
                      <a:r>
                        <a:rPr lang="en-US" sz="1600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34940"/>
                  </a:ext>
                </a:extLst>
              </a:tr>
              <a:tr h="61733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HTTP requests has k6 generated, in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6771"/>
                  </a:ext>
                </a:extLst>
              </a:tr>
              <a:tr h="74467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http_req_blocked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spent blocked (waiting for a free TCP connection slot) before initiating request.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42973"/>
                  </a:ext>
                </a:extLst>
              </a:tr>
              <a:tr h="813313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http_req_waiting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spent waiting for response from remote host (a.k.a. "time to first byte", or "TTFB").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96677"/>
                  </a:ext>
                </a:extLst>
              </a:tr>
              <a:tr h="168697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http_req_duration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time for the request. It's equal to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http_req_sending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http_req_waiting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http_req_receiving</a:t>
                      </a:r>
                      <a:r>
                        <a:rPr lang="en-US" sz="1400" dirty="0"/>
                        <a:t> (i.e. how long did the remote server take to process the request and respond, without the initial DNS lookup/connection times).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8845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24571" y="6170055"/>
            <a:ext cx="616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See completed list of metrics at https://docs.k6.io/docs/result-metrics</a:t>
            </a:r>
          </a:p>
        </p:txBody>
      </p:sp>
    </p:spTree>
    <p:extLst>
      <p:ext uri="{BB962C8B-B14F-4D97-AF65-F5344CB8AC3E}">
        <p14:creationId xmlns:p14="http://schemas.microsoft.com/office/powerpoint/2010/main" val="279459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K6 with InfluxDB and Grafana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https://docs.k6.io/docs/influxdb-grafana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Docker Compose is a tool for defining and running multi-container Docker applications.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Web Deployment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Production Environment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Reverse Proxy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Docker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Load Test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7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Production Environment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App must be build or run in production mode.</a:t>
            </a:r>
            <a:endParaRPr/>
          </a:p>
          <a:p>
            <a:r>
              <a:rPr lang="en"/>
              <a:t>Case Study: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https://expressjs.com/en/advanced/best-practice-performance.html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Things to do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2351701" y="1600201"/>
            <a:ext cx="3942323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Dev part</a:t>
            </a:r>
            <a:endParaRPr sz="1800" dirty="0"/>
          </a:p>
          <a:p>
            <a:pPr>
              <a:spcBef>
                <a:spcPts val="1600"/>
              </a:spcBef>
              <a:buSzPts val="1800"/>
            </a:pPr>
            <a:r>
              <a:rPr lang="en" sz="1800" dirty="0"/>
              <a:t>Use gzip compression</a:t>
            </a:r>
            <a:endParaRPr sz="1800" dirty="0"/>
          </a:p>
          <a:p>
            <a:pPr>
              <a:buSzPts val="1800"/>
            </a:pPr>
            <a:r>
              <a:rPr lang="en" sz="1800" dirty="0"/>
              <a:t>Don’t use synchronous functions</a:t>
            </a:r>
            <a:endParaRPr sz="1800" dirty="0"/>
          </a:p>
          <a:p>
            <a:pPr>
              <a:buSzPts val="1800"/>
            </a:pPr>
            <a:r>
              <a:rPr lang="en" sz="1800" dirty="0"/>
              <a:t>Do logging correctly</a:t>
            </a:r>
            <a:endParaRPr sz="1800" dirty="0"/>
          </a:p>
          <a:p>
            <a:pPr>
              <a:buSzPts val="1800"/>
            </a:pPr>
            <a:r>
              <a:rPr lang="en" sz="1800" dirty="0"/>
              <a:t>Handle exceptions properly</a:t>
            </a: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8191500" y="1600200"/>
            <a:ext cx="4000500" cy="34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Ops part</a:t>
            </a:r>
            <a:endParaRPr sz="1800" dirty="0"/>
          </a:p>
          <a:p>
            <a:pPr>
              <a:spcBef>
                <a:spcPts val="1600"/>
              </a:spcBef>
              <a:buSzPts val="1800"/>
            </a:pPr>
            <a:r>
              <a:rPr lang="en" sz="1800" dirty="0"/>
              <a:t>Set NODE_ENV to “production”</a:t>
            </a:r>
            <a:endParaRPr sz="1800" dirty="0"/>
          </a:p>
          <a:p>
            <a:pPr>
              <a:buSzPts val="1800"/>
            </a:pPr>
            <a:r>
              <a:rPr lang="en" sz="1800" dirty="0"/>
              <a:t>Ensure your app automatically restarts</a:t>
            </a:r>
            <a:endParaRPr sz="1800" dirty="0"/>
          </a:p>
          <a:p>
            <a:pPr>
              <a:buSzPts val="1800"/>
            </a:pPr>
            <a:r>
              <a:rPr lang="en" sz="1800" dirty="0"/>
              <a:t>Run your app in a cluster</a:t>
            </a:r>
            <a:endParaRPr sz="1800" dirty="0"/>
          </a:p>
          <a:p>
            <a:pPr>
              <a:buSzPts val="1800"/>
            </a:pPr>
            <a:r>
              <a:rPr lang="en" sz="1800" dirty="0"/>
              <a:t>Cache request results</a:t>
            </a:r>
            <a:endParaRPr sz="1800" dirty="0"/>
          </a:p>
          <a:p>
            <a:pPr>
              <a:buSzPts val="1800"/>
            </a:pPr>
            <a:r>
              <a:rPr lang="en" sz="1800" dirty="0"/>
              <a:t>Use a load balancer</a:t>
            </a:r>
            <a:endParaRPr sz="1800" dirty="0"/>
          </a:p>
          <a:p>
            <a:pPr>
              <a:buSzPts val="1800"/>
            </a:pPr>
            <a:r>
              <a:rPr lang="en" sz="1800" dirty="0"/>
              <a:t>Use a reverse proxy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119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PM2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idx="1"/>
          </p:nvPr>
        </p:nvSpPr>
        <p:spPr>
          <a:xfrm>
            <a:off x="2351700" y="1403633"/>
            <a:ext cx="6711654" cy="48447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Advanced, production process manager for Node.js</a:t>
            </a:r>
            <a:endParaRPr/>
          </a:p>
          <a:p>
            <a:r>
              <a:rPr lang="en"/>
              <a:t>Offering Cluster Mode</a:t>
            </a:r>
            <a:endParaRPr/>
          </a:p>
          <a:p>
            <a:r>
              <a:rPr lang="en"/>
              <a:t>Simple Application Declaration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Example: process.yml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apps:</a:t>
            </a:r>
            <a:br>
              <a:rPr lang="en"/>
            </a:br>
            <a:r>
              <a:rPr lang="en"/>
              <a:t>  - script: src/main.js</a:t>
            </a:r>
            <a:br>
              <a:rPr lang="en"/>
            </a:br>
            <a:r>
              <a:rPr lang="en"/>
              <a:t>    name: mms</a:t>
            </a:r>
            <a:br>
              <a:rPr lang="en"/>
            </a:br>
            <a:r>
              <a:rPr lang="en"/>
              <a:t>    env:</a:t>
            </a:r>
            <a:br>
              <a:rPr lang="en"/>
            </a:br>
            <a:r>
              <a:rPr lang="en"/>
              <a:t>      NODE_ENV: production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560433" y="5286308"/>
            <a:ext cx="3857126" cy="11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&gt;&gt; npm install pm2@latest -g</a:t>
            </a:r>
            <a:endParaRPr dirty="0">
              <a:latin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</a:rPr>
              <a:t>&gt;&gt; pm2 start process.yml</a:t>
            </a:r>
            <a:endParaRPr dirty="0">
              <a:latin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</a:rPr>
              <a:t>&gt;&gt; pm2 startup</a:t>
            </a:r>
            <a:endParaRPr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Reverse Proxy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 type of proxy server that retrieves resources on behalf of a client from one or more servers. </a:t>
            </a:r>
            <a:endParaRPr/>
          </a:p>
          <a:p>
            <a:r>
              <a:rPr lang="en"/>
              <a:t>Unlike a forward proxy, which is an intermediary for its associated clients to contact any server, a reverse proxy is an intermediary for its associated servers to be contacted by any client.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525" y="4134375"/>
            <a:ext cx="4000500" cy="150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8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Load Balancer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Acts as a reverse proxy</a:t>
            </a:r>
            <a:endParaRPr/>
          </a:p>
          <a:p>
            <a:r>
              <a:rPr lang="en"/>
              <a:t>Distributes network or application traffic across a number of servers. </a:t>
            </a:r>
            <a:endParaRPr/>
          </a:p>
          <a:p>
            <a:r>
              <a:rPr lang="en"/>
              <a:t>To increase capacity (concurrent users) and reliability of applications. </a:t>
            </a:r>
            <a:endParaRPr/>
          </a:p>
          <a:p>
            <a:r>
              <a:rPr lang="en"/>
              <a:t>Some industry standard algorithms are: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Round robin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Weighted round robin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Least connections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Least response time</a:t>
            </a:r>
            <a:br>
              <a:rPr lang="en"/>
            </a:b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54" y="1520624"/>
            <a:ext cx="3668175" cy="432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39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Study: Nginx as a reverse proxy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How To Set Up a Node.js Application for Production on Ubuntu 18.04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https://www.digitalocean.com/community/tutorials/how-to-set-up-a-node-js-application-for-production-on-ubuntu-18-04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Depolyment in Dark Ages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Application on one physical server</a:t>
            </a:r>
          </a:p>
          <a:p>
            <a:r>
              <a:rPr lang="en-US" dirty="0"/>
              <a:t>Slow Deployment times</a:t>
            </a:r>
          </a:p>
          <a:p>
            <a:r>
              <a:rPr lang="en-US" dirty="0"/>
              <a:t>Huge costs</a:t>
            </a:r>
          </a:p>
          <a:p>
            <a:r>
              <a:rPr lang="en-US" dirty="0"/>
              <a:t>Wasted resources</a:t>
            </a:r>
          </a:p>
          <a:p>
            <a:r>
              <a:rPr lang="en-US" dirty="0"/>
              <a:t>Difficult to scale</a:t>
            </a:r>
          </a:p>
          <a:p>
            <a:r>
              <a:rPr lang="en-US" dirty="0"/>
              <a:t>Difficult to migrate</a:t>
            </a:r>
          </a:p>
          <a:p>
            <a:r>
              <a:rPr lang="en-US" dirty="0"/>
              <a:t>Vendor lock 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16" y="2973354"/>
            <a:ext cx="4225550" cy="20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</TotalTime>
  <Words>786</Words>
  <Application>Microsoft Office PowerPoint</Application>
  <PresentationFormat>แบบจอกว้าง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3</vt:lpstr>
      <vt:lpstr>อิออน</vt:lpstr>
      <vt:lpstr>#09 Web Deployment</vt:lpstr>
      <vt:lpstr>Web Deployment</vt:lpstr>
      <vt:lpstr>Production Environment</vt:lpstr>
      <vt:lpstr>Things to do</vt:lpstr>
      <vt:lpstr>PM2</vt:lpstr>
      <vt:lpstr>Reverse Proxy</vt:lpstr>
      <vt:lpstr>Load Balancer</vt:lpstr>
      <vt:lpstr>Case Study: Nginx as a reverse proxy</vt:lpstr>
      <vt:lpstr>Depolyment in Dark Ages</vt:lpstr>
      <vt:lpstr>Hypervisor-based Virtualization</vt:lpstr>
      <vt:lpstr>Limitations of VMs</vt:lpstr>
      <vt:lpstr>What is container?</vt:lpstr>
      <vt:lpstr>Comparing Containers and VMs</vt:lpstr>
      <vt:lpstr>Load Testing</vt:lpstr>
      <vt:lpstr>Goals of Load Testing</vt:lpstr>
      <vt:lpstr>K6</vt:lpstr>
      <vt:lpstr>K6 Metrics</vt:lpstr>
      <vt:lpstr>HTTP-specific built-in metrics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139</cp:revision>
  <cp:lastPrinted>2019-03-24T17:18:42Z</cp:lastPrinted>
  <dcterms:created xsi:type="dcterms:W3CDTF">2015-01-06T03:59:55Z</dcterms:created>
  <dcterms:modified xsi:type="dcterms:W3CDTF">2019-03-24T17:21:01Z</dcterms:modified>
</cp:coreProperties>
</file>