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42"/>
  </p:notesMasterIdLst>
  <p:sldIdLst>
    <p:sldId id="256" r:id="rId2"/>
    <p:sldId id="310" r:id="rId3"/>
    <p:sldId id="313" r:id="rId4"/>
    <p:sldId id="314" r:id="rId5"/>
    <p:sldId id="315" r:id="rId6"/>
    <p:sldId id="316" r:id="rId7"/>
    <p:sldId id="318" r:id="rId8"/>
    <p:sldId id="319" r:id="rId9"/>
    <p:sldId id="325" r:id="rId10"/>
    <p:sldId id="326" r:id="rId11"/>
    <p:sldId id="327" r:id="rId12"/>
    <p:sldId id="328" r:id="rId13"/>
    <p:sldId id="332" r:id="rId14"/>
    <p:sldId id="333" r:id="rId15"/>
    <p:sldId id="335" r:id="rId16"/>
    <p:sldId id="336" r:id="rId17"/>
    <p:sldId id="338" r:id="rId18"/>
    <p:sldId id="339" r:id="rId19"/>
    <p:sldId id="340" r:id="rId20"/>
    <p:sldId id="342" r:id="rId21"/>
    <p:sldId id="344" r:id="rId22"/>
    <p:sldId id="345" r:id="rId23"/>
    <p:sldId id="346" r:id="rId24"/>
    <p:sldId id="347" r:id="rId25"/>
    <p:sldId id="348" r:id="rId26"/>
    <p:sldId id="352" r:id="rId27"/>
    <p:sldId id="354" r:id="rId28"/>
    <p:sldId id="355" r:id="rId29"/>
    <p:sldId id="353" r:id="rId30"/>
    <p:sldId id="366" r:id="rId31"/>
    <p:sldId id="356" r:id="rId32"/>
    <p:sldId id="358" r:id="rId33"/>
    <p:sldId id="359" r:id="rId34"/>
    <p:sldId id="360" r:id="rId35"/>
    <p:sldId id="361" r:id="rId36"/>
    <p:sldId id="363" r:id="rId37"/>
    <p:sldId id="362" r:id="rId38"/>
    <p:sldId id="365" r:id="rId39"/>
    <p:sldId id="364" r:id="rId40"/>
    <p:sldId id="30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845E4-E06A-432D-B396-E8306124A1C9}">
          <p14:sldIdLst>
            <p14:sldId id="256"/>
            <p14:sldId id="310"/>
            <p14:sldId id="313"/>
            <p14:sldId id="314"/>
            <p14:sldId id="315"/>
            <p14:sldId id="316"/>
            <p14:sldId id="318"/>
            <p14:sldId id="319"/>
            <p14:sldId id="325"/>
            <p14:sldId id="326"/>
            <p14:sldId id="327"/>
            <p14:sldId id="328"/>
            <p14:sldId id="332"/>
            <p14:sldId id="333"/>
            <p14:sldId id="335"/>
            <p14:sldId id="336"/>
            <p14:sldId id="338"/>
            <p14:sldId id="339"/>
            <p14:sldId id="340"/>
            <p14:sldId id="342"/>
            <p14:sldId id="344"/>
            <p14:sldId id="345"/>
            <p14:sldId id="346"/>
            <p14:sldId id="347"/>
            <p14:sldId id="348"/>
            <p14:sldId id="352"/>
            <p14:sldId id="354"/>
            <p14:sldId id="355"/>
            <p14:sldId id="353"/>
            <p14:sldId id="366"/>
          </p14:sldIdLst>
        </p14:section>
        <p14:section name="Untitled Section" id="{F06FE073-FDAA-483B-BE5E-C7D79B0D2CB0}">
          <p14:sldIdLst>
            <p14:sldId id="356"/>
            <p14:sldId id="358"/>
            <p14:sldId id="359"/>
            <p14:sldId id="360"/>
            <p14:sldId id="361"/>
            <p14:sldId id="363"/>
            <p14:sldId id="362"/>
            <p14:sldId id="365"/>
            <p14:sldId id="36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9873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 benefit: can be group route</a:t>
            </a:r>
            <a:r>
              <a:rPr lang="en-US" baseline="0" dirty="0"/>
              <a:t> paths.</a:t>
            </a:r>
          </a:p>
          <a:p>
            <a:r>
              <a:rPr lang="en-US" baseline="0" dirty="0"/>
              <a:t>Express instance can create several routers.</a:t>
            </a:r>
          </a:p>
          <a:p>
            <a:r>
              <a:rPr lang="en-US" baseline="0" dirty="0" err="1"/>
              <a:t>var</a:t>
            </a:r>
            <a:r>
              <a:rPr lang="en-US" baseline="0" dirty="0"/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router1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express.Router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router2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express.Router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Transparency:</a:t>
            </a:r>
            <a:r>
              <a:rPr lang="en-US" baseline="0" dirty="0"/>
              <a:t> </a:t>
            </a:r>
            <a:r>
              <a:rPr lang="en-US" dirty="0"/>
              <a:t>http://hubpages.com/education/Remote-Procedure-Calls-RPC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E54288-CE99-4F70-A365-725FF027E9CD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8956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73C24B-2E87-462F-B26C-598642FED244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709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BFFC47-AAFA-4656-91B8-E15FFF7B716A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39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https://github.com/justmoon/node-jsonrpc2</a:t>
            </a:r>
          </a:p>
          <a:p>
            <a:endParaRPr lang="en-US" dirty="0"/>
          </a:p>
          <a:p>
            <a:r>
              <a:rPr lang="en-US" dirty="0"/>
              <a:t>callback(null,</a:t>
            </a:r>
            <a:r>
              <a:rPr lang="en-US" baseline="0" dirty="0"/>
              <a:t> .. )     null for error</a:t>
            </a:r>
          </a:p>
          <a:p>
            <a:r>
              <a:rPr lang="en-US" dirty="0"/>
              <a:t>http://stackoverflow.com/questions/22518978/nodejs-callback-with-null-as-first-argument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vs. REST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(very similar)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RPC: function or module oriented [e.g., add(), get(), calculate() , http://server/someOperation?id=3 ]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REST: Resource Oriented (by using HTTP verbs to provide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Transfer)   [e.g.,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addUser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http://server/someResource/3]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http://apihandyman.io/do-you-really-know-why-you-prefer-rest-over-rpc/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programming approach, REST is a lightweight alternative to Web Services and RPC. Much like Web Services, a REST service is: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Platform-independent (you don't care if the server is Unix, the client is a Mac, or anything else),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Language-independent (C# can talk to Java, etc.),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Standards-based (runs on top of HTTP), 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easily be used in the presence of firewalls.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BEC3F-CF30-4E4D-AE96-6A4BF239A49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3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  <a:r>
              <a:rPr lang="en-US" baseline="0" dirty="0"/>
              <a:t> = resource format (html, </a:t>
            </a:r>
            <a:r>
              <a:rPr lang="en-US" baseline="0" dirty="0" err="1"/>
              <a:t>json</a:t>
            </a:r>
            <a:r>
              <a:rPr lang="en-US" baseline="0" dirty="0"/>
              <a:t>, xml)</a:t>
            </a:r>
          </a:p>
          <a:p>
            <a:r>
              <a:rPr lang="en-US" baseline="0" dirty="0"/>
              <a:t>State = Noun (</a:t>
            </a:r>
            <a:r>
              <a:rPr lang="en-US" baseline="0" dirty="0" err="1"/>
              <a:t>json</a:t>
            </a:r>
            <a:r>
              <a:rPr lang="en-US" baseline="0" dirty="0"/>
              <a:t>, data, document, image)</a:t>
            </a:r>
          </a:p>
          <a:p>
            <a:r>
              <a:rPr lang="en-US" baseline="0" dirty="0"/>
              <a:t>Transfer = send from server to client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839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4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47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762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030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169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293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263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44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2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851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181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866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662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185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31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70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234B25-9D40-4905-8DD3-CAAF261BE67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6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#06</a:t>
            </a:r>
            <a:br>
              <a:rPr lang="en-US" dirty="0"/>
            </a:br>
            <a:r>
              <a:rPr lang="en-US" dirty="0"/>
              <a:t>RPC &amp;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032958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Code</a:t>
            </a:r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Programmer only writes code for caller function and </a:t>
            </a:r>
            <a:r>
              <a:rPr lang="en-US" altLang="en-US" dirty="0" err="1"/>
              <a:t>callee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Code for remaining components all generated automatically from function signatures (or object interfaces in Object-based languages)</a:t>
            </a:r>
          </a:p>
          <a:p>
            <a:pPr lvl="1"/>
            <a:r>
              <a:rPr lang="en-US" altLang="en-US" dirty="0"/>
              <a:t>E.g., Sun RPC system: Sun XDR interface representation fed into </a:t>
            </a:r>
            <a:r>
              <a:rPr lang="en-US" altLang="en-US" dirty="0" err="1"/>
              <a:t>rpcgen</a:t>
            </a:r>
            <a:r>
              <a:rPr lang="en-US" altLang="en-US" dirty="0"/>
              <a:t> compiler</a:t>
            </a:r>
          </a:p>
          <a:p>
            <a:r>
              <a:rPr lang="en-US" altLang="en-US" dirty="0"/>
              <a:t>These components together part of a Middleware system</a:t>
            </a:r>
          </a:p>
          <a:p>
            <a:pPr lvl="1"/>
            <a:r>
              <a:rPr lang="en-US" altLang="en-US" dirty="0"/>
              <a:t>E.g., CORBA (Common Object Request Brokerage Architecture)</a:t>
            </a:r>
          </a:p>
          <a:p>
            <a:pPr lvl="1"/>
            <a:r>
              <a:rPr lang="en-US" altLang="en-US" dirty="0"/>
              <a:t>E.g., Sun RPC</a:t>
            </a:r>
          </a:p>
          <a:p>
            <a:pPr lvl="1"/>
            <a:r>
              <a:rPr lang="en-US" altLang="en-US" dirty="0"/>
              <a:t>E.g., Java RMI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Marshalling</a:t>
            </a:r>
          </a:p>
        </p:txBody>
      </p:sp>
      <p:sp>
        <p:nvSpPr>
          <p:cNvPr id="419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Different architectures use different ways of representing data</a:t>
            </a:r>
          </a:p>
          <a:p>
            <a:r>
              <a:rPr lang="en-US" altLang="en-US" dirty="0"/>
              <a:t>Caller (and </a:t>
            </a:r>
            <a:r>
              <a:rPr lang="en-US" altLang="en-US" dirty="0" err="1"/>
              <a:t>callee</a:t>
            </a:r>
            <a:r>
              <a:rPr lang="en-US" altLang="en-US" dirty="0"/>
              <a:t>) process uses its own platform-dependent way of storing data</a:t>
            </a:r>
          </a:p>
          <a:p>
            <a:r>
              <a:rPr lang="en-US" altLang="en-US" dirty="0"/>
              <a:t>Middleware has a common data representation (CDR) which is platform-independent</a:t>
            </a:r>
          </a:p>
          <a:p>
            <a:r>
              <a:rPr lang="en-US" altLang="en-US" dirty="0"/>
              <a:t>Caller process converts arguments into CDR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/>
              <a:t>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 err="1"/>
              <a:t>Callee</a:t>
            </a:r>
            <a:r>
              <a:rPr lang="en-US" altLang="en-US" dirty="0"/>
              <a:t> process extracts arguments from message into its own platform-dependent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 err="1"/>
              <a:t>Unmarshalling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/>
              <a:t>Return values are marshalled on </a:t>
            </a:r>
            <a:r>
              <a:rPr lang="en-US" altLang="en-US" dirty="0" err="1"/>
              <a:t>callee</a:t>
            </a:r>
            <a:r>
              <a:rPr lang="en-US" altLang="en-US" dirty="0"/>
              <a:t> process and </a:t>
            </a:r>
            <a:r>
              <a:rPr lang="en-US" altLang="en-US" dirty="0" err="1"/>
              <a:t>unmarshalled</a:t>
            </a:r>
            <a:r>
              <a:rPr lang="en-US" altLang="en-US" dirty="0"/>
              <a:t> at caller process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7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6938731" cy="4648206"/>
          </a:xfrm>
        </p:spPr>
        <p:txBody>
          <a:bodyPr/>
          <a:lstStyle/>
          <a:p>
            <a:r>
              <a:rPr lang="en-US" dirty="0"/>
              <a:t>Remote procedure call protocol encoded in JSON. </a:t>
            </a:r>
          </a:p>
          <a:p>
            <a:r>
              <a:rPr lang="en-US" dirty="0"/>
              <a:t>It is a very simple protocol (and very similar to XML-RPC), defining only a handful of data types and commands. </a:t>
            </a:r>
          </a:p>
          <a:p>
            <a:r>
              <a:rPr lang="en-US" dirty="0"/>
              <a:t>Allows for notifications (data sent to the server that does not require a response)</a:t>
            </a:r>
          </a:p>
          <a:p>
            <a:r>
              <a:rPr lang="en-US" dirty="0"/>
              <a:t>Multiple calls to be sent to the server which may be answered out of order.</a:t>
            </a:r>
          </a:p>
          <a:p>
            <a:r>
              <a:rPr lang="en-US" dirty="0"/>
              <a:t>Invoked by sending a request to a remote service using HTTP or a TCP/IP socket (starting with version 2.0).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38756" y="1682261"/>
            <a:ext cx="6043245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rpc.Server.$create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opt, callback)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callback(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server.expose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add);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96710" y="3461136"/>
            <a:ext cx="4022534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rpc.Client.$create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'localhost'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add function on the server </a:t>
            </a: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(err, result)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 + 2 = 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8086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0035" y="3514183"/>
            <a:ext cx="18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client.js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3127" y="4061887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&gt;&gt; npm install json-rpc2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6705" y="6129888"/>
            <a:ext cx="5632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Reference:</a:t>
            </a:r>
            <a:r>
              <a:rPr lang="en-US" sz="1400" dirty="0"/>
              <a:t> https://github.com/pocesar/node-jsonrpc2</a:t>
            </a:r>
          </a:p>
          <a:p>
            <a:r>
              <a:rPr lang="en-US" sz="1400" dirty="0"/>
              <a:t>https://github.com/justmoon/node-jsonrpc2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55541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HTTP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The motivation for REST was to capture the characteristics of the Web which made the Web successful. 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URI Addressable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HTTP Protocol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Make a Request – Receive Response – Display Response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Exploits the use of the HTTP protocol beyond HTTP POST and HTTP GET</a:t>
            </a:r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HTTP PUT, HTTP DELETE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endParaRPr lang="en-US" altLang="en-US" sz="25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06E8-83A7-4FB2-B7B7-AEB12167F9EE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4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Concepts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F0-59FA-4E84-8403-A786CBC32EA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4655820" y="2700339"/>
            <a:ext cx="3040380" cy="25117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30">
              <a:latin typeface="Arial" panose="020B060402020202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24400" y="1675926"/>
            <a:ext cx="487985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 dirty="0">
                <a:latin typeface="Arial" panose="020B0604020202020204" pitchFamily="34" charset="0"/>
              </a:rPr>
              <a:t>Nouns (Resources)</a:t>
            </a:r>
            <a:br>
              <a:rPr lang="en-US" altLang="en-US" sz="1980" b="1" dirty="0">
                <a:latin typeface="Arial" panose="020B0604020202020204" pitchFamily="34" charset="0"/>
              </a:rPr>
            </a:br>
            <a:r>
              <a:rPr lang="en-US" altLang="en-US" sz="1980" i="1" dirty="0">
                <a:latin typeface="Arial" panose="020B0604020202020204" pitchFamily="34" charset="0"/>
              </a:rPr>
              <a:t>unconstrained</a:t>
            </a:r>
            <a:br>
              <a:rPr lang="en-US" altLang="en-US" sz="1980" dirty="0">
                <a:latin typeface="Arial" panose="020B0604020202020204" pitchFamily="34" charset="0"/>
              </a:rPr>
            </a:br>
            <a:r>
              <a:rPr lang="en-US" altLang="en-US" sz="1980" dirty="0">
                <a:latin typeface="Arial" panose="020B0604020202020204" pitchFamily="34" charset="0"/>
              </a:rPr>
              <a:t>i.e., http://example.com/employees/12345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78480" y="5074921"/>
            <a:ext cx="149591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 dirty="0">
                <a:latin typeface="Arial" panose="020B0604020202020204" pitchFamily="34" charset="0"/>
              </a:rPr>
              <a:t>Verbs</a:t>
            </a:r>
            <a:br>
              <a:rPr lang="en-US" altLang="en-US" sz="1980" b="1" dirty="0">
                <a:latin typeface="Arial" panose="020B0604020202020204" pitchFamily="34" charset="0"/>
              </a:rPr>
            </a:br>
            <a:r>
              <a:rPr lang="en-US" altLang="en-US" sz="1980" i="1" dirty="0">
                <a:latin typeface="Arial" panose="020B0604020202020204" pitchFamily="34" charset="0"/>
              </a:rPr>
              <a:t>constrained</a:t>
            </a:r>
            <a:br>
              <a:rPr lang="en-US" altLang="en-US" sz="1980" dirty="0">
                <a:latin typeface="Arial" panose="020B0604020202020204" pitchFamily="34" charset="0"/>
              </a:rPr>
            </a:br>
            <a:r>
              <a:rPr lang="en-US" altLang="en-US" sz="1980" dirty="0">
                <a:latin typeface="Arial" panose="020B0604020202020204" pitchFamily="34" charset="0"/>
              </a:rPr>
              <a:t>i.e., GET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810500" y="5074921"/>
            <a:ext cx="2175590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 dirty="0">
                <a:latin typeface="Arial" panose="020B0604020202020204" pitchFamily="34" charset="0"/>
              </a:rPr>
              <a:t>Representations</a:t>
            </a:r>
            <a:br>
              <a:rPr lang="en-US" altLang="en-US" sz="1980" b="1" dirty="0">
                <a:latin typeface="Arial" panose="020B0604020202020204" pitchFamily="34" charset="0"/>
              </a:rPr>
            </a:br>
            <a:r>
              <a:rPr lang="en-US" altLang="en-US" sz="1980" i="1" dirty="0">
                <a:latin typeface="Arial" panose="020B0604020202020204" pitchFamily="34" charset="0"/>
              </a:rPr>
              <a:t>constrained</a:t>
            </a:r>
            <a:br>
              <a:rPr lang="en-US" altLang="en-US" sz="1980" i="1" dirty="0">
                <a:latin typeface="Arial" panose="020B0604020202020204" pitchFamily="34" charset="0"/>
              </a:rPr>
            </a:br>
            <a:r>
              <a:rPr lang="en-US" altLang="en-US" sz="1980" dirty="0">
                <a:latin typeface="Arial" panose="020B0604020202020204" pitchFamily="34" charset="0"/>
              </a:rPr>
              <a:t>i.e., XML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615942" y="3909061"/>
            <a:ext cx="9492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8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5227354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2351700" y="1447801"/>
            <a:ext cx="7353409" cy="48006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520" dirty="0"/>
              <a:t>The key abstraction of information in REST is a resource.</a:t>
            </a:r>
          </a:p>
          <a:p>
            <a:pPr>
              <a:lnSpc>
                <a:spcPct val="110000"/>
              </a:lnSpc>
            </a:pPr>
            <a:r>
              <a:rPr lang="en-US" altLang="en-US" sz="2520" dirty="0"/>
              <a:t>A resource is a conceptual mapping to a set of entities</a:t>
            </a:r>
          </a:p>
          <a:p>
            <a:pPr lvl="1">
              <a:lnSpc>
                <a:spcPct val="110000"/>
              </a:lnSpc>
            </a:pPr>
            <a:r>
              <a:rPr lang="en-US" altLang="en-US" sz="2160" dirty="0"/>
              <a:t>Any information that can be named can be a resource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a document or image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a temporal service (e.g. "today's weather in Los Angeles")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a collection of other resources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a non-virtual object (e.g. a person)</a:t>
            </a:r>
          </a:p>
          <a:p>
            <a:pPr>
              <a:lnSpc>
                <a:spcPct val="110000"/>
              </a:lnSpc>
            </a:pPr>
            <a:r>
              <a:rPr lang="en-US" altLang="en-US" sz="2520" dirty="0"/>
              <a:t>Represented with a global identifier (URI in HTTP)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http://www.boeing.com/aircraft/747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762F-E51E-40D8-B472-4E778163F9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36971" y="805545"/>
            <a:ext cx="18941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REpresentative</a:t>
            </a:r>
            <a:r>
              <a:rPr lang="en-US" dirty="0"/>
              <a:t> State Transfer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28543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20" dirty="0"/>
              <a:t>Represent the actions to be performed on resources</a:t>
            </a:r>
          </a:p>
          <a:p>
            <a:endParaRPr lang="en-US" altLang="en-US" sz="2520" dirty="0"/>
          </a:p>
          <a:p>
            <a:r>
              <a:rPr lang="en-US" altLang="en-US" sz="2520" dirty="0"/>
              <a:t>HTTP GET </a:t>
            </a:r>
          </a:p>
          <a:p>
            <a:r>
              <a:rPr lang="en-US" altLang="en-US" sz="2520" dirty="0"/>
              <a:t>HTTP POST</a:t>
            </a:r>
          </a:p>
          <a:p>
            <a:r>
              <a:rPr lang="en-US" altLang="en-US" sz="2520" dirty="0"/>
              <a:t>HTTP PUT</a:t>
            </a:r>
          </a:p>
          <a:p>
            <a:r>
              <a:rPr lang="en-US" altLang="en-US" sz="2520" dirty="0"/>
              <a:t>HTTP DELETE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C186-F45D-4D5E-900E-37E07485451F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0289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GET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422682" cy="46482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20" dirty="0"/>
              <a:t>How clients ask for the information they seek.</a:t>
            </a:r>
          </a:p>
          <a:p>
            <a:r>
              <a:rPr lang="en-US" altLang="en-US" sz="2520" dirty="0"/>
              <a:t>Issuing a GET request transfers the data from the server to the client in some representation</a:t>
            </a:r>
          </a:p>
          <a:p>
            <a:endParaRPr lang="en-US" altLang="en-US" sz="252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2"/>
              </a:rPr>
              <a:t>http://localhost/books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all books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3"/>
              </a:rPr>
              <a:t>http://localhost/books/ISBN-0011021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book identified with ISBN-0011021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4"/>
              </a:rPr>
              <a:t>http://localhost/books/ISBN-0011021/authors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authors for book identified with ISBN-0011021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77B1-F174-4ACA-8AD5-EBA14E209444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7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PUT, POST, DELETE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831391" cy="4648206"/>
          </a:xfrm>
        </p:spPr>
        <p:txBody>
          <a:bodyPr>
            <a:normAutofit/>
          </a:bodyPr>
          <a:lstStyle/>
          <a:p>
            <a:r>
              <a:rPr lang="en-US" altLang="en-US" sz="2520" dirty="0"/>
              <a:t>POST </a:t>
            </a:r>
            <a:r>
              <a:rPr lang="en-US" altLang="en-US" sz="2520" dirty="0">
                <a:hlinkClick r:id="rId2"/>
              </a:rPr>
              <a:t>http://localhost/books/</a:t>
            </a:r>
            <a:r>
              <a:rPr lang="en-US" altLang="en-US" sz="2520" dirty="0"/>
              <a:t>  </a:t>
            </a:r>
          </a:p>
          <a:p>
            <a:pPr lvl="1"/>
            <a:r>
              <a:rPr lang="en-US" altLang="en-US" dirty="0"/>
              <a:t>Content: {title, authors[], …}</a:t>
            </a:r>
          </a:p>
          <a:p>
            <a:pPr lvl="1"/>
            <a:r>
              <a:rPr lang="en-US" altLang="en-US" dirty="0"/>
              <a:t>Creates a new book with given properties</a:t>
            </a:r>
          </a:p>
          <a:p>
            <a:pPr lvl="1"/>
            <a:endParaRPr lang="en-US" altLang="en-US" dirty="0"/>
          </a:p>
          <a:p>
            <a:r>
              <a:rPr lang="en-US" altLang="en-US" sz="2520" dirty="0"/>
              <a:t>PUT </a:t>
            </a:r>
            <a:r>
              <a:rPr lang="en-US" altLang="en-US" sz="2520" dirty="0">
                <a:hlinkClick r:id="rId3"/>
              </a:rPr>
              <a:t>http://localhost/books/isbn-111</a:t>
            </a:r>
            <a:r>
              <a:rPr lang="en-US" altLang="en-US" sz="2520" dirty="0"/>
              <a:t> </a:t>
            </a:r>
          </a:p>
          <a:p>
            <a:pPr lvl="1"/>
            <a:r>
              <a:rPr lang="en-US" altLang="en-US" dirty="0"/>
              <a:t>Content: {</a:t>
            </a:r>
            <a:r>
              <a:rPr lang="en-US" altLang="en-US" dirty="0" err="1"/>
              <a:t>isbn</a:t>
            </a:r>
            <a:r>
              <a:rPr lang="en-US" altLang="en-US" dirty="0"/>
              <a:t>, title, authors[], …}</a:t>
            </a:r>
          </a:p>
          <a:p>
            <a:pPr lvl="1"/>
            <a:r>
              <a:rPr lang="en-US" altLang="en-US" dirty="0"/>
              <a:t>Updates book identified by isbn-111 with submitted properties</a:t>
            </a:r>
          </a:p>
          <a:p>
            <a:pPr lvl="1"/>
            <a:endParaRPr lang="en-US" altLang="en-US" dirty="0"/>
          </a:p>
          <a:p>
            <a:r>
              <a:rPr lang="en-US" altLang="en-US" sz="2520" dirty="0"/>
              <a:t>DELETE </a:t>
            </a:r>
            <a:r>
              <a:rPr lang="en-US" altLang="en-US" sz="2520" dirty="0">
                <a:hlinkClick r:id="rId4"/>
              </a:rPr>
              <a:t>http://localhost/books/ISBN-0011</a:t>
            </a:r>
            <a:endParaRPr lang="en-US" altLang="en-US" sz="2520" dirty="0"/>
          </a:p>
          <a:p>
            <a:pPr lvl="1"/>
            <a:r>
              <a:rPr lang="en-US" altLang="en-US" sz="2160" dirty="0"/>
              <a:t>Delete book identified by ISBN-0011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B032-78EC-454F-8035-25BC0E4F901C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22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  <a:endParaRPr lang="en-US" altLang="zh-TW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256427" cy="4648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Remote Procedure Call (RPC) is a high-level model for client-sever communication.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It provides the programmers with a familiar mechanism for building distributed systems.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Examples: File service, Authentication service.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0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Two main formats:</a:t>
            </a:r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JavaScript Object Notation (JSON)</a:t>
            </a:r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XML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It is common to have multiple representations of the same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CE32-1F52-4DB7-8E65-143B484365EE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448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it called </a:t>
            </a:r>
            <a:br>
              <a:rPr lang="en-US" altLang="en-US" dirty="0"/>
            </a:br>
            <a:r>
              <a:rPr lang="en-US" altLang="en-US" sz="3200" dirty="0"/>
              <a:t>"Representational State Transfer"?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F287-6BDF-40EC-97FC-8FDA8E03F24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9331" name="Oval 3"/>
          <p:cNvSpPr>
            <a:spLocks noChangeArrowheads="1"/>
          </p:cNvSpPr>
          <p:nvPr/>
        </p:nvSpPr>
        <p:spPr bwMode="auto">
          <a:xfrm>
            <a:off x="7840504" y="2001680"/>
            <a:ext cx="1558766" cy="1471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Resource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681289" y="2244568"/>
            <a:ext cx="1284447" cy="1025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Client</a:t>
            </a: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3965735" y="2691765"/>
            <a:ext cx="379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091464" y="2340293"/>
            <a:ext cx="3503906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http://www.boeing.com/aircraft/747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H="1">
            <a:off x="3995739" y="2851785"/>
            <a:ext cx="38233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4977289" y="2883219"/>
            <a:ext cx="0" cy="1037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6743224" y="3034665"/>
            <a:ext cx="0" cy="1038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970146" y="4071938"/>
            <a:ext cx="1678663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Boeing747.html</a:t>
            </a:r>
          </a:p>
        </p:txBody>
      </p:sp>
      <p:sp>
        <p:nvSpPr>
          <p:cNvPr id="99339" name="Freeform 11"/>
          <p:cNvSpPr>
            <a:spLocks/>
          </p:cNvSpPr>
          <p:nvPr/>
        </p:nvSpPr>
        <p:spPr bwMode="auto">
          <a:xfrm>
            <a:off x="4870133" y="2847500"/>
            <a:ext cx="1851660" cy="252888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0" name="Freeform 12"/>
          <p:cNvSpPr>
            <a:spLocks/>
          </p:cNvSpPr>
          <p:nvPr/>
        </p:nvSpPr>
        <p:spPr bwMode="auto">
          <a:xfrm>
            <a:off x="4864418" y="3880485"/>
            <a:ext cx="1850232" cy="25146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2244090" y="4657725"/>
            <a:ext cx="7829550" cy="1421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The Client references a Web</a:t>
            </a:r>
            <a:r>
              <a:rPr lang="en-US" altLang="en-US" sz="1440" b="1"/>
              <a:t> </a:t>
            </a:r>
            <a:r>
              <a:rPr lang="en-US" altLang="en-US" sz="1440"/>
              <a:t>resource using a URL.  A </a:t>
            </a:r>
            <a:r>
              <a:rPr lang="en-US" altLang="en-US" sz="1440" b="1"/>
              <a:t>representation</a:t>
            </a:r>
            <a:r>
              <a:rPr lang="en-US" altLang="en-US" sz="1440"/>
              <a:t> of the resource is returned (in this case as an HTML document). </a:t>
            </a:r>
          </a:p>
          <a:p>
            <a:pPr eaLnBrk="0" hangingPunct="0"/>
            <a:r>
              <a:rPr lang="en-US" altLang="en-US" sz="1440"/>
              <a:t>The representation (e.g., Boeing747.html) places the client application in a </a:t>
            </a:r>
            <a:r>
              <a:rPr lang="en-US" altLang="en-US" sz="1440" b="1"/>
              <a:t>state</a:t>
            </a:r>
            <a:r>
              <a:rPr lang="en-US" altLang="en-US" sz="1440"/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altLang="en-US" sz="1440" b="1"/>
              <a:t>transfer</a:t>
            </a:r>
            <a:r>
              <a:rPr lang="en-US" altLang="en-US" sz="1440"/>
              <a:t>s) state with each resource representation --&gt; Representation State Transfer!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4998722" y="3174683"/>
            <a:ext cx="1832551" cy="7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Fuel requirements</a:t>
            </a:r>
          </a:p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Maintenance schedule</a:t>
            </a:r>
            <a:endParaRPr lang="en-US" altLang="en-US" sz="1440"/>
          </a:p>
          <a:p>
            <a:pPr eaLnBrk="0" hangingPunct="0"/>
            <a:r>
              <a:rPr lang="en-US" altLang="en-US" sz="144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088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8" name="Rectangle 1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Style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D48-2AA8-4451-8A31-FE7FF23118C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28717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 anchor="ctr"/>
          <a:lstStyle>
            <a:lvl1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600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0389" y="1920240"/>
            <a:ext cx="897255" cy="407194"/>
            <a:chOff x="363" y="1476"/>
            <a:chExt cx="477" cy="257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6339464" y="228885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6335178" y="2668905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365227" y="2537461"/>
            <a:ext cx="787581" cy="408623"/>
            <a:chOff x="392" y="1476"/>
            <a:chExt cx="421" cy="257"/>
          </a:xfrm>
        </p:grpSpPr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392" y="1478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XML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5569367" y="1975963"/>
            <a:ext cx="758666" cy="3777615"/>
            <a:chOff x="2778" y="1755"/>
            <a:chExt cx="478" cy="1156"/>
          </a:xfrm>
        </p:grpSpPr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 rot="16200000">
              <a:off x="2597" y="2221"/>
              <a:ext cx="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980"/>
                <a:t>        Web/Proxy Server</a:t>
              </a: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7385308" y="2004537"/>
            <a:ext cx="1678782" cy="3739038"/>
            <a:chOff x="3634" y="2055"/>
            <a:chExt cx="1056" cy="489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4103" y="2136"/>
              <a:ext cx="116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endParaRPr lang="en-US" altLang="en-US" sz="1980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3191929" y="1955959"/>
            <a:ext cx="88837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GET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4327785" y="2068830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5023586" y="2228850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4419223" y="2577465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9084094" y="2268855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9235541" y="2097405"/>
            <a:ext cx="75853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doGet()</a:t>
            </a:r>
          </a:p>
        </p:txBody>
      </p: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2351200" y="3223261"/>
            <a:ext cx="765626" cy="408623"/>
            <a:chOff x="381" y="1476"/>
            <a:chExt cx="440" cy="257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81" y="1478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2291923" y="3840481"/>
            <a:ext cx="816586" cy="408623"/>
            <a:chOff x="384" y="1476"/>
            <a:chExt cx="437" cy="257"/>
          </a:xfrm>
        </p:grpSpPr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384" y="1478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JSON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02" name="Line 70"/>
          <p:cNvSpPr>
            <a:spLocks noChangeShapeType="1"/>
          </p:cNvSpPr>
          <p:nvPr/>
        </p:nvSpPr>
        <p:spPr bwMode="auto">
          <a:xfrm flipV="1">
            <a:off x="3064769" y="3491866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H="1" flipV="1">
            <a:off x="3064769" y="3977640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3191928" y="3223260"/>
            <a:ext cx="96371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POST</a:t>
            </a:r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4327785" y="3334703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5036444" y="349615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4419223" y="3844767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9085521" y="318897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9236969" y="3017520"/>
            <a:ext cx="95570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doPost(id)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6359466" y="3556159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6353752" y="393477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7505324" y="3223261"/>
            <a:ext cx="1457325" cy="114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REST Engine</a:t>
            </a:r>
          </a:p>
          <a:p>
            <a:pPr eaLnBrk="0" hangingPunct="0"/>
            <a:r>
              <a:rPr lang="en-US" altLang="en-US" sz="1800"/>
              <a:t>(</a:t>
            </a:r>
            <a:r>
              <a:rPr lang="en-US" altLang="en-US" sz="1440"/>
              <a:t>locate resource and generate response</a:t>
            </a:r>
            <a:r>
              <a:rPr lang="en-US" altLang="en-US" sz="1800"/>
              <a:t>)</a:t>
            </a:r>
          </a:p>
        </p:txBody>
      </p: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2308066" y="4526281"/>
            <a:ext cx="765186" cy="408623"/>
            <a:chOff x="398" y="1476"/>
            <a:chExt cx="408" cy="257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32" name="Text Box 100"/>
            <p:cNvSpPr txBox="1">
              <a:spLocks noChangeArrowheads="1"/>
            </p:cNvSpPr>
            <p:nvPr/>
          </p:nvSpPr>
          <p:spPr bwMode="auto">
            <a:xfrm>
              <a:off x="398" y="147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PO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3153352" y="4770597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3187641" y="4503420"/>
            <a:ext cx="1162492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DELETE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323499" y="4616292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5032158" y="477631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6353752" y="4807744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9099808" y="418338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3" name="Rectangle 121"/>
          <p:cNvSpPr>
            <a:spLocks noChangeArrowheads="1"/>
          </p:cNvSpPr>
          <p:nvPr/>
        </p:nvSpPr>
        <p:spPr bwMode="auto">
          <a:xfrm>
            <a:off x="9236969" y="3977640"/>
            <a:ext cx="973337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doDelete()</a:t>
            </a:r>
          </a:p>
        </p:txBody>
      </p:sp>
      <p:grpSp>
        <p:nvGrpSpPr>
          <p:cNvPr id="18560" name="Group 128"/>
          <p:cNvGrpSpPr>
            <a:grpSpLocks/>
          </p:cNvGrpSpPr>
          <p:nvPr/>
        </p:nvGrpSpPr>
        <p:grpSpPr bwMode="auto">
          <a:xfrm>
            <a:off x="2294953" y="5143500"/>
            <a:ext cx="837262" cy="407194"/>
            <a:chOff x="393" y="1476"/>
            <a:chExt cx="418" cy="257"/>
          </a:xfrm>
        </p:grpSpPr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62" name="Text Box 130"/>
            <p:cNvSpPr txBox="1">
              <a:spLocks noChangeArrowheads="1"/>
            </p:cNvSpPr>
            <p:nvPr/>
          </p:nvSpPr>
          <p:spPr bwMode="auto">
            <a:xfrm>
              <a:off x="393" y="1478"/>
              <a:ext cx="41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TEXT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63" name="Line 131"/>
          <p:cNvSpPr>
            <a:spLocks noChangeShapeType="1"/>
          </p:cNvSpPr>
          <p:nvPr/>
        </p:nvSpPr>
        <p:spPr bwMode="auto">
          <a:xfrm flipH="1" flipV="1">
            <a:off x="3116203" y="5294949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65" name="Text Box 133"/>
          <p:cNvSpPr txBox="1">
            <a:spLocks noChangeArrowheads="1"/>
          </p:cNvSpPr>
          <p:nvPr/>
        </p:nvSpPr>
        <p:spPr bwMode="auto">
          <a:xfrm>
            <a:off x="4393506" y="5153502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6328034" y="5243513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4" name="Line 142"/>
          <p:cNvSpPr>
            <a:spLocks noChangeShapeType="1"/>
          </p:cNvSpPr>
          <p:nvPr/>
        </p:nvSpPr>
        <p:spPr bwMode="auto">
          <a:xfrm flipH="1" flipV="1">
            <a:off x="3107632" y="2696052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5" name="Line 143"/>
          <p:cNvSpPr>
            <a:spLocks noChangeShapeType="1"/>
          </p:cNvSpPr>
          <p:nvPr/>
        </p:nvSpPr>
        <p:spPr bwMode="auto">
          <a:xfrm>
            <a:off x="3149066" y="2208848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9" name="AutoShape 147"/>
          <p:cNvSpPr>
            <a:spLocks noChangeArrowheads="1"/>
          </p:cNvSpPr>
          <p:nvPr/>
        </p:nvSpPr>
        <p:spPr bwMode="auto">
          <a:xfrm>
            <a:off x="9579868" y="4869180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0" name="AutoShape 148"/>
          <p:cNvSpPr>
            <a:spLocks noChangeArrowheads="1"/>
          </p:cNvSpPr>
          <p:nvPr/>
        </p:nvSpPr>
        <p:spPr bwMode="auto">
          <a:xfrm>
            <a:off x="9785608" y="5143500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1" name="Line 149"/>
          <p:cNvSpPr>
            <a:spLocks noChangeShapeType="1"/>
          </p:cNvSpPr>
          <p:nvPr/>
        </p:nvSpPr>
        <p:spPr bwMode="auto">
          <a:xfrm>
            <a:off x="9031228" y="5074920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6685086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REST for bears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66618"/>
              </p:ext>
            </p:extLst>
          </p:nvPr>
        </p:nvGraphicFramePr>
        <p:xfrm>
          <a:off x="2428894" y="2055505"/>
          <a:ext cx="6978342" cy="3856233"/>
        </p:xfrm>
        <a:graphic>
          <a:graphicData uri="http://schemas.openxmlformats.org/drawingml/2006/table">
            <a:tbl>
              <a:tblPr/>
              <a:tblGrid>
                <a:gridCol w="275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72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Route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HTTP Verb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all the bears.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2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Create a bear.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 single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Update a bear with new info.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a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0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bear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99656" y="1522461"/>
            <a:ext cx="766869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router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bears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router.route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'/bears'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.post(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bear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bear.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req.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bears.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(bear);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res.json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message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 created!'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of our routes will be prefixed with /</a:t>
            </a:r>
            <a:r>
              <a:rPr lang="en-US" altLang="en-US" sz="1600" dirty="0" err="1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en-US" sz="16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bodyParser.json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router);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8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51700" y="1267691"/>
            <a:ext cx="6711654" cy="4980716"/>
          </a:xfrm>
        </p:spPr>
        <p:txBody>
          <a:bodyPr/>
          <a:lstStyle/>
          <a:p>
            <a:r>
              <a:rPr lang="en-US" dirty="0"/>
              <a:t>Chrome plugins with REST clients functionality are available. e.g., Postman, DHC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00" y="2161831"/>
            <a:ext cx="7296150" cy="41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- React</a:t>
            </a:r>
            <a:endParaRPr lang="th-T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bears (1)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4270" y="1244025"/>
            <a:ext cx="7527440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'lodash'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 }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th-TH" altLang="th-TH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0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bears 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2650" y="1444890"/>
            <a:ext cx="7325700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 =&gt;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="list-group-item"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th-TH" altLang="th-TH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 {bear.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{bear.weight}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&lt;h2&gt;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 Profile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&lt;ul </a:t>
            </a:r>
            <a:r>
              <a:rPr lang="th-TH" altLang="th-TH" sz="14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="list-group"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4800" dirty="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05275" y="1228824"/>
            <a:ext cx="1817810" cy="56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4338" y="994289"/>
            <a:ext cx="136556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lodash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09369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Cross-Origin Resource 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573" y="1330037"/>
            <a:ext cx="6711654" cy="4648206"/>
          </a:xfrm>
        </p:spPr>
        <p:txBody>
          <a:bodyPr/>
          <a:lstStyle/>
          <a:p>
            <a:r>
              <a:rPr lang="en-US" dirty="0"/>
              <a:t>Allow APIs to be called from different domains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79237" y="8967354"/>
            <a:ext cx="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52283" y="5477337"/>
            <a:ext cx="485255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 = require(</a:t>
            </a:r>
            <a:r>
              <a:rPr lang="th-TH" altLang="th-TH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'cors'</a:t>
            </a:r>
            <a: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express()</a:t>
            </a:r>
            <a:b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th-TH" altLang="th-TH" sz="20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th-TH" altLang="th-TH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(cors())</a:t>
            </a:r>
            <a:endParaRPr lang="th-TH" altLang="th-TH" sz="6600" dirty="0">
              <a:latin typeface="Arial" panose="020B0604020202020204" pitchFamily="34" charset="0"/>
            </a:endParaRPr>
          </a:p>
        </p:txBody>
      </p:sp>
      <p:pic>
        <p:nvPicPr>
          <p:cNvPr id="1027" name="Picture 3" descr="https://mdn.mozillademos.org/files/14295/CORS_princ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70" y="1664987"/>
            <a:ext cx="5200312" cy="36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23221"/>
            <a:ext cx="9404723" cy="140053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>
                <a:latin typeface="Tahoma" panose="020B0604030504040204" pitchFamily="34" charset="0"/>
              </a:rPr>
              <a:t>RPC Model</a:t>
            </a:r>
            <a:endParaRPr lang="en-US" altLang="zh-TW" sz="3200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198" name="Group 27"/>
          <p:cNvGrpSpPr>
            <a:grpSpLocks/>
          </p:cNvGrpSpPr>
          <p:nvPr/>
        </p:nvGrpSpPr>
        <p:grpSpPr bwMode="auto">
          <a:xfrm>
            <a:off x="1900238" y="2013562"/>
            <a:ext cx="8616950" cy="3560763"/>
            <a:chOff x="333" y="1477"/>
            <a:chExt cx="5428" cy="2243"/>
          </a:xfrm>
        </p:grpSpPr>
        <p:grpSp>
          <p:nvGrpSpPr>
            <p:cNvPr id="8199" name="Group 26"/>
            <p:cNvGrpSpPr>
              <a:grpSpLocks/>
            </p:cNvGrpSpPr>
            <p:nvPr/>
          </p:nvGrpSpPr>
          <p:grpSpPr bwMode="auto">
            <a:xfrm>
              <a:off x="1103" y="3487"/>
              <a:ext cx="1893" cy="233"/>
              <a:chOff x="3437" y="3244"/>
              <a:chExt cx="1893" cy="233"/>
            </a:xfrm>
          </p:grpSpPr>
          <p:sp>
            <p:nvSpPr>
              <p:cNvPr id="8218" name="Text Box 11"/>
              <p:cNvSpPr txBox="1">
                <a:spLocks noChangeArrowheads="1"/>
              </p:cNvSpPr>
              <p:nvPr/>
            </p:nvSpPr>
            <p:spPr bwMode="auto">
              <a:xfrm>
                <a:off x="3886" y="3244"/>
                <a:ext cx="14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dash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Blocking state</a:t>
                </a:r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>
                <a:off x="3437" y="3401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1619" y="1490"/>
              <a:ext cx="8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>
                  <a:latin typeface="+mn-lt"/>
                </a:rPr>
                <a:t>client</a:t>
              </a:r>
            </a:p>
          </p:txBody>
        </p: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3163" y="1477"/>
              <a:ext cx="813" cy="1904"/>
              <a:chOff x="2864" y="1595"/>
              <a:chExt cx="660" cy="1904"/>
            </a:xfrm>
          </p:grpSpPr>
          <p:sp>
            <p:nvSpPr>
              <p:cNvPr id="8216" name="Line 7"/>
              <p:cNvSpPr>
                <a:spLocks noChangeShapeType="1"/>
              </p:cNvSpPr>
              <p:nvPr/>
            </p:nvSpPr>
            <p:spPr bwMode="auto">
              <a:xfrm>
                <a:off x="3194" y="1879"/>
                <a:ext cx="0" cy="16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8217" name="Text Box 8"/>
              <p:cNvSpPr txBox="1">
                <a:spLocks noChangeArrowheads="1"/>
              </p:cNvSpPr>
              <p:nvPr/>
            </p:nvSpPr>
            <p:spPr bwMode="auto">
              <a:xfrm>
                <a:off x="2864" y="1595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2021" y="1965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356" y="1767"/>
              <a:ext cx="9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request</a:t>
              </a:r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2017" y="1751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>
              <a:off x="2010" y="3231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>
              <a:off x="2010" y="1973"/>
              <a:ext cx="7" cy="126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7" name="Line 16"/>
            <p:cNvSpPr>
              <a:spLocks noChangeShapeType="1"/>
            </p:cNvSpPr>
            <p:nvPr/>
          </p:nvSpPr>
          <p:spPr bwMode="auto">
            <a:xfrm flipH="1">
              <a:off x="2022" y="2927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8" name="Text Box 17"/>
            <p:cNvSpPr txBox="1">
              <a:spLocks noChangeArrowheads="1"/>
            </p:cNvSpPr>
            <p:nvPr/>
          </p:nvSpPr>
          <p:spPr bwMode="auto">
            <a:xfrm>
              <a:off x="2274" y="2756"/>
              <a:ext cx="9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reply</a:t>
              </a:r>
              <a:endParaRPr lang="en-US" altLang="en-US" sz="2000">
                <a:latin typeface="+mn-lt"/>
              </a:endParaRPr>
            </a:p>
          </p:txBody>
        </p:sp>
        <p:grpSp>
          <p:nvGrpSpPr>
            <p:cNvPr id="8209" name="Group 18"/>
            <p:cNvGrpSpPr>
              <a:grpSpLocks/>
            </p:cNvGrpSpPr>
            <p:nvPr/>
          </p:nvGrpSpPr>
          <p:grpSpPr bwMode="auto">
            <a:xfrm>
              <a:off x="3437" y="3487"/>
              <a:ext cx="2049" cy="233"/>
              <a:chOff x="3437" y="3403"/>
              <a:chExt cx="2049" cy="233"/>
            </a:xfrm>
          </p:grpSpPr>
          <p:sp>
            <p:nvSpPr>
              <p:cNvPr id="8214" name="Text Box 19"/>
              <p:cNvSpPr txBox="1">
                <a:spLocks noChangeArrowheads="1"/>
              </p:cNvSpPr>
              <p:nvPr/>
            </p:nvSpPr>
            <p:spPr bwMode="auto">
              <a:xfrm>
                <a:off x="3886" y="3403"/>
                <a:ext cx="16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Executing state</a:t>
                </a:r>
              </a:p>
            </p:txBody>
          </p:sp>
          <p:sp>
            <p:nvSpPr>
              <p:cNvPr id="8215" name="Line 20"/>
              <p:cNvSpPr>
                <a:spLocks noChangeShapeType="1"/>
              </p:cNvSpPr>
              <p:nvPr/>
            </p:nvSpPr>
            <p:spPr bwMode="auto">
              <a:xfrm>
                <a:off x="3437" y="3556"/>
                <a:ext cx="4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10" name="Text Box 22"/>
            <p:cNvSpPr txBox="1">
              <a:spLocks noChangeArrowheads="1"/>
            </p:cNvSpPr>
            <p:nvPr/>
          </p:nvSpPr>
          <p:spPr bwMode="auto">
            <a:xfrm>
              <a:off x="333" y="1722"/>
              <a:ext cx="164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Call procedure and wait for reply</a:t>
              </a:r>
            </a:p>
          </p:txBody>
        </p:sp>
        <p:sp>
          <p:nvSpPr>
            <p:cNvPr id="8211" name="Text Box 23"/>
            <p:cNvSpPr txBox="1">
              <a:spLocks noChangeArrowheads="1"/>
            </p:cNvSpPr>
            <p:nvPr/>
          </p:nvSpPr>
          <p:spPr bwMode="auto">
            <a:xfrm>
              <a:off x="3593" y="2006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Receive request and start process execution</a:t>
              </a:r>
            </a:p>
          </p:txBody>
        </p:sp>
        <p:sp>
          <p:nvSpPr>
            <p:cNvPr id="8212" name="Text Box 24"/>
            <p:cNvSpPr txBox="1">
              <a:spLocks noChangeArrowheads="1"/>
            </p:cNvSpPr>
            <p:nvPr/>
          </p:nvSpPr>
          <p:spPr bwMode="auto">
            <a:xfrm>
              <a:off x="3594" y="2638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Send reply and wait for next execution</a:t>
              </a:r>
            </a:p>
          </p:txBody>
        </p:sp>
        <p:sp>
          <p:nvSpPr>
            <p:cNvPr id="8213" name="Text Box 25"/>
            <p:cNvSpPr txBox="1">
              <a:spLocks noChangeArrowheads="1"/>
            </p:cNvSpPr>
            <p:nvPr/>
          </p:nvSpPr>
          <p:spPr bwMode="auto">
            <a:xfrm>
              <a:off x="1046" y="2970"/>
              <a:ext cx="9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Resume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75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0" y="452718"/>
            <a:ext cx="7568427" cy="690282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: Post and Delete 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8710" y="1722981"/>
            <a:ext cx="799335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'Fred'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br>
              <a:rPr lang="th-TH" altLang="th-TH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(response) =&gt; 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'Create a bear: '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response)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(error) =&gt; 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th-TH" altLang="th-TH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'http://localhost/api/bears/5'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(response) =&gt; 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'Delete:'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response)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th-TH" altLang="th-TH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3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- Redux - Router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8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apps. </a:t>
            </a:r>
          </a:p>
          <a:p>
            <a:r>
              <a:rPr lang="en-US" dirty="0"/>
              <a:t>Write applications that behave consistently, run in different environments (client, server, and native), and are easy to test. </a:t>
            </a:r>
          </a:p>
          <a:p>
            <a:endParaRPr lang="en-US" dirty="0"/>
          </a:p>
          <a:p>
            <a:r>
              <a:rPr lang="en-US" dirty="0"/>
              <a:t>Redux divides a component into several types:</a:t>
            </a:r>
          </a:p>
          <a:p>
            <a:pPr lvl="1"/>
            <a:r>
              <a:rPr lang="en-US" dirty="0"/>
              <a:t>Components (View)</a:t>
            </a:r>
          </a:p>
          <a:p>
            <a:pPr lvl="1"/>
            <a:r>
              <a:rPr lang="en-US" dirty="0"/>
              <a:t>Actions (Event)</a:t>
            </a:r>
          </a:p>
          <a:p>
            <a:pPr lvl="1"/>
            <a:r>
              <a:rPr lang="en-US" dirty="0"/>
              <a:t>Reducers (Data)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5050" y="6396159"/>
            <a:ext cx="8395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Reference: </a:t>
            </a:r>
            <a:r>
              <a:rPr lang="th-TH" dirty="0"/>
              <a:t>https://en.wikipedia.org/wiki/Redux_(JavaScript_library)</a:t>
            </a:r>
          </a:p>
        </p:txBody>
      </p:sp>
    </p:spTree>
    <p:extLst>
      <p:ext uri="{BB962C8B-B14F-4D97-AF65-F5344CB8AC3E}">
        <p14:creationId xmlns:p14="http://schemas.microsoft.com/office/powerpoint/2010/main" val="270546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5576" y="1143000"/>
            <a:ext cx="6029325" cy="56784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BearIndex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 =&gt;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th-TH" altLang="th-TH" sz="11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th-TH" altLang="th-TH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="list-group-item" </a:t>
            </a:r>
            <a:r>
              <a:rPr lang="th-TH" altLang="th-TH" sz="11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th-TH" altLang="th-TH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th-TH" altLang="th-TH" sz="11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 {bear.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{bear.weight}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&lt;h2&gt;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 Profile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&lt;ul </a:t>
            </a:r>
            <a:r>
              <a:rPr lang="th-TH" altLang="th-TH" sz="11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th-TH" altLang="th-TH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="list-group"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mapStateToProps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(state) {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th-TH" altLang="th-TH" sz="11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state.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1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connect(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mapStateToProps</a:t>
            </a: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1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lang="th-TH" altLang="th-TH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)(BearIndex)</a:t>
            </a:r>
            <a:r>
              <a:rPr lang="th-TH" altLang="th-TH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h-TH" altLang="th-TH" sz="2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2656" y="797859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components/bear_index.js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6022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94437" y="1662919"/>
            <a:ext cx="70104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FETCH_BEARS = 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'fetch_bears'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ROOT_URL = </a:t>
            </a:r>
            <a:r>
              <a:rPr lang="th-TH" altLang="th-TH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= axios.</a:t>
            </a:r>
            <a:r>
              <a:rPr lang="th-TH" altLang="th-TH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(ROOT_URL)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FETCH_BEARS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request</a:t>
            </a:r>
            <a:b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40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7687" y="126150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actions/index.js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9934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8760" y="2140715"/>
            <a:ext cx="698289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combineReducers 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'redux'</a:t>
            </a:r>
            <a: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import { reducer as formReducer } from 'redux-form';</a:t>
            </a:r>
            <a:br>
              <a:rPr lang="th-TH" altLang="th-TH" sz="16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BearsReducer </a:t>
            </a: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'./reducer_bears'</a:t>
            </a:r>
            <a: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rootReducer = </a:t>
            </a:r>
            <a: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combineReducers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BearsReducer</a:t>
            </a:r>
            <a:br>
              <a:rPr lang="th-TH" altLang="th-TH" sz="16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rootReducer</a:t>
            </a:r>
            <a: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th-TH" altLang="th-TH" sz="36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593" y="158040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reducers/index.js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002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React-Redux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2536" y="1463040"/>
            <a:ext cx="17430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components/</a:t>
            </a:r>
          </a:p>
          <a:p>
            <a:r>
              <a:rPr lang="en-US" dirty="0"/>
              <a:t>bear_index.js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332705" y="2116409"/>
            <a:ext cx="248602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componentDidMount</a:t>
            </a:r>
            <a:r>
              <a:rPr lang="en-US" sz="1600" dirty="0"/>
              <a:t>()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01712" y="3442023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fetchBears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4399488" y="5933821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RootReducer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689875" y="5559310"/>
            <a:ext cx="21478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reducers/index.js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2568324" y="3066492"/>
            <a:ext cx="194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actions/index.js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028387" y="5910668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BearReducer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7187759" y="4096973"/>
            <a:ext cx="1222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Store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687567" y="3069789"/>
            <a:ext cx="22232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MapStateToProps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3712369" y="1493437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</a:t>
            </a:r>
            <a:endParaRPr lang="th-T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75943" y="2443222"/>
            <a:ext cx="185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ActionCreator</a:t>
            </a:r>
            <a:endParaRPr lang="th-T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77787" y="349269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</a:t>
            </a:r>
            <a:endParaRPr lang="th-TH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11267" y="4440825"/>
            <a:ext cx="242649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applyMiddleware</a:t>
            </a:r>
            <a:endParaRPr lang="en-US" sz="1600" dirty="0"/>
          </a:p>
          <a:p>
            <a:pPr algn="ctr"/>
            <a:r>
              <a:rPr lang="en-US" sz="1600" dirty="0"/>
              <a:t>(promise)(</a:t>
            </a:r>
            <a:r>
              <a:rPr lang="en-US" sz="1600" dirty="0" err="1"/>
              <a:t>createStore</a:t>
            </a:r>
            <a:r>
              <a:rPr lang="en-US" sz="1600" dirty="0"/>
              <a:t>)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82517" y="45156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Middleware</a:t>
            </a:r>
            <a:endParaRPr lang="th-TH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32575" y="556579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Reducer</a:t>
            </a:r>
            <a:endParaRPr lang="th-TH" b="1" dirty="0"/>
          </a:p>
        </p:txBody>
      </p:sp>
      <p:sp>
        <p:nvSpPr>
          <p:cNvPr id="25" name="Down Arrow 24"/>
          <p:cNvSpPr/>
          <p:nvPr/>
        </p:nvSpPr>
        <p:spPr>
          <a:xfrm>
            <a:off x="4014788" y="2454209"/>
            <a:ext cx="209550" cy="60382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Down Arrow 25"/>
          <p:cNvSpPr/>
          <p:nvPr/>
        </p:nvSpPr>
        <p:spPr>
          <a:xfrm>
            <a:off x="3663698" y="3811356"/>
            <a:ext cx="209550" cy="60382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Down Arrow 27"/>
          <p:cNvSpPr/>
          <p:nvPr/>
        </p:nvSpPr>
        <p:spPr>
          <a:xfrm>
            <a:off x="4155836" y="5038354"/>
            <a:ext cx="243651" cy="5274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ight Arrow 28"/>
          <p:cNvSpPr/>
          <p:nvPr/>
        </p:nvSpPr>
        <p:spPr>
          <a:xfrm>
            <a:off x="6142562" y="5994792"/>
            <a:ext cx="862012" cy="2201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Down Arrow 29"/>
          <p:cNvSpPr/>
          <p:nvPr/>
        </p:nvSpPr>
        <p:spPr>
          <a:xfrm rot="10800000">
            <a:off x="7595857" y="4466305"/>
            <a:ext cx="304064" cy="14443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0800000">
            <a:off x="7595858" y="3435825"/>
            <a:ext cx="304064" cy="6441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Down Arrow 32"/>
          <p:cNvSpPr/>
          <p:nvPr/>
        </p:nvSpPr>
        <p:spPr>
          <a:xfrm rot="8088782">
            <a:off x="6528901" y="1595231"/>
            <a:ext cx="466135" cy="16112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/>
          <p:cNvSpPr txBox="1"/>
          <p:nvPr/>
        </p:nvSpPr>
        <p:spPr>
          <a:xfrm>
            <a:off x="6797001" y="2131667"/>
            <a:ext cx="22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 Render() View</a:t>
            </a:r>
            <a:endParaRPr lang="th-TH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9238" y="3968933"/>
            <a:ext cx="248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Got promises (bear)</a:t>
            </a:r>
            <a:endParaRPr lang="th-TH" dirty="0"/>
          </a:p>
        </p:txBody>
      </p:sp>
      <p:sp>
        <p:nvSpPr>
          <p:cNvPr id="36" name="TextBox 35"/>
          <p:cNvSpPr txBox="1"/>
          <p:nvPr/>
        </p:nvSpPr>
        <p:spPr>
          <a:xfrm>
            <a:off x="4202905" y="5244371"/>
            <a:ext cx="22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promise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650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95525" y="2390569"/>
            <a:ext cx="720090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'lodash'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{FETCH_BEARS }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'../actions'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 = {}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action) 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(action.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FETCH_BEARS: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mapKeys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(action.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th-TH" altLang="th-TH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3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526" y="1732830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reducers/bear_reducer.js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7111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- Router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8394" y="2065982"/>
            <a:ext cx="842210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Provider }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'react-redux'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createStore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'redux'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'react-router-dom'</a:t>
            </a:r>
            <a:b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'redux-promise'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'./reducers'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BearIndex </a:t>
            </a: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'./components/bear_index'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createStoreWithMiddleware = </a:t>
            </a:r>
            <a:r>
              <a:rPr lang="th-TH" altLang="th-TH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th-TH" altLang="th-TH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(promise)(createStore)</a:t>
            </a:r>
            <a:r>
              <a:rPr lang="th-TH" altLang="th-TH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h-TH" altLang="th-TH" sz="3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9447" y="4974121"/>
            <a:ext cx="394635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Install more libraries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185515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- Router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08711" y="1402484"/>
            <a:ext cx="8221579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5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AppBear </a:t>
            </a:r>
            <a:r>
              <a:rPr lang="th-TH" altLang="th-TH" sz="15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5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5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&lt;Provider </a:t>
            </a:r>
            <a:r>
              <a:rPr lang="th-TH" altLang="th-TH" sz="15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th-TH" altLang="th-TH" sz="15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{createStoreWithMiddleware(reducers)}</a:t>
            </a: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&lt;BrowserRouter&gt;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&lt;div&gt;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&lt;Switch&gt;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&lt;Route </a:t>
            </a:r>
            <a:r>
              <a:rPr lang="th-TH" altLang="th-TH" sz="15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h-TH" altLang="th-TH" sz="15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="/" </a:t>
            </a:r>
            <a:r>
              <a:rPr lang="th-TH" altLang="th-TH" sz="15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th-TH" altLang="th-TH" sz="15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{BearIndex} </a:t>
            </a: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&lt;/Switch&gt;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&lt;/div&gt;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&lt;/BrowserRouter&gt;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&lt;/Provider&gt;</a:t>
            </a:r>
            <a:b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5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5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5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AppBear</a:t>
            </a:r>
            <a:r>
              <a:rPr lang="th-TH" altLang="th-TH" sz="15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h-TH" altLang="th-TH" sz="1500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02117" y="3214034"/>
            <a:ext cx="1132811" cy="26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3140" y="2906423"/>
            <a:ext cx="1637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 path to a component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221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</a:t>
            </a:r>
            <a:endParaRPr lang="en-US" altLang="zh-TW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called procedure is in another process which may reside in another machine.</a:t>
            </a:r>
          </a:p>
          <a:p>
            <a:r>
              <a:rPr lang="en-US" altLang="en-US" dirty="0"/>
              <a:t>The processes do not share address space.</a:t>
            </a:r>
          </a:p>
          <a:p>
            <a:pPr lvl="1"/>
            <a:r>
              <a:rPr lang="en-US" altLang="en-US" dirty="0"/>
              <a:t>Passing of parameters by reference and passing pointer values are not allowed.</a:t>
            </a:r>
          </a:p>
          <a:p>
            <a:pPr lvl="1"/>
            <a:r>
              <a:rPr lang="en-US" altLang="en-US" dirty="0"/>
              <a:t>Parameters are passed by values.</a:t>
            </a:r>
          </a:p>
          <a:p>
            <a:r>
              <a:rPr lang="en-US" altLang="en-US" dirty="0"/>
              <a:t>The called remote procedure executes within the environment of the server process. </a:t>
            </a:r>
          </a:p>
          <a:p>
            <a:pPr lvl="1"/>
            <a:r>
              <a:rPr lang="en-US" altLang="en-US" dirty="0"/>
              <a:t>The called procedure does not have access to the calling procedure's environment.</a:t>
            </a:r>
          </a:p>
          <a:p>
            <a:r>
              <a:rPr lang="en-US" altLang="en-US" dirty="0"/>
              <a:t>No message passing or I/O at all is visible to the programmer.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1700" y="1600201"/>
            <a:ext cx="7436536" cy="4648206"/>
          </a:xfrm>
        </p:spPr>
        <p:txBody>
          <a:bodyPr>
            <a:normAutofit/>
          </a:bodyPr>
          <a:lstStyle/>
          <a:p>
            <a:r>
              <a:rPr lang="en-US" sz="1600" dirty="0"/>
              <a:t>"Advanced Operating Systems: RPC", Ajay </a:t>
            </a:r>
            <a:r>
              <a:rPr lang="en-US" sz="1600" dirty="0" err="1"/>
              <a:t>Katangur</a:t>
            </a:r>
            <a:endParaRPr lang="en-US" sz="1600" dirty="0"/>
          </a:p>
          <a:p>
            <a:r>
              <a:rPr lang="en-US" sz="1600" dirty="0"/>
              <a:t>"RPCs and Concurrency Control", </a:t>
            </a:r>
            <a:r>
              <a:rPr lang="en-US" sz="1600" dirty="0" err="1"/>
              <a:t>Indranil</a:t>
            </a:r>
            <a:r>
              <a:rPr lang="en-US" sz="1600" dirty="0"/>
              <a:t> Gupta, 2014</a:t>
            </a:r>
          </a:p>
          <a:p>
            <a:r>
              <a:rPr lang="en-US" sz="1600" dirty="0"/>
              <a:t>"JSON-RPC", http://en.wikipedia.org/wiki/JSON-RPC</a:t>
            </a:r>
          </a:p>
          <a:p>
            <a:r>
              <a:rPr lang="en-US" sz="1600" dirty="0"/>
              <a:t>"Node-jsonrpc2", https://github.com/pocesar/node-jsonrpc2</a:t>
            </a:r>
          </a:p>
          <a:p>
            <a:r>
              <a:rPr lang="en-US" sz="1600" dirty="0"/>
              <a:t>"Representational State Transfer (REST): </a:t>
            </a:r>
            <a:br>
              <a:rPr lang="en-US" sz="1600" dirty="0"/>
            </a:br>
            <a:r>
              <a:rPr lang="en-US" sz="1600" dirty="0"/>
              <a:t>Representing Information in Web 2.0 Applications", Emilio F </a:t>
            </a:r>
            <a:r>
              <a:rPr lang="en-US" sz="1600" dirty="0" err="1"/>
              <a:t>Zegarra</a:t>
            </a:r>
            <a:endParaRPr lang="en-US" sz="1600" dirty="0"/>
          </a:p>
          <a:p>
            <a:r>
              <a:rPr lang="en-US" sz="1600" dirty="0"/>
              <a:t>"Build a RESTful API Using Node and Express 4", https://scotch.io/tutorials/build-a-restful-api-using-node-and-express-4</a:t>
            </a:r>
          </a:p>
          <a:p>
            <a:r>
              <a:rPr lang="en-US" sz="1600" dirty="0"/>
              <a:t>"Express Routing", http://expressjs.com/guide/routing.html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</a:t>
            </a:r>
            <a:endParaRPr lang="en-US" altLang="zh-TW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call syntax</a:t>
            </a:r>
          </a:p>
          <a:p>
            <a:r>
              <a:rPr lang="en-US" altLang="en-US" dirty="0"/>
              <a:t>Familiar semantics</a:t>
            </a:r>
          </a:p>
          <a:p>
            <a:r>
              <a:rPr lang="en-US" altLang="en-US" dirty="0"/>
              <a:t>Well defined interface</a:t>
            </a:r>
          </a:p>
          <a:p>
            <a:r>
              <a:rPr lang="en-US" altLang="en-US" dirty="0"/>
              <a:t>Ease of use</a:t>
            </a:r>
          </a:p>
          <a:p>
            <a:r>
              <a:rPr lang="en-US" altLang="en-US" dirty="0"/>
              <a:t>Efficient</a:t>
            </a:r>
          </a:p>
          <a:p>
            <a:r>
              <a:rPr lang="en-US" altLang="en-US" dirty="0"/>
              <a:t>Can communicate between processes on the same machine or different machines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Limitations</a:t>
            </a:r>
            <a:endParaRPr lang="en-US" altLang="zh-TW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600201"/>
            <a:ext cx="7067792" cy="46482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Parameters passed by values only and pointer values are not allowed.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Speed: remote procedure calling (and return) time (i.e., overheads) can be significantly (1 - 3 orders of magnitude) slower than that for local procedure.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Failure: RPC is more vulnerable to failure (since it involves communication system, another machine and another process).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programmer should be aware of the call semantics, i.e. programs that make use of RPC must have the capability of handling errors that cannot occur in local procedure calls.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Issues</a:t>
            </a:r>
            <a:endParaRPr lang="en-US" altLang="zh-TW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Exception handling</a:t>
            </a:r>
          </a:p>
          <a:p>
            <a:pPr lvl="1"/>
            <a:r>
              <a:rPr lang="en-US" altLang="en-US" dirty="0"/>
              <a:t>Necessary because of possibility of network and nodes failures;</a:t>
            </a:r>
          </a:p>
          <a:p>
            <a:pPr lvl="1"/>
            <a:r>
              <a:rPr lang="en-US" altLang="en-US" dirty="0"/>
              <a:t>RPC uses return value to indicate errors;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Syntactic </a:t>
            </a:r>
            <a:r>
              <a:rPr lang="en-US" altLang="en-US" dirty="0">
                <a:sym typeface="Symbol" panose="05050102010706020507" pitchFamily="18" charset="2"/>
              </a:rPr>
              <a:t> achievable, exactly the same syntax as a local procedure call;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Semantic  impossible because of RPC limitation: failure (similar but not exactly the same);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</a:t>
            </a:r>
            <a:endParaRPr lang="en-US" altLang="zh-TW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idx="1"/>
          </p:nvPr>
        </p:nvSpPr>
        <p:spPr>
          <a:xfrm>
            <a:off x="2351700" y="1424355"/>
            <a:ext cx="6711654" cy="4824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Delivery guarantees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Retry request message: whether to retransmit the request message until either a reply or the server is assumed to have failed;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Duplicate filtering : when retransmission are used, whether to filter out duplicates at the server;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Retransmission of replies: whether to keep a history of reply messages to enable lost replies to be retransmitted without re-executing the server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199" y="1563993"/>
            <a:ext cx="3852810" cy="449201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Client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Client stub</a:t>
            </a:r>
            <a:r>
              <a:rPr lang="en-US" dirty="0">
                <a:ea typeface="ＭＳ Ｐゴシック" charset="0"/>
                <a:cs typeface="ＭＳ Ｐゴシック" charset="0"/>
              </a:rPr>
              <a:t>: has same function signature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 </a:t>
            </a:r>
          </a:p>
          <a:p>
            <a:pPr lvl="1"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Allows same caller() code to be used for LPC and RPC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Communication Module</a:t>
            </a:r>
            <a:r>
              <a:rPr lang="en-US" dirty="0">
                <a:ea typeface="ＭＳ Ｐゴシック" charset="0"/>
                <a:cs typeface="ＭＳ Ｐゴシック" charset="0"/>
              </a:rPr>
              <a:t>: Forwards requests and replies to appropriate hosts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Server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Dispatcher</a:t>
            </a:r>
            <a:r>
              <a:rPr lang="en-US" dirty="0">
                <a:ea typeface="ＭＳ Ｐゴシック" charset="0"/>
                <a:cs typeface="ＭＳ Ｐゴシック" charset="0"/>
              </a:rPr>
              <a:t>: Selects which server stub to forward request to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Server stub</a:t>
            </a:r>
            <a:r>
              <a:rPr lang="en-US" dirty="0">
                <a:ea typeface="ＭＳ Ｐゴシック" charset="0"/>
                <a:cs typeface="ＭＳ Ｐゴシック" charset="0"/>
              </a:rPr>
              <a:t>: calls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(), allows it to return a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1809384" y="1822939"/>
            <a:ext cx="4081462" cy="3810000"/>
            <a:chOff x="185738" y="1352550"/>
            <a:chExt cx="4081462" cy="3810000"/>
          </a:xfrm>
        </p:grpSpPr>
        <p:sp>
          <p:nvSpPr>
            <p:cNvPr id="6" name="Oval 5"/>
            <p:cNvSpPr/>
            <p:nvPr/>
          </p:nvSpPr>
          <p:spPr>
            <a:xfrm>
              <a:off x="838200" y="1352550"/>
              <a:ext cx="3429000" cy="160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3" name="TextBox 6"/>
            <p:cNvSpPr txBox="1">
              <a:spLocks noChangeArrowheads="1"/>
            </p:cNvSpPr>
            <p:nvPr/>
          </p:nvSpPr>
          <p:spPr bwMode="auto">
            <a:xfrm>
              <a:off x="304800" y="2266950"/>
              <a:ext cx="13350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  <a:p>
              <a:pPr eaLnBrk="1" hangingPunct="1"/>
              <a:r>
                <a:rPr lang="en-US" altLang="en-US"/>
                <a:t>(“client”)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8200" y="3028950"/>
              <a:ext cx="3429000" cy="2057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5" name="TextBox 8"/>
            <p:cNvSpPr txBox="1">
              <a:spLocks noChangeArrowheads="1"/>
            </p:cNvSpPr>
            <p:nvPr/>
          </p:nvSpPr>
          <p:spPr bwMode="auto">
            <a:xfrm>
              <a:off x="2035175" y="1428750"/>
              <a:ext cx="93662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caller()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185738" y="4332288"/>
              <a:ext cx="14144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  <a:p>
              <a:pPr eaLnBrk="1" hangingPunct="1"/>
              <a:r>
                <a:rPr lang="en-US" altLang="en-US"/>
                <a:t>(“server”)</a:t>
              </a:r>
            </a:p>
          </p:txBody>
        </p:sp>
        <p:sp>
          <p:nvSpPr>
            <p:cNvPr id="37897" name="TextBox 12"/>
            <p:cNvSpPr txBox="1">
              <a:spLocks noChangeArrowheads="1"/>
            </p:cNvSpPr>
            <p:nvPr/>
          </p:nvSpPr>
          <p:spPr bwMode="auto">
            <a:xfrm>
              <a:off x="2090738" y="4702175"/>
              <a:ext cx="957262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callee()</a:t>
              </a:r>
            </a:p>
          </p:txBody>
        </p:sp>
        <p:sp>
          <p:nvSpPr>
            <p:cNvPr id="37898" name="TextBox 19"/>
            <p:cNvSpPr txBox="1">
              <a:spLocks noChangeArrowheads="1"/>
            </p:cNvSpPr>
            <p:nvPr/>
          </p:nvSpPr>
          <p:spPr bwMode="auto">
            <a:xfrm>
              <a:off x="1981200" y="1962150"/>
              <a:ext cx="968375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Client stub</a:t>
              </a:r>
            </a:p>
          </p:txBody>
        </p:sp>
        <p:sp>
          <p:nvSpPr>
            <p:cNvPr id="37899" name="TextBox 20"/>
            <p:cNvSpPr txBox="1">
              <a:spLocks noChangeArrowheads="1"/>
            </p:cNvSpPr>
            <p:nvPr/>
          </p:nvSpPr>
          <p:spPr bwMode="auto">
            <a:xfrm>
              <a:off x="2051050" y="4171950"/>
              <a:ext cx="996950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Server stub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4955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31813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0900" y="3667125"/>
              <a:ext cx="850900" cy="2762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Dispatcher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2749550"/>
              <a:ext cx="0" cy="35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43200" y="3452813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743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62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362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362200" y="3409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362200" y="280035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362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362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38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5722</TotalTime>
  <Words>2167</Words>
  <Application>Microsoft Office PowerPoint</Application>
  <PresentationFormat>แบบจอกว้าง</PresentationFormat>
  <Paragraphs>414</Paragraphs>
  <Slides>40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อิออน</vt:lpstr>
      <vt:lpstr>#06 RPC &amp; REST</vt:lpstr>
      <vt:lpstr>Introduction</vt:lpstr>
      <vt:lpstr>RPC Model</vt:lpstr>
      <vt:lpstr>Characteristics</vt:lpstr>
      <vt:lpstr>Features</vt:lpstr>
      <vt:lpstr>Limitations</vt:lpstr>
      <vt:lpstr>Design Issues</vt:lpstr>
      <vt:lpstr>Design Issues</vt:lpstr>
      <vt:lpstr>RPC Components</vt:lpstr>
      <vt:lpstr>Generating Code</vt:lpstr>
      <vt:lpstr>Marshalling</vt:lpstr>
      <vt:lpstr>JSON-RPC</vt:lpstr>
      <vt:lpstr>Example: adding</vt:lpstr>
      <vt:lpstr>REST and HTTP</vt:lpstr>
      <vt:lpstr>Main Concepts</vt:lpstr>
      <vt:lpstr>Resources</vt:lpstr>
      <vt:lpstr>Verbs</vt:lpstr>
      <vt:lpstr>HTTP GET</vt:lpstr>
      <vt:lpstr>HTTP PUT, POST, DELETE</vt:lpstr>
      <vt:lpstr>Representations</vt:lpstr>
      <vt:lpstr>Why is it called  "Representational State Transfer"?</vt:lpstr>
      <vt:lpstr>Architecture Style</vt:lpstr>
      <vt:lpstr>Example: REST for bears</vt:lpstr>
      <vt:lpstr>Example: Create a bear</vt:lpstr>
      <vt:lpstr>Try REST API</vt:lpstr>
      <vt:lpstr>Restful - React</vt:lpstr>
      <vt:lpstr>Get all bears (1)</vt:lpstr>
      <vt:lpstr>Get all bears (2)</vt:lpstr>
      <vt:lpstr>Cross-Origin Resource Sharing (CORS)</vt:lpstr>
      <vt:lpstr>Axios: Post and Delete example</vt:lpstr>
      <vt:lpstr>React - Redux - Router</vt:lpstr>
      <vt:lpstr>Redux</vt:lpstr>
      <vt:lpstr>Component</vt:lpstr>
      <vt:lpstr>Actions</vt:lpstr>
      <vt:lpstr>Reducers</vt:lpstr>
      <vt:lpstr>React-Redux</vt:lpstr>
      <vt:lpstr>Reducer</vt:lpstr>
      <vt:lpstr>Main page - Router</vt:lpstr>
      <vt:lpstr>Main page - Router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180</cp:revision>
  <dcterms:created xsi:type="dcterms:W3CDTF">2015-01-06T03:59:55Z</dcterms:created>
  <dcterms:modified xsi:type="dcterms:W3CDTF">2019-04-28T06:09:30Z</dcterms:modified>
</cp:coreProperties>
</file>