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4" r:id="rId4"/>
    <p:sldId id="259" r:id="rId5"/>
    <p:sldId id="260" r:id="rId6"/>
    <p:sldId id="262" r:id="rId7"/>
    <p:sldId id="278" r:id="rId8"/>
    <p:sldId id="273" r:id="rId9"/>
    <p:sldId id="274" r:id="rId10"/>
    <p:sldId id="275" r:id="rId11"/>
    <p:sldId id="265" r:id="rId12"/>
    <p:sldId id="269" r:id="rId13"/>
    <p:sldId id="270" r:id="rId14"/>
    <p:sldId id="276" r:id="rId15"/>
    <p:sldId id="271" r:id="rId16"/>
    <p:sldId id="272" r:id="rId17"/>
    <p:sldId id="277" r:id="rId18"/>
    <p:sldId id="263" r:id="rId1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0DD3E407-BC7E-449D-8C25-4348D493D157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17B0B18-C575-48A3-ABA0-6336BF5C2F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996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764D39C1-A66A-40C7-BCC0-0B3B861FC29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5264" tIns="47632" rIns="95264" bIns="476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542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542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81831-EE1E-4778-88F7-E8A51DB31B4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31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C2F57-59A6-4DDC-BAAA-C4C9D7F6D6D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4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7BB73-1A7B-4B67-94C6-8B900484867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2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6A08F-F7E8-42EB-9F98-0DCD2A1F77D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87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54262-6D2F-4011-A600-C563C096E4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7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8D1-26B6-4AB7-A8E7-E4DCFADEECBD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4316-3060-4F6E-8B79-0ECD64BBC8FA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1635-5E06-426E-A215-4412D52BC63C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831D-6E47-49F2-B623-34711DAC6DC8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6EF8-A642-4F75-832D-D2B0F1FE2C3C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76F-7419-41BD-A9F0-122FB0305A9B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9062-1399-420C-AC87-879283E7549D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871-AB58-4D25-8FDB-DB88D4DD47AC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9816-E453-477A-A8C7-0F300A531232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07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74801"/>
            <a:ext cx="6711654" cy="4673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E23-30B8-4006-80B0-070A205F23ED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9D0C-EA46-4B43-A19E-5A49EE02A3B5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3FD-81AA-4FB5-8D6F-2F2C6CCD5145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705-23AC-47A8-9799-688FA17EA774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5A3-431A-49EE-B230-FE8F1D0D1A60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2F4-61B6-41DE-9B3A-84DBE6F529FA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06C-88FB-4823-827F-7A939D7B2D91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9366-890B-486F-A5F8-E3868A1F09B0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C652A-9EF7-43DF-B0CF-A6918720DE51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Client/Server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337400" cy="861420"/>
          </a:xfrm>
        </p:spPr>
        <p:txBody>
          <a:bodyPr/>
          <a:lstStyle/>
          <a:p>
            <a:r>
              <a:rPr lang="en-US" dirty="0"/>
              <a:t>240-311 Distributed Computers and Web Technologies (3-0-6)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43050" y="30163"/>
            <a:ext cx="758825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r">
              <a:lnSpc>
                <a:spcPct val="90000"/>
              </a:lnSpc>
            </a:pPr>
            <a:endParaRPr lang="en-US" altLang="en-US" sz="3600" b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254000" y="2693988"/>
            <a:ext cx="8655050" cy="2570162"/>
            <a:chOff x="160" y="1697"/>
            <a:chExt cx="5452" cy="1619"/>
          </a:xfrm>
        </p:grpSpPr>
        <p:sp>
          <p:nvSpPr>
            <p:cNvPr id="12291" name="Freeform 3"/>
            <p:cNvSpPr>
              <a:spLocks/>
            </p:cNvSpPr>
            <p:nvPr/>
          </p:nvSpPr>
          <p:spPr bwMode="auto">
            <a:xfrm>
              <a:off x="2400" y="2232"/>
              <a:ext cx="1129" cy="877"/>
            </a:xfrm>
            <a:custGeom>
              <a:avLst/>
              <a:gdLst>
                <a:gd name="T0" fmla="*/ 48 w 1129"/>
                <a:gd name="T1" fmla="*/ 156 h 877"/>
                <a:gd name="T2" fmla="*/ 72 w 1129"/>
                <a:gd name="T3" fmla="*/ 84 h 877"/>
                <a:gd name="T4" fmla="*/ 144 w 1129"/>
                <a:gd name="T5" fmla="*/ 36 h 877"/>
                <a:gd name="T6" fmla="*/ 216 w 1129"/>
                <a:gd name="T7" fmla="*/ 24 h 877"/>
                <a:gd name="T8" fmla="*/ 300 w 1129"/>
                <a:gd name="T9" fmla="*/ 12 h 877"/>
                <a:gd name="T10" fmla="*/ 384 w 1129"/>
                <a:gd name="T11" fmla="*/ 12 h 877"/>
                <a:gd name="T12" fmla="*/ 456 w 1129"/>
                <a:gd name="T13" fmla="*/ 0 h 877"/>
                <a:gd name="T14" fmla="*/ 516 w 1129"/>
                <a:gd name="T15" fmla="*/ 36 h 877"/>
                <a:gd name="T16" fmla="*/ 588 w 1129"/>
                <a:gd name="T17" fmla="*/ 72 h 877"/>
                <a:gd name="T18" fmla="*/ 660 w 1129"/>
                <a:gd name="T19" fmla="*/ 84 h 877"/>
                <a:gd name="T20" fmla="*/ 732 w 1129"/>
                <a:gd name="T21" fmla="*/ 96 h 877"/>
                <a:gd name="T22" fmla="*/ 804 w 1129"/>
                <a:gd name="T23" fmla="*/ 120 h 877"/>
                <a:gd name="T24" fmla="*/ 864 w 1129"/>
                <a:gd name="T25" fmla="*/ 180 h 877"/>
                <a:gd name="T26" fmla="*/ 936 w 1129"/>
                <a:gd name="T27" fmla="*/ 192 h 877"/>
                <a:gd name="T28" fmla="*/ 1020 w 1129"/>
                <a:gd name="T29" fmla="*/ 204 h 877"/>
                <a:gd name="T30" fmla="*/ 1080 w 1129"/>
                <a:gd name="T31" fmla="*/ 252 h 877"/>
                <a:gd name="T32" fmla="*/ 1116 w 1129"/>
                <a:gd name="T33" fmla="*/ 324 h 877"/>
                <a:gd name="T34" fmla="*/ 1128 w 1129"/>
                <a:gd name="T35" fmla="*/ 396 h 877"/>
                <a:gd name="T36" fmla="*/ 1128 w 1129"/>
                <a:gd name="T37" fmla="*/ 468 h 877"/>
                <a:gd name="T38" fmla="*/ 1128 w 1129"/>
                <a:gd name="T39" fmla="*/ 540 h 877"/>
                <a:gd name="T40" fmla="*/ 1104 w 1129"/>
                <a:gd name="T41" fmla="*/ 612 h 877"/>
                <a:gd name="T42" fmla="*/ 1080 w 1129"/>
                <a:gd name="T43" fmla="*/ 684 h 877"/>
                <a:gd name="T44" fmla="*/ 1032 w 1129"/>
                <a:gd name="T45" fmla="*/ 756 h 877"/>
                <a:gd name="T46" fmla="*/ 984 w 1129"/>
                <a:gd name="T47" fmla="*/ 816 h 877"/>
                <a:gd name="T48" fmla="*/ 912 w 1129"/>
                <a:gd name="T49" fmla="*/ 864 h 877"/>
                <a:gd name="T50" fmla="*/ 804 w 1129"/>
                <a:gd name="T51" fmla="*/ 876 h 877"/>
                <a:gd name="T52" fmla="*/ 720 w 1129"/>
                <a:gd name="T53" fmla="*/ 876 h 877"/>
                <a:gd name="T54" fmla="*/ 588 w 1129"/>
                <a:gd name="T55" fmla="*/ 876 h 877"/>
                <a:gd name="T56" fmla="*/ 516 w 1129"/>
                <a:gd name="T57" fmla="*/ 864 h 877"/>
                <a:gd name="T58" fmla="*/ 444 w 1129"/>
                <a:gd name="T59" fmla="*/ 840 h 877"/>
                <a:gd name="T60" fmla="*/ 360 w 1129"/>
                <a:gd name="T61" fmla="*/ 804 h 877"/>
                <a:gd name="T62" fmla="*/ 288 w 1129"/>
                <a:gd name="T63" fmla="*/ 768 h 877"/>
                <a:gd name="T64" fmla="*/ 216 w 1129"/>
                <a:gd name="T65" fmla="*/ 720 h 877"/>
                <a:gd name="T66" fmla="*/ 144 w 1129"/>
                <a:gd name="T67" fmla="*/ 672 h 877"/>
                <a:gd name="T68" fmla="*/ 72 w 1129"/>
                <a:gd name="T69" fmla="*/ 600 h 877"/>
                <a:gd name="T70" fmla="*/ 36 w 1129"/>
                <a:gd name="T71" fmla="*/ 528 h 877"/>
                <a:gd name="T72" fmla="*/ 12 w 1129"/>
                <a:gd name="T73" fmla="*/ 456 h 877"/>
                <a:gd name="T74" fmla="*/ 12 w 1129"/>
                <a:gd name="T75" fmla="*/ 384 h 877"/>
                <a:gd name="T76" fmla="*/ 0 w 1129"/>
                <a:gd name="T77" fmla="*/ 312 h 877"/>
                <a:gd name="T78" fmla="*/ 12 w 1129"/>
                <a:gd name="T79" fmla="*/ 24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9" h="877">
                  <a:moveTo>
                    <a:pt x="36" y="192"/>
                  </a:moveTo>
                  <a:lnTo>
                    <a:pt x="48" y="156"/>
                  </a:lnTo>
                  <a:lnTo>
                    <a:pt x="60" y="120"/>
                  </a:lnTo>
                  <a:lnTo>
                    <a:pt x="72" y="84"/>
                  </a:lnTo>
                  <a:lnTo>
                    <a:pt x="108" y="60"/>
                  </a:lnTo>
                  <a:lnTo>
                    <a:pt x="144" y="36"/>
                  </a:lnTo>
                  <a:lnTo>
                    <a:pt x="180" y="24"/>
                  </a:lnTo>
                  <a:lnTo>
                    <a:pt x="216" y="24"/>
                  </a:lnTo>
                  <a:lnTo>
                    <a:pt x="264" y="12"/>
                  </a:lnTo>
                  <a:lnTo>
                    <a:pt x="300" y="12"/>
                  </a:lnTo>
                  <a:lnTo>
                    <a:pt x="336" y="12"/>
                  </a:lnTo>
                  <a:lnTo>
                    <a:pt x="384" y="12"/>
                  </a:lnTo>
                  <a:lnTo>
                    <a:pt x="420" y="0"/>
                  </a:lnTo>
                  <a:lnTo>
                    <a:pt x="456" y="0"/>
                  </a:lnTo>
                  <a:lnTo>
                    <a:pt x="492" y="0"/>
                  </a:lnTo>
                  <a:lnTo>
                    <a:pt x="516" y="36"/>
                  </a:lnTo>
                  <a:lnTo>
                    <a:pt x="552" y="48"/>
                  </a:lnTo>
                  <a:lnTo>
                    <a:pt x="588" y="72"/>
                  </a:lnTo>
                  <a:lnTo>
                    <a:pt x="624" y="72"/>
                  </a:lnTo>
                  <a:lnTo>
                    <a:pt x="660" y="84"/>
                  </a:lnTo>
                  <a:lnTo>
                    <a:pt x="696" y="84"/>
                  </a:lnTo>
                  <a:lnTo>
                    <a:pt x="732" y="96"/>
                  </a:lnTo>
                  <a:lnTo>
                    <a:pt x="768" y="96"/>
                  </a:lnTo>
                  <a:lnTo>
                    <a:pt x="804" y="120"/>
                  </a:lnTo>
                  <a:lnTo>
                    <a:pt x="828" y="156"/>
                  </a:lnTo>
                  <a:lnTo>
                    <a:pt x="864" y="180"/>
                  </a:lnTo>
                  <a:lnTo>
                    <a:pt x="900" y="192"/>
                  </a:lnTo>
                  <a:lnTo>
                    <a:pt x="936" y="192"/>
                  </a:lnTo>
                  <a:lnTo>
                    <a:pt x="984" y="192"/>
                  </a:lnTo>
                  <a:lnTo>
                    <a:pt x="1020" y="204"/>
                  </a:lnTo>
                  <a:lnTo>
                    <a:pt x="1056" y="216"/>
                  </a:lnTo>
                  <a:lnTo>
                    <a:pt x="1080" y="252"/>
                  </a:lnTo>
                  <a:lnTo>
                    <a:pt x="1104" y="288"/>
                  </a:lnTo>
                  <a:lnTo>
                    <a:pt x="1116" y="324"/>
                  </a:lnTo>
                  <a:lnTo>
                    <a:pt x="1128" y="360"/>
                  </a:lnTo>
                  <a:lnTo>
                    <a:pt x="1128" y="396"/>
                  </a:lnTo>
                  <a:lnTo>
                    <a:pt x="1128" y="432"/>
                  </a:lnTo>
                  <a:lnTo>
                    <a:pt x="1128" y="468"/>
                  </a:lnTo>
                  <a:lnTo>
                    <a:pt x="1128" y="504"/>
                  </a:lnTo>
                  <a:lnTo>
                    <a:pt x="1128" y="540"/>
                  </a:lnTo>
                  <a:lnTo>
                    <a:pt x="1116" y="576"/>
                  </a:lnTo>
                  <a:lnTo>
                    <a:pt x="1104" y="612"/>
                  </a:lnTo>
                  <a:lnTo>
                    <a:pt x="1092" y="648"/>
                  </a:lnTo>
                  <a:lnTo>
                    <a:pt x="1080" y="684"/>
                  </a:lnTo>
                  <a:lnTo>
                    <a:pt x="1056" y="720"/>
                  </a:lnTo>
                  <a:lnTo>
                    <a:pt x="1032" y="756"/>
                  </a:lnTo>
                  <a:lnTo>
                    <a:pt x="996" y="780"/>
                  </a:lnTo>
                  <a:lnTo>
                    <a:pt x="984" y="816"/>
                  </a:lnTo>
                  <a:lnTo>
                    <a:pt x="948" y="840"/>
                  </a:lnTo>
                  <a:lnTo>
                    <a:pt x="912" y="864"/>
                  </a:lnTo>
                  <a:lnTo>
                    <a:pt x="876" y="864"/>
                  </a:lnTo>
                  <a:lnTo>
                    <a:pt x="804" y="876"/>
                  </a:lnTo>
                  <a:lnTo>
                    <a:pt x="756" y="876"/>
                  </a:lnTo>
                  <a:lnTo>
                    <a:pt x="720" y="876"/>
                  </a:lnTo>
                  <a:lnTo>
                    <a:pt x="672" y="876"/>
                  </a:lnTo>
                  <a:lnTo>
                    <a:pt x="588" y="876"/>
                  </a:lnTo>
                  <a:lnTo>
                    <a:pt x="552" y="864"/>
                  </a:lnTo>
                  <a:lnTo>
                    <a:pt x="516" y="864"/>
                  </a:lnTo>
                  <a:lnTo>
                    <a:pt x="480" y="852"/>
                  </a:lnTo>
                  <a:lnTo>
                    <a:pt x="444" y="840"/>
                  </a:lnTo>
                  <a:lnTo>
                    <a:pt x="408" y="828"/>
                  </a:lnTo>
                  <a:lnTo>
                    <a:pt x="360" y="804"/>
                  </a:lnTo>
                  <a:lnTo>
                    <a:pt x="324" y="780"/>
                  </a:lnTo>
                  <a:lnTo>
                    <a:pt x="288" y="768"/>
                  </a:lnTo>
                  <a:lnTo>
                    <a:pt x="252" y="744"/>
                  </a:lnTo>
                  <a:lnTo>
                    <a:pt x="216" y="720"/>
                  </a:lnTo>
                  <a:lnTo>
                    <a:pt x="180" y="696"/>
                  </a:lnTo>
                  <a:lnTo>
                    <a:pt x="144" y="672"/>
                  </a:lnTo>
                  <a:lnTo>
                    <a:pt x="108" y="636"/>
                  </a:lnTo>
                  <a:lnTo>
                    <a:pt x="72" y="600"/>
                  </a:lnTo>
                  <a:lnTo>
                    <a:pt x="48" y="564"/>
                  </a:lnTo>
                  <a:lnTo>
                    <a:pt x="36" y="528"/>
                  </a:lnTo>
                  <a:lnTo>
                    <a:pt x="24" y="492"/>
                  </a:lnTo>
                  <a:lnTo>
                    <a:pt x="12" y="456"/>
                  </a:lnTo>
                  <a:lnTo>
                    <a:pt x="12" y="420"/>
                  </a:lnTo>
                  <a:lnTo>
                    <a:pt x="12" y="384"/>
                  </a:lnTo>
                  <a:lnTo>
                    <a:pt x="0" y="348"/>
                  </a:lnTo>
                  <a:lnTo>
                    <a:pt x="0" y="312"/>
                  </a:lnTo>
                  <a:lnTo>
                    <a:pt x="0" y="276"/>
                  </a:lnTo>
                  <a:lnTo>
                    <a:pt x="12" y="240"/>
                  </a:lnTo>
                  <a:lnTo>
                    <a:pt x="36" y="20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1852" y="2424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 flipH="1">
              <a:off x="1784" y="2676"/>
              <a:ext cx="6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V="1">
              <a:off x="3544" y="2252"/>
              <a:ext cx="448" cy="2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H="1">
              <a:off x="3500" y="2500"/>
              <a:ext cx="500" cy="2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719" y="1823"/>
              <a:ext cx="59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Client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463" y="1715"/>
              <a:ext cx="62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2543" y="2531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i="1" dirty="0">
                  <a:solidFill>
                    <a:schemeClr val="accent6">
                      <a:lumMod val="75000"/>
                    </a:schemeClr>
                  </a:solidFill>
                </a:rPr>
                <a:t>Network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 rot="18840000">
              <a:off x="1875" y="1854"/>
              <a:ext cx="75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/>
                <a:t>Processed</a:t>
              </a:r>
              <a:br>
                <a:rPr lang="en-US" altLang="en-US" sz="2000"/>
              </a:br>
              <a:r>
                <a:rPr lang="en-US" altLang="en-US" sz="2000"/>
                <a:t>Queries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 rot="2580000">
              <a:off x="1972" y="2876"/>
              <a:ext cx="75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/>
                <a:t>Processed</a:t>
              </a:r>
              <a:br>
                <a:rPr lang="en-US" altLang="en-US" sz="2000"/>
              </a:br>
              <a:r>
                <a:rPr lang="en-US" altLang="en-US" sz="2000"/>
                <a:t>Results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988" y="2136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988" y="2648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140" y="2540"/>
              <a:ext cx="0" cy="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5448" y="2524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160" y="2280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160" y="2792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Presentation Logic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324" y="2672"/>
              <a:ext cx="0" cy="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1632" y="2656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Client-Server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06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7194082" cy="465512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Logical </a:t>
            </a:r>
            <a:r>
              <a:rPr lang="en-US" dirty="0"/>
              <a:t>extension of modular programming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with assumption </a:t>
            </a:r>
            <a:r>
              <a:rPr lang="en-US" dirty="0"/>
              <a:t>that separation of a huge program into </a:t>
            </a:r>
            <a:r>
              <a:rPr lang="en-US" dirty="0" smtClean="0"/>
              <a:t>modules </a:t>
            </a:r>
            <a:r>
              <a:rPr lang="en-US" dirty="0"/>
              <a:t>can </a:t>
            </a:r>
            <a:r>
              <a:rPr lang="en-US" dirty="0" smtClean="0"/>
              <a:t>create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possibility for further </a:t>
            </a:r>
            <a:r>
              <a:rPr lang="en-US" dirty="0" smtClean="0"/>
              <a:t>modification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easier development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better </a:t>
            </a:r>
            <a:r>
              <a:rPr lang="en-US" dirty="0"/>
              <a:t>maintainability.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large modules need not all be </a:t>
            </a:r>
            <a:r>
              <a:rPr lang="en-US" dirty="0" smtClean="0"/>
              <a:t>executed </a:t>
            </a:r>
            <a:r>
              <a:rPr lang="en-US" dirty="0"/>
              <a:t>within the same memory space.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calling module becomes the client( requesting service)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called module becomes the server (providing service).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700" y="1333500"/>
            <a:ext cx="6711654" cy="49149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Clients and Servers are running separately on appropriate hardware and software platforms for their functions.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database management system servers running on platforms specially designed and configured to perform queries, or file servers running on platforms with special elements for managing files.</a:t>
            </a:r>
          </a:p>
          <a:p>
            <a:r>
              <a:rPr lang="en-US" dirty="0"/>
              <a:t>Components in Client-Server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6255" y="5257798"/>
            <a:ext cx="3647036" cy="907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client-server computing major focus is on SOFTWARE</a:t>
            </a:r>
          </a:p>
        </p:txBody>
      </p:sp>
    </p:spTree>
    <p:extLst>
      <p:ext uri="{BB962C8B-B14F-4D97-AF65-F5344CB8AC3E}">
        <p14:creationId xmlns:p14="http://schemas.microsoft.com/office/powerpoint/2010/main" val="41310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Middleware Software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It is the (/) between client and server which glues them together </a:t>
            </a:r>
          </a:p>
          <a:p>
            <a:pPr lvl="1"/>
            <a:r>
              <a:rPr lang="en-US" altLang="en-US" sz="2100" dirty="0"/>
              <a:t>Allowing the client request for a service and the server providing it </a:t>
            </a:r>
          </a:p>
          <a:p>
            <a:r>
              <a:rPr lang="en-US" altLang="en-US" sz="2000" dirty="0"/>
              <a:t>Middleware can also be between server/server</a:t>
            </a:r>
          </a:p>
          <a:p>
            <a:r>
              <a:rPr lang="en-US" altLang="en-US" sz="2000" dirty="0"/>
              <a:t>Two broad classes </a:t>
            </a:r>
          </a:p>
          <a:p>
            <a:pPr lvl="1"/>
            <a:r>
              <a:rPr lang="en-US" altLang="en-US" sz="2100" dirty="0"/>
              <a:t>General </a:t>
            </a:r>
          </a:p>
          <a:p>
            <a:pPr lvl="2"/>
            <a:r>
              <a:rPr lang="en-US" altLang="en-US" sz="1700" dirty="0"/>
              <a:t>LAN servers, TCP/IP, Communication stacks, Queuing services, etc. </a:t>
            </a:r>
          </a:p>
          <a:p>
            <a:pPr lvl="1"/>
            <a:r>
              <a:rPr lang="en-US" altLang="en-US" sz="2100" dirty="0"/>
              <a:t>Application specific </a:t>
            </a:r>
          </a:p>
          <a:p>
            <a:pPr lvl="2"/>
            <a:r>
              <a:rPr lang="en-US" altLang="en-US" sz="1700" dirty="0"/>
              <a:t>Used to accomplish a specific task </a:t>
            </a:r>
          </a:p>
          <a:p>
            <a:pPr lvl="2"/>
            <a:r>
              <a:rPr lang="en-US" altLang="en-US" sz="1700" dirty="0"/>
              <a:t>Groupware specific: SMTP </a:t>
            </a:r>
          </a:p>
          <a:p>
            <a:pPr lvl="2"/>
            <a:r>
              <a:rPr lang="en-US" altLang="en-US" sz="1700" dirty="0"/>
              <a:t>Internet specific: HTTP</a:t>
            </a:r>
          </a:p>
          <a:p>
            <a:pPr lvl="2"/>
            <a:r>
              <a:rPr lang="en-US" altLang="en-US" sz="1700" dirty="0"/>
              <a:t>Database specific: SQL </a:t>
            </a:r>
          </a:p>
          <a:p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537253" y="2265363"/>
            <a:ext cx="1411287" cy="1196975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calling</a:t>
            </a:r>
          </a:p>
          <a:p>
            <a:r>
              <a:rPr lang="en-US" altLang="en-US"/>
              <a:t>procedure</a:t>
            </a:r>
          </a:p>
          <a:p>
            <a:r>
              <a:rPr lang="en-US" altLang="en-US"/>
              <a:t>(client)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537253" y="4770438"/>
            <a:ext cx="1530350" cy="1196975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tint val="50196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chemeClr val="bg2"/>
                </a:solidFill>
              </a:rPr>
              <a:t>called</a:t>
            </a:r>
          </a:p>
          <a:p>
            <a:r>
              <a:rPr lang="en-US" altLang="en-US" b="1">
                <a:solidFill>
                  <a:schemeClr val="bg2"/>
                </a:solidFill>
              </a:rPr>
              <a:t>procedure</a:t>
            </a:r>
          </a:p>
          <a:p>
            <a:r>
              <a:rPr lang="en-US" altLang="en-US" b="1">
                <a:solidFill>
                  <a:schemeClr val="bg2"/>
                </a:solidFill>
              </a:rPr>
              <a:t>(client)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35437" y="6208713"/>
            <a:ext cx="25353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 Procedure Call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377040" y="35496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881740" y="36068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 rot="5400000">
            <a:off x="7210154" y="3970131"/>
            <a:ext cx="69730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dirty="0"/>
              <a:t>results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 rot="5400000">
            <a:off x="6169914" y="3968544"/>
            <a:ext cx="11140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dirty="0"/>
              <a:t>arguments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86559" y="749300"/>
            <a:ext cx="1358900" cy="73025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60000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 dirty="0"/>
              <a:t>calling</a:t>
            </a:r>
          </a:p>
          <a:p>
            <a:pPr algn="ctr"/>
            <a:r>
              <a:rPr lang="en-US" altLang="en-US" b="1" dirty="0"/>
              <a:t>procedure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396509" y="806450"/>
            <a:ext cx="1358900" cy="730250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tint val="50196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called</a:t>
            </a:r>
          </a:p>
          <a:p>
            <a:pPr algn="ctr"/>
            <a:r>
              <a:rPr lang="en-US" altLang="en-US" b="1">
                <a:solidFill>
                  <a:schemeClr val="bg2"/>
                </a:solidFill>
              </a:rPr>
              <a:t>procedure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15059" y="3016250"/>
            <a:ext cx="2463800" cy="10350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client stub</a:t>
            </a:r>
          </a:p>
          <a:p>
            <a:pPr algn="ctr"/>
            <a:r>
              <a:rPr lang="en-US" altLang="en-US" b="1">
                <a:solidFill>
                  <a:schemeClr val="bg2"/>
                </a:solidFill>
              </a:rPr>
              <a:t>network transport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710709" y="3054350"/>
            <a:ext cx="2482850" cy="1035050"/>
          </a:xfrm>
          <a:prstGeom prst="rect">
            <a:avLst/>
          </a:prstGeom>
          <a:solidFill>
            <a:srgbClr val="FFC5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server stub</a:t>
            </a:r>
          </a:p>
          <a:p>
            <a:pPr algn="ctr"/>
            <a:r>
              <a:rPr lang="en-US" altLang="en-US" b="1">
                <a:solidFill>
                  <a:schemeClr val="bg2"/>
                </a:solidFill>
              </a:rPr>
              <a:t>network transport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415059" y="3505200"/>
            <a:ext cx="244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3710709" y="3562350"/>
            <a:ext cx="248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719859" y="5715000"/>
            <a:ext cx="520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1989859" y="17399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5285509" y="17399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5247409" y="43116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1989859" y="42354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1532659" y="17780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1532659" y="42735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790209" y="17970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4771159" y="43688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2350222" y="5713413"/>
            <a:ext cx="1260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Network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531072" y="6227763"/>
            <a:ext cx="32385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Remote Procedure Call</a:t>
            </a: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 rot="5400000">
            <a:off x="4185173" y="2215944"/>
            <a:ext cx="69730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results</a:t>
            </a: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 rot="5400000">
            <a:off x="801783" y="2215944"/>
            <a:ext cx="11140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arguments</a:t>
            </a:r>
          </a:p>
        </p:txBody>
      </p:sp>
      <p:sp>
        <p:nvSpPr>
          <p:cNvPr id="60" name="Rectangle 31"/>
          <p:cNvSpPr>
            <a:spLocks noChangeArrowheads="1"/>
          </p:cNvSpPr>
          <p:nvPr/>
        </p:nvSpPr>
        <p:spPr bwMode="auto">
          <a:xfrm rot="5400000">
            <a:off x="1899173" y="2177844"/>
            <a:ext cx="69730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results</a:t>
            </a:r>
          </a:p>
        </p:txBody>
      </p:sp>
      <p:sp>
        <p:nvSpPr>
          <p:cNvPr id="61" name="Rectangle 32"/>
          <p:cNvSpPr>
            <a:spLocks noChangeArrowheads="1"/>
          </p:cNvSpPr>
          <p:nvPr/>
        </p:nvSpPr>
        <p:spPr bwMode="auto">
          <a:xfrm rot="5400000">
            <a:off x="4992783" y="2215944"/>
            <a:ext cx="11140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arguments</a:t>
            </a:r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 rot="5400000">
            <a:off x="453042" y="4749594"/>
            <a:ext cx="166552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request message</a:t>
            </a:r>
          </a:p>
        </p:txBody>
      </p:sp>
      <p:sp>
        <p:nvSpPr>
          <p:cNvPr id="63" name="Rectangle 34"/>
          <p:cNvSpPr>
            <a:spLocks noChangeArrowheads="1"/>
          </p:cNvSpPr>
          <p:nvPr/>
        </p:nvSpPr>
        <p:spPr bwMode="auto">
          <a:xfrm rot="5400000">
            <a:off x="1517752" y="4749594"/>
            <a:ext cx="14411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reply message</a:t>
            </a:r>
          </a:p>
        </p:txBody>
      </p:sp>
      <p:sp>
        <p:nvSpPr>
          <p:cNvPr id="64" name="Rectangle 35"/>
          <p:cNvSpPr>
            <a:spLocks noChangeArrowheads="1"/>
          </p:cNvSpPr>
          <p:nvPr/>
        </p:nvSpPr>
        <p:spPr bwMode="auto">
          <a:xfrm rot="5400000">
            <a:off x="3803752" y="4806744"/>
            <a:ext cx="14411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reply message</a:t>
            </a: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 rot="5400000">
            <a:off x="4644042" y="4749594"/>
            <a:ext cx="166552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692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Six types of middleware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7699" y="1267691"/>
            <a:ext cx="7401901" cy="523009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Asynchronous </a:t>
            </a:r>
            <a:r>
              <a:rPr lang="en-US" altLang="en-US" dirty="0"/>
              <a:t>Remote Procedure Calls (</a:t>
            </a:r>
            <a:r>
              <a:rPr lang="en-US" altLang="en-US" dirty="0" smtClean="0"/>
              <a:t>RPC)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client </a:t>
            </a:r>
            <a:r>
              <a:rPr lang="en-US" altLang="en-US" dirty="0"/>
              <a:t>makes calls to procedures running on remote computers but does not wait for a </a:t>
            </a:r>
            <a:r>
              <a:rPr lang="en-US" altLang="en-US" dirty="0" smtClean="0"/>
              <a:t>response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If </a:t>
            </a:r>
            <a:r>
              <a:rPr lang="en-US" altLang="en-US" dirty="0"/>
              <a:t>connection is lost, client must re-establish the connection and send request again. </a:t>
            </a:r>
            <a:endParaRPr lang="en-US" altLang="en-US" dirty="0" smtClean="0"/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High </a:t>
            </a:r>
            <a:r>
              <a:rPr lang="en-US" altLang="en-US" dirty="0"/>
              <a:t>scalability but low recovery, largely replaced by type 2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Synchronous RPC</a:t>
            </a:r>
          </a:p>
          <a:p>
            <a:pPr marL="685806" lvl="1" indent="-2857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distributed</a:t>
            </a:r>
            <a:r>
              <a:rPr lang="en-US" altLang="en-US" dirty="0" smtClean="0"/>
              <a:t> </a:t>
            </a:r>
            <a:r>
              <a:rPr lang="en-US" altLang="en-US" dirty="0"/>
              <a:t>program </a:t>
            </a:r>
            <a:r>
              <a:rPr lang="en-US" altLang="en-US" dirty="0" smtClean="0"/>
              <a:t>may </a:t>
            </a:r>
            <a:r>
              <a:rPr lang="en-US" altLang="en-US" dirty="0"/>
              <a:t>call services </a:t>
            </a:r>
            <a:r>
              <a:rPr lang="en-US" altLang="en-US" dirty="0" smtClean="0"/>
              <a:t>on </a:t>
            </a:r>
            <a:r>
              <a:rPr lang="en-US" altLang="en-US" dirty="0"/>
              <a:t>different </a:t>
            </a:r>
            <a:r>
              <a:rPr lang="en-US" altLang="en-US" dirty="0" smtClean="0"/>
              <a:t>computers</a:t>
            </a:r>
          </a:p>
          <a:p>
            <a:pPr marL="685806" lvl="1" indent="-2857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makes </a:t>
            </a:r>
            <a:r>
              <a:rPr lang="en-US" altLang="en-US" dirty="0"/>
              <a:t>it possible to achieve this without </a:t>
            </a:r>
            <a:r>
              <a:rPr lang="en-US" altLang="en-US" dirty="0" smtClean="0"/>
              <a:t>detailed </a:t>
            </a:r>
            <a:r>
              <a:rPr lang="en-US" altLang="en-US" dirty="0"/>
              <a:t>coding (e.g. RMI in Java)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Publish/Subscribe (often called push </a:t>
            </a:r>
            <a:r>
              <a:rPr lang="en-US" altLang="en-US" dirty="0" smtClean="0"/>
              <a:t>technology)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Wingdings" panose="05000000000000000000" pitchFamily="2" charset="2"/>
              </a:rPr>
              <a:t>server </a:t>
            </a:r>
            <a:r>
              <a:rPr lang="en-US" altLang="en-US" dirty="0">
                <a:sym typeface="Wingdings" panose="05000000000000000000" pitchFamily="2" charset="2"/>
              </a:rPr>
              <a:t>monitors activity and  sends information to client when available. 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Wingdings" panose="05000000000000000000" pitchFamily="2" charset="2"/>
              </a:rPr>
              <a:t>It </a:t>
            </a:r>
            <a:r>
              <a:rPr lang="en-US" altLang="en-US" dirty="0">
                <a:sym typeface="Wingdings" panose="05000000000000000000" pitchFamily="2" charset="2"/>
              </a:rPr>
              <a:t>is asynchronous, the clients (subscribers) perform other activities between notifications from the server. 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Wingdings" panose="05000000000000000000" pitchFamily="2" charset="2"/>
              </a:rPr>
              <a:t>Useful </a:t>
            </a:r>
            <a:r>
              <a:rPr lang="en-US" altLang="en-US" dirty="0">
                <a:sym typeface="Wingdings" panose="05000000000000000000" pitchFamily="2" charset="2"/>
              </a:rPr>
              <a:t>for monitoring situations where actions need to be taken when particular events occur.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Six types of middleware</a:t>
            </a:r>
            <a:endParaRPr lang="en-GB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447801"/>
            <a:ext cx="7471173" cy="4800605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altLang="en-US" dirty="0" smtClean="0"/>
              <a:t>Message-Oriented </a:t>
            </a:r>
            <a:r>
              <a:rPr lang="en-US" altLang="en-US" dirty="0"/>
              <a:t>Middleware (</a:t>
            </a:r>
            <a:r>
              <a:rPr lang="en-US" altLang="en-US" dirty="0" smtClean="0"/>
              <a:t>MOM)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asynchronous </a:t>
            </a:r>
            <a:r>
              <a:rPr lang="en-US" altLang="en-US" dirty="0"/>
              <a:t>– sends messages that are collected and stored until they are acted upon, while the client continues with other processing.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altLang="en-US" dirty="0" smtClean="0"/>
              <a:t>Object </a:t>
            </a:r>
            <a:r>
              <a:rPr lang="en-US" altLang="en-US" dirty="0"/>
              <a:t>Request Broker (</a:t>
            </a:r>
            <a:r>
              <a:rPr lang="en-US" altLang="en-US" dirty="0" smtClean="0"/>
              <a:t>ORB)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object-oriented</a:t>
            </a:r>
            <a:r>
              <a:rPr lang="en-US" altLang="en-US" dirty="0" smtClean="0"/>
              <a:t> </a:t>
            </a:r>
            <a:r>
              <a:rPr lang="en-US" altLang="en-US" dirty="0"/>
              <a:t>management of communications between clients and servers. </a:t>
            </a:r>
            <a:endParaRPr lang="en-US" altLang="en-US" dirty="0" smtClean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ORB </a:t>
            </a:r>
            <a:r>
              <a:rPr lang="en-US" altLang="en-US" dirty="0"/>
              <a:t>tracks the location of each object and routes requests to each object.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altLang="en-US" dirty="0" smtClean="0"/>
              <a:t>SQL-oriented </a:t>
            </a:r>
            <a:r>
              <a:rPr lang="en-US" altLang="en-US" dirty="0"/>
              <a:t>Data </a:t>
            </a:r>
            <a:r>
              <a:rPr lang="en-US" altLang="en-US" dirty="0" smtClean="0"/>
              <a:t>Access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middleware </a:t>
            </a:r>
            <a:r>
              <a:rPr lang="en-US" altLang="en-US" dirty="0"/>
              <a:t>between applications and database servers. </a:t>
            </a:r>
            <a:endParaRPr lang="en-US" altLang="en-US" dirty="0" smtClean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Has </a:t>
            </a:r>
            <a:r>
              <a:rPr lang="en-US" altLang="en-US" dirty="0"/>
              <a:t>the capability to translate generic SQL into the SQL specific to the database</a:t>
            </a: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2690" y="1607126"/>
            <a:ext cx="1579419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Computing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9581" y="2976267"/>
            <a:ext cx="1579419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Terminal Host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3853" y="2976267"/>
            <a:ext cx="3157328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Computing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4381" y="4602722"/>
            <a:ext cx="1669472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Transfer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3236" y="4602722"/>
            <a:ext cx="1669472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Client/Server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2091" y="4602722"/>
            <a:ext cx="1669472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Peer to Peer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2689291" y="2168236"/>
            <a:ext cx="1323109" cy="80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4012400" y="2168236"/>
            <a:ext cx="1440117" cy="80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039117" y="3537377"/>
            <a:ext cx="2413400" cy="10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flipH="1">
            <a:off x="4957972" y="3537377"/>
            <a:ext cx="494545" cy="10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5452517" y="3537377"/>
            <a:ext cx="1424310" cy="10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5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7567544" cy="4800605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Farid</a:t>
            </a:r>
            <a:r>
              <a:rPr lang="en-US" sz="1400" dirty="0" smtClean="0"/>
              <a:t> </a:t>
            </a:r>
            <a:r>
              <a:rPr lang="en-US" sz="1400" dirty="0" err="1" smtClean="0"/>
              <a:t>Farahmand</a:t>
            </a:r>
            <a:r>
              <a:rPr lang="en-US" sz="1400" dirty="0"/>
              <a:t>, "An Introduction to Client/Server </a:t>
            </a:r>
            <a:r>
              <a:rPr lang="en-US" sz="1400" dirty="0" smtClean="0"/>
              <a:t>Architecture"</a:t>
            </a:r>
          </a:p>
          <a:p>
            <a:r>
              <a:rPr lang="en-US" sz="1400" dirty="0" err="1"/>
              <a:t>Rajkumar</a:t>
            </a:r>
            <a:r>
              <a:rPr lang="en-US" sz="1400" dirty="0"/>
              <a:t> </a:t>
            </a:r>
            <a:r>
              <a:rPr lang="en-US" sz="1400" dirty="0" err="1" smtClean="0"/>
              <a:t>Buyya</a:t>
            </a:r>
            <a:r>
              <a:rPr lang="en-US" sz="1400" dirty="0"/>
              <a:t>, "Client/Server Computing</a:t>
            </a:r>
            <a:br>
              <a:rPr lang="en-US" sz="1400" dirty="0"/>
            </a:br>
            <a:r>
              <a:rPr lang="en-US" sz="1400" dirty="0"/>
              <a:t>(the wave of the future</a:t>
            </a:r>
            <a:r>
              <a:rPr lang="en-US" sz="1400" dirty="0" smtClean="0"/>
              <a:t>)"</a:t>
            </a:r>
            <a:endParaRPr lang="en-US" sz="1400" dirty="0"/>
          </a:p>
          <a:p>
            <a:r>
              <a:rPr lang="en-US" sz="1400" dirty="0"/>
              <a:t>Albert </a:t>
            </a:r>
            <a:r>
              <a:rPr lang="en-US" sz="1400" dirty="0" err="1" smtClean="0"/>
              <a:t>Yau</a:t>
            </a:r>
            <a:r>
              <a:rPr lang="en-US" sz="1400" dirty="0"/>
              <a:t>, "Client Server Computing", http://www.doc.ic.ac.uk/~nd/surprise_95/journal/vol1/wcy/article1.html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Distinct characteristics of C/S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28436" y="1481070"/>
            <a:ext cx="6711654" cy="456765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Client-server</a:t>
            </a:r>
            <a:r>
              <a:rPr lang="en-US" altLang="en-US" dirty="0"/>
              <a:t> is a computing architecture which separates a client from a server </a:t>
            </a:r>
          </a:p>
          <a:p>
            <a:r>
              <a:rPr lang="en-US" altLang="en-US" dirty="0"/>
              <a:t>It is almost always implemented over a computer network </a:t>
            </a:r>
          </a:p>
          <a:p>
            <a:r>
              <a:rPr lang="en-US" altLang="en-US" sz="1900" dirty="0"/>
              <a:t>The most basic type of client-server architecture employs only two types of nodes: clients and servers. </a:t>
            </a:r>
          </a:p>
          <a:p>
            <a:pPr lvl="1"/>
            <a:r>
              <a:rPr lang="en-US" altLang="en-US" sz="1800" dirty="0"/>
              <a:t>This type of architecture is sometimes referred to as </a:t>
            </a:r>
            <a:r>
              <a:rPr lang="en-US" altLang="en-US" sz="1800" i="1" dirty="0"/>
              <a:t>two-tier</a:t>
            </a:r>
            <a:r>
              <a:rPr lang="en-US" altLang="en-US" sz="1800" dirty="0"/>
              <a:t>. </a:t>
            </a:r>
          </a:p>
          <a:p>
            <a:pPr lvl="1"/>
            <a:r>
              <a:rPr lang="en-US" altLang="en-US" sz="1800" dirty="0"/>
              <a:t>It allows devices to share files and resources. </a:t>
            </a:r>
          </a:p>
          <a:p>
            <a:r>
              <a:rPr lang="en-US" altLang="en-US" dirty="0"/>
              <a:t>Server provides the service </a:t>
            </a:r>
          </a:p>
          <a:p>
            <a:r>
              <a:rPr lang="en-US" altLang="en-US" dirty="0"/>
              <a:t>Client is considered as the customer requesting the service </a:t>
            </a: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Distinct characteristics of C/S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The server service can be shared among a number of clients 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Clients </a:t>
            </a:r>
            <a:r>
              <a:rPr lang="en-US" altLang="en-US" dirty="0"/>
              <a:t>must request or initiate the service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location of the server in the network is transparent to clients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Transaction between C/S is message-passing based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C/S architecture is scalable 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horizontally (more clients can added)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Vertically (more servers can be added)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server is centrally maintained where as clients are independent of each other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 with C/S Architecture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3331"/>
            <a:ext cx="7772400" cy="34556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400" b="1" dirty="0"/>
              <a:t>File servers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File sharing and file processing 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 smtClean="0"/>
              <a:t>Database </a:t>
            </a:r>
            <a:r>
              <a:rPr lang="en-US" altLang="en-US" sz="1400" b="1" dirty="0"/>
              <a:t>servers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Passing file results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Example: Query in </a:t>
            </a:r>
            <a:r>
              <a:rPr lang="en-US" altLang="en-US" sz="1300" i="1" dirty="0"/>
              <a:t>DBMS server</a:t>
            </a:r>
            <a:r>
              <a:rPr lang="en-US" altLang="en-US" sz="13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Typically one single request/reply  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Transaction servers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Transaction server includes DBMS and transaction monitoring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Server has remote procedures run online by the client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 smtClean="0"/>
              <a:t>Web </a:t>
            </a:r>
            <a:r>
              <a:rPr lang="en-US" altLang="en-US" sz="1400" b="1" dirty="0"/>
              <a:t>servers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 Super-fat servers and thin clients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Uses HTTP </a:t>
            </a:r>
            <a:r>
              <a:rPr lang="en-US" altLang="en-US" sz="1300" dirty="0" smtClean="0"/>
              <a:t>protocol</a:t>
            </a:r>
            <a:endParaRPr lang="en-US" altLang="en-US" sz="1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638800" y="1600200"/>
            <a:ext cx="2895600" cy="1447800"/>
            <a:chOff x="3552" y="1200"/>
            <a:chExt cx="1824" cy="91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5544" name="AutoShape 8"/>
            <p:cNvSpPr>
              <a:spLocks noChangeArrowheads="1"/>
            </p:cNvSpPr>
            <p:nvPr/>
          </p:nvSpPr>
          <p:spPr bwMode="auto">
            <a:xfrm>
              <a:off x="3936" y="1200"/>
              <a:ext cx="1104" cy="912"/>
            </a:xfrm>
            <a:custGeom>
              <a:avLst/>
              <a:gdLst>
                <a:gd name="G0" fmla="+- 1331 0 0"/>
                <a:gd name="G1" fmla="+- 21600 0 1331"/>
                <a:gd name="G2" fmla="+- 21600 0 133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31" y="10800"/>
                  </a:moveTo>
                  <a:cubicBezTo>
                    <a:pt x="1331" y="16030"/>
                    <a:pt x="5570" y="20269"/>
                    <a:pt x="10800" y="20269"/>
                  </a:cubicBezTo>
                  <a:cubicBezTo>
                    <a:pt x="16030" y="20269"/>
                    <a:pt x="20269" y="16030"/>
                    <a:pt x="20269" y="10800"/>
                  </a:cubicBezTo>
                  <a:cubicBezTo>
                    <a:pt x="20269" y="5570"/>
                    <a:pt x="16030" y="1331"/>
                    <a:pt x="10800" y="1331"/>
                  </a:cubicBezTo>
                  <a:cubicBezTo>
                    <a:pt x="5570" y="1331"/>
                    <a:pt x="1331" y="5570"/>
                    <a:pt x="1331" y="108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3600" y="1248"/>
              <a:ext cx="528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rPr>
                <a:t>Client</a:t>
              </a: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3552" y="1728"/>
              <a:ext cx="528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rPr>
                <a:t>Client 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992" y="1440"/>
              <a:ext cx="38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rPr>
                <a:t>Server</a:t>
              </a:r>
            </a:p>
          </p:txBody>
        </p:sp>
      </p:grp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2434690" y="588962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2282290" y="5356225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4339690" y="56610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5101690" y="5432425"/>
            <a:ext cx="609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Server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877788" y="5024437"/>
            <a:ext cx="1804801" cy="1273175"/>
          </a:xfrm>
          <a:prstGeom prst="cloudCallout">
            <a:avLst>
              <a:gd name="adj1" fmla="val -6972"/>
              <a:gd name="adj2" fmla="val -35102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altLang="en-US" dirty="0" smtClean="0">
              <a:latin typeface="Verdana" panose="020B0604030504040204" pitchFamily="34" charset="0"/>
            </a:endParaRPr>
          </a:p>
          <a:p>
            <a:pPr algn="ctr" eaLnBrk="0" hangingPunct="0"/>
            <a:r>
              <a:rPr lang="en-US" altLang="en-US" dirty="0" smtClean="0">
                <a:latin typeface="Verdana" panose="020B0604030504040204" pitchFamily="34" charset="0"/>
              </a:rPr>
              <a:t>Internet</a:t>
            </a: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1748890" y="5889625"/>
            <a:ext cx="838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Client </a:t>
            </a:r>
          </a:p>
          <a:p>
            <a:pPr algn="ctr" eaLnBrk="0" hangingPunct="0"/>
            <a:r>
              <a:rPr lang="en-US" altLang="en-US" sz="14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Java</a:t>
            </a: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1672690" y="5127625"/>
            <a:ext cx="838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Client</a:t>
            </a:r>
          </a:p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HTML</a:t>
            </a:r>
          </a:p>
        </p:txBody>
      </p:sp>
      <p:sp>
        <p:nvSpPr>
          <p:cNvPr id="65552" name="Oval 16"/>
          <p:cNvSpPr>
            <a:spLocks noChangeArrowheads="1"/>
          </p:cNvSpPr>
          <p:nvPr/>
        </p:nvSpPr>
        <p:spPr bwMode="auto">
          <a:xfrm>
            <a:off x="6168490" y="5119975"/>
            <a:ext cx="1371600" cy="10820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0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Client/Server Models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29940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Where to push the application to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Fat clients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bulk of the application is running on the client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client knows how the data is organized and where it is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Different clients access the same applications different ways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Fat servers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server more complicated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clients are less complex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More of the code runs on the server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network interaction is minimized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858000" y="5624945"/>
            <a:ext cx="609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Server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1828800" y="5624945"/>
            <a:ext cx="838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Client</a:t>
            </a: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752600" y="5472545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4114800" y="5472545"/>
            <a:ext cx="914400" cy="678873"/>
          </a:xfrm>
          <a:prstGeom prst="triangle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886200" y="4862945"/>
            <a:ext cx="1371600" cy="609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Application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133600" y="509154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5486400" y="516774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Two-Tier vs. </a:t>
            </a:r>
            <a:r>
              <a:rPr lang="en-US" altLang="en-US" sz="3800" dirty="0" smtClean="0"/>
              <a:t>Three-Tier</a:t>
            </a:r>
            <a:endParaRPr lang="en-US" altLang="en-US" sz="38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Same basic idea as fat-client versus fat-server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Depends on how the application is divided between the server and the client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Two-tier servers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Examples: file servers and database server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In this case the process (application logic) is buried within the client or server (or both)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Three-tier servers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Examples: Web and distributed objects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In this case the process is run on the middle-tier – separated from the user and data interface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They can integrate the data from multiple sources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More robust and more scalable </a:t>
            </a:r>
            <a:endParaRPr lang="en-US" alt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3054" y="1884218"/>
            <a:ext cx="2161309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4363" y="1884218"/>
            <a:ext cx="2161309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5673" y="1884218"/>
            <a:ext cx="1984418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3055" y="2840181"/>
            <a:ext cx="6307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Tier - Fat Client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33054" y="3221181"/>
            <a:ext cx="4322618" cy="353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55673" y="3221181"/>
            <a:ext cx="1984418" cy="35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33055" y="3851562"/>
            <a:ext cx="6307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Tier - Thin Client (or Fat Server)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3054" y="4232562"/>
            <a:ext cx="2161309" cy="353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4364" y="4232562"/>
            <a:ext cx="4145726" cy="35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82503" y="4849088"/>
            <a:ext cx="62575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Tier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82503" y="5230088"/>
            <a:ext cx="2161309" cy="616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43813" y="5230088"/>
            <a:ext cx="2111859" cy="61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5672" y="5230088"/>
            <a:ext cx="1984418" cy="61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4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349250" y="2722563"/>
            <a:ext cx="8597901" cy="2890837"/>
            <a:chOff x="220" y="1715"/>
            <a:chExt cx="5416" cy="1821"/>
          </a:xfrm>
        </p:grpSpPr>
        <p:sp>
          <p:nvSpPr>
            <p:cNvPr id="10242" name="Rectangle 2"/>
            <p:cNvSpPr>
              <a:spLocks noChangeArrowheads="1"/>
            </p:cNvSpPr>
            <p:nvPr/>
          </p:nvSpPr>
          <p:spPr bwMode="auto">
            <a:xfrm>
              <a:off x="220" y="2140"/>
              <a:ext cx="1600" cy="9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4012" y="2032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Presentation Logic</a:t>
              </a: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012" y="2532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4012" y="3044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2400" y="2232"/>
              <a:ext cx="1129" cy="877"/>
            </a:xfrm>
            <a:custGeom>
              <a:avLst/>
              <a:gdLst>
                <a:gd name="T0" fmla="*/ 48 w 1129"/>
                <a:gd name="T1" fmla="*/ 156 h 877"/>
                <a:gd name="T2" fmla="*/ 72 w 1129"/>
                <a:gd name="T3" fmla="*/ 84 h 877"/>
                <a:gd name="T4" fmla="*/ 144 w 1129"/>
                <a:gd name="T5" fmla="*/ 36 h 877"/>
                <a:gd name="T6" fmla="*/ 216 w 1129"/>
                <a:gd name="T7" fmla="*/ 24 h 877"/>
                <a:gd name="T8" fmla="*/ 300 w 1129"/>
                <a:gd name="T9" fmla="*/ 12 h 877"/>
                <a:gd name="T10" fmla="*/ 384 w 1129"/>
                <a:gd name="T11" fmla="*/ 12 h 877"/>
                <a:gd name="T12" fmla="*/ 456 w 1129"/>
                <a:gd name="T13" fmla="*/ 0 h 877"/>
                <a:gd name="T14" fmla="*/ 516 w 1129"/>
                <a:gd name="T15" fmla="*/ 36 h 877"/>
                <a:gd name="T16" fmla="*/ 588 w 1129"/>
                <a:gd name="T17" fmla="*/ 72 h 877"/>
                <a:gd name="T18" fmla="*/ 660 w 1129"/>
                <a:gd name="T19" fmla="*/ 84 h 877"/>
                <a:gd name="T20" fmla="*/ 732 w 1129"/>
                <a:gd name="T21" fmla="*/ 96 h 877"/>
                <a:gd name="T22" fmla="*/ 804 w 1129"/>
                <a:gd name="T23" fmla="*/ 120 h 877"/>
                <a:gd name="T24" fmla="*/ 864 w 1129"/>
                <a:gd name="T25" fmla="*/ 180 h 877"/>
                <a:gd name="T26" fmla="*/ 936 w 1129"/>
                <a:gd name="T27" fmla="*/ 192 h 877"/>
                <a:gd name="T28" fmla="*/ 1020 w 1129"/>
                <a:gd name="T29" fmla="*/ 204 h 877"/>
                <a:gd name="T30" fmla="*/ 1080 w 1129"/>
                <a:gd name="T31" fmla="*/ 252 h 877"/>
                <a:gd name="T32" fmla="*/ 1116 w 1129"/>
                <a:gd name="T33" fmla="*/ 324 h 877"/>
                <a:gd name="T34" fmla="*/ 1128 w 1129"/>
                <a:gd name="T35" fmla="*/ 396 h 877"/>
                <a:gd name="T36" fmla="*/ 1128 w 1129"/>
                <a:gd name="T37" fmla="*/ 468 h 877"/>
                <a:gd name="T38" fmla="*/ 1128 w 1129"/>
                <a:gd name="T39" fmla="*/ 540 h 877"/>
                <a:gd name="T40" fmla="*/ 1104 w 1129"/>
                <a:gd name="T41" fmla="*/ 612 h 877"/>
                <a:gd name="T42" fmla="*/ 1080 w 1129"/>
                <a:gd name="T43" fmla="*/ 684 h 877"/>
                <a:gd name="T44" fmla="*/ 1032 w 1129"/>
                <a:gd name="T45" fmla="*/ 756 h 877"/>
                <a:gd name="T46" fmla="*/ 984 w 1129"/>
                <a:gd name="T47" fmla="*/ 816 h 877"/>
                <a:gd name="T48" fmla="*/ 912 w 1129"/>
                <a:gd name="T49" fmla="*/ 864 h 877"/>
                <a:gd name="T50" fmla="*/ 804 w 1129"/>
                <a:gd name="T51" fmla="*/ 876 h 877"/>
                <a:gd name="T52" fmla="*/ 720 w 1129"/>
                <a:gd name="T53" fmla="*/ 876 h 877"/>
                <a:gd name="T54" fmla="*/ 588 w 1129"/>
                <a:gd name="T55" fmla="*/ 876 h 877"/>
                <a:gd name="T56" fmla="*/ 516 w 1129"/>
                <a:gd name="T57" fmla="*/ 864 h 877"/>
                <a:gd name="T58" fmla="*/ 444 w 1129"/>
                <a:gd name="T59" fmla="*/ 840 h 877"/>
                <a:gd name="T60" fmla="*/ 360 w 1129"/>
                <a:gd name="T61" fmla="*/ 804 h 877"/>
                <a:gd name="T62" fmla="*/ 288 w 1129"/>
                <a:gd name="T63" fmla="*/ 768 h 877"/>
                <a:gd name="T64" fmla="*/ 216 w 1129"/>
                <a:gd name="T65" fmla="*/ 720 h 877"/>
                <a:gd name="T66" fmla="*/ 144 w 1129"/>
                <a:gd name="T67" fmla="*/ 672 h 877"/>
                <a:gd name="T68" fmla="*/ 72 w 1129"/>
                <a:gd name="T69" fmla="*/ 600 h 877"/>
                <a:gd name="T70" fmla="*/ 36 w 1129"/>
                <a:gd name="T71" fmla="*/ 528 h 877"/>
                <a:gd name="T72" fmla="*/ 12 w 1129"/>
                <a:gd name="T73" fmla="*/ 456 h 877"/>
                <a:gd name="T74" fmla="*/ 12 w 1129"/>
                <a:gd name="T75" fmla="*/ 384 h 877"/>
                <a:gd name="T76" fmla="*/ 0 w 1129"/>
                <a:gd name="T77" fmla="*/ 312 h 877"/>
                <a:gd name="T78" fmla="*/ 12 w 1129"/>
                <a:gd name="T79" fmla="*/ 24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9" h="877">
                  <a:moveTo>
                    <a:pt x="36" y="192"/>
                  </a:moveTo>
                  <a:lnTo>
                    <a:pt x="48" y="156"/>
                  </a:lnTo>
                  <a:lnTo>
                    <a:pt x="60" y="120"/>
                  </a:lnTo>
                  <a:lnTo>
                    <a:pt x="72" y="84"/>
                  </a:lnTo>
                  <a:lnTo>
                    <a:pt x="108" y="60"/>
                  </a:lnTo>
                  <a:lnTo>
                    <a:pt x="144" y="36"/>
                  </a:lnTo>
                  <a:lnTo>
                    <a:pt x="180" y="24"/>
                  </a:lnTo>
                  <a:lnTo>
                    <a:pt x="216" y="24"/>
                  </a:lnTo>
                  <a:lnTo>
                    <a:pt x="264" y="12"/>
                  </a:lnTo>
                  <a:lnTo>
                    <a:pt x="300" y="12"/>
                  </a:lnTo>
                  <a:lnTo>
                    <a:pt x="336" y="12"/>
                  </a:lnTo>
                  <a:lnTo>
                    <a:pt x="384" y="12"/>
                  </a:lnTo>
                  <a:lnTo>
                    <a:pt x="420" y="0"/>
                  </a:lnTo>
                  <a:lnTo>
                    <a:pt x="456" y="0"/>
                  </a:lnTo>
                  <a:lnTo>
                    <a:pt x="492" y="0"/>
                  </a:lnTo>
                  <a:lnTo>
                    <a:pt x="516" y="36"/>
                  </a:lnTo>
                  <a:lnTo>
                    <a:pt x="552" y="48"/>
                  </a:lnTo>
                  <a:lnTo>
                    <a:pt x="588" y="72"/>
                  </a:lnTo>
                  <a:lnTo>
                    <a:pt x="624" y="72"/>
                  </a:lnTo>
                  <a:lnTo>
                    <a:pt x="660" y="84"/>
                  </a:lnTo>
                  <a:lnTo>
                    <a:pt x="696" y="84"/>
                  </a:lnTo>
                  <a:lnTo>
                    <a:pt x="732" y="96"/>
                  </a:lnTo>
                  <a:lnTo>
                    <a:pt x="768" y="96"/>
                  </a:lnTo>
                  <a:lnTo>
                    <a:pt x="804" y="120"/>
                  </a:lnTo>
                  <a:lnTo>
                    <a:pt x="828" y="156"/>
                  </a:lnTo>
                  <a:lnTo>
                    <a:pt x="864" y="180"/>
                  </a:lnTo>
                  <a:lnTo>
                    <a:pt x="900" y="192"/>
                  </a:lnTo>
                  <a:lnTo>
                    <a:pt x="936" y="192"/>
                  </a:lnTo>
                  <a:lnTo>
                    <a:pt x="984" y="192"/>
                  </a:lnTo>
                  <a:lnTo>
                    <a:pt x="1020" y="204"/>
                  </a:lnTo>
                  <a:lnTo>
                    <a:pt x="1056" y="216"/>
                  </a:lnTo>
                  <a:lnTo>
                    <a:pt x="1080" y="252"/>
                  </a:lnTo>
                  <a:lnTo>
                    <a:pt x="1104" y="288"/>
                  </a:lnTo>
                  <a:lnTo>
                    <a:pt x="1116" y="324"/>
                  </a:lnTo>
                  <a:lnTo>
                    <a:pt x="1128" y="360"/>
                  </a:lnTo>
                  <a:lnTo>
                    <a:pt x="1128" y="396"/>
                  </a:lnTo>
                  <a:lnTo>
                    <a:pt x="1128" y="432"/>
                  </a:lnTo>
                  <a:lnTo>
                    <a:pt x="1128" y="468"/>
                  </a:lnTo>
                  <a:lnTo>
                    <a:pt x="1128" y="504"/>
                  </a:lnTo>
                  <a:lnTo>
                    <a:pt x="1128" y="540"/>
                  </a:lnTo>
                  <a:lnTo>
                    <a:pt x="1116" y="576"/>
                  </a:lnTo>
                  <a:lnTo>
                    <a:pt x="1104" y="612"/>
                  </a:lnTo>
                  <a:lnTo>
                    <a:pt x="1092" y="648"/>
                  </a:lnTo>
                  <a:lnTo>
                    <a:pt x="1080" y="684"/>
                  </a:lnTo>
                  <a:lnTo>
                    <a:pt x="1056" y="720"/>
                  </a:lnTo>
                  <a:lnTo>
                    <a:pt x="1032" y="756"/>
                  </a:lnTo>
                  <a:lnTo>
                    <a:pt x="996" y="780"/>
                  </a:lnTo>
                  <a:lnTo>
                    <a:pt x="984" y="816"/>
                  </a:lnTo>
                  <a:lnTo>
                    <a:pt x="948" y="840"/>
                  </a:lnTo>
                  <a:lnTo>
                    <a:pt x="912" y="864"/>
                  </a:lnTo>
                  <a:lnTo>
                    <a:pt x="876" y="864"/>
                  </a:lnTo>
                  <a:lnTo>
                    <a:pt x="804" y="876"/>
                  </a:lnTo>
                  <a:lnTo>
                    <a:pt x="756" y="876"/>
                  </a:lnTo>
                  <a:lnTo>
                    <a:pt x="720" y="876"/>
                  </a:lnTo>
                  <a:lnTo>
                    <a:pt x="672" y="876"/>
                  </a:lnTo>
                  <a:lnTo>
                    <a:pt x="588" y="876"/>
                  </a:lnTo>
                  <a:lnTo>
                    <a:pt x="552" y="864"/>
                  </a:lnTo>
                  <a:lnTo>
                    <a:pt x="516" y="864"/>
                  </a:lnTo>
                  <a:lnTo>
                    <a:pt x="480" y="852"/>
                  </a:lnTo>
                  <a:lnTo>
                    <a:pt x="444" y="840"/>
                  </a:lnTo>
                  <a:lnTo>
                    <a:pt x="408" y="828"/>
                  </a:lnTo>
                  <a:lnTo>
                    <a:pt x="360" y="804"/>
                  </a:lnTo>
                  <a:lnTo>
                    <a:pt x="324" y="780"/>
                  </a:lnTo>
                  <a:lnTo>
                    <a:pt x="288" y="768"/>
                  </a:lnTo>
                  <a:lnTo>
                    <a:pt x="252" y="744"/>
                  </a:lnTo>
                  <a:lnTo>
                    <a:pt x="216" y="720"/>
                  </a:lnTo>
                  <a:lnTo>
                    <a:pt x="180" y="696"/>
                  </a:lnTo>
                  <a:lnTo>
                    <a:pt x="144" y="672"/>
                  </a:lnTo>
                  <a:lnTo>
                    <a:pt x="108" y="636"/>
                  </a:lnTo>
                  <a:lnTo>
                    <a:pt x="72" y="600"/>
                  </a:lnTo>
                  <a:lnTo>
                    <a:pt x="48" y="564"/>
                  </a:lnTo>
                  <a:lnTo>
                    <a:pt x="36" y="528"/>
                  </a:lnTo>
                  <a:lnTo>
                    <a:pt x="24" y="492"/>
                  </a:lnTo>
                  <a:lnTo>
                    <a:pt x="12" y="456"/>
                  </a:lnTo>
                  <a:lnTo>
                    <a:pt x="12" y="420"/>
                  </a:lnTo>
                  <a:lnTo>
                    <a:pt x="12" y="384"/>
                  </a:lnTo>
                  <a:lnTo>
                    <a:pt x="0" y="348"/>
                  </a:lnTo>
                  <a:lnTo>
                    <a:pt x="0" y="312"/>
                  </a:lnTo>
                  <a:lnTo>
                    <a:pt x="0" y="276"/>
                  </a:lnTo>
                  <a:lnTo>
                    <a:pt x="12" y="240"/>
                  </a:lnTo>
                  <a:lnTo>
                    <a:pt x="36" y="20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852" y="2424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H="1">
              <a:off x="1784" y="2676"/>
              <a:ext cx="6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V="1">
              <a:off x="3544" y="2252"/>
              <a:ext cx="448" cy="2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>
              <a:off x="3500" y="2796"/>
              <a:ext cx="5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719" y="1823"/>
              <a:ext cx="59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Client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463" y="1715"/>
              <a:ext cx="62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543" y="2531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i="1" dirty="0">
                  <a:solidFill>
                    <a:schemeClr val="accent6">
                      <a:lumMod val="75000"/>
                    </a:schemeClr>
                  </a:solidFill>
                </a:rPr>
                <a:t>Network</a:t>
              </a:r>
            </a:p>
          </p:txBody>
        </p:sp>
      </p:grpSp>
      <p:sp>
        <p:nvSpPr>
          <p:cNvPr id="10255" name="Rectangle 15"/>
          <p:cNvSpPr>
            <a:spLocks noChangeArrowheads="1"/>
          </p:cNvSpPr>
          <p:nvPr/>
        </p:nvSpPr>
        <p:spPr bwMode="auto">
          <a:xfrm rot="18840000">
            <a:off x="2977356" y="2942432"/>
            <a:ext cx="1223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Keystroke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 rot="2580000">
            <a:off x="3128963" y="4565650"/>
            <a:ext cx="10683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Displays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629400" y="3860800"/>
            <a:ext cx="0" cy="3175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6610350" y="4660900"/>
            <a:ext cx="0" cy="3175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8648700" y="3797300"/>
            <a:ext cx="19050" cy="1168400"/>
            <a:chOff x="5448" y="2392"/>
            <a:chExt cx="12" cy="736"/>
          </a:xfrm>
        </p:grpSpPr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5460" y="2392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V="1">
              <a:off x="5448" y="2896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1752600" y="30163"/>
            <a:ext cx="73787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r">
              <a:lnSpc>
                <a:spcPct val="90000"/>
              </a:lnSpc>
            </a:pPr>
            <a:endParaRPr lang="en-US" altLang="en-US" sz="3600" b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(dumb) - Server 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2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28950" y="30163"/>
            <a:ext cx="610235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r">
              <a:lnSpc>
                <a:spcPct val="90000"/>
              </a:lnSpc>
            </a:pPr>
            <a:endParaRPr lang="en-US" altLang="en-US" sz="3600" b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349250" y="2527300"/>
            <a:ext cx="8559800" cy="2736850"/>
            <a:chOff x="220" y="1592"/>
            <a:chExt cx="5392" cy="1724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220" y="2140"/>
              <a:ext cx="1600" cy="9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Presentation Logic</a:t>
              </a: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2400" y="2232"/>
              <a:ext cx="1129" cy="877"/>
            </a:xfrm>
            <a:custGeom>
              <a:avLst/>
              <a:gdLst>
                <a:gd name="T0" fmla="*/ 48 w 1129"/>
                <a:gd name="T1" fmla="*/ 156 h 877"/>
                <a:gd name="T2" fmla="*/ 72 w 1129"/>
                <a:gd name="T3" fmla="*/ 84 h 877"/>
                <a:gd name="T4" fmla="*/ 144 w 1129"/>
                <a:gd name="T5" fmla="*/ 36 h 877"/>
                <a:gd name="T6" fmla="*/ 216 w 1129"/>
                <a:gd name="T7" fmla="*/ 24 h 877"/>
                <a:gd name="T8" fmla="*/ 300 w 1129"/>
                <a:gd name="T9" fmla="*/ 12 h 877"/>
                <a:gd name="T10" fmla="*/ 384 w 1129"/>
                <a:gd name="T11" fmla="*/ 12 h 877"/>
                <a:gd name="T12" fmla="*/ 456 w 1129"/>
                <a:gd name="T13" fmla="*/ 0 h 877"/>
                <a:gd name="T14" fmla="*/ 516 w 1129"/>
                <a:gd name="T15" fmla="*/ 36 h 877"/>
                <a:gd name="T16" fmla="*/ 588 w 1129"/>
                <a:gd name="T17" fmla="*/ 72 h 877"/>
                <a:gd name="T18" fmla="*/ 660 w 1129"/>
                <a:gd name="T19" fmla="*/ 84 h 877"/>
                <a:gd name="T20" fmla="*/ 732 w 1129"/>
                <a:gd name="T21" fmla="*/ 96 h 877"/>
                <a:gd name="T22" fmla="*/ 804 w 1129"/>
                <a:gd name="T23" fmla="*/ 120 h 877"/>
                <a:gd name="T24" fmla="*/ 864 w 1129"/>
                <a:gd name="T25" fmla="*/ 180 h 877"/>
                <a:gd name="T26" fmla="*/ 936 w 1129"/>
                <a:gd name="T27" fmla="*/ 192 h 877"/>
                <a:gd name="T28" fmla="*/ 1020 w 1129"/>
                <a:gd name="T29" fmla="*/ 204 h 877"/>
                <a:gd name="T30" fmla="*/ 1080 w 1129"/>
                <a:gd name="T31" fmla="*/ 252 h 877"/>
                <a:gd name="T32" fmla="*/ 1116 w 1129"/>
                <a:gd name="T33" fmla="*/ 324 h 877"/>
                <a:gd name="T34" fmla="*/ 1128 w 1129"/>
                <a:gd name="T35" fmla="*/ 396 h 877"/>
                <a:gd name="T36" fmla="*/ 1128 w 1129"/>
                <a:gd name="T37" fmla="*/ 468 h 877"/>
                <a:gd name="T38" fmla="*/ 1128 w 1129"/>
                <a:gd name="T39" fmla="*/ 540 h 877"/>
                <a:gd name="T40" fmla="*/ 1104 w 1129"/>
                <a:gd name="T41" fmla="*/ 612 h 877"/>
                <a:gd name="T42" fmla="*/ 1080 w 1129"/>
                <a:gd name="T43" fmla="*/ 684 h 877"/>
                <a:gd name="T44" fmla="*/ 1032 w 1129"/>
                <a:gd name="T45" fmla="*/ 756 h 877"/>
                <a:gd name="T46" fmla="*/ 984 w 1129"/>
                <a:gd name="T47" fmla="*/ 816 h 877"/>
                <a:gd name="T48" fmla="*/ 912 w 1129"/>
                <a:gd name="T49" fmla="*/ 864 h 877"/>
                <a:gd name="T50" fmla="*/ 804 w 1129"/>
                <a:gd name="T51" fmla="*/ 876 h 877"/>
                <a:gd name="T52" fmla="*/ 720 w 1129"/>
                <a:gd name="T53" fmla="*/ 876 h 877"/>
                <a:gd name="T54" fmla="*/ 588 w 1129"/>
                <a:gd name="T55" fmla="*/ 876 h 877"/>
                <a:gd name="T56" fmla="*/ 516 w 1129"/>
                <a:gd name="T57" fmla="*/ 864 h 877"/>
                <a:gd name="T58" fmla="*/ 444 w 1129"/>
                <a:gd name="T59" fmla="*/ 840 h 877"/>
                <a:gd name="T60" fmla="*/ 360 w 1129"/>
                <a:gd name="T61" fmla="*/ 804 h 877"/>
                <a:gd name="T62" fmla="*/ 288 w 1129"/>
                <a:gd name="T63" fmla="*/ 768 h 877"/>
                <a:gd name="T64" fmla="*/ 216 w 1129"/>
                <a:gd name="T65" fmla="*/ 720 h 877"/>
                <a:gd name="T66" fmla="*/ 144 w 1129"/>
                <a:gd name="T67" fmla="*/ 672 h 877"/>
                <a:gd name="T68" fmla="*/ 72 w 1129"/>
                <a:gd name="T69" fmla="*/ 600 h 877"/>
                <a:gd name="T70" fmla="*/ 36 w 1129"/>
                <a:gd name="T71" fmla="*/ 528 h 877"/>
                <a:gd name="T72" fmla="*/ 12 w 1129"/>
                <a:gd name="T73" fmla="*/ 456 h 877"/>
                <a:gd name="T74" fmla="*/ 12 w 1129"/>
                <a:gd name="T75" fmla="*/ 384 h 877"/>
                <a:gd name="T76" fmla="*/ 0 w 1129"/>
                <a:gd name="T77" fmla="*/ 312 h 877"/>
                <a:gd name="T78" fmla="*/ 12 w 1129"/>
                <a:gd name="T79" fmla="*/ 24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9" h="877">
                  <a:moveTo>
                    <a:pt x="36" y="192"/>
                  </a:moveTo>
                  <a:lnTo>
                    <a:pt x="48" y="156"/>
                  </a:lnTo>
                  <a:lnTo>
                    <a:pt x="60" y="120"/>
                  </a:lnTo>
                  <a:lnTo>
                    <a:pt x="72" y="84"/>
                  </a:lnTo>
                  <a:lnTo>
                    <a:pt x="108" y="60"/>
                  </a:lnTo>
                  <a:lnTo>
                    <a:pt x="144" y="36"/>
                  </a:lnTo>
                  <a:lnTo>
                    <a:pt x="180" y="24"/>
                  </a:lnTo>
                  <a:lnTo>
                    <a:pt x="216" y="24"/>
                  </a:lnTo>
                  <a:lnTo>
                    <a:pt x="264" y="12"/>
                  </a:lnTo>
                  <a:lnTo>
                    <a:pt x="300" y="12"/>
                  </a:lnTo>
                  <a:lnTo>
                    <a:pt x="336" y="12"/>
                  </a:lnTo>
                  <a:lnTo>
                    <a:pt x="384" y="12"/>
                  </a:lnTo>
                  <a:lnTo>
                    <a:pt x="420" y="0"/>
                  </a:lnTo>
                  <a:lnTo>
                    <a:pt x="456" y="0"/>
                  </a:lnTo>
                  <a:lnTo>
                    <a:pt x="492" y="0"/>
                  </a:lnTo>
                  <a:lnTo>
                    <a:pt x="516" y="36"/>
                  </a:lnTo>
                  <a:lnTo>
                    <a:pt x="552" y="48"/>
                  </a:lnTo>
                  <a:lnTo>
                    <a:pt x="588" y="72"/>
                  </a:lnTo>
                  <a:lnTo>
                    <a:pt x="624" y="72"/>
                  </a:lnTo>
                  <a:lnTo>
                    <a:pt x="660" y="84"/>
                  </a:lnTo>
                  <a:lnTo>
                    <a:pt x="696" y="84"/>
                  </a:lnTo>
                  <a:lnTo>
                    <a:pt x="732" y="96"/>
                  </a:lnTo>
                  <a:lnTo>
                    <a:pt x="768" y="96"/>
                  </a:lnTo>
                  <a:lnTo>
                    <a:pt x="804" y="120"/>
                  </a:lnTo>
                  <a:lnTo>
                    <a:pt x="828" y="156"/>
                  </a:lnTo>
                  <a:lnTo>
                    <a:pt x="864" y="180"/>
                  </a:lnTo>
                  <a:lnTo>
                    <a:pt x="900" y="192"/>
                  </a:lnTo>
                  <a:lnTo>
                    <a:pt x="936" y="192"/>
                  </a:lnTo>
                  <a:lnTo>
                    <a:pt x="984" y="192"/>
                  </a:lnTo>
                  <a:lnTo>
                    <a:pt x="1020" y="204"/>
                  </a:lnTo>
                  <a:lnTo>
                    <a:pt x="1056" y="216"/>
                  </a:lnTo>
                  <a:lnTo>
                    <a:pt x="1080" y="252"/>
                  </a:lnTo>
                  <a:lnTo>
                    <a:pt x="1104" y="288"/>
                  </a:lnTo>
                  <a:lnTo>
                    <a:pt x="1116" y="324"/>
                  </a:lnTo>
                  <a:lnTo>
                    <a:pt x="1128" y="360"/>
                  </a:lnTo>
                  <a:lnTo>
                    <a:pt x="1128" y="396"/>
                  </a:lnTo>
                  <a:lnTo>
                    <a:pt x="1128" y="432"/>
                  </a:lnTo>
                  <a:lnTo>
                    <a:pt x="1128" y="468"/>
                  </a:lnTo>
                  <a:lnTo>
                    <a:pt x="1128" y="504"/>
                  </a:lnTo>
                  <a:lnTo>
                    <a:pt x="1128" y="540"/>
                  </a:lnTo>
                  <a:lnTo>
                    <a:pt x="1116" y="576"/>
                  </a:lnTo>
                  <a:lnTo>
                    <a:pt x="1104" y="612"/>
                  </a:lnTo>
                  <a:lnTo>
                    <a:pt x="1092" y="648"/>
                  </a:lnTo>
                  <a:lnTo>
                    <a:pt x="1080" y="684"/>
                  </a:lnTo>
                  <a:lnTo>
                    <a:pt x="1056" y="720"/>
                  </a:lnTo>
                  <a:lnTo>
                    <a:pt x="1032" y="756"/>
                  </a:lnTo>
                  <a:lnTo>
                    <a:pt x="996" y="780"/>
                  </a:lnTo>
                  <a:lnTo>
                    <a:pt x="984" y="816"/>
                  </a:lnTo>
                  <a:lnTo>
                    <a:pt x="948" y="840"/>
                  </a:lnTo>
                  <a:lnTo>
                    <a:pt x="912" y="864"/>
                  </a:lnTo>
                  <a:lnTo>
                    <a:pt x="876" y="864"/>
                  </a:lnTo>
                  <a:lnTo>
                    <a:pt x="804" y="876"/>
                  </a:lnTo>
                  <a:lnTo>
                    <a:pt x="756" y="876"/>
                  </a:lnTo>
                  <a:lnTo>
                    <a:pt x="720" y="876"/>
                  </a:lnTo>
                  <a:lnTo>
                    <a:pt x="672" y="876"/>
                  </a:lnTo>
                  <a:lnTo>
                    <a:pt x="588" y="876"/>
                  </a:lnTo>
                  <a:lnTo>
                    <a:pt x="552" y="864"/>
                  </a:lnTo>
                  <a:lnTo>
                    <a:pt x="516" y="864"/>
                  </a:lnTo>
                  <a:lnTo>
                    <a:pt x="480" y="852"/>
                  </a:lnTo>
                  <a:lnTo>
                    <a:pt x="444" y="840"/>
                  </a:lnTo>
                  <a:lnTo>
                    <a:pt x="408" y="828"/>
                  </a:lnTo>
                  <a:lnTo>
                    <a:pt x="360" y="804"/>
                  </a:lnTo>
                  <a:lnTo>
                    <a:pt x="324" y="780"/>
                  </a:lnTo>
                  <a:lnTo>
                    <a:pt x="288" y="768"/>
                  </a:lnTo>
                  <a:lnTo>
                    <a:pt x="252" y="744"/>
                  </a:lnTo>
                  <a:lnTo>
                    <a:pt x="216" y="720"/>
                  </a:lnTo>
                  <a:lnTo>
                    <a:pt x="180" y="696"/>
                  </a:lnTo>
                  <a:lnTo>
                    <a:pt x="144" y="672"/>
                  </a:lnTo>
                  <a:lnTo>
                    <a:pt x="108" y="636"/>
                  </a:lnTo>
                  <a:lnTo>
                    <a:pt x="72" y="600"/>
                  </a:lnTo>
                  <a:lnTo>
                    <a:pt x="48" y="564"/>
                  </a:lnTo>
                  <a:lnTo>
                    <a:pt x="36" y="528"/>
                  </a:lnTo>
                  <a:lnTo>
                    <a:pt x="24" y="492"/>
                  </a:lnTo>
                  <a:lnTo>
                    <a:pt x="12" y="456"/>
                  </a:lnTo>
                  <a:lnTo>
                    <a:pt x="12" y="420"/>
                  </a:lnTo>
                  <a:lnTo>
                    <a:pt x="12" y="384"/>
                  </a:lnTo>
                  <a:lnTo>
                    <a:pt x="0" y="348"/>
                  </a:lnTo>
                  <a:lnTo>
                    <a:pt x="0" y="312"/>
                  </a:lnTo>
                  <a:lnTo>
                    <a:pt x="0" y="276"/>
                  </a:lnTo>
                  <a:lnTo>
                    <a:pt x="12" y="240"/>
                  </a:lnTo>
                  <a:lnTo>
                    <a:pt x="36" y="20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1852" y="2424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1784" y="2676"/>
              <a:ext cx="6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3544" y="2252"/>
              <a:ext cx="448" cy="2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3500" y="2500"/>
              <a:ext cx="500" cy="2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719" y="1823"/>
              <a:ext cx="59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Client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463" y="1715"/>
              <a:ext cx="62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543" y="2531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i="1" dirty="0">
                  <a:solidFill>
                    <a:schemeClr val="accent6">
                      <a:lumMod val="75000"/>
                    </a:schemeClr>
                  </a:solidFill>
                </a:rPr>
                <a:t>Network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 rot="18840000">
              <a:off x="1875" y="1854"/>
              <a:ext cx="77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/>
                <a:t>Keystroke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 rot="2580000">
              <a:off x="1972" y="2876"/>
              <a:ext cx="75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/>
                <a:t>Processed</a:t>
              </a:r>
              <a:br>
                <a:rPr lang="en-US" altLang="en-US" sz="2000"/>
              </a:br>
              <a:r>
                <a:rPr lang="en-US" altLang="en-US" sz="2000"/>
                <a:t>Results</a:t>
              </a: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3988" y="2136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988" y="2648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140" y="2540"/>
              <a:ext cx="0" cy="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V="1">
              <a:off x="5448" y="2524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Client-Server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89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977</Words>
  <Application>Microsoft Office PowerPoint</Application>
  <PresentationFormat>On-screen Show (4:3)</PresentationFormat>
  <Paragraphs>229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Cordia New</vt:lpstr>
      <vt:lpstr>Verdana</vt:lpstr>
      <vt:lpstr>Wingdings</vt:lpstr>
      <vt:lpstr>Wingdings 3</vt:lpstr>
      <vt:lpstr>Ion</vt:lpstr>
      <vt:lpstr>#01 Client/Server Computing</vt:lpstr>
      <vt:lpstr>Distinct characteristics of C/S </vt:lpstr>
      <vt:lpstr>Distinct characteristics of C/S </vt:lpstr>
      <vt:lpstr>Systems with C/S Architecture</vt:lpstr>
      <vt:lpstr>Client/Server Models </vt:lpstr>
      <vt:lpstr>Two-Tier vs. Three-Tier</vt:lpstr>
      <vt:lpstr>Tier Architecture</vt:lpstr>
      <vt:lpstr>Client (dumb) - Server  Model</vt:lpstr>
      <vt:lpstr>True Client-Server Model</vt:lpstr>
      <vt:lpstr>Distributed Client-Server Model</vt:lpstr>
      <vt:lpstr>Client/Server Computing</vt:lpstr>
      <vt:lpstr>Client/Server Computing</vt:lpstr>
      <vt:lpstr>Middleware Software</vt:lpstr>
      <vt:lpstr>PowerPoint Presentation</vt:lpstr>
      <vt:lpstr>Six types of middleware</vt:lpstr>
      <vt:lpstr>Six types of middleware</vt:lpstr>
      <vt:lpstr>Computing Model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Warodom Werapun</cp:lastModifiedBy>
  <cp:revision>54</cp:revision>
  <cp:lastPrinted>2016-01-03T09:23:41Z</cp:lastPrinted>
  <dcterms:created xsi:type="dcterms:W3CDTF">2015-01-06T03:59:55Z</dcterms:created>
  <dcterms:modified xsi:type="dcterms:W3CDTF">2019-01-08T05:43:56Z</dcterms:modified>
</cp:coreProperties>
</file>