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24"/>
  </p:notesMasterIdLst>
  <p:sldIdLst>
    <p:sldId id="256" r:id="rId2"/>
    <p:sldId id="315" r:id="rId3"/>
    <p:sldId id="309" r:id="rId4"/>
    <p:sldId id="311" r:id="rId5"/>
    <p:sldId id="312" r:id="rId6"/>
    <p:sldId id="313" r:id="rId7"/>
    <p:sldId id="316" r:id="rId8"/>
    <p:sldId id="317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0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4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16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901F2-BCEE-4976-B7D5-00E6FD15D38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BA4-97D5-467B-9FC1-05FEF7F2D038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50FD-5A45-4499-ADF1-B1B339ACC7CB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E1AF-89BC-472A-B73C-7F53374EF580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EFBF-B359-4CA6-A27C-C223AD5D752C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4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F104-83CF-4523-A530-9B4B4CB1329F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C95D-DB5C-4568-834A-D1C940B73ACA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1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3369-F998-4789-9C88-E2ED204961C5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B194-533D-45DF-B067-57AAD75026F6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0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E422-0204-4797-A2BD-4193FE4B2060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1E37-BCC2-424E-ACF9-2D3FF5476AD4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50A3-4306-47A8-84B1-37FAF30BFD4B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9709-12C4-4529-8339-9EDE71A64FAE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5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1D31-15E8-41E4-BAF7-D6A3DE6D52E6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8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8182-6377-4E40-BFD9-306DD2F9E487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8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62CC-2302-4627-8A4B-BE0F3B335595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F1DA-B55A-48E6-96C5-EAC58459F5C5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0598-5E6E-4F6B-9FC8-78D06CA00AFD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600201"/>
            <a:ext cx="6711654" cy="464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A5BAC6-C462-404E-BFF9-A11C9325B12B}" type="datetime1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#03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7144217" cy="861420"/>
          </a:xfrm>
        </p:spPr>
        <p:txBody>
          <a:bodyPr/>
          <a:lstStyle/>
          <a:p>
            <a:r>
              <a:rPr lang="en-US" dirty="0" smtClean="0"/>
              <a:t>Client/Server Computing and Web Technologies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&amp; Hello </a:t>
            </a:r>
            <a:r>
              <a:rPr lang="en-US" dirty="0" smtClean="0"/>
              <a:t>World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dirty="0" smtClean="0"/>
              <a:t>Install/build Node.js.</a:t>
            </a:r>
          </a:p>
          <a:p>
            <a:r>
              <a:rPr lang="en-US" dirty="0" smtClean="0"/>
              <a:t>Open your favorite editor and start typing JavaScript.</a:t>
            </a:r>
          </a:p>
          <a:p>
            <a:r>
              <a:rPr lang="en-US" dirty="0" smtClean="0"/>
              <a:t>When you are done, open </a:t>
            </a:r>
            <a:r>
              <a:rPr lang="en-US" dirty="0" err="1" smtClean="0"/>
              <a:t>cmd</a:t>
            </a:r>
            <a:r>
              <a:rPr lang="en-US" dirty="0" smtClean="0"/>
              <a:t>/terminal and type this: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	‘node YOUR_FILE.js’</a:t>
            </a:r>
          </a:p>
          <a:p>
            <a:r>
              <a:rPr lang="en-US" dirty="0" smtClean="0"/>
              <a:t>Here is a simple example, which prints ‘</a:t>
            </a:r>
            <a:r>
              <a:rPr lang="en-US" i="1" dirty="0" smtClean="0"/>
              <a:t>hello world</a:t>
            </a:r>
            <a:r>
              <a:rPr lang="en-US" dirty="0" smtClean="0"/>
              <a:t>’</a:t>
            </a:r>
            <a:endParaRPr lang="en-US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pc="-15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pc="-15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sys = require("sys");</a:t>
            </a:r>
          </a:p>
          <a:p>
            <a:pPr lvl="2">
              <a:buNone/>
            </a:pPr>
            <a:r>
              <a:rPr lang="en-US" spc="-15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setTimeout</a:t>
            </a:r>
            <a:r>
              <a:rPr lang="en-US" spc="-15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(function(){</a:t>
            </a:r>
          </a:p>
          <a:p>
            <a:pPr lvl="2">
              <a:buNone/>
            </a:pPr>
            <a:r>
              <a:rPr lang="en-US" spc="-15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pc="-15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sys.puts</a:t>
            </a:r>
            <a:r>
              <a:rPr lang="en-US" spc="-15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("world");</a:t>
            </a:r>
          </a:p>
          <a:p>
            <a:pPr lvl="2">
              <a:buNone/>
            </a:pPr>
            <a:r>
              <a:rPr lang="en-US" spc="-15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}, 3000);</a:t>
            </a:r>
          </a:p>
          <a:p>
            <a:pPr lvl="2">
              <a:buNone/>
            </a:pPr>
            <a:r>
              <a:rPr lang="en-US" spc="-15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sys.puts</a:t>
            </a:r>
            <a:r>
              <a:rPr lang="en-US" spc="-15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("hello"); </a:t>
            </a:r>
          </a:p>
          <a:p>
            <a:pPr lvl="2">
              <a:buNone/>
            </a:pPr>
            <a:r>
              <a:rPr lang="en-US" spc="-15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//it prints ‘hello’ first and waits for 3 seconds and then prints ‘world’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6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Theory: Event-loops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Event-loops are the core of event-driven programming, almost all the UI programs use event-loops to track the user event, for example: Clicks, Ajax Requests etc.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8431" y="2819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w Cen MT" pitchFamily="34" charset="0"/>
              </a:rPr>
              <a:t>Client</a:t>
            </a:r>
            <a:endParaRPr lang="en-US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3231" y="3429000"/>
            <a:ext cx="0" cy="5486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11831" y="3429000"/>
            <a:ext cx="0" cy="5486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>
            <a:spLocks noChangeAspect="1"/>
          </p:cNvSpPr>
          <p:nvPr/>
        </p:nvSpPr>
        <p:spPr>
          <a:xfrm>
            <a:off x="1907031" y="4191000"/>
            <a:ext cx="1371600" cy="1371600"/>
          </a:xfrm>
          <a:prstGeom prst="arc">
            <a:avLst>
              <a:gd name="adj1" fmla="val 13487427"/>
              <a:gd name="adj2" fmla="val 12667217"/>
            </a:avLst>
          </a:prstGeom>
          <a:ln w="22225">
            <a:solidFill>
              <a:schemeClr val="accent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 </a:t>
            </a:r>
          </a:p>
          <a:p>
            <a:pPr algn="ctr"/>
            <a:r>
              <a:rPr lang="en-US" sz="1400" dirty="0" smtClean="0"/>
              <a:t>(main thread)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40431" y="3429000"/>
            <a:ext cx="0" cy="5486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69031" y="3429000"/>
            <a:ext cx="0" cy="5486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7631" y="3429000"/>
            <a:ext cx="0" cy="5486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unched Tape 19"/>
          <p:cNvSpPr/>
          <p:nvPr/>
        </p:nvSpPr>
        <p:spPr>
          <a:xfrm>
            <a:off x="2438400" y="5867400"/>
            <a:ext cx="1447800" cy="762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w Cen MT" pitchFamily="34" charset="0"/>
              </a:rPr>
              <a:t>C++ </a:t>
            </a:r>
            <a:r>
              <a:rPr lang="en-US" sz="1400" dirty="0" err="1" smtClean="0">
                <a:solidFill>
                  <a:schemeClr val="tx1"/>
                </a:solidFill>
                <a:latin typeface="Tw Cen MT" pitchFamily="34" charset="0"/>
              </a:rPr>
              <a:t>Threadpool</a:t>
            </a:r>
            <a:endParaRPr lang="en-US" sz="1400" dirty="0" smtClean="0">
              <a:solidFill>
                <a:schemeClr val="tx1"/>
              </a:solidFill>
              <a:latin typeface="Tw Cen MT" pitchFamily="34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w Cen MT" pitchFamily="34" charset="0"/>
              </a:rPr>
              <a:t>(worker threads)</a:t>
            </a:r>
            <a:endParaRPr lang="en-US" sz="1400" dirty="0">
              <a:solidFill>
                <a:schemeClr val="tx1"/>
              </a:solidFill>
              <a:latin typeface="Tw Cen MT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602231" y="5105400"/>
            <a:ext cx="762000" cy="1371600"/>
          </a:xfrm>
          <a:custGeom>
            <a:avLst/>
            <a:gdLst>
              <a:gd name="connsiteX0" fmla="*/ 827518 w 827518"/>
              <a:gd name="connsiteY0" fmla="*/ 1298961 h 1298961"/>
              <a:gd name="connsiteX1" fmla="*/ 272041 w 827518"/>
              <a:gd name="connsiteY1" fmla="*/ 1196412 h 1298961"/>
              <a:gd name="connsiteX2" fmla="*/ 32759 w 827518"/>
              <a:gd name="connsiteY2" fmla="*/ 786213 h 1298961"/>
              <a:gd name="connsiteX3" fmla="*/ 75488 w 827518"/>
              <a:gd name="connsiteY3" fmla="*/ 179462 h 1298961"/>
              <a:gd name="connsiteX4" fmla="*/ 263495 w 827518"/>
              <a:gd name="connsiteY4" fmla="*/ 0 h 12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518" h="1298961">
                <a:moveTo>
                  <a:pt x="827518" y="1298961"/>
                </a:moveTo>
                <a:cubicBezTo>
                  <a:pt x="616009" y="1290415"/>
                  <a:pt x="404501" y="1281870"/>
                  <a:pt x="272041" y="1196412"/>
                </a:cubicBezTo>
                <a:cubicBezTo>
                  <a:pt x="139581" y="1110954"/>
                  <a:pt x="65518" y="955705"/>
                  <a:pt x="32759" y="786213"/>
                </a:cubicBezTo>
                <a:cubicBezTo>
                  <a:pt x="0" y="616721"/>
                  <a:pt x="37032" y="310498"/>
                  <a:pt x="75488" y="179462"/>
                </a:cubicBezTo>
                <a:cubicBezTo>
                  <a:pt x="113944" y="48427"/>
                  <a:pt x="226463" y="21364"/>
                  <a:pt x="263495" y="0"/>
                </a:cubicBezTo>
              </a:path>
            </a:pathLst>
          </a:custGeom>
          <a:ln w="15875" cmpd="sng">
            <a:solidFill>
              <a:srgbClr val="FFC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297431" y="3046576"/>
            <a:ext cx="533400" cy="1601624"/>
          </a:xfrm>
          <a:custGeom>
            <a:avLst/>
            <a:gdLst>
              <a:gd name="connsiteX0" fmla="*/ 485686 w 485686"/>
              <a:gd name="connsiteY0" fmla="*/ 1649338 h 1649338"/>
              <a:gd name="connsiteX1" fmla="*/ 66942 w 485686"/>
              <a:gd name="connsiteY1" fmla="*/ 1145136 h 1649338"/>
              <a:gd name="connsiteX2" fmla="*/ 84034 w 485686"/>
              <a:gd name="connsiteY2" fmla="*/ 393106 h 1649338"/>
              <a:gd name="connsiteX3" fmla="*/ 331862 w 485686"/>
              <a:gd name="connsiteY3" fmla="*/ 0 h 164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686" h="1649338">
                <a:moveTo>
                  <a:pt x="485686" y="1649338"/>
                </a:moveTo>
                <a:cubicBezTo>
                  <a:pt x="309785" y="1501923"/>
                  <a:pt x="133884" y="1354508"/>
                  <a:pt x="66942" y="1145136"/>
                </a:cubicBezTo>
                <a:cubicBezTo>
                  <a:pt x="0" y="935764"/>
                  <a:pt x="39881" y="583962"/>
                  <a:pt x="84034" y="393106"/>
                </a:cubicBezTo>
                <a:cubicBezTo>
                  <a:pt x="128187" y="202250"/>
                  <a:pt x="156673" y="8546"/>
                  <a:pt x="331862" y="0"/>
                </a:cubicBezTo>
              </a:path>
            </a:pathLst>
          </a:custGeom>
          <a:ln w="1587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52799" y="5029200"/>
            <a:ext cx="916431" cy="1066800"/>
          </a:xfrm>
          <a:custGeom>
            <a:avLst/>
            <a:gdLst>
              <a:gd name="connsiteX0" fmla="*/ 0 w 1009827"/>
              <a:gd name="connsiteY0" fmla="*/ 61245 h 1291839"/>
              <a:gd name="connsiteX1" fmla="*/ 649480 w 1009827"/>
              <a:gd name="connsiteY1" fmla="*/ 95428 h 1291839"/>
              <a:gd name="connsiteX2" fmla="*/ 1008403 w 1009827"/>
              <a:gd name="connsiteY2" fmla="*/ 633813 h 1291839"/>
              <a:gd name="connsiteX3" fmla="*/ 640934 w 1009827"/>
              <a:gd name="connsiteY3" fmla="*/ 1291839 h 12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827" h="1291839">
                <a:moveTo>
                  <a:pt x="0" y="61245"/>
                </a:moveTo>
                <a:cubicBezTo>
                  <a:pt x="240706" y="30622"/>
                  <a:pt x="481413" y="0"/>
                  <a:pt x="649480" y="95428"/>
                </a:cubicBezTo>
                <a:cubicBezTo>
                  <a:pt x="817547" y="190856"/>
                  <a:pt x="1009827" y="434411"/>
                  <a:pt x="1008403" y="633813"/>
                </a:cubicBezTo>
                <a:cubicBezTo>
                  <a:pt x="1006979" y="833215"/>
                  <a:pt x="685087" y="1089589"/>
                  <a:pt x="640934" y="1291839"/>
                </a:cubicBezTo>
              </a:path>
            </a:pathLst>
          </a:cu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31031" y="281940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w Cen MT" pitchFamily="34" charset="0"/>
              </a:rPr>
              <a:t>Clients send HTTP requests</a:t>
            </a:r>
          </a:p>
          <a:p>
            <a:r>
              <a:rPr lang="en-US" sz="1400" dirty="0" smtClean="0">
                <a:latin typeface="Tw Cen MT" pitchFamily="34" charset="0"/>
              </a:rPr>
              <a:t> to Node.js server</a:t>
            </a:r>
            <a:endParaRPr lang="en-US" sz="1400" dirty="0">
              <a:latin typeface="Tw Cen M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59713" y="4191000"/>
            <a:ext cx="28648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w Cen MT" pitchFamily="34" charset="0"/>
              </a:rPr>
              <a:t>An Event-loop is woken up by OS,</a:t>
            </a:r>
          </a:p>
          <a:p>
            <a:r>
              <a:rPr lang="en-US" sz="1400" dirty="0" smtClean="0">
                <a:latin typeface="Tw Cen MT" pitchFamily="34" charset="0"/>
              </a:rPr>
              <a:t>passes request and response objects</a:t>
            </a:r>
          </a:p>
          <a:p>
            <a:r>
              <a:rPr lang="en-US" sz="1400" dirty="0" smtClean="0">
                <a:latin typeface="Tw Cen MT" pitchFamily="34" charset="0"/>
              </a:rPr>
              <a:t>to the thread-pool</a:t>
            </a:r>
            <a:endParaRPr lang="en-US" sz="1400" dirty="0">
              <a:latin typeface="Tw Cen M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5431" y="5334000"/>
            <a:ext cx="1705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w Cen MT" pitchFamily="34" charset="0"/>
              </a:rPr>
              <a:t>Long-running jobs run</a:t>
            </a:r>
          </a:p>
          <a:p>
            <a:r>
              <a:rPr lang="en-US" sz="1400" dirty="0" smtClean="0">
                <a:latin typeface="Tw Cen MT" pitchFamily="34" charset="0"/>
              </a:rPr>
              <a:t> on worker threads</a:t>
            </a:r>
            <a:endParaRPr lang="en-US" sz="1400" dirty="0">
              <a:latin typeface="Tw Cen MT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00" y="5867400"/>
            <a:ext cx="16341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w Cen MT" pitchFamily="34" charset="0"/>
              </a:rPr>
              <a:t>Response is sent</a:t>
            </a:r>
          </a:p>
          <a:p>
            <a:r>
              <a:rPr lang="en-US" sz="1400" dirty="0" smtClean="0">
                <a:latin typeface="Tw Cen MT" pitchFamily="34" charset="0"/>
              </a:rPr>
              <a:t>back to main thread</a:t>
            </a:r>
          </a:p>
          <a:p>
            <a:r>
              <a:rPr lang="en-US" sz="1400" dirty="0" smtClean="0">
                <a:latin typeface="Tw Cen MT" pitchFamily="34" charset="0"/>
              </a:rPr>
              <a:t>via callback</a:t>
            </a:r>
            <a:endParaRPr lang="en-US" sz="1400" dirty="0">
              <a:latin typeface="Tw Cen M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200" y="4267200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w Cen MT" pitchFamily="34" charset="0"/>
              </a:rPr>
              <a:t>Event loop returns</a:t>
            </a:r>
          </a:p>
          <a:p>
            <a:r>
              <a:rPr lang="en-US" sz="1400" dirty="0" smtClean="0">
                <a:latin typeface="Tw Cen MT" pitchFamily="34" charset="0"/>
              </a:rPr>
              <a:t>result to client</a:t>
            </a:r>
            <a:endParaRPr lang="en-US" sz="1400" dirty="0">
              <a:latin typeface="Tw Cen MT" pitchFamily="34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276600"/>
            <a:ext cx="24384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Theory: Non-Blocking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7699" y="1600201"/>
            <a:ext cx="7339555" cy="4648206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I/O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db.query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select x from </a:t>
            </a:r>
            <a:r>
              <a:rPr lang="en-US" sz="1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table_Y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doSomethingWith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(result);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//wait for result! 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doSomethingWithOutResult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//execution is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blocked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lvl="1">
              <a:buNone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onsolas" pitchFamily="49" charset="0"/>
              </a:rPr>
              <a:t>Non-traditional, Non-blocking I/O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db.query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select x from </a:t>
            </a:r>
            <a:r>
              <a:rPr lang="en-US" sz="1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table_Y”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,function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(result){ 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doSomethingWith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(result);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//wait for result!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doSomethingWithOutResult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executes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without any delay!</a:t>
            </a:r>
          </a:p>
          <a:p>
            <a:pPr lvl="1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7699" y="1600201"/>
            <a:ext cx="7332627" cy="4648206"/>
          </a:xfrm>
        </p:spPr>
        <p:txBody>
          <a:bodyPr>
            <a:normAutofit/>
          </a:bodyPr>
          <a:lstStyle/>
          <a:p>
            <a:r>
              <a:rPr lang="en-US" dirty="0" smtClean="0"/>
              <a:t>Node.js heavily relies on </a:t>
            </a:r>
            <a:r>
              <a:rPr lang="en-US" b="1" dirty="0" smtClean="0"/>
              <a:t>modules</a:t>
            </a:r>
            <a:r>
              <a:rPr lang="en-US" dirty="0" smtClean="0"/>
              <a:t>, in previous examples </a:t>
            </a:r>
            <a:r>
              <a:rPr lang="en-US" b="1" dirty="0" smtClean="0"/>
              <a:t>require</a:t>
            </a:r>
            <a:r>
              <a:rPr lang="en-US" dirty="0" smtClean="0"/>
              <a:t> keyword loaded the http &amp; net modules. </a:t>
            </a:r>
          </a:p>
          <a:p>
            <a:r>
              <a:rPr lang="en-US" dirty="0" smtClean="0"/>
              <a:t>Creating a module is easy, just put your JavaScript code in a separate </a:t>
            </a:r>
            <a:r>
              <a:rPr lang="en-US" dirty="0" err="1" smtClean="0"/>
              <a:t>js</a:t>
            </a:r>
            <a:r>
              <a:rPr lang="en-US" dirty="0" smtClean="0"/>
              <a:t> file and include it in your code by using keyword require, like: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modulex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require('./module');</a:t>
            </a:r>
            <a:endParaRPr lang="en-US" dirty="0" smtClean="0"/>
          </a:p>
          <a:p>
            <a:r>
              <a:rPr lang="en-US" dirty="0" smtClean="0"/>
              <a:t>Libraries in Node.js are called packages and they can be installed by typing 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npm install </a:t>
            </a:r>
            <a:r>
              <a:rPr lang="en-US" sz="1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package_name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//package should be available in npm registry @ nmpjs.org</a:t>
            </a:r>
          </a:p>
          <a:p>
            <a:r>
              <a:rPr lang="en-US" b="1" dirty="0" smtClean="0"/>
              <a:t>NPM</a:t>
            </a:r>
            <a:r>
              <a:rPr lang="en-US" dirty="0" smtClean="0"/>
              <a:t> (Node Package Manager) comes bundled with Node.js installation.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Node.js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BD11-ABC3-477C-815C-5BA795B36F6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socket?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interface between application and network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application creates a socket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socket </a:t>
            </a:r>
            <a:r>
              <a:rPr lang="en-US" altLang="en-US" i="1"/>
              <a:t>type </a:t>
            </a:r>
            <a:r>
              <a:rPr lang="en-US" altLang="en-US"/>
              <a:t>dictates the style of communication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reliable vs. best effort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connection-oriented vs. connectionless</a:t>
            </a:r>
          </a:p>
          <a:p>
            <a:pPr>
              <a:lnSpc>
                <a:spcPct val="90000"/>
              </a:lnSpc>
            </a:pPr>
            <a:r>
              <a:rPr lang="en-US" altLang="en-US"/>
              <a:t>Once configured the application can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pass data to the socket for network transmission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receive data from the socket (transmitted through the network by some other host)</a:t>
            </a:r>
          </a:p>
        </p:txBody>
      </p:sp>
    </p:spTree>
    <p:extLst>
      <p:ext uri="{BB962C8B-B14F-4D97-AF65-F5344CB8AC3E}">
        <p14:creationId xmlns:p14="http://schemas.microsoft.com/office/powerpoint/2010/main" val="37610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essential types of sockets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27867" y="1436687"/>
            <a:ext cx="3298113" cy="256381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000" dirty="0" smtClean="0">
                <a:latin typeface="Arial" panose="020B0604020202020204" pitchFamily="34" charset="0"/>
              </a:rPr>
              <a:t>TCP Socket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/>
            <a:r>
              <a:rPr lang="en-US" altLang="en-US" sz="2000" dirty="0" smtClean="0"/>
              <a:t>Stream-oriented</a:t>
            </a:r>
          </a:p>
          <a:p>
            <a:pPr lvl="1"/>
            <a:r>
              <a:rPr lang="en-US" altLang="en-US" sz="2000" dirty="0" smtClean="0"/>
              <a:t>reliable </a:t>
            </a:r>
            <a:r>
              <a:rPr lang="en-US" altLang="en-US" sz="2000" dirty="0"/>
              <a:t>delivery</a:t>
            </a:r>
          </a:p>
          <a:p>
            <a:pPr lvl="1"/>
            <a:r>
              <a:rPr lang="en-US" altLang="en-US" sz="2000" dirty="0"/>
              <a:t>in-order guaranteed</a:t>
            </a:r>
          </a:p>
          <a:p>
            <a:pPr lvl="1"/>
            <a:r>
              <a:rPr lang="en-US" altLang="en-US" sz="2000" dirty="0"/>
              <a:t>connection-oriented</a:t>
            </a:r>
          </a:p>
          <a:p>
            <a:pPr lvl="1"/>
            <a:r>
              <a:rPr lang="en-US" altLang="en-US" sz="2000" dirty="0"/>
              <a:t>bidirectional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142142" y="1432205"/>
            <a:ext cx="3298115" cy="256655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000" dirty="0" smtClean="0">
                <a:latin typeface="Arial" panose="020B0604020202020204" pitchFamily="34" charset="0"/>
              </a:rPr>
              <a:t>UDP Socket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/>
            <a:r>
              <a:rPr lang="en-US" altLang="en-US" sz="2000" dirty="0" smtClean="0"/>
              <a:t>Datagram-oriented</a:t>
            </a:r>
            <a:endParaRPr lang="en-US" altLang="en-US" sz="2000" dirty="0"/>
          </a:p>
          <a:p>
            <a:pPr lvl="1"/>
            <a:r>
              <a:rPr lang="en-US" altLang="en-US" sz="2000" dirty="0"/>
              <a:t>unreliable delivery</a:t>
            </a:r>
          </a:p>
          <a:p>
            <a:pPr lvl="1"/>
            <a:r>
              <a:rPr lang="en-US" altLang="en-US" sz="2000" dirty="0"/>
              <a:t>no order guarantees</a:t>
            </a:r>
          </a:p>
          <a:p>
            <a:pPr lvl="1"/>
            <a:r>
              <a:rPr lang="en-US" altLang="en-US" sz="2000" dirty="0"/>
              <a:t>no notion of “connection” – app indicates </a:t>
            </a:r>
            <a:r>
              <a:rPr lang="en-US" altLang="en-US" sz="2000" dirty="0" smtClean="0"/>
              <a:t>destination </a:t>
            </a:r>
            <a:r>
              <a:rPr lang="en-US" altLang="en-US" sz="2000" dirty="0"/>
              <a:t>for each packet</a:t>
            </a:r>
          </a:p>
          <a:p>
            <a:pPr lvl="1"/>
            <a:r>
              <a:rPr lang="en-US" altLang="en-US" sz="2000" dirty="0"/>
              <a:t>can send or receive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B983-5736-4BC1-A3AE-2E51ED54CC94}" type="slidenum">
              <a:rPr lang="en-US" altLang="en-US"/>
              <a:pPr/>
              <a:t>16</a:t>
            </a:fld>
            <a:endParaRPr lang="en-US" altLang="en-US"/>
          </a:p>
        </p:txBody>
      </p:sp>
      <p:grpSp>
        <p:nvGrpSpPr>
          <p:cNvPr id="10293" name="Group 53"/>
          <p:cNvGrpSpPr>
            <a:grpSpLocks/>
          </p:cNvGrpSpPr>
          <p:nvPr/>
        </p:nvGrpSpPr>
        <p:grpSpPr bwMode="auto">
          <a:xfrm>
            <a:off x="152400" y="3505200"/>
            <a:ext cx="4267200" cy="2060575"/>
            <a:chOff x="96" y="2352"/>
            <a:chExt cx="2688" cy="1298"/>
          </a:xfrm>
        </p:grpSpPr>
        <p:grpSp>
          <p:nvGrpSpPr>
            <p:cNvPr id="10260" name="Group 20"/>
            <p:cNvGrpSpPr>
              <a:grpSpLocks/>
            </p:cNvGrpSpPr>
            <p:nvPr/>
          </p:nvGrpSpPr>
          <p:grpSpPr bwMode="auto">
            <a:xfrm>
              <a:off x="96" y="2352"/>
              <a:ext cx="912" cy="576"/>
              <a:chOff x="360" y="3671"/>
              <a:chExt cx="912" cy="576"/>
            </a:xfrm>
          </p:grpSpPr>
          <p:sp>
            <p:nvSpPr>
              <p:cNvPr id="10259" name="Oval 19"/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7" name="Text Box 17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App</a:t>
                </a:r>
              </a:p>
            </p:txBody>
          </p:sp>
          <p:sp>
            <p:nvSpPr>
              <p:cNvPr id="10258" name="Oval 18"/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576" y="3264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48" name="Group 8"/>
            <p:cNvGrpSpPr>
              <a:grpSpLocks/>
            </p:cNvGrpSpPr>
            <p:nvPr/>
          </p:nvGrpSpPr>
          <p:grpSpPr bwMode="auto">
            <a:xfrm>
              <a:off x="576" y="2832"/>
              <a:ext cx="1056" cy="818"/>
              <a:chOff x="1104" y="2400"/>
              <a:chExt cx="1056" cy="818"/>
            </a:xfrm>
          </p:grpSpPr>
          <p:sp>
            <p:nvSpPr>
              <p:cNvPr id="10245" name="AutoShape 5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/>
                  <a:t>socket</a:t>
                </a:r>
              </a:p>
            </p:txBody>
          </p:sp>
        </p:grpSp>
        <p:sp>
          <p:nvSpPr>
            <p:cNvPr id="10261" name="AutoShape 21"/>
            <p:cNvSpPr>
              <a:spLocks noChangeArrowheads="1"/>
            </p:cNvSpPr>
            <p:nvPr/>
          </p:nvSpPr>
          <p:spPr bwMode="auto">
            <a:xfrm flipV="1">
              <a:off x="192" y="2736"/>
              <a:ext cx="601" cy="816"/>
            </a:xfrm>
            <a:custGeom>
              <a:avLst/>
              <a:gdLst>
                <a:gd name="G0" fmla="+- 12427 0 0"/>
                <a:gd name="G1" fmla="+- 2302 0 0"/>
                <a:gd name="G2" fmla="+- 12158 0 2302"/>
                <a:gd name="G3" fmla="+- G2 0 2302"/>
                <a:gd name="G4" fmla="*/ G3 32768 32059"/>
                <a:gd name="G5" fmla="*/ G4 1 2"/>
                <a:gd name="G6" fmla="+- 21600 0 12427"/>
                <a:gd name="G7" fmla="*/ G6 2302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3861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96" y="2976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3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288" y="302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2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480" y="3072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1</a:t>
              </a: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1536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1728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920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0292" name="Group 52"/>
            <p:cNvGrpSpPr>
              <a:grpSpLocks/>
            </p:cNvGrpSpPr>
            <p:nvPr/>
          </p:nvGrpSpPr>
          <p:grpSpPr bwMode="auto">
            <a:xfrm>
              <a:off x="1440" y="3120"/>
              <a:ext cx="1344" cy="336"/>
              <a:chOff x="1440" y="3120"/>
              <a:chExt cx="1443" cy="336"/>
            </a:xfrm>
          </p:grpSpPr>
          <p:sp>
            <p:nvSpPr>
              <p:cNvPr id="10249" name="Line 9"/>
              <p:cNvSpPr>
                <a:spLocks noChangeShapeType="1"/>
              </p:cNvSpPr>
              <p:nvPr/>
            </p:nvSpPr>
            <p:spPr bwMode="auto">
              <a:xfrm>
                <a:off x="1440" y="3168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0" name="Text Box 10"/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675" cy="308"/>
              </a:xfrm>
              <a:prstGeom prst="rect">
                <a:avLst/>
              </a:prstGeom>
              <a:solidFill>
                <a:srgbClr val="3366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Dest.</a:t>
                </a:r>
              </a:p>
            </p:txBody>
          </p:sp>
          <p:sp>
            <p:nvSpPr>
              <p:cNvPr id="10262" name="Line 22"/>
              <p:cNvSpPr>
                <a:spLocks noChangeShapeType="1"/>
              </p:cNvSpPr>
              <p:nvPr/>
            </p:nvSpPr>
            <p:spPr bwMode="auto">
              <a:xfrm flipH="1">
                <a:off x="1440" y="3312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9" name="Rectangle 29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70" name="Rectangle 30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325" name="Group 85"/>
          <p:cNvGrpSpPr>
            <a:grpSpLocks/>
          </p:cNvGrpSpPr>
          <p:nvPr/>
        </p:nvGrpSpPr>
        <p:grpSpPr bwMode="auto">
          <a:xfrm>
            <a:off x="5029200" y="4114800"/>
            <a:ext cx="3962400" cy="2241550"/>
            <a:chOff x="2928" y="2784"/>
            <a:chExt cx="2496" cy="1412"/>
          </a:xfrm>
        </p:grpSpPr>
        <p:grpSp>
          <p:nvGrpSpPr>
            <p:cNvPr id="10295" name="Group 55"/>
            <p:cNvGrpSpPr>
              <a:grpSpLocks/>
            </p:cNvGrpSpPr>
            <p:nvPr/>
          </p:nvGrpSpPr>
          <p:grpSpPr bwMode="auto">
            <a:xfrm>
              <a:off x="2928" y="2784"/>
              <a:ext cx="912" cy="576"/>
              <a:chOff x="360" y="3671"/>
              <a:chExt cx="912" cy="576"/>
            </a:xfrm>
          </p:grpSpPr>
          <p:sp>
            <p:nvSpPr>
              <p:cNvPr id="10296" name="Oval 56"/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97" name="Text Box 57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App</a:t>
                </a:r>
              </a:p>
            </p:txBody>
          </p:sp>
          <p:sp>
            <p:nvSpPr>
              <p:cNvPr id="10298" name="Oval 58"/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299" name="Text Box 59"/>
            <p:cNvSpPr txBox="1">
              <a:spLocks noChangeArrowheads="1"/>
            </p:cNvSpPr>
            <p:nvPr/>
          </p:nvSpPr>
          <p:spPr bwMode="auto">
            <a:xfrm>
              <a:off x="3408" y="369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300" name="Group 60"/>
            <p:cNvGrpSpPr>
              <a:grpSpLocks/>
            </p:cNvGrpSpPr>
            <p:nvPr/>
          </p:nvGrpSpPr>
          <p:grpSpPr bwMode="auto">
            <a:xfrm>
              <a:off x="3408" y="3264"/>
              <a:ext cx="1056" cy="818"/>
              <a:chOff x="1104" y="2400"/>
              <a:chExt cx="1056" cy="818"/>
            </a:xfrm>
          </p:grpSpPr>
          <p:sp>
            <p:nvSpPr>
              <p:cNvPr id="10301" name="AutoShape 61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2" name="Text Box 62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/>
                  <a:t>socket</a:t>
                </a:r>
              </a:p>
            </p:txBody>
          </p:sp>
        </p:grpSp>
        <p:sp>
          <p:nvSpPr>
            <p:cNvPr id="10303" name="AutoShape 63"/>
            <p:cNvSpPr>
              <a:spLocks noChangeArrowheads="1"/>
            </p:cNvSpPr>
            <p:nvPr/>
          </p:nvSpPr>
          <p:spPr bwMode="auto">
            <a:xfrm flipV="1">
              <a:off x="3024" y="3168"/>
              <a:ext cx="601" cy="816"/>
            </a:xfrm>
            <a:custGeom>
              <a:avLst/>
              <a:gdLst>
                <a:gd name="G0" fmla="+- 12427 0 0"/>
                <a:gd name="G1" fmla="+- 2302 0 0"/>
                <a:gd name="G2" fmla="+- 12158 0 2302"/>
                <a:gd name="G3" fmla="+- G2 0 2302"/>
                <a:gd name="G4" fmla="*/ G3 32768 32059"/>
                <a:gd name="G5" fmla="*/ G4 1 2"/>
                <a:gd name="G6" fmla="+- 21600 0 12427"/>
                <a:gd name="G7" fmla="*/ G6 2302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3861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304" name="Text Box 64"/>
            <p:cNvSpPr txBox="1">
              <a:spLocks noChangeArrowheads="1"/>
            </p:cNvSpPr>
            <p:nvPr/>
          </p:nvSpPr>
          <p:spPr bwMode="auto">
            <a:xfrm>
              <a:off x="2928" y="3408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3</a:t>
              </a:r>
            </a:p>
          </p:txBody>
        </p:sp>
        <p:sp>
          <p:nvSpPr>
            <p:cNvPr id="10305" name="Text Box 65"/>
            <p:cNvSpPr txBox="1">
              <a:spLocks noChangeArrowheads="1"/>
            </p:cNvSpPr>
            <p:nvPr/>
          </p:nvSpPr>
          <p:spPr bwMode="auto">
            <a:xfrm>
              <a:off x="3120" y="3456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2</a:t>
              </a:r>
            </a:p>
          </p:txBody>
        </p:sp>
        <p:sp>
          <p:nvSpPr>
            <p:cNvPr id="10306" name="Text Box 66"/>
            <p:cNvSpPr txBox="1">
              <a:spLocks noChangeArrowheads="1"/>
            </p:cNvSpPr>
            <p:nvPr/>
          </p:nvSpPr>
          <p:spPr bwMode="auto">
            <a:xfrm>
              <a:off x="3312" y="350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1</a:t>
              </a:r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4272" y="2928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4416" y="326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09" name="Rectangle 69"/>
            <p:cNvSpPr>
              <a:spLocks noChangeArrowheads="1"/>
            </p:cNvSpPr>
            <p:nvPr/>
          </p:nvSpPr>
          <p:spPr bwMode="auto">
            <a:xfrm>
              <a:off x="4560" y="3552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11" name="Line 71"/>
            <p:cNvSpPr>
              <a:spLocks noChangeShapeType="1"/>
            </p:cNvSpPr>
            <p:nvPr/>
          </p:nvSpPr>
          <p:spPr bwMode="auto">
            <a:xfrm flipV="1">
              <a:off x="4272" y="3072"/>
              <a:ext cx="576" cy="5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Text Box 72"/>
            <p:cNvSpPr txBox="1">
              <a:spLocks noChangeArrowheads="1"/>
            </p:cNvSpPr>
            <p:nvPr/>
          </p:nvSpPr>
          <p:spPr bwMode="auto">
            <a:xfrm>
              <a:off x="4848" y="2880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D1</a:t>
              </a:r>
            </a:p>
          </p:txBody>
        </p:sp>
        <p:sp>
          <p:nvSpPr>
            <p:cNvPr id="10316" name="Text Box 76"/>
            <p:cNvSpPr txBox="1">
              <a:spLocks noChangeArrowheads="1"/>
            </p:cNvSpPr>
            <p:nvPr/>
          </p:nvSpPr>
          <p:spPr bwMode="auto">
            <a:xfrm>
              <a:off x="4608" y="3888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D3</a:t>
              </a:r>
            </a:p>
          </p:txBody>
        </p:sp>
        <p:sp>
          <p:nvSpPr>
            <p:cNvPr id="10317" name="Text Box 77"/>
            <p:cNvSpPr txBox="1">
              <a:spLocks noChangeArrowheads="1"/>
            </p:cNvSpPr>
            <p:nvPr/>
          </p:nvSpPr>
          <p:spPr bwMode="auto">
            <a:xfrm>
              <a:off x="4992" y="3456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D2</a:t>
              </a:r>
            </a:p>
          </p:txBody>
        </p:sp>
        <p:sp>
          <p:nvSpPr>
            <p:cNvPr id="10318" name="Freeform 78"/>
            <p:cNvSpPr>
              <a:spLocks/>
            </p:cNvSpPr>
            <p:nvPr/>
          </p:nvSpPr>
          <p:spPr bwMode="auto">
            <a:xfrm>
              <a:off x="4240" y="2976"/>
              <a:ext cx="512" cy="480"/>
            </a:xfrm>
            <a:custGeom>
              <a:avLst/>
              <a:gdLst>
                <a:gd name="T0" fmla="*/ 32 w 512"/>
                <a:gd name="T1" fmla="*/ 480 h 480"/>
                <a:gd name="T2" fmla="*/ 80 w 512"/>
                <a:gd name="T3" fmla="*/ 96 h 480"/>
                <a:gd name="T4" fmla="*/ 512 w 512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2" h="480">
                  <a:moveTo>
                    <a:pt x="32" y="480"/>
                  </a:moveTo>
                  <a:cubicBezTo>
                    <a:pt x="16" y="328"/>
                    <a:pt x="0" y="176"/>
                    <a:pt x="80" y="96"/>
                  </a:cubicBezTo>
                  <a:cubicBezTo>
                    <a:pt x="160" y="16"/>
                    <a:pt x="440" y="16"/>
                    <a:pt x="51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sp>
          <p:nvSpPr>
            <p:cNvPr id="10319" name="Line 79"/>
            <p:cNvSpPr>
              <a:spLocks noChangeShapeType="1"/>
            </p:cNvSpPr>
            <p:nvPr/>
          </p:nvSpPr>
          <p:spPr bwMode="auto">
            <a:xfrm>
              <a:off x="4320" y="3696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grpSp>
          <p:nvGrpSpPr>
            <p:cNvPr id="10322" name="Group 82"/>
            <p:cNvGrpSpPr>
              <a:grpSpLocks/>
            </p:cNvGrpSpPr>
            <p:nvPr/>
          </p:nvGrpSpPr>
          <p:grpSpPr bwMode="auto">
            <a:xfrm>
              <a:off x="4704" y="3600"/>
              <a:ext cx="144" cy="240"/>
              <a:chOff x="4704" y="3600"/>
              <a:chExt cx="144" cy="240"/>
            </a:xfrm>
          </p:grpSpPr>
          <p:sp>
            <p:nvSpPr>
              <p:cNvPr id="10320" name="Line 80"/>
              <p:cNvSpPr>
                <a:spLocks noChangeShapeType="1"/>
              </p:cNvSpPr>
              <p:nvPr/>
            </p:nvSpPr>
            <p:spPr bwMode="auto">
              <a:xfrm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21" name="Line 81"/>
              <p:cNvSpPr>
                <a:spLocks noChangeShapeType="1"/>
              </p:cNvSpPr>
              <p:nvPr/>
            </p:nvSpPr>
            <p:spPr bwMode="auto">
              <a:xfrm flipH="1"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323" name="Line 83"/>
            <p:cNvSpPr>
              <a:spLocks noChangeShapeType="1"/>
            </p:cNvSpPr>
            <p:nvPr/>
          </p:nvSpPr>
          <p:spPr bwMode="auto">
            <a:xfrm flipH="1" flipV="1">
              <a:off x="4272" y="3888"/>
              <a:ext cx="288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en-US"/>
            </a:p>
          </p:txBody>
        </p:sp>
        <p:sp>
          <p:nvSpPr>
            <p:cNvPr id="10324" name="Rectangle 84"/>
            <p:cNvSpPr>
              <a:spLocks noChangeArrowheads="1"/>
            </p:cNvSpPr>
            <p:nvPr/>
          </p:nvSpPr>
          <p:spPr bwMode="auto">
            <a:xfrm>
              <a:off x="4368" y="4032"/>
              <a:ext cx="96" cy="96"/>
            </a:xfrm>
            <a:prstGeom prst="rect">
              <a:avLst/>
            </a:prstGeom>
            <a:solidFill>
              <a:schemeClr val="tx2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9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Socket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9788" y="3001992"/>
            <a:ext cx="1337094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0591" y="263266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3504" y="106342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9785" y="3539539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9784" y="4077086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59784" y="4973128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59784" y="5510675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19954" y="1510918"/>
            <a:ext cx="1337094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19951" y="2048465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19950" y="2586012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19950" y="3123559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818726" y="4220960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18727" y="4839160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818727" y="5515881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18727" y="6024386"/>
            <a:ext cx="1337095" cy="33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6" idx="2"/>
            <a:endCxn id="17" idx="0"/>
          </p:cNvCxnSpPr>
          <p:nvPr/>
        </p:nvCxnSpPr>
        <p:spPr>
          <a:xfrm flipH="1">
            <a:off x="6488499" y="1847349"/>
            <a:ext cx="2" cy="20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8" idx="0"/>
          </p:cNvCxnSpPr>
          <p:nvPr/>
        </p:nvCxnSpPr>
        <p:spPr>
          <a:xfrm flipH="1">
            <a:off x="6488498" y="2384896"/>
            <a:ext cx="1" cy="20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  <a:endCxn id="19" idx="0"/>
          </p:cNvCxnSpPr>
          <p:nvPr/>
        </p:nvCxnSpPr>
        <p:spPr>
          <a:xfrm>
            <a:off x="6488498" y="2922443"/>
            <a:ext cx="0" cy="20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2"/>
            <a:endCxn id="20" idx="0"/>
          </p:cNvCxnSpPr>
          <p:nvPr/>
        </p:nvCxnSpPr>
        <p:spPr>
          <a:xfrm flipH="1">
            <a:off x="6487274" y="3459990"/>
            <a:ext cx="1224" cy="76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>
            <a:off x="3096880" y="3707755"/>
            <a:ext cx="3390393" cy="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9" idx="0"/>
          </p:cNvCxnSpPr>
          <p:nvPr/>
        </p:nvCxnSpPr>
        <p:spPr>
          <a:xfrm flipH="1">
            <a:off x="2428333" y="3338423"/>
            <a:ext cx="2" cy="20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3" idx="0"/>
          </p:cNvCxnSpPr>
          <p:nvPr/>
        </p:nvCxnSpPr>
        <p:spPr>
          <a:xfrm flipH="1">
            <a:off x="2428332" y="3875970"/>
            <a:ext cx="1" cy="20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20" idx="1"/>
          </p:cNvCxnSpPr>
          <p:nvPr/>
        </p:nvCxnSpPr>
        <p:spPr>
          <a:xfrm>
            <a:off x="3096879" y="4245302"/>
            <a:ext cx="2721847" cy="14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2"/>
            <a:endCxn id="21" idx="0"/>
          </p:cNvCxnSpPr>
          <p:nvPr/>
        </p:nvCxnSpPr>
        <p:spPr>
          <a:xfrm>
            <a:off x="6487274" y="4557391"/>
            <a:ext cx="1" cy="28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1" idx="3"/>
            <a:endCxn id="20" idx="3"/>
          </p:cNvCxnSpPr>
          <p:nvPr/>
        </p:nvCxnSpPr>
        <p:spPr>
          <a:xfrm flipH="1" flipV="1">
            <a:off x="7155821" y="4389176"/>
            <a:ext cx="1" cy="61820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1"/>
            <a:endCxn id="14" idx="3"/>
          </p:cNvCxnSpPr>
          <p:nvPr/>
        </p:nvCxnSpPr>
        <p:spPr>
          <a:xfrm flipH="1">
            <a:off x="3096879" y="5007376"/>
            <a:ext cx="2721848" cy="13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2"/>
            <a:endCxn id="14" idx="0"/>
          </p:cNvCxnSpPr>
          <p:nvPr/>
        </p:nvCxnSpPr>
        <p:spPr>
          <a:xfrm>
            <a:off x="2428332" y="4413517"/>
            <a:ext cx="0" cy="55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22" idx="1"/>
          </p:cNvCxnSpPr>
          <p:nvPr/>
        </p:nvCxnSpPr>
        <p:spPr>
          <a:xfrm>
            <a:off x="3096879" y="5678891"/>
            <a:ext cx="2721848" cy="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2" idx="2"/>
            <a:endCxn id="23" idx="0"/>
          </p:cNvCxnSpPr>
          <p:nvPr/>
        </p:nvCxnSpPr>
        <p:spPr>
          <a:xfrm>
            <a:off x="6487275" y="5852312"/>
            <a:ext cx="0" cy="17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52245" y="4378878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</a:p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274673" y="3424673"/>
            <a:ext cx="3034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connection establishment</a:t>
            </a:r>
          </a:p>
          <a:p>
            <a:pPr algn="ctr"/>
            <a:r>
              <a:rPr lang="en-US" sz="1600" dirty="0" smtClean="0"/>
              <a:t>(TCP three-way handshake)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 rot="171304">
            <a:off x="3772851" y="4262677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(request)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 rot="21413601">
            <a:off x="3899078" y="5006314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(reply)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394933" y="5662388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end-of-file notification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87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Server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9855" y="1143000"/>
            <a:ext cx="7901797" cy="4982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27432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net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'net'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HOST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'127.0.0.1'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PORT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6969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4A3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server instance, and chain the listen function to it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4A3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function passed to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C4A3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net.createServer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4A3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becomes the event handler for the 'connection' event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4A3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sock object the callback function receives UNIQUE for each connection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createServer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4A3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 have a connection - a socket object is assigned to the connection automatically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console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'CONNECTED: 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remoteAddress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remotePort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4A3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'data' event handler to this instance of socket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console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 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remoteAddress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4A3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Write the data back to the socket, the client will receive it as data from the server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'You said "'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'"'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4A3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'close' event handler to this instance of socket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'close'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console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'CLOSED: 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remoteAddress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remotePort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HOST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'Server listening on 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HOST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PORT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Server </a:t>
            </a:r>
            <a:r>
              <a:rPr lang="en-US" sz="2800" dirty="0"/>
              <a:t>(another version)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1343" y="1413288"/>
            <a:ext cx="7813901" cy="4643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274320"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 smtClean="0">
              <a:solidFill>
                <a:srgbClr val="00008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'net'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'127.0.0.1'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6969</a:t>
            </a:r>
            <a:r>
              <a:rPr lang="en-US" altLang="en-US" sz="1000" b="1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 smtClean="0">
              <a:solidFill>
                <a:srgbClr val="66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= </a:t>
            </a:r>
            <a:r>
              <a:rPr lang="en-US" altLang="en-US" sz="1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</a:t>
            </a:r>
            <a:r>
              <a:rPr lang="en-US" altLang="en-US" sz="1000" b="1" dirty="0" err="1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createServer</a:t>
            </a:r>
            <a:r>
              <a:rPr lang="en-US" altLang="en-US" sz="1000" b="1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7432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HOST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400" b="1" dirty="0"/>
              <a:t> </a:t>
            </a:r>
            <a:endParaRPr lang="en-US" altLang="en-US" sz="400" b="1" dirty="0" smtClean="0"/>
          </a:p>
          <a:p>
            <a:pPr marL="27432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274320"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US" altLang="en-US" sz="1000" b="1" dirty="0" err="1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'connection'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smtClean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000" b="1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have a connection - a socket object is assigned to the connection automatically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console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'CONNECTED: 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remoteAddress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remotePort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 'data' event handler to this instance of socket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'data'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console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'DATA 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remoteAddress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the data back to the socket, the client will receive it as data from the server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'You said "'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 'close' event handler to this instance of socket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'close'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console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'CLOSED: '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remoteAddress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</a:t>
            </a:r>
            <a:r>
              <a:rPr lang="en-US" altLang="en-US" sz="1000" b="1" dirty="0" err="1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remotePort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00" b="1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00" b="1" dirty="0" smtClean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0072" y="1257579"/>
            <a:ext cx="6241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#Take tutorial at</a:t>
            </a:r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://www.codecademy.com/en/tracks/javascript</a:t>
            </a:r>
          </a:p>
        </p:txBody>
      </p:sp>
    </p:spTree>
    <p:extLst>
      <p:ext uri="{BB962C8B-B14F-4D97-AF65-F5344CB8AC3E}">
        <p14:creationId xmlns:p14="http://schemas.microsoft.com/office/powerpoint/2010/main" val="10654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Client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1488" y="1370752"/>
            <a:ext cx="7698882" cy="467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27432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net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'net'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HOST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'127.0.0.1'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PORT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6969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client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HOST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console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'CONNECTED TO: 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HOST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PORT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4A3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Write a message to the socket as soon as the client is connected,</a:t>
            </a:r>
          </a:p>
          <a:p>
            <a:pPr marL="27432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smtClean="0">
                <a:solidFill>
                  <a:srgbClr val="C4A3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4A3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server will receive it as message from the client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 am Chuck Norris!'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4A3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'data' event handler for the client socket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4A3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data is what the server sent to this socket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console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'DATA: 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4A3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Close the client socket completely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C4A3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 a 'close' event handler for the client socket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'close'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console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'Connection closed'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3F3F3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kumimoji="0" lang="en-US" altLang="en-US" sz="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Socket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48801" y="1744324"/>
            <a:ext cx="5170098" cy="18466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dgram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dgram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server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dgram.createSocket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"udp4"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server.on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"message"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rinfo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"server got: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from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rinfo.address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rinfo.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server.bind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41234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server listening 0.0.0.0:41234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1207" y="24829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 Server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48801" y="3774391"/>
            <a:ext cx="5170098" cy="1661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dgram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dgram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message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"Some bytes"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client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dgram.createSocket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"udp4"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(message,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41234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"localhost"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(err, bytes)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1207" y="4420721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 Client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204855" y="5700121"/>
            <a:ext cx="4488873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-sans-pro"/>
              </a:rPr>
              <a:t>dgram.createSocket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-sans-pro"/>
              </a:rPr>
              <a:t>(type, [callback])</a:t>
            </a:r>
          </a:p>
          <a:p>
            <a:pPr marL="91440" defTabSz="914400">
              <a:buFontTx/>
              <a:buChar char="•"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6633"/>
                </a:solidFill>
                <a:effectLst/>
                <a:latin typeface="Monaco"/>
              </a:rPr>
              <a:t> type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-sans-pro"/>
              </a:rPr>
              <a:t> String. Either 'udp4' or 'udp6'</a:t>
            </a:r>
          </a:p>
          <a:p>
            <a:pPr marL="91440" defTabSz="914400">
              <a:buFontTx/>
              <a:buChar char="•"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6633"/>
                </a:solidFill>
                <a:effectLst/>
                <a:latin typeface="Monaco"/>
              </a:rPr>
              <a:t> callback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-sans-pro"/>
              </a:rPr>
              <a:t> Function. Attached as a listener to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6633"/>
                </a:solidFill>
                <a:effectLst/>
                <a:latin typeface="Monaco"/>
              </a:rPr>
              <a:t>message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-sans-pro"/>
              </a:rPr>
              <a:t> events. Optional</a:t>
            </a:r>
          </a:p>
          <a:p>
            <a:pPr marL="91440" defTabSz="914400">
              <a:buFontTx/>
              <a:buChar char="•"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-sans-pro"/>
              </a:rPr>
              <a:t> Returns: Socket object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John </a:t>
            </a:r>
            <a:r>
              <a:rPr lang="en-US" sz="1600" dirty="0" smtClean="0"/>
              <a:t>Mitchell, "JavaScript"</a:t>
            </a:r>
          </a:p>
          <a:p>
            <a:r>
              <a:rPr lang="en-US" sz="1600" dirty="0" err="1"/>
              <a:t>Vikash</a:t>
            </a:r>
            <a:r>
              <a:rPr lang="en-US" sz="1600" dirty="0"/>
              <a:t> </a:t>
            </a:r>
            <a:r>
              <a:rPr lang="en-US" sz="1600" dirty="0" smtClean="0"/>
              <a:t>Singh, </a:t>
            </a:r>
            <a:r>
              <a:rPr lang="en-US" sz="1600" dirty="0"/>
              <a:t>"</a:t>
            </a:r>
            <a:r>
              <a:rPr lang="en-US" sz="1600" dirty="0" smtClean="0"/>
              <a:t>Node.js: The </a:t>
            </a:r>
            <a:r>
              <a:rPr lang="en-US" sz="1600" dirty="0"/>
              <a:t>Server-side </a:t>
            </a:r>
            <a:r>
              <a:rPr lang="en-US" sz="1600" dirty="0" smtClean="0"/>
              <a:t>JavaScript"</a:t>
            </a:r>
          </a:p>
          <a:p>
            <a:r>
              <a:rPr lang="en-US" sz="1600" dirty="0" smtClean="0"/>
              <a:t>Jeff </a:t>
            </a:r>
            <a:r>
              <a:rPr lang="en-US" sz="1600" dirty="0" err="1" smtClean="0"/>
              <a:t>Kunkle</a:t>
            </a:r>
            <a:r>
              <a:rPr lang="en-US" sz="1600" dirty="0" smtClean="0"/>
              <a:t>, "</a:t>
            </a:r>
            <a:r>
              <a:rPr lang="en-US" sz="1600" dirty="0"/>
              <a:t>Node.js Explained",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http</a:t>
            </a:r>
            <a:r>
              <a:rPr lang="en-US" sz="1600" dirty="0"/>
              <a:t>://kunkle.org/nodejs-explained-pres</a:t>
            </a:r>
            <a:r>
              <a:rPr lang="en-US" sz="1600" dirty="0" smtClean="0"/>
              <a:t>/</a:t>
            </a:r>
          </a:p>
          <a:p>
            <a:r>
              <a:rPr lang="en-US" sz="1600" dirty="0"/>
              <a:t>Hacksparrow.com, "TCP Socket Programming in Node.js",</a:t>
            </a:r>
            <a:br>
              <a:rPr lang="en-US" sz="1600" dirty="0"/>
            </a:br>
            <a:r>
              <a:rPr lang="en-US" sz="1600" dirty="0"/>
              <a:t>http://</a:t>
            </a:r>
            <a:r>
              <a:rPr lang="en-US" sz="1600" dirty="0" smtClean="0"/>
              <a:t>www.hacksparrow.com/tcp-socket-programming-in-node-js.html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Language basics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JavaScript and </a:t>
            </a:r>
            <a:r>
              <a:rPr lang="en-US" dirty="0"/>
              <a:t>Java </a:t>
            </a:r>
            <a:r>
              <a:rPr lang="en-US" dirty="0" smtClean="0"/>
              <a:t>have </a:t>
            </a:r>
            <a:r>
              <a:rPr lang="en-US" dirty="0"/>
              <a:t>the common C </a:t>
            </a:r>
            <a:r>
              <a:rPr lang="en-US" dirty="0" smtClean="0"/>
              <a:t>syntax, but unrelated.</a:t>
            </a:r>
          </a:p>
          <a:p>
            <a:pPr>
              <a:defRPr/>
            </a:pPr>
            <a:r>
              <a:rPr lang="en-US" dirty="0" smtClean="0"/>
              <a:t>JavaScript is case sensitive</a:t>
            </a:r>
          </a:p>
          <a:p>
            <a:pPr>
              <a:defRPr/>
            </a:pPr>
            <a:r>
              <a:rPr lang="en-US" dirty="0" smtClean="0"/>
              <a:t>Statements terminated by returns or semi-colons (;)</a:t>
            </a:r>
          </a:p>
          <a:p>
            <a:pPr lvl="1">
              <a:defRPr/>
            </a:pPr>
            <a:r>
              <a:rPr lang="en-US" dirty="0" smtClean="0"/>
              <a:t> x = x+1;    same as      x = x+1</a:t>
            </a:r>
          </a:p>
          <a:p>
            <a:pPr lvl="1">
              <a:defRPr/>
            </a:pPr>
            <a:r>
              <a:rPr lang="en-US" dirty="0" smtClean="0"/>
              <a:t>Semi-colons can be a good idea, to reduce errors</a:t>
            </a:r>
          </a:p>
          <a:p>
            <a:pPr>
              <a:defRPr/>
            </a:pPr>
            <a:r>
              <a:rPr lang="en-US" dirty="0" smtClean="0"/>
              <a:t>“Blocks”</a:t>
            </a:r>
          </a:p>
          <a:p>
            <a:pPr lvl="1">
              <a:defRPr/>
            </a:pPr>
            <a:r>
              <a:rPr lang="en-US" dirty="0" smtClean="0"/>
              <a:t>Group statements using  { … }</a:t>
            </a:r>
          </a:p>
          <a:p>
            <a:pPr lvl="1">
              <a:defRPr/>
            </a:pPr>
            <a:r>
              <a:rPr lang="en-US" dirty="0" smtClean="0"/>
              <a:t>Not a separate scope, unlike other languages</a:t>
            </a:r>
            <a:endParaRPr lang="en-US" dirty="0" smtClean="0">
              <a:solidFill>
                <a:schemeClr val="accent5"/>
              </a:solidFill>
            </a:endParaRPr>
          </a:p>
          <a:p>
            <a:pPr>
              <a:defRPr/>
            </a:pPr>
            <a:r>
              <a:rPr lang="en-US" dirty="0" smtClean="0"/>
              <a:t>Variables</a:t>
            </a:r>
          </a:p>
          <a:p>
            <a:pPr lvl="1">
              <a:defRPr/>
            </a:pPr>
            <a:r>
              <a:rPr lang="en-US" dirty="0" smtClean="0"/>
              <a:t>Define a variable using the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</a:t>
            </a:r>
          </a:p>
          <a:p>
            <a:pPr lvl="1">
              <a:defRPr/>
            </a:pPr>
            <a:r>
              <a:rPr lang="en-US" dirty="0" smtClean="0"/>
              <a:t>Define implicitly by its first use, which must be an assignment</a:t>
            </a:r>
          </a:p>
          <a:p>
            <a:pPr lvl="2">
              <a:defRPr/>
            </a:pPr>
            <a:r>
              <a:rPr lang="en-US" dirty="0" smtClean="0"/>
              <a:t>Implicit definition has global scope, even if it occurs in nested scope?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JavaScript blocks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Use { } for grouping; not a separate scope</a:t>
            </a:r>
          </a:p>
          <a:p>
            <a:pPr lvl="2">
              <a:buFontTx/>
              <a:buNone/>
            </a:pPr>
            <a:r>
              <a:rPr lang="en-US" alt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x=3;</a:t>
            </a:r>
          </a:p>
          <a:p>
            <a:pPr lvl="2">
              <a:buFontTx/>
              <a:buNone/>
            </a:pPr>
            <a:r>
              <a:rPr lang="en-US" alt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lvl="2">
              <a:buFontTx/>
              <a:buNone/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lvl="2">
              <a:buFontTx/>
              <a:buNone/>
            </a:pPr>
            <a:r>
              <a:rPr lang="en-US" alt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r>
              <a:rPr lang="en-US" alt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x=4; x}</a:t>
            </a:r>
          </a:p>
          <a:p>
            <a:pPr lvl="2">
              <a:buFontTx/>
              <a:buNone/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lvl="2">
              <a:buFontTx/>
              <a:buNone/>
            </a:pPr>
            <a:r>
              <a:rPr lang="en-US" alt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lvl="2">
              <a:buFontTx/>
              <a:buNone/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altLang="en-US" dirty="0" smtClean="0"/>
              <a:t>Not blocks in the sense of other languages</a:t>
            </a:r>
          </a:p>
          <a:p>
            <a:pPr lvl="1"/>
            <a:r>
              <a:rPr lang="en-US" altLang="en-US" dirty="0" smtClean="0"/>
              <a:t>Only function calls and the </a:t>
            </a:r>
            <a:r>
              <a:rPr lang="en-US" altLang="en-US" i="1" dirty="0" smtClean="0">
                <a:solidFill>
                  <a:schemeClr val="accent5">
                    <a:lumMod val="75000"/>
                  </a:schemeClr>
                </a:solidFill>
              </a:rPr>
              <a:t>with</a:t>
            </a: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dirty="0" smtClean="0"/>
              <a:t>statement cause a change of scope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JavaScript primitive datatypes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400" smtClean="0"/>
              <a:t>Boolean </a:t>
            </a:r>
          </a:p>
          <a:p>
            <a:pPr lvl="1"/>
            <a:r>
              <a:rPr lang="en-US" altLang="en-US" sz="2000" smtClean="0"/>
              <a:t>Two values: </a:t>
            </a:r>
            <a:r>
              <a:rPr lang="en-US" altLang="en-US" sz="2000" i="1" smtClean="0"/>
              <a:t>true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false</a:t>
            </a:r>
            <a:endParaRPr lang="en-US" altLang="en-US" sz="2000" smtClean="0"/>
          </a:p>
          <a:p>
            <a:r>
              <a:rPr lang="en-US" altLang="en-US" sz="2400" smtClean="0"/>
              <a:t>Number </a:t>
            </a:r>
          </a:p>
          <a:p>
            <a:pPr lvl="1"/>
            <a:r>
              <a:rPr lang="en-US" altLang="en-US" sz="2000" smtClean="0"/>
              <a:t>64-bit floating point, similar to Java double and Double </a:t>
            </a:r>
          </a:p>
          <a:p>
            <a:pPr lvl="1"/>
            <a:r>
              <a:rPr lang="en-US" altLang="en-US" sz="2000" smtClean="0"/>
              <a:t>No integer type </a:t>
            </a:r>
          </a:p>
          <a:p>
            <a:pPr lvl="1"/>
            <a:r>
              <a:rPr lang="en-US" altLang="en-US" sz="2000" smtClean="0"/>
              <a:t>Special values </a:t>
            </a:r>
            <a:r>
              <a:rPr lang="en-US" altLang="en-US" sz="2000" i="1" smtClean="0"/>
              <a:t>NaN  </a:t>
            </a:r>
            <a:r>
              <a:rPr lang="en-US" altLang="en-US" sz="2000" smtClean="0"/>
              <a:t>(not a number) and </a:t>
            </a:r>
            <a:r>
              <a:rPr lang="en-US" altLang="en-US" sz="2000" i="1" smtClean="0"/>
              <a:t>Infinity</a:t>
            </a:r>
          </a:p>
          <a:p>
            <a:r>
              <a:rPr lang="en-US" altLang="en-US" sz="2400" smtClean="0"/>
              <a:t>String </a:t>
            </a:r>
          </a:p>
          <a:p>
            <a:pPr lvl="1"/>
            <a:r>
              <a:rPr lang="en-US" altLang="en-US" sz="2000" smtClean="0"/>
              <a:t>Sequence of zero or more Unicode characters </a:t>
            </a:r>
          </a:p>
          <a:p>
            <a:pPr lvl="1"/>
            <a:r>
              <a:rPr lang="en-US" altLang="en-US" sz="2000" smtClean="0"/>
              <a:t>No separate character type (just strings of length 1)</a:t>
            </a:r>
          </a:p>
          <a:p>
            <a:pPr lvl="1"/>
            <a:r>
              <a:rPr lang="en-US" altLang="en-US" sz="2000" smtClean="0"/>
              <a:t>Literal strings using ' or " characters  (must match)</a:t>
            </a:r>
          </a:p>
          <a:p>
            <a:r>
              <a:rPr lang="en-US" altLang="en-US" sz="2400" smtClean="0"/>
              <a:t>Special values </a:t>
            </a:r>
          </a:p>
          <a:p>
            <a:pPr lvl="1"/>
            <a:r>
              <a:rPr lang="en-US" altLang="en-US" sz="1800" i="1" smtClean="0"/>
              <a:t>null</a:t>
            </a:r>
            <a:r>
              <a:rPr lang="en-US" altLang="en-US" sz="1800" smtClean="0"/>
              <a:t>  and </a:t>
            </a:r>
            <a:r>
              <a:rPr lang="en-US" altLang="en-US" sz="1800" i="1" smtClean="0"/>
              <a:t>undefined</a:t>
            </a:r>
          </a:p>
          <a:p>
            <a:pPr lvl="1"/>
            <a:r>
              <a:rPr lang="en-US" altLang="en-US" sz="1800" i="1" smtClean="0"/>
              <a:t>typeof(null) = object;     typeof(undefined)=undefined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400" smtClean="0"/>
              <a:t>An object is a collection of named properties</a:t>
            </a:r>
          </a:p>
          <a:p>
            <a:pPr lvl="1"/>
            <a:r>
              <a:rPr lang="en-US" altLang="en-US" sz="2000" smtClean="0"/>
              <a:t>Simple view: hash table or associative array</a:t>
            </a:r>
          </a:p>
          <a:p>
            <a:pPr lvl="1"/>
            <a:r>
              <a:rPr lang="en-US" altLang="en-US" sz="2000" smtClean="0"/>
              <a:t>Can define by set of name:value pairs</a:t>
            </a:r>
          </a:p>
          <a:p>
            <a:pPr lvl="2"/>
            <a:r>
              <a:rPr lang="en-US" altLang="en-US" sz="1800" smtClean="0"/>
              <a:t>objBob = {name: “Bob", grade: 'A', level: 3};</a:t>
            </a:r>
          </a:p>
          <a:p>
            <a:pPr lvl="1"/>
            <a:r>
              <a:rPr lang="en-US" altLang="en-US" sz="2000" smtClean="0"/>
              <a:t>New members can be added at any time</a:t>
            </a:r>
          </a:p>
          <a:p>
            <a:pPr lvl="2"/>
            <a:r>
              <a:rPr lang="en-US" altLang="en-US" sz="1800" smtClean="0"/>
              <a:t>objBob.fullname = 'Robert';</a:t>
            </a:r>
          </a:p>
          <a:p>
            <a:pPr lvl="1"/>
            <a:r>
              <a:rPr lang="en-US" altLang="en-US" sz="2000" smtClean="0"/>
              <a:t>Can have methods, can refer to </a:t>
            </a:r>
            <a:r>
              <a:rPr lang="en-US" altLang="en-US" sz="2000" i="1" smtClean="0"/>
              <a:t>this </a:t>
            </a:r>
          </a:p>
          <a:p>
            <a:r>
              <a:rPr lang="en-US" altLang="en-US" sz="2400" smtClean="0"/>
              <a:t>Arrays, functions regarded as objects</a:t>
            </a:r>
          </a:p>
          <a:p>
            <a:pPr lvl="1"/>
            <a:r>
              <a:rPr lang="en-US" altLang="en-US" sz="2000" smtClean="0"/>
              <a:t>A property of an object may be a function (=method)</a:t>
            </a:r>
          </a:p>
          <a:p>
            <a:pPr lvl="1"/>
            <a:r>
              <a:rPr lang="en-US" altLang="en-US" sz="2000" smtClean="0"/>
              <a:t>A function defines an object with method called “( )”</a:t>
            </a:r>
          </a:p>
          <a:p>
            <a:pPr lvl="2">
              <a:buFontTx/>
              <a:buNone/>
            </a:pPr>
            <a:r>
              <a:rPr lang="en-US" altLang="en-US" sz="1800" smtClean="0"/>
              <a:t>   function max(x,y) { if (x&gt;y) return x; else return y;};</a:t>
            </a:r>
          </a:p>
          <a:p>
            <a:pPr lvl="2">
              <a:buFontTx/>
              <a:buNone/>
            </a:pPr>
            <a:r>
              <a:rPr lang="en-US" altLang="en-US" sz="1800" smtClean="0"/>
              <a:t>   max.description = “return the maximum of two arguments”;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 Examples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27700" y="1371600"/>
            <a:ext cx="6711654" cy="4876807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400" dirty="0" smtClean="0"/>
              <a:t>Anonymous functions make great callbacks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(function() {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console.log("done");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}, 10000)</a:t>
            </a:r>
            <a:endParaRPr lang="en-US" alt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en-US" sz="2400" dirty="0" smtClean="0"/>
              <a:t>Curried function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CurriedAdd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(x){ </a:t>
            </a:r>
            <a:endParaRPr lang="en-US" alt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function(y){ return 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en-US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= 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CurriedAdd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g(3)</a:t>
            </a:r>
          </a:p>
          <a:p>
            <a:r>
              <a:rPr lang="en-US" altLang="en-US" sz="2400" dirty="0" smtClean="0"/>
              <a:t>Variable number of arguments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total=0;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alt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alt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sumAll.arguments.length</a:t>
            </a: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total+=</a:t>
            </a:r>
            <a:r>
              <a:rPr lang="en-US" alt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sumAll.arguments</a:t>
            </a: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return(total);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alt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(3,5,3,5,3,2,6);</a:t>
            </a:r>
            <a:endParaRPr lang="en-US" altLang="en-US" sz="2000" b="1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Node.js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2436"/>
            <a:ext cx="7467600" cy="500149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w Cen MT" pitchFamily="34" charset="0"/>
              </a:rPr>
              <a:t>Evented </a:t>
            </a:r>
            <a:r>
              <a:rPr lang="en-US" dirty="0">
                <a:latin typeface="Tw Cen MT" pitchFamily="34" charset="0"/>
              </a:rPr>
              <a:t>I/O for V8 JavaScript with a goal of an easy way to build scalable network programs.</a:t>
            </a:r>
          </a:p>
          <a:p>
            <a:r>
              <a:rPr lang="en-US" dirty="0" smtClean="0">
                <a:latin typeface="Tw Cen MT" pitchFamily="34" charset="0"/>
              </a:rPr>
              <a:t>High-performance </a:t>
            </a:r>
            <a:r>
              <a:rPr lang="en-US" b="1" dirty="0" smtClean="0">
                <a:latin typeface="Tw Cen MT" pitchFamily="34" charset="0"/>
              </a:rPr>
              <a:t>network applications framework</a:t>
            </a:r>
            <a:r>
              <a:rPr lang="en-US" dirty="0" smtClean="0">
                <a:latin typeface="Tw Cen MT" pitchFamily="34" charset="0"/>
              </a:rPr>
              <a:t>, well optimized for high concurrent environments.</a:t>
            </a:r>
          </a:p>
          <a:p>
            <a:r>
              <a:rPr lang="en-US" dirty="0" smtClean="0">
                <a:latin typeface="Tw Cen MT" pitchFamily="34" charset="0"/>
              </a:rPr>
              <a:t>It’s a </a:t>
            </a:r>
            <a:r>
              <a:rPr lang="en-US" b="1" dirty="0" smtClean="0">
                <a:latin typeface="Tw Cen MT" pitchFamily="34" charset="0"/>
              </a:rPr>
              <a:t>command line</a:t>
            </a:r>
            <a:r>
              <a:rPr lang="en-US" dirty="0" smtClean="0">
                <a:latin typeface="Tw Cen MT" pitchFamily="34" charset="0"/>
              </a:rPr>
              <a:t> tool.</a:t>
            </a:r>
          </a:p>
          <a:p>
            <a:r>
              <a:rPr lang="en-US" dirty="0">
                <a:latin typeface="Tw Cen MT" pitchFamily="34" charset="0"/>
              </a:rPr>
              <a:t>Node.js uses an </a:t>
            </a:r>
            <a:r>
              <a:rPr lang="en-US" b="1" dirty="0">
                <a:latin typeface="Tw Cen MT" pitchFamily="34" charset="0"/>
              </a:rPr>
              <a:t>event-driven</a:t>
            </a:r>
            <a:r>
              <a:rPr lang="en-US" dirty="0">
                <a:latin typeface="Tw Cen MT" pitchFamily="34" charset="0"/>
              </a:rPr>
              <a:t>, </a:t>
            </a:r>
            <a:r>
              <a:rPr lang="en-US" b="1" dirty="0">
                <a:latin typeface="Tw Cen MT" pitchFamily="34" charset="0"/>
              </a:rPr>
              <a:t>non-blocking I/O </a:t>
            </a:r>
            <a:r>
              <a:rPr lang="en-US" dirty="0">
                <a:latin typeface="Tw Cen MT" pitchFamily="34" charset="0"/>
              </a:rPr>
              <a:t>model, which makes it lightweight.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w Cen MT" pitchFamily="34" charset="0"/>
            </a:endParaRPr>
          </a:p>
          <a:p>
            <a:r>
              <a:rPr lang="en-US" dirty="0">
                <a:latin typeface="Tw Cen MT" pitchFamily="34" charset="0"/>
              </a:rPr>
              <a:t>It makes use of </a:t>
            </a:r>
            <a:r>
              <a:rPr lang="en-US" b="1" dirty="0">
                <a:latin typeface="Tw Cen MT" pitchFamily="34" charset="0"/>
              </a:rPr>
              <a:t>event-loops</a:t>
            </a:r>
            <a:r>
              <a:rPr lang="en-US" dirty="0">
                <a:latin typeface="Tw Cen MT" pitchFamily="34" charset="0"/>
              </a:rPr>
              <a:t> via JavaScript’s </a:t>
            </a:r>
            <a:r>
              <a:rPr lang="en-US" b="1" dirty="0">
                <a:latin typeface="Tw Cen MT" pitchFamily="34" charset="0"/>
              </a:rPr>
              <a:t>callback</a:t>
            </a:r>
            <a:r>
              <a:rPr lang="en-US" dirty="0">
                <a:latin typeface="Tw Cen MT" pitchFamily="34" charset="0"/>
              </a:rPr>
              <a:t> functionality to implement the non-blocking I/O.</a:t>
            </a:r>
          </a:p>
          <a:p>
            <a:r>
              <a:rPr lang="en-US" dirty="0">
                <a:latin typeface="Tw Cen MT" pitchFamily="34" charset="0"/>
              </a:rPr>
              <a:t>Programs for Node.js are written in JavaScript but not in the same JavaScript we are use to. There is no DOM implementation provided by Node.js, i.e. you </a:t>
            </a:r>
            <a:r>
              <a:rPr lang="en-US" b="1" dirty="0">
                <a:latin typeface="Tw Cen MT" pitchFamily="34" charset="0"/>
              </a:rPr>
              <a:t>can not</a:t>
            </a:r>
            <a:r>
              <a:rPr lang="en-US" dirty="0">
                <a:latin typeface="Tw Cen MT" pitchFamily="34" charset="0"/>
              </a:rPr>
              <a:t> do this:</a:t>
            </a:r>
          </a:p>
          <a:p>
            <a:pPr lvl="1">
              <a:buNone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element =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dirty="0">
                <a:latin typeface="Tw Cen MT" pitchFamily="34" charset="0"/>
              </a:rPr>
              <a:t>Everything inside Node.js runs in a </a:t>
            </a:r>
            <a:r>
              <a:rPr lang="en-US" b="1" dirty="0">
                <a:latin typeface="Tw Cen MT" pitchFamily="34" charset="0"/>
              </a:rPr>
              <a:t>single-thread</a:t>
            </a:r>
            <a:r>
              <a:rPr lang="en-US" dirty="0">
                <a:latin typeface="Tw Cen MT" pitchFamily="34" charset="0"/>
              </a:rPr>
              <a:t>.</a:t>
            </a:r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549</TotalTime>
  <Words>1010</Words>
  <Application>Microsoft Office PowerPoint</Application>
  <PresentationFormat>On-screen Show (4:3)</PresentationFormat>
  <Paragraphs>270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Courier New</vt:lpstr>
      <vt:lpstr>Monaco</vt:lpstr>
      <vt:lpstr>source-sans-pro</vt:lpstr>
      <vt:lpstr>Times New Roman</vt:lpstr>
      <vt:lpstr>Tw Cen MT</vt:lpstr>
      <vt:lpstr>Wingdings 3</vt:lpstr>
      <vt:lpstr>Ion</vt:lpstr>
      <vt:lpstr>#03 Socket Programming</vt:lpstr>
      <vt:lpstr>Intro to JavaScript</vt:lpstr>
      <vt:lpstr>Language basics</vt:lpstr>
      <vt:lpstr>JavaScript blocks</vt:lpstr>
      <vt:lpstr>JavaScript primitive datatypes</vt:lpstr>
      <vt:lpstr>Objects</vt:lpstr>
      <vt:lpstr>Function Examples</vt:lpstr>
      <vt:lpstr>Intro to Node.js</vt:lpstr>
      <vt:lpstr>Node.js</vt:lpstr>
      <vt:lpstr>Getting Started &amp; Hello World</vt:lpstr>
      <vt:lpstr>Some Theory: Event-loops</vt:lpstr>
      <vt:lpstr>Some Theory: Non-Blocking I/O</vt:lpstr>
      <vt:lpstr>Node.js Ecosystem</vt:lpstr>
      <vt:lpstr>Socket Programming</vt:lpstr>
      <vt:lpstr>What is a socket?</vt:lpstr>
      <vt:lpstr>Two essential types of sockets</vt:lpstr>
      <vt:lpstr>TCP Socket Operations</vt:lpstr>
      <vt:lpstr>TCP Server</vt:lpstr>
      <vt:lpstr>TCP Server (another version)</vt:lpstr>
      <vt:lpstr>TCP Client</vt:lpstr>
      <vt:lpstr>UDP Socket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suthon</cp:lastModifiedBy>
  <cp:revision>121</cp:revision>
  <dcterms:created xsi:type="dcterms:W3CDTF">2015-01-06T03:59:55Z</dcterms:created>
  <dcterms:modified xsi:type="dcterms:W3CDTF">2015-02-14T06:15:21Z</dcterms:modified>
</cp:coreProperties>
</file>