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30"/>
  </p:notes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3" r:id="rId25"/>
    <p:sldId id="352" r:id="rId26"/>
    <p:sldId id="354" r:id="rId27"/>
    <p:sldId id="355" r:id="rId28"/>
    <p:sldId id="35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DFCC"/>
    <a:srgbClr val="E1D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4016" autoAdjust="0"/>
  </p:normalViewPr>
  <p:slideViewPr>
    <p:cSldViewPr snapToGrid="0">
      <p:cViewPr varScale="1">
        <p:scale>
          <a:sx n="64" d="100"/>
          <a:sy n="64" d="100"/>
        </p:scale>
        <p:origin x="125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39C1-A66A-40C7-BCC0-0B3B861FC29D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6F4B6-0419-4BD5-A8E9-6DBD29DD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https://medium.com/@noomerzx/</a:t>
            </a:r>
            <a:r>
              <a:rPr lang="th-TH" dirty="0" smtClean="0"/>
              <a:t>ความรู้สึกเมื่ออยากเขียน-</a:t>
            </a:r>
            <a:r>
              <a:rPr lang="en-US" dirty="0" err="1" smtClean="0"/>
              <a:t>javascript</a:t>
            </a:r>
            <a:r>
              <a:rPr lang="en-US" dirty="0" smtClean="0"/>
              <a:t>-</a:t>
            </a:r>
            <a:r>
              <a:rPr lang="th-TH" dirty="0" smtClean="0"/>
              <a:t>ในปี-2016-92711</a:t>
            </a:r>
            <a:r>
              <a:rPr lang="en-US" dirty="0" smtClean="0"/>
              <a:t>cf3987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90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44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2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399C-7D46-4773-8ABA-3E73AD713EEC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AC0B-866D-4C7E-95AB-940EA5ED39BF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6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BF8C-9BC2-47CB-9626-4BAFB214AC50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9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C47F-439B-4BE9-BC04-3CF982F41716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4404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BCFD-EC89-485A-BB74-59FC4A97D47E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10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77C4-E7F1-4134-B733-1F08216FC46F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11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F908-AAE1-4CC6-99F4-D29EC9AE5C47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3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76B9-2E3D-44C7-ADF7-060218BF6CE3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0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6D1F-45A3-4BBF-9145-601502A99850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0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EADF-3981-4E16-A8D6-ED595F6A2434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25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93B1-26CE-492F-B9C7-2C278A9127A2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1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575B-3C04-4EAE-A29F-35412E5C90C6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5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25F8-3053-46BF-9A41-9AD1D9D4933A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8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3408-BA58-4387-A16B-A31870E4AE08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8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64C2-56D4-48A1-9B46-8A886281B764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8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BB93-60B5-4F9D-8E7F-B00DFFAD33C7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6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504A-23B0-44E6-AEAE-C693EABA59A3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90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600201"/>
            <a:ext cx="6711654" cy="464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34A8D8-8B56-4BDD-8764-B69B723851E3}" type="datetime1">
              <a:rPr lang="en-US" smtClean="0"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rep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github.com/users/wwarodo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7528802" cy="3329581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#04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 Client</a:t>
            </a:r>
            <a:br>
              <a:rPr lang="en-US" dirty="0" smtClean="0"/>
            </a:br>
            <a:r>
              <a:rPr lang="en-US" sz="3200" dirty="0" smtClean="0"/>
              <a:t>(HTM5, </a:t>
            </a:r>
            <a:r>
              <a:rPr lang="en-US" sz="3200" dirty="0" smtClean="0"/>
              <a:t>React.js)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7000693" cy="861420"/>
          </a:xfrm>
        </p:spPr>
        <p:txBody>
          <a:bodyPr/>
          <a:lstStyle/>
          <a:p>
            <a:r>
              <a:rPr lang="en-US" dirty="0" smtClean="0"/>
              <a:t>Client/Server Computing and Web Technologies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00201"/>
            <a:ext cx="7121814" cy="464820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JavaScript as HTML element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&lt;script type="text/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  <a:p>
            <a:r>
              <a:rPr lang="en-US" dirty="0" smtClean="0"/>
              <a:t>JavaScript as external resources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&lt;script type="text/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="e.js"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00050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dirty="0" smtClean="0"/>
              <a:t>Purposes</a:t>
            </a:r>
          </a:p>
          <a:p>
            <a:pPr marL="800100" lvl="1"/>
            <a:r>
              <a:rPr lang="pt-BR" dirty="0"/>
              <a:t>Manipulate HTML DOM via document </a:t>
            </a:r>
            <a:r>
              <a:rPr lang="pt-BR" dirty="0" smtClean="0"/>
              <a:t>object</a:t>
            </a:r>
          </a:p>
          <a:p>
            <a:pPr marL="971550" lvl="2" indent="0">
              <a:buNone/>
            </a:pP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	document.getElementById("logo")...</a:t>
            </a:r>
          </a:p>
          <a:p>
            <a:pPr marL="800100" lvl="1"/>
            <a:r>
              <a:rPr lang="pt-BR" dirty="0" smtClean="0"/>
              <a:t>Handle Event from HTML element</a:t>
            </a:r>
          </a:p>
          <a:p>
            <a:pPr marL="971550" lvl="2" indent="0">
              <a:buNone/>
            </a:pP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&lt;p onclick="do_smth()"&gt; ... &lt;/p&gt; </a:t>
            </a:r>
          </a:p>
          <a:p>
            <a:pPr marL="800100" lvl="1"/>
            <a:r>
              <a:rPr lang="pt-BR" dirty="0" smtClean="0"/>
              <a:t>Implement application logics, e.g., form validations</a:t>
            </a:r>
          </a:p>
          <a:p>
            <a:pPr marL="1200150" lvl="2"/>
            <a:endParaRPr lang="pt-BR" dirty="0"/>
          </a:p>
          <a:p>
            <a:pPr marL="1200150" lvl="2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4681" y="2009292"/>
            <a:ext cx="2833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Refer to Chapter #03 for syntaxes.</a:t>
            </a:r>
          </a:p>
        </p:txBody>
      </p:sp>
    </p:spTree>
    <p:extLst>
      <p:ext uri="{BB962C8B-B14F-4D97-AF65-F5344CB8AC3E}">
        <p14:creationId xmlns:p14="http://schemas.microsoft.com/office/powerpoint/2010/main" val="423291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Framework</a:t>
            </a:r>
          </a:p>
          <a:p>
            <a:pPr lvl="1"/>
            <a:r>
              <a:rPr lang="en-US" dirty="0" smtClean="0"/>
              <a:t>Heavyweights: Bootstrap, Foundation</a:t>
            </a:r>
          </a:p>
          <a:p>
            <a:pPr lvl="1"/>
            <a:r>
              <a:rPr lang="en-US" dirty="0" smtClean="0"/>
              <a:t>Middleweights: Gummy, Groundwork</a:t>
            </a:r>
          </a:p>
          <a:p>
            <a:pPr lvl="1"/>
            <a:r>
              <a:rPr lang="en-US" dirty="0" smtClean="0"/>
              <a:t>Lightweights: Pure, Base, </a:t>
            </a:r>
            <a:r>
              <a:rPr lang="en-US" dirty="0" err="1" smtClean="0"/>
              <a:t>Kube</a:t>
            </a:r>
            <a:r>
              <a:rPr lang="en-US" dirty="0" smtClean="0"/>
              <a:t> CSS</a:t>
            </a:r>
          </a:p>
          <a:p>
            <a:r>
              <a:rPr lang="en-US" dirty="0" smtClean="0"/>
              <a:t>JavaScript Library</a:t>
            </a:r>
          </a:p>
          <a:p>
            <a:pPr lvl="1"/>
            <a:r>
              <a:rPr lang="en-US" dirty="0" smtClean="0"/>
              <a:t>DOM </a:t>
            </a:r>
            <a:r>
              <a:rPr lang="en-US" dirty="0"/>
              <a:t>manipulation, animation, events, HTTP </a:t>
            </a:r>
            <a:r>
              <a:rPr lang="en-US" dirty="0" smtClean="0"/>
              <a:t>requests</a:t>
            </a:r>
            <a:endParaRPr lang="en-US" dirty="0"/>
          </a:p>
          <a:p>
            <a:pPr lvl="2"/>
            <a:r>
              <a:rPr lang="en-US" dirty="0" smtClean="0"/>
              <a:t>jQuery, minified.js</a:t>
            </a:r>
          </a:p>
          <a:p>
            <a:pPr lvl="1"/>
            <a:r>
              <a:rPr lang="en-US" dirty="0" smtClean="0"/>
              <a:t>Supports: underscore.js, moment.js</a:t>
            </a:r>
          </a:p>
          <a:p>
            <a:r>
              <a:rPr lang="en-US" dirty="0" smtClean="0"/>
              <a:t>JavaScript Framework</a:t>
            </a:r>
          </a:p>
          <a:p>
            <a:pPr lvl="1"/>
            <a:r>
              <a:rPr lang="en-US" dirty="0" smtClean="0"/>
              <a:t>jQuery, Dojo, Ember.js, AngularJS, </a:t>
            </a:r>
            <a:r>
              <a:rPr lang="en-US" dirty="0" err="1" smtClean="0"/>
              <a:t>ReactJS</a:t>
            </a:r>
            <a:r>
              <a:rPr lang="en-US" dirty="0" smtClean="0"/>
              <a:t>, </a:t>
            </a:r>
            <a:r>
              <a:rPr lang="en-US" dirty="0" err="1" smtClean="0"/>
              <a:t>VueJS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32197" y="1446312"/>
            <a:ext cx="448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http://www.monolinea.com/css-frameworks-comparison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94431" y="6059277"/>
            <a:ext cx="54800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http://en.wikipedia.org/wiki/Comparison_of_JavaScript_frameworks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10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ReactJS</a:t>
            </a:r>
            <a:endParaRPr lang="th-TH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Javascript</a:t>
            </a:r>
            <a:r>
              <a:rPr lang="en-US" dirty="0" smtClean="0"/>
              <a:t> library for building user interfaces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3074" name="Picture 2" descr="React-ic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926" y="2871647"/>
            <a:ext cx="2694972" cy="190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18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features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JSX</a:t>
            </a:r>
          </a:p>
          <a:p>
            <a:pPr lvl="1"/>
            <a:r>
              <a:rPr lang="en-US" dirty="0" smtClean="0"/>
              <a:t>JavaScript extension</a:t>
            </a:r>
          </a:p>
          <a:p>
            <a:pPr lvl="1"/>
            <a:r>
              <a:rPr lang="en-US" dirty="0" smtClean="0"/>
              <a:t>Try it: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babeljs.io/repl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Reusable, Maintainable, Testable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virtual 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336" y="1357882"/>
            <a:ext cx="4168307" cy="2122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097" y="3924304"/>
            <a:ext cx="4418547" cy="247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8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virtual DOM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6" y="1292237"/>
            <a:ext cx="7579961" cy="532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2754" y="6372644"/>
            <a:ext cx="74193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/>
              <a:t>Reference: </a:t>
            </a:r>
            <a:r>
              <a:rPr lang="en-US" sz="1050" dirty="0"/>
              <a:t>https://stackoverflow.com/questions/21109361/why-is-reacts-concept-of-virtual-dom-said-to-be-more-performant-than-dirty-mode</a:t>
            </a:r>
          </a:p>
        </p:txBody>
      </p:sp>
    </p:spTree>
    <p:extLst>
      <p:ext uri="{BB962C8B-B14F-4D97-AF65-F5344CB8AC3E}">
        <p14:creationId xmlns:p14="http://schemas.microsoft.com/office/powerpoint/2010/main" val="219751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Softwares</a:t>
            </a:r>
            <a:endParaRPr lang="en-US" dirty="0" smtClean="0"/>
          </a:p>
          <a:p>
            <a:pPr lvl="1"/>
            <a:r>
              <a:rPr lang="en-US" dirty="0" smtClean="0"/>
              <a:t>node &amp; </a:t>
            </a:r>
            <a:r>
              <a:rPr lang="en-US" dirty="0" err="1" smtClean="0"/>
              <a:t>npm</a:t>
            </a:r>
            <a:endParaRPr lang="en-US" dirty="0" smtClean="0"/>
          </a:p>
          <a:p>
            <a:pPr lvl="1"/>
            <a:r>
              <a:rPr lang="en-US" dirty="0" smtClean="0"/>
              <a:t>IDE: Web storm, VS Code, Atom, Sublime, vi</a:t>
            </a:r>
          </a:p>
          <a:p>
            <a:endParaRPr lang="en-US" dirty="0" smtClean="0"/>
          </a:p>
          <a:p>
            <a:r>
              <a:rPr lang="en-US" dirty="0" smtClean="0"/>
              <a:t>Quick start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 -g </a:t>
            </a:r>
            <a:r>
              <a:rPr lang="en-US" dirty="0" smtClean="0"/>
              <a:t>create-react-app</a:t>
            </a:r>
          </a:p>
          <a:p>
            <a:pPr lvl="1"/>
            <a:r>
              <a:rPr lang="en-US" dirty="0"/>
              <a:t>create-react-app </a:t>
            </a:r>
            <a:r>
              <a:rPr lang="en-US" dirty="0" smtClean="0"/>
              <a:t>my-app</a:t>
            </a:r>
          </a:p>
          <a:p>
            <a:pPr lvl="1"/>
            <a:r>
              <a:rPr lang="en-US" dirty="0" smtClean="0"/>
              <a:t>cd my-app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start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smtClean="0"/>
              <a:t>Reference</a:t>
            </a:r>
            <a:r>
              <a:rPr lang="en-US" sz="1400" b="1" dirty="0"/>
              <a:t>:</a:t>
            </a:r>
            <a:r>
              <a:rPr lang="en-US" sz="1400" dirty="0"/>
              <a:t> https://reactjs.org/tutorial/tutorial.html</a:t>
            </a:r>
            <a:endParaRPr lang="en-US" sz="1400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64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React: Start from scratch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Prepare and create </a:t>
            </a:r>
            <a:r>
              <a:rPr lang="en-US" sz="1400" dirty="0" err="1" smtClean="0"/>
              <a:t>package.json</a:t>
            </a:r>
            <a:r>
              <a:rPr lang="en-US" sz="1400" dirty="0" smtClean="0"/>
              <a:t>:</a:t>
            </a:r>
          </a:p>
          <a:p>
            <a:pPr lvl="1"/>
            <a:r>
              <a:rPr lang="en-US" sz="1200" dirty="0" err="1" smtClean="0"/>
              <a:t>npm</a:t>
            </a:r>
            <a:r>
              <a:rPr lang="en-US" sz="1200" dirty="0" smtClean="0"/>
              <a:t> </a:t>
            </a:r>
            <a:r>
              <a:rPr lang="en-US" sz="1200" dirty="0" err="1"/>
              <a:t>init</a:t>
            </a:r>
            <a:r>
              <a:rPr lang="en-US" sz="1200" dirty="0"/>
              <a:t> -y</a:t>
            </a:r>
          </a:p>
          <a:p>
            <a:endParaRPr lang="en-US" sz="1400" dirty="0"/>
          </a:p>
          <a:p>
            <a:r>
              <a:rPr lang="en-US" sz="1400" dirty="0" smtClean="0"/>
              <a:t>Install global package:</a:t>
            </a:r>
          </a:p>
          <a:p>
            <a:pPr lvl="1"/>
            <a:r>
              <a:rPr lang="en-US" sz="1200" dirty="0" err="1"/>
              <a:t>npm</a:t>
            </a:r>
            <a:r>
              <a:rPr lang="en-US" sz="1200" dirty="0"/>
              <a:t> install -g babel </a:t>
            </a:r>
            <a:r>
              <a:rPr lang="en-US" sz="1200" dirty="0" smtClean="0"/>
              <a:t>babel-cli</a:t>
            </a:r>
          </a:p>
          <a:p>
            <a:pPr lvl="1"/>
            <a:r>
              <a:rPr lang="en-US" sz="1200" dirty="0" err="1" smtClean="0"/>
              <a:t>npm</a:t>
            </a:r>
            <a:r>
              <a:rPr lang="en-US" sz="1200" dirty="0" smtClean="0"/>
              <a:t> </a:t>
            </a:r>
            <a:r>
              <a:rPr lang="en-US" sz="1200" dirty="0"/>
              <a:t>install </a:t>
            </a:r>
            <a:r>
              <a:rPr lang="en-US" sz="1200" dirty="0" smtClean="0"/>
              <a:t>-g </a:t>
            </a:r>
            <a:r>
              <a:rPr lang="en-US" sz="1200" dirty="0" err="1" smtClean="0"/>
              <a:t>webpack</a:t>
            </a:r>
            <a:r>
              <a:rPr lang="en-US" sz="1200" dirty="0" smtClean="0"/>
              <a:t>-dev-server</a:t>
            </a:r>
            <a:endParaRPr lang="en-US" sz="1200" dirty="0"/>
          </a:p>
          <a:p>
            <a:pPr lvl="1"/>
            <a:endParaRPr lang="en-US" sz="1200" dirty="0" smtClean="0"/>
          </a:p>
          <a:p>
            <a:r>
              <a:rPr lang="en-US" sz="1400" dirty="0" smtClean="0"/>
              <a:t>Add dependencies and plugins:</a:t>
            </a:r>
          </a:p>
          <a:p>
            <a:pPr lvl="1"/>
            <a:r>
              <a:rPr lang="en-US" sz="1200" dirty="0" err="1" smtClean="0"/>
              <a:t>npm</a:t>
            </a:r>
            <a:r>
              <a:rPr lang="en-US" sz="1200" dirty="0" smtClean="0"/>
              <a:t> </a:t>
            </a:r>
            <a:r>
              <a:rPr lang="en-US" sz="1200" dirty="0"/>
              <a:t>install </a:t>
            </a:r>
            <a:r>
              <a:rPr lang="en-US" sz="1200" dirty="0" err="1" smtClean="0"/>
              <a:t>webpack</a:t>
            </a:r>
            <a:r>
              <a:rPr lang="en-US" sz="1200" dirty="0" smtClean="0"/>
              <a:t> </a:t>
            </a:r>
            <a:r>
              <a:rPr lang="en-US" sz="1200" dirty="0" err="1" smtClean="0"/>
              <a:t>webpack</a:t>
            </a:r>
            <a:r>
              <a:rPr lang="en-US" sz="1200" dirty="0" smtClean="0"/>
              <a:t>-dev-server --save</a:t>
            </a:r>
          </a:p>
          <a:p>
            <a:pPr lvl="1"/>
            <a:r>
              <a:rPr lang="en-US" sz="1200" dirty="0" err="1" smtClean="0"/>
              <a:t>npm</a:t>
            </a:r>
            <a:r>
              <a:rPr lang="en-US" sz="1200" dirty="0" smtClean="0"/>
              <a:t> </a:t>
            </a:r>
            <a:r>
              <a:rPr lang="en-US" sz="1200" dirty="0"/>
              <a:t>install react react-</a:t>
            </a:r>
            <a:r>
              <a:rPr lang="en-US" sz="1200" dirty="0" err="1"/>
              <a:t>dom</a:t>
            </a:r>
            <a:r>
              <a:rPr lang="en-US" sz="1200" dirty="0"/>
              <a:t> --save</a:t>
            </a:r>
          </a:p>
          <a:p>
            <a:pPr lvl="1"/>
            <a:r>
              <a:rPr lang="en-US" sz="1200" dirty="0" err="1"/>
              <a:t>npm</a:t>
            </a:r>
            <a:r>
              <a:rPr lang="en-US" sz="1200" dirty="0"/>
              <a:t> install babel-core babel-loader </a:t>
            </a:r>
            <a:r>
              <a:rPr lang="en-US" sz="1200" dirty="0" smtClean="0"/>
              <a:t> --save</a:t>
            </a:r>
          </a:p>
          <a:p>
            <a:pPr lvl="1"/>
            <a:r>
              <a:rPr lang="en-US" sz="1200" dirty="0" err="1"/>
              <a:t>npm</a:t>
            </a:r>
            <a:r>
              <a:rPr lang="en-US" sz="1200" dirty="0"/>
              <a:t> install </a:t>
            </a:r>
            <a:r>
              <a:rPr lang="en-US" sz="1200" dirty="0" smtClean="0"/>
              <a:t>babel-preset-react </a:t>
            </a:r>
            <a:r>
              <a:rPr lang="en-US" sz="1200" dirty="0"/>
              <a:t>babel-preset-es2015 </a:t>
            </a:r>
            <a:r>
              <a:rPr lang="en-US" sz="1200" dirty="0" smtClean="0"/>
              <a:t>--save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4237" y="6443998"/>
            <a:ext cx="84876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Reference:</a:t>
            </a:r>
            <a:r>
              <a:rPr lang="en-US" sz="1100" dirty="0" smtClean="0"/>
              <a:t> </a:t>
            </a:r>
            <a:r>
              <a:rPr lang="th-TH" sz="1100" dirty="0" smtClean="0"/>
              <a:t>https://www.tutorialspoint.com/reactjs/reactjs_env</a:t>
            </a:r>
            <a:r>
              <a:rPr lang="th-TH" sz="1100" dirty="0"/>
              <a:t>ironment_setup.htm</a:t>
            </a:r>
          </a:p>
        </p:txBody>
      </p:sp>
    </p:spTree>
    <p:extLst>
      <p:ext uri="{BB962C8B-B14F-4D97-AF65-F5344CB8AC3E}">
        <p14:creationId xmlns:p14="http://schemas.microsoft.com/office/powerpoint/2010/main" val="2686219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Compiler, Server and Loaders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 smtClean="0">
                <a:latin typeface="Century Gothic (Headings)"/>
                <a:cs typeface="Courier New" panose="02070309020205020404" pitchFamily="49" charset="0"/>
              </a:rPr>
              <a:t>create webpack.config.js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Century Gothic (Headings)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entry: './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/index.js',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output: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path:'/',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filename: 'bundle.js',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devServer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inline: true,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port: 8080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module: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loaders: [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{          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exclude: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loader: 'babel-loader',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query: {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presets: ['es2015', 'react']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13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Compiler, Server and Loaders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00201"/>
            <a:ext cx="6711654" cy="485492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edit </a:t>
            </a:r>
            <a:r>
              <a:rPr lang="en-US" sz="1600" dirty="0" err="1"/>
              <a:t>package.json</a:t>
            </a:r>
            <a:r>
              <a:rPr lang="en-US" sz="1600" dirty="0"/>
              <a:t> </a:t>
            </a:r>
          </a:p>
          <a:p>
            <a:pPr marL="800100" lvl="2" indent="0">
              <a:buNone/>
            </a:pPr>
            <a:r>
              <a:rPr lang="en-US" sz="1400" dirty="0"/>
              <a:t>  "scripts": {</a:t>
            </a:r>
          </a:p>
          <a:p>
            <a:pPr marL="800100" lvl="2" indent="0">
              <a:buNone/>
            </a:pPr>
            <a:r>
              <a:rPr lang="en-US" sz="1400" dirty="0"/>
              <a:t>    "start": "</a:t>
            </a:r>
            <a:r>
              <a:rPr lang="en-US" sz="1400" dirty="0" err="1"/>
              <a:t>webpack</a:t>
            </a:r>
            <a:r>
              <a:rPr lang="en-US" sz="1400" dirty="0"/>
              <a:t>-dev-server --hot"</a:t>
            </a:r>
          </a:p>
          <a:p>
            <a:pPr marL="800100" lvl="2" indent="0">
              <a:buNone/>
            </a:pPr>
            <a:r>
              <a:rPr lang="en-US" sz="1400" dirty="0"/>
              <a:t>    "test": "echo \"Error: no test specified\" &amp;&amp; exit 1"</a:t>
            </a:r>
          </a:p>
          <a:p>
            <a:pPr marL="800100" lvl="2" indent="0">
              <a:buNone/>
            </a:pPr>
            <a:r>
              <a:rPr lang="en-US" sz="1400" dirty="0"/>
              <a:t>  </a:t>
            </a:r>
            <a:r>
              <a:rPr lang="en-US" sz="1400" dirty="0" smtClean="0"/>
              <a:t>},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npm</a:t>
            </a:r>
            <a:r>
              <a:rPr lang="en-US" sz="1600" dirty="0" smtClean="0"/>
              <a:t>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1336" y="3462294"/>
            <a:ext cx="2897110" cy="219157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&lt;!DOCTYPE html&gt;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&lt;html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lang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"en"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&gt;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&lt;head&gt;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200" dirty="0" smtClean="0">
                <a:solidFill>
                  <a:srgbClr val="313131"/>
                </a:solidFill>
                <a:latin typeface="Menlo"/>
              </a:rPr>
              <a:t>     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&lt;meta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charset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"UTF-</a:t>
            </a:r>
            <a:r>
              <a:rPr kumimoji="0" lang="en-US" altLang="th-TH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8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&gt;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        &lt;title&gt;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React App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&lt;/title&gt;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&lt;/head&gt;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 smtClean="0">
                <a:solidFill>
                  <a:srgbClr val="313131"/>
                </a:solidFill>
                <a:latin typeface="Menlo"/>
              </a:rPr>
              <a:t>     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&lt;body&gt;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&lt;div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id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"app"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&gt;&lt;/div&gt;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&lt;script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src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"index.js"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&gt;&lt;/script&gt;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               &lt;/body&gt;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&lt;/html&gt;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h-TH" altLang="th-T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32500" y="3455832"/>
            <a:ext cx="2785760" cy="200690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import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React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from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'react</a:t>
            </a:r>
            <a:r>
              <a:rPr kumimoji="0" lang="en-US" altLang="th-TH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’</a:t>
            </a:r>
            <a:r>
              <a:rPr lang="en-US" altLang="th-TH" sz="1200" dirty="0" smtClean="0">
                <a:solidFill>
                  <a:srgbClr val="666600"/>
                </a:solidFill>
                <a:latin typeface="Menlo"/>
              </a:rPr>
              <a:t>;</a:t>
            </a:r>
            <a:endParaRPr kumimoji="0" lang="th-TH" altLang="th-TH" sz="12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altLang="th-TH" sz="12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class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App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extends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React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Component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h-TH" altLang="th-TH" sz="1200" dirty="0" smtClean="0">
                <a:solidFill>
                  <a:srgbClr val="313131"/>
                </a:solidFill>
                <a:latin typeface="Menlo"/>
              </a:rPr>
              <a:t>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render</a:t>
            </a:r>
            <a:r>
              <a:rPr kumimoji="0" lang="en-US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()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{</a:t>
            </a:r>
            <a:endParaRPr kumimoji="0" lang="th-TH" altLang="th-TH" sz="12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   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return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&lt;div&gt;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Hello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World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!!!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&lt;/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div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&gt;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    </a:t>
            </a:r>
            <a:r>
              <a:rPr lang="en-US" altLang="th-TH" sz="1200" dirty="0" smtClean="0">
                <a:solidFill>
                  <a:srgbClr val="666600"/>
                </a:solidFill>
                <a:latin typeface="Menlo"/>
              </a:rPr>
              <a:t>}</a:t>
            </a:r>
            <a:endParaRPr kumimoji="0" lang="th-TH" altLang="th-TH" sz="12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h-TH" altLang="th-TH" sz="1200" dirty="0">
              <a:solidFill>
                <a:srgbClr val="313131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export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default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App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h-TH" altLang="th-T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32314" y="3455832"/>
            <a:ext cx="3111686" cy="126824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import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React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from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lang="th-TH" altLang="th-TH" sz="1200" dirty="0">
                <a:solidFill>
                  <a:srgbClr val="008800"/>
                </a:solidFill>
                <a:latin typeface="Menlo"/>
              </a:rPr>
              <a:t>'react'</a:t>
            </a:r>
            <a:r>
              <a:rPr kumimoji="0" lang="en-US" altLang="th-TH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import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ReactDOM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from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lang="th-TH" altLang="th-TH" sz="1200" dirty="0">
                <a:solidFill>
                  <a:srgbClr val="008800"/>
                </a:solidFill>
                <a:latin typeface="Menlo"/>
              </a:rPr>
              <a:t>'react-dom'</a:t>
            </a:r>
            <a:r>
              <a:rPr kumimoji="0" lang="en-US" altLang="th-TH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;</a:t>
            </a:r>
            <a:endParaRPr kumimoji="0" lang="th-TH" altLang="th-TH" sz="12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Menl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import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App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from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lang="th-TH" altLang="th-TH" sz="1200" dirty="0" smtClean="0">
                <a:solidFill>
                  <a:srgbClr val="008800"/>
                </a:solidFill>
                <a:latin typeface="Menlo"/>
              </a:rPr>
              <a:t>'./</a:t>
            </a:r>
            <a:r>
              <a:rPr lang="en-US" altLang="th-TH" sz="1200" dirty="0" smtClean="0">
                <a:solidFill>
                  <a:srgbClr val="008800"/>
                </a:solidFill>
                <a:latin typeface="Menlo"/>
              </a:rPr>
              <a:t>a</a:t>
            </a:r>
            <a:r>
              <a:rPr lang="th-TH" altLang="th-TH" sz="1200" dirty="0" smtClean="0">
                <a:solidFill>
                  <a:srgbClr val="008800"/>
                </a:solidFill>
                <a:latin typeface="Menlo"/>
              </a:rPr>
              <a:t>pp.jsx'</a:t>
            </a:r>
            <a:r>
              <a:rPr kumimoji="0" lang="en-US" altLang="th-TH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;</a:t>
            </a:r>
            <a:endParaRPr kumimoji="0" lang="th-TH" altLang="th-TH" sz="12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Menl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ReactDOM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render</a:t>
            </a:r>
            <a:r>
              <a:rPr kumimoji="0" lang="en-US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endParaRPr kumimoji="0" lang="th-TH" altLang="th-TH" sz="12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Menl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th-TH" sz="1200" dirty="0">
                <a:solidFill>
                  <a:srgbClr val="666600"/>
                </a:solidFill>
                <a:latin typeface="Menlo"/>
              </a:rPr>
              <a:t> </a:t>
            </a:r>
            <a:r>
              <a:rPr lang="th-TH" altLang="th-TH" sz="1200" dirty="0" smtClean="0">
                <a:solidFill>
                  <a:srgbClr val="666600"/>
                </a:solidFill>
                <a:latin typeface="Menlo"/>
              </a:rPr>
              <a:t>    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App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/&gt;,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document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getElementById</a:t>
            </a:r>
            <a:r>
              <a:rPr kumimoji="0" lang="en-US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'app</a:t>
            </a:r>
            <a:r>
              <a:rPr lang="en-US" altLang="th-TH" sz="1200" dirty="0" smtClean="0">
                <a:solidFill>
                  <a:srgbClr val="008800"/>
                </a:solidFill>
                <a:latin typeface="Menlo"/>
              </a:rPr>
              <a:t>'</a:t>
            </a:r>
            <a:r>
              <a:rPr lang="en-US" altLang="th-TH" sz="1200" dirty="0" smtClean="0">
                <a:solidFill>
                  <a:srgbClr val="666600"/>
                </a:solidFill>
                <a:latin typeface="Menlo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h-TH" sz="1200" dirty="0" smtClean="0">
                <a:solidFill>
                  <a:srgbClr val="666600"/>
                </a:solidFill>
                <a:latin typeface="Menlo"/>
              </a:rPr>
              <a:t>)</a:t>
            </a:r>
            <a:r>
              <a:rPr kumimoji="0" lang="en-US" altLang="th-TH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h-TH" altLang="th-T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10671" y="3389900"/>
            <a:ext cx="114928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index.html</a:t>
            </a:r>
            <a:endParaRPr lang="th-TH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43197" y="3317475"/>
            <a:ext cx="92074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app.jsx</a:t>
            </a:r>
            <a:endParaRPr lang="th-TH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245718" y="3317474"/>
            <a:ext cx="83241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main.js</a:t>
            </a:r>
            <a:endParaRPr lang="th-TH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90010" y="5841044"/>
            <a:ext cx="19528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Try to modify in </a:t>
            </a:r>
            <a:r>
              <a:rPr lang="en-US" sz="1400" dirty="0" err="1" smtClean="0"/>
              <a:t>app.jsx</a:t>
            </a:r>
            <a:r>
              <a:rPr lang="en-US" sz="1400" dirty="0" smtClean="0"/>
              <a:t> and check result at browser</a:t>
            </a:r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val="12264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72760" y="1074739"/>
            <a:ext cx="4841216" cy="570022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React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'react'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altLang="th-TH" sz="12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class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App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React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Component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     render</a:t>
            </a:r>
            <a:r>
              <a:rPr kumimoji="0" lang="en-US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 smtClean="0">
                <a:solidFill>
                  <a:srgbClr val="313131"/>
                </a:solidFill>
                <a:latin typeface="Courier New" panose="02070309020205020404" pitchFamily="49" charset="0"/>
              </a:rPr>
              <a:t>         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 smtClean="0">
                <a:solidFill>
                  <a:srgbClr val="666600"/>
                </a:solidFill>
                <a:latin typeface="Courier New" panose="02070309020205020404" pitchFamily="49" charset="0"/>
              </a:rPr>
              <a:t>                 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&lt;div&gt;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 smtClean="0">
                <a:solidFill>
                  <a:srgbClr val="313131"/>
                </a:solidFill>
                <a:latin typeface="Courier New" panose="02070309020205020404" pitchFamily="49" charset="0"/>
              </a:rPr>
              <a:t>                        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Header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 smtClean="0">
                <a:solidFill>
                  <a:srgbClr val="666600"/>
                </a:solidFill>
                <a:latin typeface="Courier New" panose="02070309020205020404" pitchFamily="49" charset="0"/>
              </a:rPr>
              <a:t>                        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Content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 smtClean="0">
                <a:solidFill>
                  <a:srgbClr val="666600"/>
                </a:solidFill>
                <a:latin typeface="Courier New" panose="02070309020205020404" pitchFamily="49" charset="0"/>
              </a:rPr>
              <a:t>          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div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 smtClean="0">
                <a:solidFill>
                  <a:srgbClr val="313131"/>
                </a:solidFill>
                <a:latin typeface="Courier New" panose="02070309020205020404" pitchFamily="49" charset="0"/>
              </a:rPr>
              <a:t>         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 smtClean="0">
                <a:solidFill>
                  <a:srgbClr val="313131"/>
                </a:solidFill>
                <a:latin typeface="Courier New" panose="02070309020205020404" pitchFamily="49" charset="0"/>
              </a:rPr>
              <a:t>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h-TH" altLang="th-TH" sz="1200" dirty="0">
              <a:solidFill>
                <a:srgbClr val="313131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Header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 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React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Component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 render</a:t>
            </a:r>
            <a:r>
              <a:rPr kumimoji="0" lang="en-US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 smtClean="0">
                <a:solidFill>
                  <a:srgbClr val="313131"/>
                </a:solidFill>
                <a:latin typeface="Courier New" panose="02070309020205020404" pitchFamily="49" charset="0"/>
              </a:rPr>
              <a:t>     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&lt;div&gt;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Header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h1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div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 smtClean="0">
                <a:solidFill>
                  <a:srgbClr val="313131"/>
                </a:solidFill>
                <a:latin typeface="Courier New" panose="02070309020205020404" pitchFamily="49" charset="0"/>
              </a:rPr>
              <a:t>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h-TH" altLang="th-TH" sz="1200" dirty="0">
              <a:solidFill>
                <a:srgbClr val="313131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Content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React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Component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 render</a:t>
            </a:r>
            <a:r>
              <a:rPr kumimoji="0" lang="en-US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 smtClean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 smtClean="0">
                <a:solidFill>
                  <a:srgbClr val="313131"/>
                </a:solidFill>
                <a:latin typeface="Courier New" panose="02070309020205020404" pitchFamily="49" charset="0"/>
              </a:rPr>
              <a:t> 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&lt;div&gt;</a:t>
            </a:r>
            <a:endParaRPr kumimoji="0" lang="th-TH" altLang="th-TH" sz="12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Courier New" panose="02070309020205020404" pitchFamily="49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 smtClean="0">
                <a:solidFill>
                  <a:srgbClr val="313131"/>
                </a:solidFill>
                <a:latin typeface="Courier New" panose="02070309020205020404" pitchFamily="49" charset="0"/>
              </a:rPr>
              <a:t>                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&lt;h2&gt;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Content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h2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&lt;p&gt;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The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content text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!!!&lt;/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h-TH" altLang="th-TH" sz="1200" dirty="0">
                <a:solidFill>
                  <a:srgbClr val="666600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 smtClean="0">
                <a:solidFill>
                  <a:srgbClr val="666600"/>
                </a:solidFill>
                <a:latin typeface="Courier New" panose="02070309020205020404" pitchFamily="49" charset="0"/>
              </a:rPr>
              <a:t>  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div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200" dirty="0">
                <a:solidFill>
                  <a:srgbClr val="313131"/>
                </a:solidFill>
                <a:latin typeface="Courier New" panose="02070309020205020404" pitchFamily="49" charset="0"/>
              </a:rPr>
              <a:t> </a:t>
            </a:r>
            <a:r>
              <a:rPr lang="th-TH" altLang="th-TH" sz="1200" dirty="0" smtClean="0">
                <a:solidFill>
                  <a:srgbClr val="313131"/>
                </a:solidFill>
                <a:latin typeface="Courier New" panose="02070309020205020404" pitchFamily="49" charset="0"/>
              </a:rPr>
              <a:t>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altLang="th-TH" sz="12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export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default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App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028" y="3521797"/>
            <a:ext cx="4684819" cy="101398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/>
          <p:cNvSpPr/>
          <p:nvPr/>
        </p:nvSpPr>
        <p:spPr>
          <a:xfrm>
            <a:off x="539027" y="4650811"/>
            <a:ext cx="4684820" cy="1641347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149790" y="2381061"/>
            <a:ext cx="271604" cy="1248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683945" y="2607398"/>
            <a:ext cx="99588" cy="2043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34964" y="1892174"/>
            <a:ext cx="278846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 practical, Header and Content should be </a:t>
            </a:r>
            <a:r>
              <a:rPr lang="en-US" dirty="0"/>
              <a:t>separately </a:t>
            </a:r>
            <a:r>
              <a:rPr lang="en-US" dirty="0" smtClean="0"/>
              <a:t>created and exported.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609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 </a:t>
            </a:r>
            <a:r>
              <a:rPr lang="en-US" dirty="0"/>
              <a:t>L</a:t>
            </a:r>
            <a:r>
              <a:rPr lang="en-US" dirty="0" smtClean="0"/>
              <a:t>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68408" y="1960282"/>
            <a:ext cx="2486211" cy="962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68407" y="3086846"/>
            <a:ext cx="2486211" cy="962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68407" y="4213410"/>
            <a:ext cx="2486211" cy="962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026254" y="2277035"/>
            <a:ext cx="750847" cy="40640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026254" y="3364752"/>
            <a:ext cx="750847" cy="40640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026254" y="4452469"/>
            <a:ext cx="750847" cy="406400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148738" y="1960282"/>
            <a:ext cx="2617693" cy="9622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48737" y="3086845"/>
            <a:ext cx="2617694" cy="9622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Cascading</a:t>
            </a:r>
          </a:p>
          <a:p>
            <a:pPr algn="ctr"/>
            <a:r>
              <a:rPr lang="en-US" dirty="0" smtClean="0"/>
              <a:t>Style Sheet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148737" y="4174563"/>
            <a:ext cx="2617694" cy="9622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Hypertext</a:t>
            </a:r>
          </a:p>
          <a:p>
            <a:pPr algn="ctr"/>
            <a:r>
              <a:rPr lang="en-US" dirty="0" smtClean="0"/>
              <a:t>Markup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passing (props vs. state)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 has 2 objects of data passing in order to control data into a component</a:t>
            </a:r>
          </a:p>
          <a:p>
            <a:pPr lvl="1"/>
            <a:r>
              <a:rPr lang="en-US" dirty="0" smtClean="0"/>
              <a:t>Props</a:t>
            </a:r>
          </a:p>
          <a:p>
            <a:pPr lvl="2"/>
            <a:r>
              <a:rPr lang="en-US" dirty="0" smtClean="0"/>
              <a:t>Pass from parent to child components</a:t>
            </a:r>
          </a:p>
          <a:p>
            <a:pPr lvl="2"/>
            <a:r>
              <a:rPr lang="en-US" dirty="0" smtClean="0"/>
              <a:t>Immutable</a:t>
            </a:r>
          </a:p>
          <a:p>
            <a:pPr lvl="3"/>
            <a:r>
              <a:rPr lang="en-US" b="1" dirty="0" smtClean="0"/>
              <a:t>Props CANNOT</a:t>
            </a:r>
            <a:r>
              <a:rPr lang="en-US" dirty="0" smtClean="0"/>
              <a:t> be </a:t>
            </a:r>
            <a:r>
              <a:rPr lang="en-US" b="1" dirty="0" smtClean="0"/>
              <a:t>CHANGED</a:t>
            </a:r>
            <a:r>
              <a:rPr lang="en-US" dirty="0" smtClean="0"/>
              <a:t> inside a component </a:t>
            </a:r>
          </a:p>
          <a:p>
            <a:pPr lvl="4"/>
            <a:r>
              <a:rPr lang="en-US" dirty="0" smtClean="0"/>
              <a:t>Single source of the truth</a:t>
            </a:r>
          </a:p>
          <a:p>
            <a:pPr lvl="3"/>
            <a:r>
              <a:rPr lang="en-US" dirty="0" smtClean="0"/>
              <a:t>Fixed throughout the component</a:t>
            </a:r>
          </a:p>
          <a:p>
            <a:pPr lvl="1"/>
            <a:r>
              <a:rPr lang="en-US" dirty="0" smtClean="0"/>
              <a:t>State</a:t>
            </a:r>
          </a:p>
          <a:p>
            <a:pPr lvl="2"/>
            <a:r>
              <a:rPr lang="en-US" dirty="0" smtClean="0"/>
              <a:t>Reside within component</a:t>
            </a:r>
          </a:p>
          <a:p>
            <a:pPr lvl="2"/>
            <a:r>
              <a:rPr lang="en-US" dirty="0" smtClean="0"/>
              <a:t>Mutable</a:t>
            </a:r>
          </a:p>
          <a:p>
            <a:pPr lvl="3"/>
            <a:r>
              <a:rPr lang="en-US" dirty="0" smtClean="0"/>
              <a:t>State</a:t>
            </a:r>
            <a:r>
              <a:rPr lang="en-US" b="1" dirty="0" smtClean="0"/>
              <a:t> CAN</a:t>
            </a:r>
            <a:r>
              <a:rPr lang="en-US" dirty="0" smtClean="0"/>
              <a:t> be </a:t>
            </a:r>
            <a:r>
              <a:rPr lang="en-US" b="1" dirty="0" smtClean="0"/>
              <a:t>CHANGED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2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Props: pass to a component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27700" y="1646758"/>
            <a:ext cx="5876930" cy="45550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Component } 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'react'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&lt;div&gt; &lt;h1&gt;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Foo: 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&lt;/h1&gt;&lt;/div&gt;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800" b="1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&lt;Foo </a:t>
            </a:r>
            <a:r>
              <a:rPr kumimoji="0" lang="th-TH" altLang="th-TH" sz="1800" b="1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th-TH" altLang="th-TH" sz="1800" b="1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="FooName" </a:t>
            </a:r>
            <a:r>
              <a:rPr kumimoji="0" lang="th-TH" altLang="th-TH" sz="1800" b="1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kumimoji="0" lang="th-TH" altLang="th-TH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413156" y="2335794"/>
            <a:ext cx="1955549" cy="6518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/>
          <p:cNvSpPr/>
          <p:nvPr/>
        </p:nvSpPr>
        <p:spPr>
          <a:xfrm>
            <a:off x="2435381" y="4335101"/>
            <a:ext cx="1955549" cy="6518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938257" y="2987644"/>
            <a:ext cx="715224" cy="1347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38669" y="4795468"/>
            <a:ext cx="1875295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/>
              <a:t>Define a new property ‘name’</a:t>
            </a:r>
            <a:endParaRPr lang="th-TH" sz="1600" b="1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4215759" y="4838862"/>
            <a:ext cx="1522910" cy="248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1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State: initial and update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6285" y="1574387"/>
            <a:ext cx="7359025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th-TH" altLang="th-TH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(props){</a:t>
            </a:r>
            <a:b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(props)</a:t>
            </a:r>
            <a:b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 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"Foo State"  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Message: {</a:t>
            </a:r>
            <a:r>
              <a:rPr kumimoji="0" lang="th-TH" altLang="th-TH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&lt;br/&gt;</a:t>
            </a:r>
            <a:b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  <a:b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th-TH" altLang="th-TH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1992" y="2895866"/>
            <a:ext cx="145760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Initial state object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5340098" y="5593823"/>
            <a:ext cx="145760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Read state object</a:t>
            </a:r>
            <a:endParaRPr lang="th-TH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635374" y="2724813"/>
            <a:ext cx="1863567" cy="488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517679" y="4381877"/>
            <a:ext cx="1258432" cy="1162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081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State: bind method to context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18295" y="1497295"/>
            <a:ext cx="6721795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(props){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(props)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"Foo State"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updateMessage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updateMessage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updateMessage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(e) {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{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"New Foo State: "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altLang="th-TH" sz="1200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e.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&lt;div&gt;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Message: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='text'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updateMessage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 &lt;br/&gt;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&lt;br/&gt;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&lt;/div&gt;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th-TH" altLang="th-TH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9521" y="2086252"/>
            <a:ext cx="1457608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Have to bind method to ‘App’ context, otherwise a new method will not be known</a:t>
            </a:r>
            <a:endParaRPr lang="th-TH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937636" y="5576601"/>
            <a:ext cx="145760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Trig the method</a:t>
            </a:r>
            <a:endParaRPr lang="th-TH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187636" y="2498756"/>
            <a:ext cx="2181885" cy="103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377758" y="4879818"/>
            <a:ext cx="1522910" cy="870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94226" y="3202308"/>
            <a:ext cx="1323033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Define the method to update state</a:t>
            </a:r>
            <a:endParaRPr lang="th-TH" sz="1600" dirty="0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 flipV="1">
            <a:off x="3971316" y="3245699"/>
            <a:ext cx="1522910" cy="495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74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State: automatically bind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30713" y="1416315"/>
            <a:ext cx="7987775" cy="48320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(props){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(props)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"Foo State"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updateMessage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(e) =&gt; {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{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"New Foo State: "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e.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&lt;div&gt;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Message: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='text'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updateMessage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 &lt;br/&gt;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&lt;br/&gt;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&lt;/div&gt;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th-TH" altLang="th-T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6774" y="2140074"/>
            <a:ext cx="2533689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Arrow function binds a method automatically</a:t>
            </a:r>
            <a:endParaRPr lang="th-TH" sz="16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13568" y="2317687"/>
            <a:ext cx="2263206" cy="479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05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State: </a:t>
            </a:r>
            <a:r>
              <a:rPr lang="en-US" sz="2800" dirty="0" smtClean="0"/>
              <a:t>Parent and child component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6272" y="1133761"/>
            <a:ext cx="7372256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 </a:t>
            </a: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 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&lt;h3&gt;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Foo: {</a:t>
            </a: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&lt;/h3&gt;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2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altLang="th-TH" sz="1200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&lt;div&gt;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Message: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='text'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updateMessage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 &lt;br/&gt;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&lt;br/&gt;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&lt;/div&gt;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&lt;Foo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="FooName</a:t>
            </a:r>
            <a:r>
              <a:rPr lang="th-TH" altLang="th-TH" sz="12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fooState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updateMessage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updateMessage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&lt;/div&gt;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th-TH" altLang="th-TH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9931" y="5809441"/>
            <a:ext cx="2246415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Update ‘state’ from parent but it affects to child component</a:t>
            </a:r>
            <a:endParaRPr lang="th-TH" sz="16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554415" y="5809441"/>
            <a:ext cx="1862679" cy="415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76977" y="3615980"/>
            <a:ext cx="237251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Pass ‘state’ as ‘props’</a:t>
            </a:r>
            <a:endParaRPr lang="th-TH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197648" y="2301781"/>
            <a:ext cx="2148075" cy="278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876977" y="3959153"/>
            <a:ext cx="996285" cy="1434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76977" y="2345353"/>
            <a:ext cx="245580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Read ‘state’ as ‘props’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3653931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– AJAX Request</a:t>
            </a:r>
            <a:endParaRPr lang="th-T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Promises: </a:t>
            </a:r>
            <a:r>
              <a:rPr lang="en-US" dirty="0" err="1" smtClean="0"/>
              <a:t>Axios</a:t>
            </a:r>
            <a:r>
              <a:rPr lang="en-US" dirty="0" smtClean="0"/>
              <a:t> library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94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Library: </a:t>
            </a:r>
            <a:r>
              <a:rPr lang="en-US" dirty="0" err="1" smtClean="0"/>
              <a:t>Axios</a:t>
            </a:r>
            <a:endParaRPr lang="th-T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7700" y="1600201"/>
            <a:ext cx="6711654" cy="27174132"/>
          </a:xfrm>
        </p:spPr>
        <p:txBody>
          <a:bodyPr/>
          <a:lstStyle/>
          <a:p>
            <a:r>
              <a:rPr lang="en-US" dirty="0" smtClean="0"/>
              <a:t>Target API:</a:t>
            </a:r>
            <a:r>
              <a:rPr lang="en-US" sz="1800" dirty="0" smtClean="0"/>
              <a:t> 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api.github.com/users/wwarodom</a:t>
            </a:r>
            <a:endParaRPr lang="en-US" sz="1800" dirty="0" smtClean="0"/>
          </a:p>
          <a:p>
            <a:r>
              <a:rPr lang="en-US" dirty="0" smtClean="0"/>
              <a:t>Example: </a:t>
            </a:r>
            <a:r>
              <a:rPr lang="en-US" dirty="0" err="1" smtClean="0"/>
              <a:t>axios</a:t>
            </a:r>
            <a:endParaRPr lang="en-US" dirty="0" smtClean="0"/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axios</a:t>
            </a:r>
            <a:r>
              <a:rPr lang="en-US" dirty="0" smtClean="0"/>
              <a:t> --save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172515" y="2908542"/>
            <a:ext cx="6022024" cy="38595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Component } </a:t>
            </a: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'react'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axios </a:t>
            </a: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'axios'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=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'wwarodom'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Profile </a:t>
            </a: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 {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(props){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(props)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th-TH" sz="1200" dirty="0" smtClean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axios.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`https://api.github.com/users/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${USER}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(response =&gt; {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th-TH" altLang="th-TH" sz="12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response.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(response.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  <a:b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th-TH" altLang="th-TH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66093" y="5169877"/>
            <a:ext cx="5433646" cy="148595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5767754" y="4415307"/>
            <a:ext cx="194400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Send Http request</a:t>
            </a:r>
            <a:endParaRPr lang="th-TH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83977" y="4599203"/>
            <a:ext cx="2083778" cy="711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039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3984" y="1157189"/>
            <a:ext cx="8297116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dataOption = Object.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(key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index) =&gt;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&lt;option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{index}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{index+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 '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+key+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'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[key]}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&lt;/option&gt;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&lt;h2&gt;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Github Profile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&lt;/h2&gt;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&lt;ul&gt;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&lt;li&gt;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&lt;li&gt;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.login}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&lt;li&gt;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'blog'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&lt;/ul&gt;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&lt;dd&gt;&lt;select&gt;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{dataOption}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&lt;/select&gt;&lt;/dd&gt;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&lt;/div&gt;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h-TH" altLang="th-TH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kumimoji="0" lang="th-TH" altLang="th-TH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th-TH" altLang="th-T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27638" y="1450730"/>
            <a:ext cx="6866793" cy="145952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76246" y="884612"/>
            <a:ext cx="2048609" cy="478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6108" y="650078"/>
            <a:ext cx="245580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Read object</a:t>
            </a:r>
            <a:endParaRPr lang="th-TH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512777" y="3547041"/>
            <a:ext cx="1591407" cy="216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35437" y="3312507"/>
            <a:ext cx="245580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Pick a value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254746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3161553"/>
            <a:ext cx="6711654" cy="3086854"/>
          </a:xfrm>
        </p:spPr>
        <p:txBody>
          <a:bodyPr/>
          <a:lstStyle/>
          <a:p>
            <a:r>
              <a:rPr lang="en-US" dirty="0"/>
              <a:t>Hypertext: </a:t>
            </a:r>
            <a:r>
              <a:rPr lang="en-US" dirty="0" smtClean="0"/>
              <a:t>A </a:t>
            </a:r>
            <a:r>
              <a:rPr lang="en-US" dirty="0"/>
              <a:t>software system that links topics on the screen to related information and graphics, which are typically accessed by a point-and-click </a:t>
            </a:r>
            <a:r>
              <a:rPr lang="en-US" dirty="0" smtClean="0"/>
              <a:t>method.</a:t>
            </a:r>
          </a:p>
          <a:p>
            <a:r>
              <a:rPr lang="en-US" dirty="0"/>
              <a:t>Markup Language:  </a:t>
            </a:r>
            <a:r>
              <a:rPr lang="en-US" dirty="0" smtClean="0"/>
              <a:t>A set </a:t>
            </a:r>
            <a:r>
              <a:rPr lang="en-US" dirty="0"/>
              <a:t>of markup </a:t>
            </a:r>
            <a:r>
              <a:rPr lang="en-US" dirty="0" smtClean="0"/>
              <a:t>tags for grouping </a:t>
            </a:r>
            <a:r>
              <a:rPr lang="en-US" dirty="0"/>
              <a:t>and </a:t>
            </a:r>
            <a:r>
              <a:rPr lang="en-US" dirty="0" smtClean="0"/>
              <a:t>describing </a:t>
            </a:r>
            <a:r>
              <a:rPr lang="en-US" dirty="0"/>
              <a:t>page content.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90" y="1417529"/>
            <a:ext cx="4923305" cy="12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9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head&gt; &lt;/head&gt;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body&gt;</a:t>
            </a:r>
          </a:p>
          <a:p>
            <a:pPr marL="0" indent="0">
              <a:buNone/>
            </a:pPr>
            <a:r>
              <a:rPr lang="en-US" dirty="0" smtClean="0"/>
              <a:t>		&lt;</a:t>
            </a:r>
            <a:r>
              <a:rPr lang="en-US" dirty="0"/>
              <a:t>h1&gt;&lt;/h1&gt;</a:t>
            </a:r>
          </a:p>
          <a:p>
            <a:pPr marL="0" indent="0">
              <a:buNone/>
            </a:pPr>
            <a:r>
              <a:rPr lang="en-US" dirty="0" smtClean="0"/>
              <a:t>		&lt;div&gt; ... &lt;/div&gt;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&lt;/</a:t>
            </a:r>
            <a:r>
              <a:rPr lang="en-US" dirty="0"/>
              <a:t>body&gt;</a:t>
            </a:r>
          </a:p>
          <a:p>
            <a:pPr marL="0" indent="0">
              <a:buNone/>
            </a:pPr>
            <a:r>
              <a:rPr lang="en-US" dirty="0"/>
              <a:t>&lt;/html&gt;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93664" y="1980999"/>
            <a:ext cx="1553883" cy="4362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32518" y="2856177"/>
            <a:ext cx="1104707" cy="4362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13506" y="2856177"/>
            <a:ext cx="1081742" cy="4362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35812" y="3861364"/>
            <a:ext cx="809811" cy="4362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16601" y="3861364"/>
            <a:ext cx="832515" cy="4362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73099" y="4790330"/>
            <a:ext cx="2319518" cy="4362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elements ...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1" idx="2"/>
            <a:endCxn id="13" idx="0"/>
          </p:cNvCxnSpPr>
          <p:nvPr/>
        </p:nvCxnSpPr>
        <p:spPr>
          <a:xfrm>
            <a:off x="5370606" y="2417282"/>
            <a:ext cx="883771" cy="438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11" idx="2"/>
            <a:endCxn id="12" idx="0"/>
          </p:cNvCxnSpPr>
          <p:nvPr/>
        </p:nvCxnSpPr>
        <p:spPr>
          <a:xfrm flipH="1">
            <a:off x="4484872" y="2417282"/>
            <a:ext cx="885734" cy="438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2" name="Straight Arrow Connector 21"/>
          <p:cNvCxnSpPr>
            <a:stCxn id="13" idx="2"/>
            <a:endCxn id="14" idx="0"/>
          </p:cNvCxnSpPr>
          <p:nvPr/>
        </p:nvCxnSpPr>
        <p:spPr>
          <a:xfrm flipH="1">
            <a:off x="6040718" y="3292460"/>
            <a:ext cx="213659" cy="568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>
            <a:stCxn id="13" idx="2"/>
            <a:endCxn id="15" idx="0"/>
          </p:cNvCxnSpPr>
          <p:nvPr/>
        </p:nvCxnSpPr>
        <p:spPr>
          <a:xfrm>
            <a:off x="6254377" y="3292460"/>
            <a:ext cx="778482" cy="568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>
            <a:stCxn id="15" idx="2"/>
            <a:endCxn id="16" idx="0"/>
          </p:cNvCxnSpPr>
          <p:nvPr/>
        </p:nvCxnSpPr>
        <p:spPr>
          <a:xfrm flipH="1">
            <a:off x="7032858" y="4297647"/>
            <a:ext cx="1" cy="492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40" name="TextBox 39"/>
          <p:cNvSpPr txBox="1"/>
          <p:nvPr/>
        </p:nvSpPr>
        <p:spPr>
          <a:xfrm>
            <a:off x="1511635" y="5695280"/>
            <a:ext cx="584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 Hierarchy: Parents, children and siblings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7892" y="5547927"/>
            <a:ext cx="569367" cy="5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0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28435" y="2777566"/>
            <a:ext cx="6937995" cy="29419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HTML element includes </a:t>
            </a:r>
            <a:r>
              <a:rPr lang="en-US" dirty="0" smtClean="0"/>
              <a:t>both the </a:t>
            </a:r>
            <a:r>
              <a:rPr lang="en-US" dirty="0"/>
              <a:t>HTML tag and everything </a:t>
            </a:r>
            <a:r>
              <a:rPr lang="en-US" dirty="0" smtClean="0"/>
              <a:t>between the </a:t>
            </a:r>
            <a:r>
              <a:rPr lang="en-US" dirty="0"/>
              <a:t>tag (the content</a:t>
            </a:r>
            <a:r>
              <a:rPr lang="en-US" dirty="0" smtClean="0"/>
              <a:t>).</a:t>
            </a:r>
          </a:p>
          <a:p>
            <a:r>
              <a:rPr lang="en-US" dirty="0"/>
              <a:t>Tags normally come in pairs. </a:t>
            </a:r>
            <a:r>
              <a:rPr lang="en-US" dirty="0" smtClean="0"/>
              <a:t>The first </a:t>
            </a:r>
            <a:r>
              <a:rPr lang="en-US" dirty="0"/>
              <a:t>tag is the start tag, and the </a:t>
            </a:r>
            <a:r>
              <a:rPr lang="en-US" dirty="0" smtClean="0"/>
              <a:t>second tag </a:t>
            </a:r>
            <a:r>
              <a:rPr lang="en-US" dirty="0"/>
              <a:t>is the end tag. </a:t>
            </a:r>
            <a:endParaRPr lang="en-US" dirty="0" smtClean="0"/>
          </a:p>
          <a:p>
            <a:r>
              <a:rPr lang="en-US" dirty="0"/>
              <a:t>HTML has a </a:t>
            </a:r>
            <a:r>
              <a:rPr lang="en-US" dirty="0" smtClean="0"/>
              <a:t>defined </a:t>
            </a:r>
            <a:r>
              <a:rPr lang="en-US" dirty="0"/>
              <a:t>set of </a:t>
            </a:r>
            <a:r>
              <a:rPr lang="en-US" dirty="0" smtClean="0"/>
              <a:t>tag names </a:t>
            </a:r>
            <a:r>
              <a:rPr lang="en-US" dirty="0"/>
              <a:t>(also called keywords) </a:t>
            </a:r>
            <a:r>
              <a:rPr lang="en-US" dirty="0" smtClean="0"/>
              <a:t>that the </a:t>
            </a:r>
            <a:r>
              <a:rPr lang="en-US" dirty="0"/>
              <a:t>browser </a:t>
            </a:r>
            <a:r>
              <a:rPr lang="en-US" dirty="0" smtClean="0"/>
              <a:t>understands.</a:t>
            </a:r>
          </a:p>
          <a:p>
            <a:r>
              <a:rPr lang="en-US" dirty="0"/>
              <a:t>Most elements can have </a:t>
            </a:r>
            <a:r>
              <a:rPr lang="en-US" dirty="0" smtClean="0"/>
              <a:t>attributes, which </a:t>
            </a:r>
            <a:r>
              <a:rPr lang="en-US" dirty="0"/>
              <a:t>provides additional </a:t>
            </a:r>
            <a:r>
              <a:rPr lang="en-US" dirty="0" smtClean="0"/>
              <a:t>information about </a:t>
            </a:r>
            <a:r>
              <a:rPr lang="en-US" dirty="0"/>
              <a:t>the element. </a:t>
            </a:r>
            <a:endParaRPr lang="en-US" dirty="0" smtClean="0"/>
          </a:p>
          <a:p>
            <a:pPr lvl="1"/>
            <a:r>
              <a:rPr lang="en-US" dirty="0"/>
              <a:t>&lt;div class</a:t>
            </a:r>
            <a:r>
              <a:rPr lang="en-US" dirty="0" smtClean="0"/>
              <a:t>=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/>
              <a:t>left-</a:t>
            </a:r>
            <a:r>
              <a:rPr lang="en-US" dirty="0" err="1" smtClean="0"/>
              <a:t>nav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/>
              <a:t>&gt;&lt;/</a:t>
            </a:r>
            <a:r>
              <a:rPr lang="en-US" dirty="0"/>
              <a:t>div&gt;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5584" y="1560778"/>
            <a:ext cx="4397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&lt;tag&gt;</a:t>
            </a:r>
            <a:r>
              <a:rPr lang="en-US" sz="3200" dirty="0"/>
              <a:t>Content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&lt;/tag&gt;</a:t>
            </a:r>
          </a:p>
        </p:txBody>
      </p:sp>
    </p:spTree>
    <p:extLst>
      <p:ext uri="{BB962C8B-B14F-4D97-AF65-F5344CB8AC3E}">
        <p14:creationId xmlns:p14="http://schemas.microsoft.com/office/powerpoint/2010/main" val="41777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Element 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4470" y="1739152"/>
            <a:ext cx="117692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Primary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Structure</a:t>
            </a:r>
          </a:p>
          <a:p>
            <a:r>
              <a:rPr lang="en-US" sz="800" dirty="0" smtClean="0"/>
              <a:t>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4470" y="3629613"/>
            <a:ext cx="1245854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Head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Elements </a:t>
            </a:r>
          </a:p>
          <a:p>
            <a:endParaRPr lang="en-US" sz="800" dirty="0" smtClean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title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meta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2776" y="1739152"/>
            <a:ext cx="1503083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Structural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Elements 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block)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800" dirty="0" smtClean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h1 –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h6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div)</a:t>
            </a:r>
          </a:p>
        </p:txBody>
      </p:sp>
      <p:sp>
        <p:nvSpPr>
          <p:cNvPr id="8" name="Rectangle 7"/>
          <p:cNvSpPr/>
          <p:nvPr/>
        </p:nvSpPr>
        <p:spPr>
          <a:xfrm>
            <a:off x="5815113" y="1739152"/>
            <a:ext cx="232783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Formatting Elements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inline)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800" dirty="0" smtClean="0"/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strong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 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blockquote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span)</a:t>
            </a:r>
          </a:p>
        </p:txBody>
      </p:sp>
    </p:spTree>
    <p:extLst>
      <p:ext uri="{BB962C8B-B14F-4D97-AF65-F5344CB8AC3E}">
        <p14:creationId xmlns:p14="http://schemas.microsoft.com/office/powerpoint/2010/main" val="18146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7700" y="1292902"/>
            <a:ext cx="6938731" cy="3766278"/>
          </a:xfrm>
        </p:spPr>
        <p:txBody>
          <a:bodyPr>
            <a:normAutofit/>
          </a:bodyPr>
          <a:lstStyle/>
          <a:p>
            <a:r>
              <a:rPr lang="en-US" dirty="0" smtClean="0"/>
              <a:t>Stylesheet</a:t>
            </a:r>
          </a:p>
          <a:p>
            <a:pPr lvl="1"/>
            <a:r>
              <a:rPr lang="en-US" dirty="0" smtClean="0"/>
              <a:t>Rules defining how </a:t>
            </a:r>
            <a:r>
              <a:rPr lang="en-US" dirty="0"/>
              <a:t>an html element will be “</a:t>
            </a:r>
            <a:r>
              <a:rPr lang="en-US" dirty="0" smtClean="0"/>
              <a:t>presented” in </a:t>
            </a:r>
            <a:r>
              <a:rPr lang="en-US" dirty="0"/>
              <a:t>the browser.</a:t>
            </a:r>
          </a:p>
          <a:p>
            <a:pPr lvl="1"/>
            <a:r>
              <a:rPr lang="en-US" dirty="0" smtClean="0"/>
              <a:t>Targeted </a:t>
            </a:r>
            <a:r>
              <a:rPr lang="en-US" dirty="0"/>
              <a:t>to </a:t>
            </a:r>
            <a:r>
              <a:rPr lang="en-US" dirty="0" smtClean="0"/>
              <a:t>specific elements </a:t>
            </a:r>
            <a:r>
              <a:rPr lang="en-US" dirty="0"/>
              <a:t>in the html </a:t>
            </a:r>
            <a:r>
              <a:rPr lang="en-US" dirty="0" smtClean="0"/>
              <a:t>document.</a:t>
            </a:r>
          </a:p>
          <a:p>
            <a:r>
              <a:rPr lang="en-US" dirty="0" smtClean="0"/>
              <a:t>Cascading</a:t>
            </a:r>
          </a:p>
          <a:p>
            <a:pPr lvl="1"/>
            <a:r>
              <a:rPr lang="en-US" dirty="0" smtClean="0"/>
              <a:t>Rules for </a:t>
            </a:r>
            <a:r>
              <a:rPr lang="en-US" dirty="0"/>
              <a:t>resolving </a:t>
            </a:r>
            <a:r>
              <a:rPr lang="en-US" dirty="0" smtClean="0"/>
              <a:t>conflicts </a:t>
            </a:r>
            <a:r>
              <a:rPr lang="en-US" dirty="0"/>
              <a:t>with multiple </a:t>
            </a:r>
            <a:r>
              <a:rPr lang="en-US" dirty="0" smtClean="0"/>
              <a:t>CSS rules </a:t>
            </a:r>
            <a:r>
              <a:rPr lang="en-US" dirty="0"/>
              <a:t>applied to the same elements.</a:t>
            </a:r>
          </a:p>
          <a:p>
            <a:pPr lvl="1"/>
            <a:r>
              <a:rPr lang="en-US" dirty="0"/>
              <a:t>For example, if there are two rules </a:t>
            </a:r>
            <a:r>
              <a:rPr lang="en-US" dirty="0" smtClean="0"/>
              <a:t>defining the </a:t>
            </a:r>
            <a:r>
              <a:rPr lang="en-US" dirty="0"/>
              <a:t>color or your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dirty="0"/>
              <a:t> elements, the rule </a:t>
            </a:r>
            <a:r>
              <a:rPr lang="en-US" dirty="0" smtClean="0"/>
              <a:t>that comes </a:t>
            </a:r>
            <a:r>
              <a:rPr lang="en-US" dirty="0"/>
              <a:t>last in the cascade order </a:t>
            </a:r>
            <a:r>
              <a:rPr lang="en-US" dirty="0" smtClean="0"/>
              <a:t>will “trump</a:t>
            </a:r>
            <a:r>
              <a:rPr lang="en-US" dirty="0"/>
              <a:t>” the other.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7700" y="5074168"/>
            <a:ext cx="1598948" cy="65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 CSS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5700" y="5074168"/>
            <a:ext cx="1598948" cy="65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Linked</a:t>
            </a:r>
          </a:p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63700" y="5074168"/>
            <a:ext cx="1598948" cy="65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Embedded</a:t>
            </a:r>
          </a:p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81700" y="5074168"/>
            <a:ext cx="1598948" cy="65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Inline</a:t>
            </a:r>
          </a:p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426648" y="5403952"/>
            <a:ext cx="3190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4344648" y="5403952"/>
            <a:ext cx="3190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6262648" y="5403952"/>
            <a:ext cx="3190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827700" y="5963374"/>
            <a:ext cx="7352948" cy="17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50602" y="5826388"/>
            <a:ext cx="1507144" cy="369332"/>
          </a:xfrm>
          <a:prstGeom prst="rect">
            <a:avLst/>
          </a:prstGeom>
          <a:solidFill>
            <a:srgbClr val="E1DECB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Importance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3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3028013"/>
            <a:ext cx="6711654" cy="32203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style is </a:t>
            </a:r>
            <a:r>
              <a:rPr lang="en-US" dirty="0" smtClean="0"/>
              <a:t>defined </a:t>
            </a:r>
            <a:r>
              <a:rPr lang="en-US" dirty="0"/>
              <a:t>by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selector</a:t>
            </a:r>
            <a:r>
              <a:rPr lang="en-US" dirty="0"/>
              <a:t> </a:t>
            </a:r>
            <a:r>
              <a:rPr lang="en-US" dirty="0" smtClean="0"/>
              <a:t>and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declaration</a:t>
            </a:r>
            <a:r>
              <a:rPr lang="en-US" dirty="0"/>
              <a:t>. The declaration contains at </a:t>
            </a:r>
            <a:r>
              <a:rPr lang="en-US" dirty="0" smtClean="0"/>
              <a:t>least one </a:t>
            </a:r>
            <a:r>
              <a:rPr lang="en-US" dirty="0"/>
              <a:t>property/value </a:t>
            </a:r>
            <a:r>
              <a:rPr lang="en-US" dirty="0" smtClean="0"/>
              <a:t>pair. </a:t>
            </a:r>
          </a:p>
          <a:p>
            <a:pPr lvl="1"/>
            <a:r>
              <a:rPr lang="en-US" dirty="0" smtClean="0"/>
              <a:t>Together </a:t>
            </a:r>
            <a:r>
              <a:rPr lang="en-US" dirty="0"/>
              <a:t>they </a:t>
            </a:r>
            <a:r>
              <a:rPr lang="en-US" dirty="0" smtClean="0"/>
              <a:t>are called </a:t>
            </a:r>
            <a:r>
              <a:rPr lang="en-US" dirty="0"/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CSS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Rule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body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{font-family: Arial, Helvetica}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 {color: #666666}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h1 {font-size: 24px}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{color: blue}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85212" y="1888242"/>
            <a:ext cx="3575154" cy="5545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1323" y="1595855"/>
            <a:ext cx="5421677" cy="584775"/>
          </a:xfrm>
          <a:prstGeom prst="rect">
            <a:avLst/>
          </a:prstGeom>
          <a:solidFill>
            <a:srgbClr val="E2DFCC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selector {property: value</a:t>
            </a:r>
            <a:r>
              <a:rPr lang="en-US" dirty="0" smtClean="0"/>
              <a:t>;}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21622" y="2205826"/>
            <a:ext cx="1502334" cy="369332"/>
          </a:xfrm>
          <a:prstGeom prst="rect">
            <a:avLst/>
          </a:prstGeom>
          <a:solidFill>
            <a:srgbClr val="E2DFCC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Declaration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69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 Selector</a:t>
            </a:r>
          </a:p>
          <a:p>
            <a:pPr lvl="1"/>
            <a:r>
              <a:rPr lang="en-US" dirty="0"/>
              <a:t>targets an html element by name</a:t>
            </a:r>
            <a:endParaRPr lang="en-US" dirty="0" smtClean="0"/>
          </a:p>
          <a:p>
            <a:r>
              <a:rPr lang="en-US" dirty="0" smtClean="0"/>
              <a:t>Id Selector</a:t>
            </a:r>
          </a:p>
          <a:p>
            <a:pPr lvl="1"/>
            <a:r>
              <a:rPr lang="en-US" dirty="0"/>
              <a:t>An ID is an html attribute </a:t>
            </a:r>
            <a:r>
              <a:rPr lang="en-US" dirty="0" smtClean="0"/>
              <a:t>added </a:t>
            </a:r>
            <a:r>
              <a:rPr lang="en-US" dirty="0"/>
              <a:t>to </a:t>
            </a:r>
            <a:r>
              <a:rPr lang="en-US" dirty="0" smtClean="0"/>
              <a:t>a html </a:t>
            </a:r>
            <a:r>
              <a:rPr lang="en-US" dirty="0"/>
              <a:t>markup. </a:t>
            </a:r>
            <a:endParaRPr lang="en-US" dirty="0" smtClean="0"/>
          </a:p>
          <a:p>
            <a:pPr lvl="1"/>
            <a:r>
              <a:rPr lang="en-US" dirty="0" smtClean="0"/>
              <a:t>Reference </a:t>
            </a:r>
            <a:r>
              <a:rPr lang="en-US" dirty="0"/>
              <a:t>that ID </a:t>
            </a:r>
            <a:r>
              <a:rPr lang="en-US" dirty="0" smtClean="0"/>
              <a:t>with </a:t>
            </a:r>
            <a:r>
              <a:rPr lang="en-US" dirty="0"/>
              <a:t>a </a:t>
            </a:r>
            <a:r>
              <a:rPr lang="en-US" dirty="0" smtClean="0"/>
              <a:t>hash (#)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#logo { declaration }</a:t>
            </a:r>
          </a:p>
          <a:p>
            <a:pPr lvl="2"/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&lt;img 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id="logo"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=""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Class Selector</a:t>
            </a:r>
          </a:p>
          <a:p>
            <a:pPr lvl="1"/>
            <a:r>
              <a:rPr lang="en-US" dirty="0"/>
              <a:t>A class is an html attribute </a:t>
            </a:r>
            <a:r>
              <a:rPr lang="en-US" dirty="0" smtClean="0"/>
              <a:t>added </a:t>
            </a:r>
            <a:r>
              <a:rPr lang="en-US" dirty="0"/>
              <a:t>to </a:t>
            </a:r>
            <a:r>
              <a:rPr lang="en-US" dirty="0" smtClean="0"/>
              <a:t>a html </a:t>
            </a:r>
            <a:r>
              <a:rPr lang="en-US" dirty="0"/>
              <a:t>markup. </a:t>
            </a:r>
            <a:endParaRPr lang="en-US" dirty="0" smtClean="0"/>
          </a:p>
          <a:p>
            <a:pPr lvl="1"/>
            <a:r>
              <a:rPr lang="en-US" dirty="0" smtClean="0"/>
              <a:t>Reference </a:t>
            </a:r>
            <a:r>
              <a:rPr lang="en-US" dirty="0"/>
              <a:t>that ID </a:t>
            </a:r>
            <a:r>
              <a:rPr lang="en-US" dirty="0" smtClean="0"/>
              <a:t>with </a:t>
            </a:r>
            <a:r>
              <a:rPr lang="en-US" dirty="0"/>
              <a:t>a </a:t>
            </a:r>
            <a:r>
              <a:rPr lang="en-US" dirty="0" smtClean="0"/>
              <a:t>period (.)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.ingredients {declaration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class=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ingredients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6431" y="1664043"/>
            <a:ext cx="498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9405" y="5494636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7039" y="3583459"/>
            <a:ext cx="51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47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7517</TotalTime>
  <Words>1372</Words>
  <Application>Microsoft Office PowerPoint</Application>
  <PresentationFormat>On-screen Show (4:3)</PresentationFormat>
  <Paragraphs>370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Angsana New</vt:lpstr>
      <vt:lpstr>Arial</vt:lpstr>
      <vt:lpstr>Calibri</vt:lpstr>
      <vt:lpstr>Century Gothic</vt:lpstr>
      <vt:lpstr>Century Gothic (Headings)</vt:lpstr>
      <vt:lpstr>Consolas</vt:lpstr>
      <vt:lpstr>Cordia New</vt:lpstr>
      <vt:lpstr>Courier New</vt:lpstr>
      <vt:lpstr>Menlo</vt:lpstr>
      <vt:lpstr>Wingdings 3</vt:lpstr>
      <vt:lpstr>Ion</vt:lpstr>
      <vt:lpstr>#04 Web Client (HTM5, React.js)</vt:lpstr>
      <vt:lpstr>Web Page Layers</vt:lpstr>
      <vt:lpstr>HTML</vt:lpstr>
      <vt:lpstr>Document Object Model</vt:lpstr>
      <vt:lpstr>HTML Elements</vt:lpstr>
      <vt:lpstr>Essential Element Tags</vt:lpstr>
      <vt:lpstr>CSS</vt:lpstr>
      <vt:lpstr>CSS Syntax</vt:lpstr>
      <vt:lpstr>CSS Selector</vt:lpstr>
      <vt:lpstr>JavaScript</vt:lpstr>
      <vt:lpstr>Libraries</vt:lpstr>
      <vt:lpstr>ReactJS</vt:lpstr>
      <vt:lpstr>React features</vt:lpstr>
      <vt:lpstr>The virtual DOM</vt:lpstr>
      <vt:lpstr>Setup</vt:lpstr>
      <vt:lpstr>React: Start from scratch</vt:lpstr>
      <vt:lpstr>Compiler, Server and Loaders</vt:lpstr>
      <vt:lpstr>Compiler, Server and Loaders</vt:lpstr>
      <vt:lpstr>Component based</vt:lpstr>
      <vt:lpstr>Data passing (props vs. state)</vt:lpstr>
      <vt:lpstr>Props: pass to a component</vt:lpstr>
      <vt:lpstr>State: initial and update</vt:lpstr>
      <vt:lpstr>State: bind method to context</vt:lpstr>
      <vt:lpstr>State: automatically bind</vt:lpstr>
      <vt:lpstr>State: Parent and child component</vt:lpstr>
      <vt:lpstr>React – AJAX Request</vt:lpstr>
      <vt:lpstr>HTTP Library: Axios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Client/Server Computing</dc:title>
  <dc:creator>suthon</dc:creator>
  <cp:lastModifiedBy>Warodom Werapun</cp:lastModifiedBy>
  <cp:revision>228</cp:revision>
  <dcterms:created xsi:type="dcterms:W3CDTF">2015-01-06T03:59:55Z</dcterms:created>
  <dcterms:modified xsi:type="dcterms:W3CDTF">2018-01-06T17:06:12Z</dcterms:modified>
</cp:coreProperties>
</file>