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2"/>
  </p:notesMasterIdLst>
  <p:sldIdLst>
    <p:sldId id="256" r:id="rId2"/>
    <p:sldId id="315" r:id="rId3"/>
    <p:sldId id="309" r:id="rId4"/>
    <p:sldId id="310" r:id="rId5"/>
    <p:sldId id="314" r:id="rId6"/>
    <p:sldId id="311" r:id="rId7"/>
    <p:sldId id="313" r:id="rId8"/>
    <p:sldId id="312" r:id="rId9"/>
    <p:sldId id="316" r:id="rId10"/>
    <p:sldId id="325" r:id="rId11"/>
    <p:sldId id="317" r:id="rId12"/>
    <p:sldId id="318" r:id="rId13"/>
    <p:sldId id="319" r:id="rId14"/>
    <p:sldId id="323" r:id="rId15"/>
    <p:sldId id="328" r:id="rId16"/>
    <p:sldId id="320" r:id="rId17"/>
    <p:sldId id="326" r:id="rId18"/>
    <p:sldId id="327" r:id="rId19"/>
    <p:sldId id="321" r:id="rId20"/>
    <p:sldId id="30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7097" autoAdjust="0"/>
  </p:normalViewPr>
  <p:slideViewPr>
    <p:cSldViewPr snapToGrid="0">
      <p:cViewPr varScale="1">
        <p:scale>
          <a:sx n="63" d="100"/>
          <a:sy n="63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 smtClean="0"/>
              <a:t>:  http://localhost/cgi-bin/cgi.cgi</a:t>
            </a:r>
            <a:r>
              <a:rPr lang="en-US" baseline="0" dirty="0" smtClean="0"/>
              <a:t>  ,  </a:t>
            </a:r>
            <a:r>
              <a:rPr lang="en-US" baseline="0" dirty="0" err="1" smtClean="0"/>
              <a:t>perltest.cgi</a:t>
            </a:r>
            <a:r>
              <a:rPr lang="en-US" baseline="0" dirty="0" smtClean="0"/>
              <a:t>, printenv.pl</a:t>
            </a:r>
          </a:p>
          <a:p>
            <a:r>
              <a:rPr lang="en-US" baseline="0" dirty="0" smtClean="0"/>
              <a:t>Action (Binary of node </a:t>
            </a:r>
            <a:r>
              <a:rPr lang="en-US" baseline="0" dirty="0" err="1" smtClean="0"/>
              <a:t>cgi</a:t>
            </a:r>
            <a:r>
              <a:rPr lang="en-US" baseline="0" dirty="0" smtClean="0"/>
              <a:t> installation)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515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extended: false =&gt; use </a:t>
            </a:r>
            <a:r>
              <a:rPr lang="en-US" dirty="0" err="1" smtClean="0"/>
              <a:t>querystring</a:t>
            </a:r>
            <a:r>
              <a:rPr lang="en-US" dirty="0" smtClean="0"/>
              <a:t> library,  true</a:t>
            </a:r>
            <a:r>
              <a:rPr lang="en-US" baseline="0" dirty="0" smtClean="0"/>
              <a:t> =&gt; use </a:t>
            </a:r>
            <a:r>
              <a:rPr lang="en-US" baseline="0" dirty="0" err="1" smtClean="0"/>
              <a:t>qs</a:t>
            </a:r>
            <a:r>
              <a:rPr lang="en-US" baseline="0" dirty="0" smtClean="0"/>
              <a:t> library.</a:t>
            </a:r>
          </a:p>
          <a:p>
            <a:r>
              <a:rPr lang="en-US" baseline="0" dirty="0" smtClean="0"/>
              <a:t>It’s similar, </a:t>
            </a:r>
            <a:r>
              <a:rPr lang="en-US" baseline="0" dirty="0" err="1" smtClean="0"/>
              <a:t>qs</a:t>
            </a:r>
            <a:r>
              <a:rPr lang="en-US" baseline="0" dirty="0" smtClean="0"/>
              <a:t> is a new library support 2D array and complex JSON,</a:t>
            </a:r>
          </a:p>
          <a:p>
            <a:r>
              <a:rPr lang="en-US" baseline="0" dirty="0" err="1" smtClean="0"/>
              <a:t>querystring</a:t>
            </a:r>
            <a:r>
              <a:rPr lang="en-US" baseline="0" dirty="0" smtClean="0"/>
              <a:t> is a previous library, traditional default, (both libs are working)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bodyParser.urlencoded</a:t>
            </a:r>
            <a:r>
              <a:rPr lang="en-US" baseline="0" dirty="0" smtClean="0"/>
              <a:t>() =&gt; parse post data from request URL,  support UTF-8 and can </a:t>
            </a:r>
            <a:r>
              <a:rPr lang="en-US" baseline="0" dirty="0" err="1" smtClean="0"/>
              <a:t>inflat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gzip</a:t>
            </a:r>
            <a:r>
              <a:rPr lang="en-US" baseline="0" dirty="0" smtClean="0"/>
              <a:t> content</a:t>
            </a:r>
          </a:p>
          <a:p>
            <a:endParaRPr lang="en-US" baseline="0" dirty="0" smtClean="0"/>
          </a:p>
          <a:p>
            <a:r>
              <a:rPr lang="en-US" baseline="0" smtClean="0"/>
              <a:t>www.npmjs.com/package/body-parser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07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npm</a:t>
            </a:r>
            <a:r>
              <a:rPr lang="en-US" dirty="0" smtClean="0"/>
              <a:t> install cookie-parser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cookieParser</a:t>
            </a:r>
            <a:r>
              <a:rPr lang="en-US" dirty="0" smtClean="0"/>
              <a:t> = require(‘cookie-parser’);</a:t>
            </a:r>
          </a:p>
          <a:p>
            <a:endParaRPr lang="en-US" dirty="0" smtClean="0"/>
          </a:p>
          <a:p>
            <a:r>
              <a:rPr lang="en-US" dirty="0" smtClean="0"/>
              <a:t>‘keyboard</a:t>
            </a:r>
            <a:r>
              <a:rPr lang="en-US" baseline="0" dirty="0" smtClean="0"/>
              <a:t> cat’ is a secret key to sign cookie (to prevent cookie </a:t>
            </a:r>
            <a:r>
              <a:rPr lang="en-US" baseline="0" smtClean="0"/>
              <a:t>tamper</a:t>
            </a:r>
            <a:r>
              <a:rPr lang="en-US" baseline="0" smtClean="0"/>
              <a:t>).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20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express-session</a:t>
            </a:r>
          </a:p>
          <a:p>
            <a:r>
              <a:rPr lang="en-US" dirty="0" smtClean="0"/>
              <a:t>Warning:  =&gt;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(session({ secret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cookie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  <a:r>
              <a:rPr lang="en-US" dirty="0" smtClean="0"/>
              <a:t> resave= false, </a:t>
            </a:r>
            <a:r>
              <a:rPr lang="en-US" dirty="0" err="1" smtClean="0"/>
              <a:t>saveUnitialized</a:t>
            </a:r>
            <a:r>
              <a:rPr lang="en-US" dirty="0" smtClean="0"/>
              <a:t>: false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don’t forget next();  before finish in order to route to another path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5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Render =&gt; send</a:t>
            </a:r>
            <a:r>
              <a:rPr lang="en-US" baseline="0" dirty="0" smtClean="0"/>
              <a:t> data with template engine and redirect to client</a:t>
            </a:r>
          </a:p>
          <a:p>
            <a:r>
              <a:rPr lang="en-US" baseline="0" dirty="0" smtClean="0"/>
              <a:t>Send =&gt;  directly send to client</a:t>
            </a:r>
          </a:p>
          <a:p>
            <a:r>
              <a:rPr lang="en-US" baseline="0" dirty="0" smtClean="0"/>
              <a:t>send() = write() + end()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38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7BA4-97D5-467B-9FC1-05FEF7F2D038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50FD-5A45-4499-ADF1-B1B339ACC7C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E1AF-89BC-472A-B73C-7F53374EF580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EFBF-B359-4CA6-A27C-C223AD5D752C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F104-83CF-4523-A530-9B4B4CB1329F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C95D-DB5C-4568-834A-D1C940B73ACA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3369-F998-4789-9C88-E2ED204961C5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B194-533D-45DF-B067-57AAD75026F6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422-0204-4797-A2BD-4193FE4B2060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1E37-BCC2-424E-ACF9-2D3FF5476AD4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50A3-4306-47A8-84B1-37FAF30BFD4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9709-12C4-4529-8339-9EDE71A64FAE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1D31-15E8-41E4-BAF7-D6A3DE6D52E6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182-6377-4E40-BFD9-306DD2F9E487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62CC-2302-4627-8A4B-BE0F3B335595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F1DA-B55A-48E6-96C5-EAC58459F5C5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598-5E6E-4F6B-9FC8-78D06CA00AFD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699" y="1491343"/>
            <a:ext cx="7449863" cy="475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5BAC6-C462-404E-BFF9-A11C9325B12B}" type="datetime1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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Server</a:t>
            </a:r>
            <a:br>
              <a:rPr lang="en-US" dirty="0" smtClean="0"/>
            </a:br>
            <a:r>
              <a:rPr lang="en-US" sz="4000" dirty="0" smtClean="0"/>
              <a:t>(CGI, Node.js)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Routing refers to the definition of end points (URIs) to an application and how it responds to client requests.</a:t>
            </a:r>
          </a:p>
          <a:p>
            <a:r>
              <a:rPr lang="en-US" dirty="0" smtClean="0"/>
              <a:t>A </a:t>
            </a:r>
            <a:r>
              <a:rPr lang="en-US" dirty="0"/>
              <a:t>route is a combination of </a:t>
            </a:r>
            <a:endParaRPr lang="en-US" dirty="0" smtClean="0"/>
          </a:p>
          <a:p>
            <a:pPr lvl="1"/>
            <a:r>
              <a:rPr lang="en-US" dirty="0" smtClean="0"/>
              <a:t>a URI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HTTP request method (GET, POST, and so on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or more handlers for the endpoint.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takes the following structure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app.METHOD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[callback...],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callback)</a:t>
            </a:r>
          </a:p>
          <a:p>
            <a:pPr lvl="1"/>
            <a:r>
              <a:rPr lang="en-US" dirty="0" smtClean="0"/>
              <a:t>app </a:t>
            </a:r>
            <a:r>
              <a:rPr lang="en-US" dirty="0"/>
              <a:t>is an instance of </a:t>
            </a:r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is an HTTP request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path </a:t>
            </a:r>
            <a:r>
              <a:rPr lang="en-US" dirty="0"/>
              <a:t>is a path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callback </a:t>
            </a:r>
            <a:r>
              <a:rPr lang="en-US" dirty="0"/>
              <a:t>is the function executed when the route is matched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An Express </a:t>
            </a:r>
            <a:r>
              <a:rPr lang="en-US" dirty="0"/>
              <a:t>application is essentially a series of middleware calls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Middleware is a function with access to the request object (</a:t>
            </a:r>
            <a:r>
              <a:rPr lang="en-US" dirty="0" err="1"/>
              <a:t>req</a:t>
            </a:r>
            <a:r>
              <a:rPr lang="en-US" dirty="0"/>
              <a:t>), the response object (res), and the next middleware in </a:t>
            </a:r>
            <a:r>
              <a:rPr lang="en-US" dirty="0" smtClean="0"/>
              <a:t>line.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Middleware </a:t>
            </a:r>
            <a:r>
              <a:rPr lang="en-US" dirty="0"/>
              <a:t>can: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Execute </a:t>
            </a:r>
            <a:r>
              <a:rPr lang="en-US" dirty="0"/>
              <a:t>any code.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changes to the request and the response objects.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End the request-response cycle.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the next middleware in the stack.</a:t>
            </a:r>
          </a:p>
          <a:p>
            <a:pPr>
              <a:lnSpc>
                <a:spcPct val="120000"/>
              </a:lnSpc>
            </a:pPr>
            <a:r>
              <a:rPr lang="en-US" dirty="0"/>
              <a:t>If the current middleware does not end the request-response cycle, it must call next() to pass control to the next 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6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0075" y="1692235"/>
            <a:ext cx="7745169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 middleware with no mount path; gets executed for every request to the 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'Time:'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 middleware mounted on /user/:id; will be executed for any type of HTTP request to /user/:id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'/user/:id'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'Request Type:'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1017" y="60579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/user/:id</a:t>
            </a:r>
            <a:r>
              <a:rPr lang="en-US" dirty="0" smtClean="0"/>
              <a:t> is</a:t>
            </a:r>
            <a:r>
              <a:rPr lang="en-US" dirty="0"/>
              <a:t> </a:t>
            </a:r>
            <a:r>
              <a:rPr lang="en-US" dirty="0" smtClean="0"/>
              <a:t>an example of mount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8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Built-in/3</a:t>
            </a:r>
            <a:r>
              <a:rPr lang="en-US" baseline="30000" dirty="0" smtClean="0"/>
              <a:t>rd</a:t>
            </a:r>
            <a:r>
              <a:rPr lang="en-US" dirty="0" smtClean="0"/>
              <a:t> party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1 built-in middleware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express.static</a:t>
            </a:r>
            <a:r>
              <a:rPr lang="en-US" dirty="0" smtClean="0"/>
              <a:t> (built-in) is </a:t>
            </a:r>
            <a:r>
              <a:rPr lang="en-US" dirty="0"/>
              <a:t>based on serve-static, and is responsible for serving the static assets of an Express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('public</a:t>
            </a:r>
            <a:r>
              <a:rPr lang="en-US" dirty="0" smtClean="0"/>
              <a:t>'));</a:t>
            </a:r>
          </a:p>
          <a:p>
            <a:r>
              <a:rPr lang="en-US" dirty="0" smtClean="0"/>
              <a:t>Useful 3</a:t>
            </a:r>
            <a:r>
              <a:rPr lang="en-US" baseline="30000" dirty="0" smtClean="0"/>
              <a:t>rd</a:t>
            </a:r>
            <a:r>
              <a:rPr lang="en-US" dirty="0" smtClean="0"/>
              <a:t> party middleware (must be installed with </a:t>
            </a:r>
            <a:r>
              <a:rPr lang="en-US" i="1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cookie-parser</a:t>
            </a:r>
            <a:r>
              <a:rPr lang="en-US" dirty="0"/>
              <a:t>: Parse Cookie header and populate </a:t>
            </a:r>
            <a:r>
              <a:rPr lang="en-US" dirty="0" err="1"/>
              <a:t>req.cookies</a:t>
            </a:r>
            <a:r>
              <a:rPr lang="en-US" dirty="0"/>
              <a:t> with an object keyed by the cookie </a:t>
            </a:r>
            <a:r>
              <a:rPr lang="en-US" dirty="0" smtClean="0"/>
              <a:t>names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express-session</a:t>
            </a:r>
            <a:r>
              <a:rPr lang="en-US" dirty="0"/>
              <a:t>: Simple session middleware for </a:t>
            </a:r>
            <a:r>
              <a:rPr lang="en-US" dirty="0" smtClean="0"/>
              <a:t>Express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body-parser</a:t>
            </a:r>
            <a:r>
              <a:rPr lang="en-US" dirty="0"/>
              <a:t>: Provide JSON body </a:t>
            </a:r>
            <a:r>
              <a:rPr lang="en-US" dirty="0" smtClean="0"/>
              <a:t>parser, Raw </a:t>
            </a:r>
            <a:r>
              <a:rPr lang="en-US" dirty="0"/>
              <a:t>body </a:t>
            </a:r>
            <a:r>
              <a:rPr lang="en-US" dirty="0" smtClean="0"/>
              <a:t>parser, Text </a:t>
            </a:r>
            <a:r>
              <a:rPr lang="en-US" dirty="0"/>
              <a:t>body </a:t>
            </a:r>
            <a:r>
              <a:rPr lang="en-US" dirty="0" smtClean="0"/>
              <a:t>parser and URL-encoded </a:t>
            </a:r>
            <a:r>
              <a:rPr lang="en-US" dirty="0"/>
              <a:t>form body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4630615"/>
            <a:ext cx="7449863" cy="1617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First line indicates whether the message is a </a:t>
            </a:r>
            <a:r>
              <a:rPr lang="en-US" i="1" dirty="0" smtClean="0"/>
              <a:t>request</a:t>
            </a:r>
            <a:r>
              <a:rPr lang="en-US" dirty="0" smtClean="0"/>
              <a:t> or a response.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Followed by multiple headers such as User-Agent, Host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\r\n </a:t>
            </a:r>
            <a:r>
              <a:rPr lang="en-US" dirty="0" smtClean="0"/>
              <a:t>is a delimiter separating head and body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Body can be anything from simple text to images; see Content-Type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4062" y="1768293"/>
            <a:ext cx="59490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Mozilla/4.0 (compatible; MSIE5.01; Windows NT)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www.tutorialspoint.com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length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Accept-Language: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-us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Accept-Encoding: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deflate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licenseID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string&amp;content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=string&amp;/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paramsXML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</a:t>
            </a:r>
          </a:p>
        </p:txBody>
      </p:sp>
      <p:sp>
        <p:nvSpPr>
          <p:cNvPr id="7" name="Left Brace 6"/>
          <p:cNvSpPr/>
          <p:nvPr/>
        </p:nvSpPr>
        <p:spPr>
          <a:xfrm>
            <a:off x="1729157" y="1887415"/>
            <a:ext cx="214905" cy="157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805357" y="3786553"/>
            <a:ext cx="138705" cy="140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36952" y="24776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6951" y="36722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62327" y="1152740"/>
            <a:ext cx="4332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parse application/x-www-form-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extended: false }))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95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xample: 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3724" y="1621976"/>
            <a:ext cx="6246262" cy="276998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app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 extended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'/public'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'/add'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'Result = 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63464" y="3859367"/>
            <a:ext cx="4530970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&gt;Adding Form&lt;/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"/add"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A: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B: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&gt;Add&lt;/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3762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7034" y="377979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public/form.html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724" y="4384270"/>
            <a:ext cx="2738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npm install express body-parser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944" y="6260024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&gt;&gt; http://localhost:8000/form.html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HTTP is a "stateless" protocol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each </a:t>
            </a:r>
            <a:r>
              <a:rPr lang="en-US" dirty="0"/>
              <a:t>time a client retrieves a Web page, the client opens a separate connection to the Web server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server automatically does not keep any record of previous client request.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Session Tracking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URL Rewriting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put session id </a:t>
            </a:r>
            <a:r>
              <a:rPr lang="en-US" dirty="0"/>
              <a:t>into URL, e.g., http</a:t>
            </a:r>
            <a:r>
              <a:rPr lang="en-US" dirty="0" smtClean="0"/>
              <a:t>://abc.com/action;sessionid=12345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works for the browsers when they don't support cookies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Hidden From Fields: similar to URL rewriting when using method GET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embedded session id in HTTP body if using method POST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Cookies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5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(on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store in client (Scalable but not safe)</a:t>
            </a:r>
          </a:p>
          <a:p>
            <a:r>
              <a:rPr lang="en-US" dirty="0" smtClean="0"/>
              <a:t>A </a:t>
            </a:r>
            <a:r>
              <a:rPr lang="en-US" dirty="0"/>
              <a:t>webserver can assign a unique session ID as a cookie to each web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Client (browser) sends assigned cookie for </a:t>
            </a:r>
            <a:r>
              <a:rPr lang="en-US" dirty="0"/>
              <a:t>subsequent </a:t>
            </a:r>
            <a:r>
              <a:rPr lang="en-US" dirty="0" smtClean="0"/>
              <a:t>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920" y="3575964"/>
            <a:ext cx="4857740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cookieParser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ck_get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req.cookies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ck_set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 smtClean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'ok'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0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(on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ID is probably stored in </a:t>
            </a:r>
          </a:p>
          <a:p>
            <a:pPr lvl="1"/>
            <a:r>
              <a:rPr lang="en-US" dirty="0" smtClean="0"/>
              <a:t>Cookie</a:t>
            </a:r>
          </a:p>
          <a:p>
            <a:pPr lvl="1"/>
            <a:r>
              <a:rPr lang="en-US" dirty="0" smtClean="0"/>
              <a:t>HTTP URL or Body</a:t>
            </a:r>
          </a:p>
          <a:p>
            <a:pPr lvl="1"/>
            <a:r>
              <a:rPr lang="en-US" dirty="0" smtClean="0"/>
              <a:t>HTTP Header (Session-Id)</a:t>
            </a:r>
          </a:p>
          <a:p>
            <a:r>
              <a:rPr lang="en-US" dirty="0" smtClean="0"/>
              <a:t>Session information can be all kept in server side (Safe but not quite scalable)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710" y="4091004"/>
            <a:ext cx="833625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(session({ secret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cookie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}}))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req.session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0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Express can render template files, the following application settings have to be set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views, the directory where the template files are </a:t>
            </a:r>
            <a:r>
              <a:rPr lang="en-US" dirty="0" smtClean="0"/>
              <a:t>located.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engine, the template engine to use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3511" y="3501350"/>
            <a:ext cx="5736186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 engine'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{fruits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43385" y="4736285"/>
            <a:ext cx="4530970" cy="12618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fruits.forEach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(function(fruit){ %&gt;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&gt;&lt;%= fruit %&gt;&lt;/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}); %&gt;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7424" y="35013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0162" y="56288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views/</a:t>
            </a:r>
            <a:r>
              <a:rPr lang="en-US" dirty="0" err="1" smtClean="0"/>
              <a:t>fruit.ejs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12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16908"/>
            <a:ext cx="7665512" cy="483149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Top 3 web servers (May 2014)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Apache: 38%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IIS: 33%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nginx</a:t>
            </a:r>
            <a:r>
              <a:rPr lang="en-US" dirty="0" smtClean="0"/>
              <a:t>: 15%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Primary </a:t>
            </a:r>
            <a:r>
              <a:rPr lang="en-US" dirty="0"/>
              <a:t>function </a:t>
            </a:r>
            <a:r>
              <a:rPr lang="en-US" dirty="0" smtClean="0"/>
              <a:t>is </a:t>
            </a:r>
            <a:r>
              <a:rPr lang="en-US" dirty="0"/>
              <a:t>to store, process and deliver web pages to </a:t>
            </a:r>
            <a:r>
              <a:rPr lang="en-US" dirty="0" smtClean="0"/>
              <a:t>clients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Support </a:t>
            </a:r>
            <a:r>
              <a:rPr lang="en-US" dirty="0"/>
              <a:t>server-side scripting using Active Server Pages (ASP), PHP, or other scripting </a:t>
            </a:r>
            <a:r>
              <a:rPr lang="en-US" dirty="0" smtClean="0"/>
              <a:t>languages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Dynamic Content !!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Communication protocol is Hypertext </a:t>
            </a:r>
            <a:r>
              <a:rPr lang="en-US" dirty="0"/>
              <a:t>Transfer Protocol (HTTP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also </a:t>
            </a:r>
            <a:r>
              <a:rPr lang="en-US" dirty="0"/>
              <a:t>be found embedded in devices such as printers, routers, webcams and serving only a local network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2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http://</a:t>
            </a:r>
            <a:r>
              <a:rPr lang="en-US" sz="1600" dirty="0" smtClean="0"/>
              <a:t>en.wikipedia.org/wiki/Web_server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www.tutorialspoint.com/jsp/jsp_session_tracking.htm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expressjs.com/guide/using-middleware.html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expressjs.com/guide/routing.html</a:t>
            </a:r>
          </a:p>
          <a:p>
            <a:r>
              <a:rPr lang="en-US" sz="1600" dirty="0"/>
              <a:t>http://</a:t>
            </a:r>
            <a:r>
              <a:rPr lang="en-US" sz="1600" dirty="0" smtClean="0"/>
              <a:t>expressjs.com/guide/using-template-engines.html</a:t>
            </a:r>
          </a:p>
          <a:p>
            <a:r>
              <a:rPr lang="en-US" sz="1600" dirty="0"/>
              <a:t>http://www.tutorialspoint.com/http/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5104563"/>
            <a:ext cx="6711654" cy="1143844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/>
              <a:t>web content is built when it is </a:t>
            </a:r>
            <a:r>
              <a:rPr lang="en-US" dirty="0" smtClean="0"/>
              <a:t>requested, by </a:t>
            </a:r>
            <a:r>
              <a:rPr lang="en-US" dirty="0"/>
              <a:t>the user directly, or programmatically </a:t>
            </a:r>
            <a:r>
              <a:rPr lang="en-US" dirty="0" smtClean="0"/>
              <a:t>while a </a:t>
            </a:r>
            <a:r>
              <a:rPr lang="en-US" dirty="0"/>
              <a:t>user is on 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47068" y="1738365"/>
            <a:ext cx="1637881" cy="28939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5222" y="2009670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</a:t>
            </a:r>
            <a:r>
              <a:rPr lang="en-US" dirty="0" smtClean="0"/>
              <a:t>%&gt;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8624" y="2009670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+ 5 %&gt;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7904" y="150471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856" y="150471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783393" y="2451798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119635" y="2451797"/>
            <a:ext cx="828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5222" y="3542043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&lt;%= 2 + 5 %&gt;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1089" y="22671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71132" y="3799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2783393" y="3984171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8624" y="3537021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044273" y="3979148"/>
            <a:ext cx="904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7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09816"/>
            <a:ext cx="7567544" cy="52227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CGI</a:t>
            </a:r>
            <a:r>
              <a:rPr lang="en-US" dirty="0" smtClean="0"/>
              <a:t> provides </a:t>
            </a:r>
            <a:r>
              <a:rPr lang="en-US" dirty="0"/>
              <a:t>an interface between </a:t>
            </a:r>
            <a:r>
              <a:rPr lang="en-US" dirty="0" smtClean="0"/>
              <a:t>the Web </a:t>
            </a:r>
            <a:r>
              <a:rPr lang="en-US" dirty="0"/>
              <a:t>server and programs that generate the Web content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FastCGI</a:t>
            </a:r>
            <a:r>
              <a:rPr lang="en-US" dirty="0" smtClean="0"/>
              <a:t> allows a single, long-running process to handle more than one user request while keeping close to the CGI programming model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SCGI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similar </a:t>
            </a:r>
            <a:r>
              <a:rPr lang="en-US" dirty="0"/>
              <a:t>to </a:t>
            </a:r>
            <a:r>
              <a:rPr lang="en-US" dirty="0" err="1"/>
              <a:t>FastCGI</a:t>
            </a:r>
            <a:r>
              <a:rPr lang="en-US" dirty="0"/>
              <a:t> but is designed to be easier to implement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Platform Specific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Microsoft IIS: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ISAPI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(Internet Server API)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Java: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Servlet Container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Ruby: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Rack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wrapping </a:t>
            </a:r>
            <a:r>
              <a:rPr lang="en-US" dirty="0"/>
              <a:t>HTTP requests and responses it unifies the API for web servers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Perl: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WSGI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(Web </a:t>
            </a:r>
            <a:r>
              <a:rPr lang="en-US" dirty="0"/>
              <a:t>Server Gateway </a:t>
            </a:r>
            <a:r>
              <a:rPr lang="en-US" dirty="0" smtClean="0"/>
              <a:t>Interface)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low-level interface between web servers and web </a:t>
            </a:r>
            <a:r>
              <a:rPr lang="en-US" dirty="0" smtClean="0"/>
              <a:t>applications</a:t>
            </a:r>
          </a:p>
          <a:p>
            <a:pPr lvl="2">
              <a:lnSpc>
                <a:spcPct val="120000"/>
              </a:lnSpc>
            </a:pPr>
            <a:r>
              <a:rPr lang="en-US" dirty="0" err="1" smtClean="0"/>
              <a:t>Plack</a:t>
            </a:r>
            <a:r>
              <a:rPr lang="en-US" dirty="0" smtClean="0"/>
              <a:t> is also available(influenced by Rack)</a:t>
            </a:r>
          </a:p>
          <a:p>
            <a:pPr lvl="1">
              <a:lnSpc>
                <a:spcPct val="120000"/>
              </a:lnSpc>
            </a:pPr>
            <a:endParaRPr lang="th-T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4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Gateway Interface</a:t>
            </a:r>
          </a:p>
          <a:p>
            <a:pPr lvl="1"/>
            <a:r>
              <a:rPr lang="en-US" dirty="0"/>
              <a:t>provides an interface between the Web server and programs that generate the Web content</a:t>
            </a:r>
            <a:endParaRPr lang="en-US" dirty="0" smtClean="0"/>
          </a:p>
          <a:p>
            <a:r>
              <a:rPr lang="en-US" dirty="0"/>
              <a:t>CGI </a:t>
            </a:r>
            <a:r>
              <a:rPr lang="en-US" dirty="0" smtClean="0"/>
              <a:t>directory is a directory containing </a:t>
            </a:r>
            <a:r>
              <a:rPr lang="en-US" dirty="0"/>
              <a:t>executable scripts (or binary files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Server </a:t>
            </a:r>
            <a:r>
              <a:rPr lang="en-US" dirty="0"/>
              <a:t>runs </a:t>
            </a:r>
            <a:r>
              <a:rPr lang="en-US" dirty="0" smtClean="0"/>
              <a:t>specified </a:t>
            </a:r>
            <a:r>
              <a:rPr lang="en-US" dirty="0"/>
              <a:t>script </a:t>
            </a:r>
            <a:r>
              <a:rPr lang="en-US" dirty="0" smtClean="0"/>
              <a:t>in a separated process.</a:t>
            </a:r>
          </a:p>
          <a:p>
            <a:pPr lvl="1"/>
            <a:r>
              <a:rPr lang="en-US" dirty="0" smtClean="0"/>
              <a:t>Anything </a:t>
            </a:r>
            <a:r>
              <a:rPr lang="en-US" dirty="0"/>
              <a:t>that the script sends to standard output is passed to the Web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Information from web server can be passed to a script via environment variables, e.g., </a:t>
            </a:r>
            <a:r>
              <a:rPr lang="en-US" b="1" dirty="0" smtClean="0"/>
              <a:t>QUERY_STRING</a:t>
            </a:r>
          </a:p>
          <a:p>
            <a:r>
              <a:rPr lang="en-US" dirty="0" smtClean="0"/>
              <a:t>CGI scripts can be written in any programming languages, e.g., Perl,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51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as a </a:t>
            </a:r>
            <a:r>
              <a:rPr lang="en-US" dirty="0"/>
              <a:t>S</a:t>
            </a:r>
            <a:r>
              <a:rPr lang="en-US" dirty="0" smtClean="0"/>
              <a:t>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Node-CGI</a:t>
            </a:r>
          </a:p>
          <a:p>
            <a:pPr lvl="1"/>
            <a:r>
              <a:rPr lang="en-US" dirty="0" smtClean="0"/>
              <a:t>npm install -g node-</a:t>
            </a:r>
            <a:r>
              <a:rPr lang="en-US" dirty="0" err="1" smtClean="0"/>
              <a:t>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4011" y="2678590"/>
            <a:ext cx="593303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&lt;&lt; Apache2 configuration file &gt;&gt;</a:t>
            </a:r>
          </a:p>
          <a:p>
            <a:pPr lvl="1"/>
            <a:endParaRPr lang="en-US" sz="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Directory 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 		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SymLinksIfOwnerMatch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      node-script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node-script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&lt;/Directory&gt;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4011" y="4730209"/>
            <a:ext cx="52469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&lt;&lt; CGI Script (</a:t>
            </a:r>
            <a:r>
              <a:rPr lang="en-US" dirty="0" err="1" smtClean="0">
                <a:cs typeface="Consolas" panose="020B0609020204030204" pitchFamily="49" charset="0"/>
              </a:rPr>
              <a:t>test.nd</a:t>
            </a:r>
            <a:r>
              <a:rPr lang="en-US" dirty="0" smtClean="0">
                <a:cs typeface="Consolas" panose="020B0609020204030204" pitchFamily="49" charset="0"/>
              </a:rPr>
              <a:t>) in JavaScript &gt;&gt;</a:t>
            </a:r>
          </a:p>
          <a:p>
            <a:pPr lvl="1"/>
            <a:endParaRPr lang="en-US" sz="8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for(k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"=" +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 + "&lt;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9033" y="5986797"/>
            <a:ext cx="556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 smtClean="0"/>
              <a:t>is an exported variable from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process.env</a:t>
            </a:r>
            <a:endParaRPr lang="en-US" sz="1400" dirty="0" smtClean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/>
              <a:t>See: http://nodejs.org/api/process.html#process_process_env</a:t>
            </a:r>
          </a:p>
        </p:txBody>
      </p:sp>
      <p:sp>
        <p:nvSpPr>
          <p:cNvPr id="8" name="Rectangle 7"/>
          <p:cNvSpPr/>
          <p:nvPr/>
        </p:nvSpPr>
        <p:spPr>
          <a:xfrm>
            <a:off x="4012400" y="1230869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http://larsjung.de/node-cgi/</a:t>
            </a:r>
          </a:p>
        </p:txBody>
      </p:sp>
    </p:spTree>
    <p:extLst>
      <p:ext uri="{BB962C8B-B14F-4D97-AF65-F5344CB8AC3E}">
        <p14:creationId xmlns:p14="http://schemas.microsoft.com/office/powerpoint/2010/main" xmlns="" val="10255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1570892"/>
            <a:ext cx="3298113" cy="4685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REDIRECT_HANDLER=node-script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REDIRECT_STATUS=200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HTTP_HOST=192.168.1.122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HTTP_CONNECTION=keep-alive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HTTP_ACCEPT=text/html,application/xhtml+xml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HTTP_USER_AGENT=Mozilla/5.0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HTTP_ACCEPT_ENCODING=gzip, deflate, sdch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HTTP_ACCEPT_LANGUAGE=en-US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SERVER_SIGNATURE=Apache/2.4.10 (Ubuntu)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SERVER_SOFTWARE=Apache/2.4.10 (Ubuntu)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SERVER_NAME=192.168.1.122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SERVER_ADDR=192.168.1.122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SERVER_PORT=80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REMOTE_ADDR=192.168.1.6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DOCUMENT_ROOT=/var/www/html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241975" y="1570893"/>
            <a:ext cx="3401471" cy="46854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REQUEST_SCHEME=http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CONTEXT_PREFIX=/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CONTEXT_DOCUMENT_ROOT=/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SERVER_ADMIN=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webmaster@localhost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SCRIPT_FILENAME=/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REMOTE_PORT=51183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REDIRECT_URL=/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GATEWAY_INTERFACE=CGI/1.1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SERVER_PROTOCOL=HTTP/1.1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REQUEST_METHOD=GET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REQUEST_URI=/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test.nd?a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PATH_INFO=/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PATH_TRANSLATED=/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3899" y="5975811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http://192.168.1.122/cgi/test.nd?a=2</a:t>
            </a:r>
          </a:p>
        </p:txBody>
      </p:sp>
    </p:spTree>
    <p:extLst>
      <p:ext uri="{BB962C8B-B14F-4D97-AF65-F5344CB8AC3E}">
        <p14:creationId xmlns:p14="http://schemas.microsoft.com/office/powerpoint/2010/main" xmlns="" val="971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as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91343"/>
            <a:ext cx="7449863" cy="1061357"/>
          </a:xfrm>
        </p:spPr>
        <p:txBody>
          <a:bodyPr/>
          <a:lstStyle/>
          <a:p>
            <a:r>
              <a:rPr lang="en-US" dirty="0" smtClean="0"/>
              <a:t>http built-in module is available to create a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4592" y="2552700"/>
            <a:ext cx="669607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'http'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http.createServer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'Content-type'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'text/plain'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world\n'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'Server is ready!'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02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and flexible Node.js web application framework that provides a robust set of features for web and mobile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23950" y="5916674"/>
            <a:ext cx="72712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res.send</a:t>
            </a:r>
            <a:r>
              <a:rPr lang="en-US" altLang="en-US" sz="1100" dirty="0" smtClean="0">
                <a:solidFill>
                  <a:srgbClr val="555555"/>
                </a:solidFill>
                <a:latin typeface="+mn-lt"/>
              </a:rPr>
              <a:t>(body) -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When the parameter is a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, the method sets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Content-Type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 to “text/html”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83616" y="3178946"/>
            <a:ext cx="648281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4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1291</TotalTime>
  <Words>1583</Words>
  <Application>Microsoft Office PowerPoint</Application>
  <PresentationFormat>On-screen Show (4:3)</PresentationFormat>
  <Paragraphs>322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#05 Web Server (CGI, Node.js)</vt:lpstr>
      <vt:lpstr>Web Servers</vt:lpstr>
      <vt:lpstr>Static vs Dynamic</vt:lpstr>
      <vt:lpstr>Dynamic Content</vt:lpstr>
      <vt:lpstr>CGI</vt:lpstr>
      <vt:lpstr>Node as a Script</vt:lpstr>
      <vt:lpstr>Sample Result</vt:lpstr>
      <vt:lpstr>Node as a Server</vt:lpstr>
      <vt:lpstr>Express</vt:lpstr>
      <vt:lpstr>Express Routing</vt:lpstr>
      <vt:lpstr>Express Middleware</vt:lpstr>
      <vt:lpstr>Middleware Example</vt:lpstr>
      <vt:lpstr>Built-in/3rd party middleware</vt:lpstr>
      <vt:lpstr>HTTP Messages</vt:lpstr>
      <vt:lpstr>Example: adding</vt:lpstr>
      <vt:lpstr>Web Session Tracking</vt:lpstr>
      <vt:lpstr>Cookies (on Client)</vt:lpstr>
      <vt:lpstr>Sessions (on Server)</vt:lpstr>
      <vt:lpstr>Express Template Engine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warodom</cp:lastModifiedBy>
  <cp:revision>238</cp:revision>
  <dcterms:created xsi:type="dcterms:W3CDTF">2015-01-06T03:59:55Z</dcterms:created>
  <dcterms:modified xsi:type="dcterms:W3CDTF">2016-03-17T04:06:33Z</dcterms:modified>
</cp:coreProperties>
</file>