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42"/>
  </p:notesMasterIdLst>
  <p:sldIdLst>
    <p:sldId id="256" r:id="rId2"/>
    <p:sldId id="310" r:id="rId3"/>
    <p:sldId id="313" r:id="rId4"/>
    <p:sldId id="314" r:id="rId5"/>
    <p:sldId id="315" r:id="rId6"/>
    <p:sldId id="316" r:id="rId7"/>
    <p:sldId id="318" r:id="rId8"/>
    <p:sldId id="319" r:id="rId9"/>
    <p:sldId id="325" r:id="rId10"/>
    <p:sldId id="326" r:id="rId11"/>
    <p:sldId id="327" r:id="rId12"/>
    <p:sldId id="328" r:id="rId13"/>
    <p:sldId id="332" r:id="rId14"/>
    <p:sldId id="333" r:id="rId15"/>
    <p:sldId id="335" r:id="rId16"/>
    <p:sldId id="336" r:id="rId17"/>
    <p:sldId id="338" r:id="rId18"/>
    <p:sldId id="339" r:id="rId19"/>
    <p:sldId id="340" r:id="rId20"/>
    <p:sldId id="342" r:id="rId21"/>
    <p:sldId id="344" r:id="rId22"/>
    <p:sldId id="345" r:id="rId23"/>
    <p:sldId id="346" r:id="rId24"/>
    <p:sldId id="347" r:id="rId25"/>
    <p:sldId id="348" r:id="rId26"/>
    <p:sldId id="352" r:id="rId27"/>
    <p:sldId id="354" r:id="rId28"/>
    <p:sldId id="355" r:id="rId29"/>
    <p:sldId id="353" r:id="rId30"/>
    <p:sldId id="366" r:id="rId31"/>
    <p:sldId id="356" r:id="rId32"/>
    <p:sldId id="358" r:id="rId33"/>
    <p:sldId id="359" r:id="rId34"/>
    <p:sldId id="360" r:id="rId35"/>
    <p:sldId id="361" r:id="rId36"/>
    <p:sldId id="363" r:id="rId37"/>
    <p:sldId id="362" r:id="rId38"/>
    <p:sldId id="365" r:id="rId39"/>
    <p:sldId id="364" r:id="rId40"/>
    <p:sldId id="30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D845E4-E06A-432D-B396-E8306124A1C9}">
          <p14:sldIdLst>
            <p14:sldId id="256"/>
            <p14:sldId id="310"/>
            <p14:sldId id="313"/>
            <p14:sldId id="314"/>
            <p14:sldId id="315"/>
            <p14:sldId id="316"/>
            <p14:sldId id="318"/>
            <p14:sldId id="319"/>
            <p14:sldId id="325"/>
            <p14:sldId id="326"/>
            <p14:sldId id="327"/>
            <p14:sldId id="328"/>
            <p14:sldId id="332"/>
            <p14:sldId id="333"/>
            <p14:sldId id="335"/>
            <p14:sldId id="336"/>
            <p14:sldId id="338"/>
            <p14:sldId id="339"/>
            <p14:sldId id="340"/>
            <p14:sldId id="342"/>
            <p14:sldId id="344"/>
            <p14:sldId id="345"/>
            <p14:sldId id="346"/>
            <p14:sldId id="347"/>
            <p14:sldId id="348"/>
            <p14:sldId id="352"/>
            <p14:sldId id="354"/>
            <p14:sldId id="355"/>
            <p14:sldId id="353"/>
            <p14:sldId id="366"/>
          </p14:sldIdLst>
        </p14:section>
        <p14:section name="Untitled Section" id="{F06FE073-FDAA-483B-BE5E-C7D79B0D2CB0}">
          <p14:sldIdLst>
            <p14:sldId id="356"/>
            <p14:sldId id="358"/>
            <p14:sldId id="359"/>
            <p14:sldId id="360"/>
            <p14:sldId id="361"/>
            <p14:sldId id="363"/>
            <p14:sldId id="362"/>
            <p14:sldId id="365"/>
            <p14:sldId id="364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9873" autoAdjust="0"/>
  </p:normalViewPr>
  <p:slideViewPr>
    <p:cSldViewPr snapToGrid="0">
      <p:cViewPr>
        <p:scale>
          <a:sx n="60" d="100"/>
          <a:sy n="60" d="100"/>
        </p:scale>
        <p:origin x="12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benefit: can be group route</a:t>
            </a:r>
            <a:r>
              <a:rPr lang="en-US" baseline="0" dirty="0" smtClean="0"/>
              <a:t> paths.</a:t>
            </a:r>
          </a:p>
          <a:p>
            <a:r>
              <a:rPr lang="en-US" baseline="0" dirty="0" smtClean="0"/>
              <a:t>Express instance can create several routers.</a:t>
            </a:r>
          </a:p>
          <a:p>
            <a:r>
              <a:rPr lang="en-US" baseline="0" dirty="0" err="1" smtClean="0"/>
              <a:t>var</a:t>
            </a:r>
            <a:r>
              <a:rPr lang="en-US" baseline="0" dirty="0" smtClean="0"/>
              <a:t>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router1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express.Router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router2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express.Router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Transparency:</a:t>
            </a:r>
            <a:r>
              <a:rPr lang="en-US" baseline="0" dirty="0" smtClean="0"/>
              <a:t> </a:t>
            </a:r>
            <a:r>
              <a:rPr lang="en-US" dirty="0" smtClean="0"/>
              <a:t>http://hubpages.com/education/Remote-Procedure-Calls-RPC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2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E54288-CE99-4F70-A365-725FF027E9CD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28956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73C24B-2E87-462F-B26C-598642FED244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6709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0BFFC47-AAFA-4656-91B8-E15FFF7B716A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39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https://github.com/justmoon/node-jsonrpc2</a:t>
            </a:r>
          </a:p>
          <a:p>
            <a:endParaRPr lang="en-US" dirty="0" smtClean="0"/>
          </a:p>
          <a:p>
            <a:r>
              <a:rPr lang="en-US" dirty="0" smtClean="0"/>
              <a:t>callback(null,</a:t>
            </a:r>
            <a:r>
              <a:rPr lang="en-US" baseline="0" dirty="0" smtClean="0"/>
              <a:t> .. )     null for error</a:t>
            </a:r>
          </a:p>
          <a:p>
            <a:r>
              <a:rPr lang="en-US" dirty="0" smtClean="0"/>
              <a:t>http://stackoverflow.com/questions/22518978/nodejs-callback-with-null-as-first-argument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 vs. REST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(very similar)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RPC: function or module oriented [e.g., add(), get(), calculate() , http://server/someOperation?id=3 ]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REST: Resource Oriented (by using HTTP verbs to provide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Transfer)   [e.g.,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addUser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http://server/someResource/3]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http://apihandyman.io/do-you-really-know-why-you-prefer-rest-over-rpc/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programming approach, REST is a lightweight alternative to Web Services and RPC. Much like Web Services, a REST service is: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Platform-independent (you don't care if the server is Unix, the client is a Mac, or anything else),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Language-independent (C# can talk to Java, etc.),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Standards-based (runs on top of HTTP), and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easily be used in the presence of firewalls.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BEC3F-CF30-4E4D-AE96-6A4BF239A49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3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r>
              <a:rPr lang="en-US" baseline="0" dirty="0" smtClean="0"/>
              <a:t> = resource format (html,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, xml)</a:t>
            </a:r>
          </a:p>
          <a:p>
            <a:r>
              <a:rPr lang="en-US" baseline="0" dirty="0" smtClean="0"/>
              <a:t>State = Noun (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, data, document, image)</a:t>
            </a:r>
          </a:p>
          <a:p>
            <a:r>
              <a:rPr lang="en-US" baseline="0" dirty="0" smtClean="0"/>
              <a:t>Transfer = send from server to client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2DA-CDD6-479E-8DF7-0FF4C34294BA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B8F5-6262-4EC4-B459-E6B3E24E1FA5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9128-A842-47E2-B067-F418822A5DD8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4689-1FA5-4A55-A507-449D48E18A40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B113-ED37-441E-80AF-99CD4839637C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A7D-F83A-41B1-AEE0-4FF3938F6EC5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D6DD-0DC5-4DAF-821F-D9A64CE9F6A4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D26F-6158-45D5-A28D-DF8205BB096F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1612-3B53-42AD-8AFB-1EF2954808F4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4351-3E23-441E-B3EF-16464A967752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9FDA-1361-460B-BE9D-F5D60F447FB9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5269-F7D4-4B73-8AD3-98A5F999C77D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72D3-9AB5-45A7-9E17-CAB6E1EA4A81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0D1A-DA4D-49F8-9DB8-ACB4AFB41633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C26E-FB6B-4821-A086-BC2946899F5B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D7C9-E438-4360-BC75-E20E39884883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2C33-E24D-4C5C-AF86-7A79A58D666F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600201"/>
            <a:ext cx="6711654" cy="464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234B25-9D40-4905-8DD3-CAAF261BE674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021" TargetMode="External"/><Relationship Id="rId2" Type="http://schemas.openxmlformats.org/officeDocument/2006/relationships/hyperlink" Target="http://localhost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021/auth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111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RPC &amp;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032958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Code</a:t>
            </a:r>
            <a:endParaRPr lang="en-US" dirty="0"/>
          </a:p>
        </p:txBody>
      </p:sp>
      <p:sp>
        <p:nvSpPr>
          <p:cNvPr id="399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Programmer only writes code for caller function and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 function</a:t>
            </a:r>
          </a:p>
          <a:p>
            <a:r>
              <a:rPr lang="en-US" altLang="en-US" dirty="0" smtClean="0"/>
              <a:t>Code for remaining components all generated automatically from function signatures (or object interfaces in Object-based languages)</a:t>
            </a:r>
          </a:p>
          <a:p>
            <a:pPr lvl="1"/>
            <a:r>
              <a:rPr lang="en-US" altLang="en-US" dirty="0" smtClean="0"/>
              <a:t>E.g., Sun RPC system: Sun XDR interface representation fed into </a:t>
            </a:r>
            <a:r>
              <a:rPr lang="en-US" altLang="en-US" dirty="0" err="1" smtClean="0"/>
              <a:t>rpcgen</a:t>
            </a:r>
            <a:r>
              <a:rPr lang="en-US" altLang="en-US" dirty="0" smtClean="0"/>
              <a:t> compiler</a:t>
            </a:r>
          </a:p>
          <a:p>
            <a:r>
              <a:rPr lang="en-US" altLang="en-US" dirty="0" smtClean="0"/>
              <a:t>These components together part of a Middleware system</a:t>
            </a:r>
          </a:p>
          <a:p>
            <a:pPr lvl="1"/>
            <a:r>
              <a:rPr lang="en-US" altLang="en-US" dirty="0" smtClean="0"/>
              <a:t>E.g., CORBA (Common Object Request Brokerage Architecture)</a:t>
            </a:r>
          </a:p>
          <a:p>
            <a:pPr lvl="1"/>
            <a:r>
              <a:rPr lang="en-US" altLang="en-US" dirty="0" smtClean="0"/>
              <a:t>E.g., Sun RPC</a:t>
            </a:r>
          </a:p>
          <a:p>
            <a:pPr lvl="1"/>
            <a:r>
              <a:rPr lang="en-US" altLang="en-US" dirty="0" smtClean="0"/>
              <a:t>E.g., Java RMI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Marshalling</a:t>
            </a:r>
            <a:endParaRPr lang="en-US" dirty="0"/>
          </a:p>
        </p:txBody>
      </p:sp>
      <p:sp>
        <p:nvSpPr>
          <p:cNvPr id="419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Different architectures use different ways of representing data</a:t>
            </a:r>
          </a:p>
          <a:p>
            <a:r>
              <a:rPr lang="en-US" altLang="en-US" dirty="0" smtClean="0"/>
              <a:t>Caller (and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) process uses its own platform-dependent way of storing data</a:t>
            </a:r>
          </a:p>
          <a:p>
            <a:r>
              <a:rPr lang="en-US" altLang="en-US" dirty="0" smtClean="0"/>
              <a:t>Middleware has a common data representation (CDR) which is platform-independent</a:t>
            </a:r>
          </a:p>
          <a:p>
            <a:r>
              <a:rPr lang="en-US" altLang="en-US" dirty="0"/>
              <a:t>Caller process converts arguments into CDR format</a:t>
            </a:r>
          </a:p>
          <a:p>
            <a:pPr lvl="1"/>
            <a:r>
              <a:rPr lang="en-US" altLang="en-US" dirty="0"/>
              <a:t>Called “</a:t>
            </a:r>
            <a:r>
              <a:rPr lang="en-US" altLang="ja-JP" dirty="0"/>
              <a:t>Marshalling</a:t>
            </a:r>
            <a:r>
              <a:rPr lang="en-US" altLang="en-US" dirty="0"/>
              <a:t>”</a:t>
            </a:r>
            <a:endParaRPr lang="en-US" altLang="ja-JP" dirty="0"/>
          </a:p>
          <a:p>
            <a:r>
              <a:rPr lang="en-US" altLang="en-US" dirty="0" err="1"/>
              <a:t>Callee</a:t>
            </a:r>
            <a:r>
              <a:rPr lang="en-US" altLang="en-US" dirty="0"/>
              <a:t> process extracts arguments from message into its own platform-dependent format</a:t>
            </a:r>
          </a:p>
          <a:p>
            <a:pPr lvl="1"/>
            <a:r>
              <a:rPr lang="en-US" altLang="en-US" dirty="0"/>
              <a:t>Called “</a:t>
            </a:r>
            <a:r>
              <a:rPr lang="en-US" altLang="ja-JP" dirty="0" err="1"/>
              <a:t>Unmarshalling</a:t>
            </a:r>
            <a:r>
              <a:rPr lang="en-US" altLang="en-US" dirty="0"/>
              <a:t>”</a:t>
            </a:r>
            <a:endParaRPr lang="en-US" altLang="ja-JP" dirty="0"/>
          </a:p>
          <a:p>
            <a:r>
              <a:rPr lang="en-US" altLang="en-US" dirty="0"/>
              <a:t>Return values are marshalled on </a:t>
            </a:r>
            <a:r>
              <a:rPr lang="en-US" altLang="en-US" dirty="0" err="1"/>
              <a:t>callee</a:t>
            </a:r>
            <a:r>
              <a:rPr lang="en-US" altLang="en-US" dirty="0"/>
              <a:t> process and </a:t>
            </a:r>
            <a:r>
              <a:rPr lang="en-US" altLang="en-US" dirty="0" err="1"/>
              <a:t>unmarshalled</a:t>
            </a:r>
            <a:r>
              <a:rPr lang="en-US" altLang="en-US" dirty="0"/>
              <a:t> at caller </a:t>
            </a:r>
            <a:r>
              <a:rPr lang="en-US" altLang="en-US" dirty="0" smtClean="0"/>
              <a:t>process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00201"/>
            <a:ext cx="6938731" cy="4648206"/>
          </a:xfrm>
        </p:spPr>
        <p:txBody>
          <a:bodyPr/>
          <a:lstStyle/>
          <a:p>
            <a:r>
              <a:rPr lang="en-US" dirty="0" smtClean="0"/>
              <a:t>Remote </a:t>
            </a:r>
            <a:r>
              <a:rPr lang="en-US" dirty="0"/>
              <a:t>procedure call protocol encoded in JSON.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very simple protocol (and very similar to XML-RPC), defining only a handful of data types and commands. 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for notifications (data sent to the server that does not require a </a:t>
            </a:r>
            <a:r>
              <a:rPr lang="en-US" dirty="0" smtClean="0"/>
              <a:t>response)</a:t>
            </a:r>
          </a:p>
          <a:p>
            <a:r>
              <a:rPr lang="en-US" dirty="0" smtClean="0"/>
              <a:t>Multiple </a:t>
            </a:r>
            <a:r>
              <a:rPr lang="en-US" dirty="0"/>
              <a:t>calls to be sent to the server which may be answered out of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Invoked </a:t>
            </a:r>
            <a:r>
              <a:rPr lang="en-US" dirty="0"/>
              <a:t>by sending a request to a remote service using HTTP or a TCP/IP socket (starting with version 2.0).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4755" y="1682261"/>
            <a:ext cx="6043245" cy="23083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274320" tIns="27432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'json-rpc2'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rpc.Server.$create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opt, callback)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callback(</a:t>
            </a:r>
            <a:r>
              <a:rPr lang="en-US" altLang="en-US" sz="1400" dirty="0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server.expose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'add'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add);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server.listen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72710" y="3461135"/>
            <a:ext cx="4022534" cy="240065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274320" tIns="9144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'json-rpc2'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rpc.Client.$create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'localhost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12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add function on the server </a:t>
            </a: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'add'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result)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</a:t>
            </a:r>
            <a:r>
              <a:rPr lang="en-US" altLang="en-US" sz="1200" dirty="0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 + 2 = 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4085" y="16822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6035" y="3514183"/>
            <a:ext cx="181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client.js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9126" y="4061886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&gt;&gt; npm install json-rpc2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705" y="6129888"/>
            <a:ext cx="5632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Reference:</a:t>
            </a:r>
            <a:r>
              <a:rPr lang="en-US" sz="1400" dirty="0"/>
              <a:t> https://github.com/pocesar/node-jsonrpc2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://github.com/justmoon/node-jsonrpc2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5554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06E8-83A7-4FB2-B7B7-AEB12167F9E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 and HTTP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520" dirty="0"/>
              <a:t>The motivation for REST was to capture the characteristics of the Web which made the Web successful. 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URI Addressable resources</a:t>
            </a:r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HTTP Protocol</a:t>
            </a:r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Make a Request – Receive Response – Display Response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Exploits the use of the HTTP protocol beyond HTTP POST and HTTP GET</a:t>
            </a:r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HTTP PUT, HTTP DELETE</a:t>
            </a:r>
          </a:p>
          <a:p>
            <a:pPr lvl="1"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endParaRPr lang="en-US" altLang="en-US" sz="2520" dirty="0"/>
          </a:p>
        </p:txBody>
      </p:sp>
    </p:spTree>
    <p:extLst>
      <p:ext uri="{BB962C8B-B14F-4D97-AF65-F5344CB8AC3E}">
        <p14:creationId xmlns:p14="http://schemas.microsoft.com/office/powerpoint/2010/main" val="11672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AF0-59FA-4E84-8403-A786CBC32EA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Concepts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3131820" y="2700338"/>
            <a:ext cx="3040380" cy="251174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430">
              <a:latin typeface="Arial" panose="020B0604020202020204" pitchFamily="34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00400" y="1675925"/>
            <a:ext cx="4879856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>
                <a:latin typeface="Arial" panose="020B0604020202020204" pitchFamily="34" charset="0"/>
              </a:rPr>
              <a:t>Nouns (Resources)</a:t>
            </a:r>
            <a:br>
              <a:rPr lang="en-US" altLang="en-US" sz="1980" b="1">
                <a:latin typeface="Arial" panose="020B0604020202020204" pitchFamily="34" charset="0"/>
              </a:rPr>
            </a:br>
            <a:r>
              <a:rPr lang="en-US" altLang="en-US" sz="1980" i="1">
                <a:latin typeface="Arial" panose="020B0604020202020204" pitchFamily="34" charset="0"/>
              </a:rPr>
              <a:t>unconstrained</a:t>
            </a:r>
            <a:r>
              <a:rPr lang="en-US" altLang="en-US" sz="1980">
                <a:latin typeface="Arial" panose="020B0604020202020204" pitchFamily="34" charset="0"/>
              </a:rPr>
              <a:t/>
            </a:r>
            <a:br>
              <a:rPr lang="en-US" altLang="en-US" sz="1980">
                <a:latin typeface="Arial" panose="020B0604020202020204" pitchFamily="34" charset="0"/>
              </a:rPr>
            </a:br>
            <a:r>
              <a:rPr lang="en-US" altLang="en-US" sz="1980">
                <a:latin typeface="Arial" panose="020B0604020202020204" pitchFamily="34" charset="0"/>
              </a:rPr>
              <a:t>i.e., http://example.com/employees/12345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54480" y="5074920"/>
            <a:ext cx="1495916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>
                <a:latin typeface="Arial" panose="020B0604020202020204" pitchFamily="34" charset="0"/>
              </a:rPr>
              <a:t>Verbs</a:t>
            </a:r>
            <a:br>
              <a:rPr lang="en-US" altLang="en-US" sz="1980" b="1">
                <a:latin typeface="Arial" panose="020B0604020202020204" pitchFamily="34" charset="0"/>
              </a:rPr>
            </a:br>
            <a:r>
              <a:rPr lang="en-US" altLang="en-US" sz="1980" i="1">
                <a:latin typeface="Arial" panose="020B0604020202020204" pitchFamily="34" charset="0"/>
              </a:rPr>
              <a:t>constrained</a:t>
            </a:r>
            <a:r>
              <a:rPr lang="en-US" altLang="en-US" sz="1980">
                <a:latin typeface="Arial" panose="020B0604020202020204" pitchFamily="34" charset="0"/>
              </a:rPr>
              <a:t/>
            </a:r>
            <a:br>
              <a:rPr lang="en-US" altLang="en-US" sz="1980">
                <a:latin typeface="Arial" panose="020B0604020202020204" pitchFamily="34" charset="0"/>
              </a:rPr>
            </a:br>
            <a:r>
              <a:rPr lang="en-US" altLang="en-US" sz="1980">
                <a:latin typeface="Arial" panose="020B0604020202020204" pitchFamily="34" charset="0"/>
              </a:rPr>
              <a:t>i.e., GET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286500" y="5074920"/>
            <a:ext cx="2175590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 dirty="0">
                <a:latin typeface="Arial" panose="020B0604020202020204" pitchFamily="34" charset="0"/>
              </a:rPr>
              <a:t>Representations</a:t>
            </a:r>
            <a:br>
              <a:rPr lang="en-US" altLang="en-US" sz="1980" b="1" dirty="0">
                <a:latin typeface="Arial" panose="020B0604020202020204" pitchFamily="34" charset="0"/>
              </a:rPr>
            </a:br>
            <a:r>
              <a:rPr lang="en-US" altLang="en-US" sz="1980" i="1" dirty="0">
                <a:latin typeface="Arial" panose="020B0604020202020204" pitchFamily="34" charset="0"/>
              </a:rPr>
              <a:t>constrained</a:t>
            </a:r>
            <a:br>
              <a:rPr lang="en-US" altLang="en-US" sz="1980" i="1" dirty="0">
                <a:latin typeface="Arial" panose="020B0604020202020204" pitchFamily="34" charset="0"/>
              </a:rPr>
            </a:br>
            <a:r>
              <a:rPr lang="en-US" altLang="en-US" sz="1980" dirty="0">
                <a:latin typeface="Arial" panose="020B0604020202020204" pitchFamily="34" charset="0"/>
              </a:rPr>
              <a:t>i.e., XML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4091941" y="3909060"/>
            <a:ext cx="94929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8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52273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762F-E51E-40D8-B472-4E778163F92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699" y="1447800"/>
            <a:ext cx="7353409" cy="48006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520" dirty="0"/>
              <a:t>The key abstraction of information in REST is a resource.</a:t>
            </a:r>
          </a:p>
          <a:p>
            <a:pPr>
              <a:lnSpc>
                <a:spcPct val="110000"/>
              </a:lnSpc>
            </a:pPr>
            <a:r>
              <a:rPr lang="en-US" altLang="en-US" sz="2520" dirty="0" smtClean="0"/>
              <a:t>A </a:t>
            </a:r>
            <a:r>
              <a:rPr lang="en-US" altLang="en-US" sz="2520" dirty="0"/>
              <a:t>resource is a conceptual mapping to a set of entities</a:t>
            </a:r>
          </a:p>
          <a:p>
            <a:pPr lvl="1">
              <a:lnSpc>
                <a:spcPct val="110000"/>
              </a:lnSpc>
            </a:pPr>
            <a:r>
              <a:rPr lang="en-US" altLang="en-US" sz="2160" dirty="0"/>
              <a:t>Any information that can be named can be a </a:t>
            </a:r>
            <a:r>
              <a:rPr lang="en-US" altLang="en-US" sz="2160" dirty="0" smtClean="0"/>
              <a:t>resource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 smtClean="0"/>
              <a:t>a </a:t>
            </a:r>
            <a:r>
              <a:rPr lang="en-US" altLang="en-US" sz="1960" dirty="0"/>
              <a:t>document or </a:t>
            </a:r>
            <a:r>
              <a:rPr lang="en-US" altLang="en-US" sz="1960" dirty="0" smtClean="0"/>
              <a:t>image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 smtClean="0"/>
              <a:t>a </a:t>
            </a:r>
            <a:r>
              <a:rPr lang="en-US" altLang="en-US" sz="1960" dirty="0"/>
              <a:t>temporal service (e.g. "today's weather in Los Angeles</a:t>
            </a:r>
            <a:r>
              <a:rPr lang="en-US" altLang="en-US" sz="1960" dirty="0" smtClean="0"/>
              <a:t>")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 smtClean="0"/>
              <a:t>a </a:t>
            </a:r>
            <a:r>
              <a:rPr lang="en-US" altLang="en-US" sz="1960" dirty="0"/>
              <a:t>collection of other </a:t>
            </a:r>
            <a:r>
              <a:rPr lang="en-US" altLang="en-US" sz="1960" dirty="0" smtClean="0"/>
              <a:t>resources</a:t>
            </a:r>
          </a:p>
          <a:p>
            <a:pPr lvl="2">
              <a:lnSpc>
                <a:spcPct val="110000"/>
              </a:lnSpc>
            </a:pPr>
            <a:r>
              <a:rPr lang="en-US" altLang="en-US" sz="1960" dirty="0" smtClean="0"/>
              <a:t>a </a:t>
            </a:r>
            <a:r>
              <a:rPr lang="en-US" altLang="en-US" sz="1960" dirty="0"/>
              <a:t>non-virtual object (e.g. a person</a:t>
            </a:r>
            <a:r>
              <a:rPr lang="en-US" altLang="en-US" sz="1960" dirty="0" smtClean="0"/>
              <a:t>)</a:t>
            </a:r>
            <a:endParaRPr lang="en-US" altLang="en-US" sz="1960" dirty="0"/>
          </a:p>
          <a:p>
            <a:pPr>
              <a:lnSpc>
                <a:spcPct val="110000"/>
              </a:lnSpc>
            </a:pPr>
            <a:r>
              <a:rPr lang="en-US" altLang="en-US" sz="2520" dirty="0" smtClean="0"/>
              <a:t>Represented </a:t>
            </a:r>
            <a:r>
              <a:rPr lang="en-US" altLang="en-US" sz="2520" dirty="0"/>
              <a:t>with a global identifier (URI in HTTP</a:t>
            </a:r>
            <a:r>
              <a:rPr lang="en-US" altLang="en-US" sz="2520" dirty="0" smtClean="0"/>
              <a:t>)</a:t>
            </a:r>
            <a:endParaRPr lang="en-US" altLang="en-US" sz="2520" dirty="0"/>
          </a:p>
          <a:p>
            <a:pPr lvl="2">
              <a:lnSpc>
                <a:spcPct val="110000"/>
              </a:lnSpc>
            </a:pPr>
            <a:r>
              <a:rPr lang="en-US" altLang="en-US" sz="1960" dirty="0"/>
              <a:t>http://www.boeing.com/aircraft/747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2971" y="805544"/>
            <a:ext cx="18941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REpresentative</a:t>
            </a:r>
            <a:r>
              <a:rPr lang="en-US" dirty="0" smtClean="0"/>
              <a:t> State Transfer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2854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C186-F45D-4D5E-900E-37E07485451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Verbs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20"/>
              <a:t>Represent the actions to be performed on resources</a:t>
            </a:r>
          </a:p>
          <a:p>
            <a:endParaRPr lang="en-US" altLang="en-US" sz="2520"/>
          </a:p>
          <a:p>
            <a:r>
              <a:rPr lang="en-US" altLang="en-US" sz="2520"/>
              <a:t>HTTP GET </a:t>
            </a:r>
          </a:p>
          <a:p>
            <a:r>
              <a:rPr lang="en-US" altLang="en-US" sz="2520"/>
              <a:t>HTTP POST</a:t>
            </a:r>
          </a:p>
          <a:p>
            <a:r>
              <a:rPr lang="en-US" altLang="en-US" sz="2520"/>
              <a:t>HTTP PUT</a:t>
            </a:r>
          </a:p>
          <a:p>
            <a:r>
              <a:rPr lang="en-US" altLang="en-US" sz="2520"/>
              <a:t>HTTP DELETE</a:t>
            </a:r>
          </a:p>
        </p:txBody>
      </p:sp>
    </p:spTree>
    <p:extLst>
      <p:ext uri="{BB962C8B-B14F-4D97-AF65-F5344CB8AC3E}">
        <p14:creationId xmlns:p14="http://schemas.microsoft.com/office/powerpoint/2010/main" val="3043028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77B1-F174-4ACA-8AD5-EBA14E20944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GET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1600201"/>
            <a:ext cx="7422682" cy="46482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20" dirty="0"/>
              <a:t>How clients ask for the information they seek</a:t>
            </a:r>
            <a:r>
              <a:rPr lang="en-US" altLang="en-US" sz="2520" dirty="0" smtClean="0"/>
              <a:t>.</a:t>
            </a:r>
            <a:endParaRPr lang="en-US" altLang="en-US" sz="2520" dirty="0"/>
          </a:p>
          <a:p>
            <a:r>
              <a:rPr lang="en-US" altLang="en-US" sz="2520" dirty="0"/>
              <a:t>Issuing a GET request transfers the data from the server to the client in some representation</a:t>
            </a:r>
          </a:p>
          <a:p>
            <a:endParaRPr lang="en-US" altLang="en-US" sz="252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2"/>
              </a:rPr>
              <a:t>http://localhost/books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all books</a:t>
            </a:r>
          </a:p>
          <a:p>
            <a:pPr lvl="1"/>
            <a:endParaRPr lang="en-US" altLang="en-US" sz="171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3"/>
              </a:rPr>
              <a:t>http://localhost/books/ISBN-0011021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book identified with ISBN-0011021</a:t>
            </a:r>
          </a:p>
          <a:p>
            <a:pPr lvl="1"/>
            <a:endParaRPr lang="en-US" altLang="en-US" sz="1710" dirty="0"/>
          </a:p>
          <a:p>
            <a:r>
              <a:rPr lang="en-US" altLang="en-US" sz="1800" dirty="0"/>
              <a:t>GET </a:t>
            </a:r>
            <a:r>
              <a:rPr lang="en-US" altLang="en-US" sz="1800" dirty="0">
                <a:hlinkClick r:id="rId4"/>
              </a:rPr>
              <a:t>http://localhost/books/ISBN-0011021/authors</a:t>
            </a:r>
            <a:endParaRPr lang="en-US" altLang="en-US" sz="1800" dirty="0"/>
          </a:p>
          <a:p>
            <a:pPr lvl="1"/>
            <a:r>
              <a:rPr lang="en-US" altLang="en-US" sz="1710" dirty="0"/>
              <a:t>Retrieve authors for book identified with ISBN-0011021</a:t>
            </a:r>
          </a:p>
        </p:txBody>
      </p:sp>
    </p:spTree>
    <p:extLst>
      <p:ext uri="{BB962C8B-B14F-4D97-AF65-F5344CB8AC3E}">
        <p14:creationId xmlns:p14="http://schemas.microsoft.com/office/powerpoint/2010/main" val="916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B032-78EC-454F-8035-25BC0E4F901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PUT, </a:t>
            </a:r>
            <a:r>
              <a:rPr lang="en-US" altLang="en-US" dirty="0" smtClean="0"/>
              <a:t>POST, DELETE</a:t>
            </a:r>
            <a:endParaRPr lang="en-US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99" y="1600201"/>
            <a:ext cx="7831391" cy="4648206"/>
          </a:xfrm>
        </p:spPr>
        <p:txBody>
          <a:bodyPr>
            <a:normAutofit/>
          </a:bodyPr>
          <a:lstStyle/>
          <a:p>
            <a:r>
              <a:rPr lang="en-US" altLang="en-US" sz="2520" dirty="0" smtClean="0"/>
              <a:t>POST </a:t>
            </a:r>
            <a:r>
              <a:rPr lang="en-US" altLang="en-US" sz="2520" dirty="0">
                <a:hlinkClick r:id="rId2"/>
              </a:rPr>
              <a:t>http://localhost/books/</a:t>
            </a:r>
            <a:r>
              <a:rPr lang="en-US" altLang="en-US" sz="2520" dirty="0"/>
              <a:t>  </a:t>
            </a:r>
          </a:p>
          <a:p>
            <a:pPr lvl="1"/>
            <a:r>
              <a:rPr lang="en-US" altLang="en-US" dirty="0"/>
              <a:t>Content: {title, authors[], …}</a:t>
            </a:r>
          </a:p>
          <a:p>
            <a:pPr lvl="1"/>
            <a:r>
              <a:rPr lang="en-US" altLang="en-US" dirty="0"/>
              <a:t>Creates a new book with given properties</a:t>
            </a:r>
          </a:p>
          <a:p>
            <a:pPr lvl="1"/>
            <a:endParaRPr lang="en-US" altLang="en-US" dirty="0"/>
          </a:p>
          <a:p>
            <a:r>
              <a:rPr lang="en-US" altLang="en-US" sz="2520" dirty="0"/>
              <a:t>PUT </a:t>
            </a:r>
            <a:r>
              <a:rPr lang="en-US" altLang="en-US" sz="2520" dirty="0">
                <a:hlinkClick r:id="rId3"/>
              </a:rPr>
              <a:t>http://localhost/books/isbn-111</a:t>
            </a:r>
            <a:r>
              <a:rPr lang="en-US" altLang="en-US" sz="2520" dirty="0"/>
              <a:t> </a:t>
            </a:r>
          </a:p>
          <a:p>
            <a:pPr lvl="1"/>
            <a:r>
              <a:rPr lang="en-US" altLang="en-US" dirty="0"/>
              <a:t>Content: {</a:t>
            </a:r>
            <a:r>
              <a:rPr lang="en-US" altLang="en-US" dirty="0" err="1"/>
              <a:t>isbn</a:t>
            </a:r>
            <a:r>
              <a:rPr lang="en-US" altLang="en-US" dirty="0"/>
              <a:t>, title, authors[], …}</a:t>
            </a:r>
          </a:p>
          <a:p>
            <a:pPr lvl="1"/>
            <a:r>
              <a:rPr lang="en-US" altLang="en-US" dirty="0"/>
              <a:t>Updates book identified by isbn-111 with submitted </a:t>
            </a:r>
            <a:r>
              <a:rPr lang="en-US" altLang="en-US" dirty="0" smtClean="0"/>
              <a:t>properties</a:t>
            </a:r>
          </a:p>
          <a:p>
            <a:pPr lvl="1"/>
            <a:endParaRPr lang="en-US" altLang="en-US" dirty="0" smtClean="0"/>
          </a:p>
          <a:p>
            <a:r>
              <a:rPr lang="en-US" altLang="en-US" sz="2520" dirty="0"/>
              <a:t>DELETE </a:t>
            </a:r>
            <a:r>
              <a:rPr lang="en-US" altLang="en-US" sz="2520" dirty="0">
                <a:hlinkClick r:id="rId4"/>
              </a:rPr>
              <a:t>http://localhost/books/ISBN-0011</a:t>
            </a:r>
            <a:endParaRPr lang="en-US" altLang="en-US" sz="2520" dirty="0"/>
          </a:p>
          <a:p>
            <a:pPr lvl="1"/>
            <a:r>
              <a:rPr lang="en-US" altLang="en-US" sz="2160" dirty="0"/>
              <a:t>Delete book identified by </a:t>
            </a:r>
            <a:r>
              <a:rPr lang="en-US" altLang="en-US" sz="2160" dirty="0" smtClean="0"/>
              <a:t>ISBN-0011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6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zh-TW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99" y="1600201"/>
            <a:ext cx="7256427" cy="4648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Remote Procedure Call (RPC) is a high-level model for client-sever communication.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It provides the programmers with a familiar mechanism for building distributed systems.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Examples: File service, Authentication service.</a:t>
            </a:r>
            <a:endParaRPr lang="en-US" altLang="zh-TW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CE32-1F52-4DB7-8E65-143B484365E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20" dirty="0"/>
              <a:t>How data is represented or returned to the client for presentation.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Two main formats</a:t>
            </a:r>
            <a:r>
              <a:rPr lang="en-US" altLang="en-US" sz="2520" dirty="0" smtClean="0"/>
              <a:t>:</a:t>
            </a:r>
            <a:endParaRPr lang="en-US" altLang="en-US" sz="2520" dirty="0"/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JavaScript Object Notation (JSON</a:t>
            </a:r>
            <a:r>
              <a:rPr lang="en-US" altLang="en-US" sz="2520" dirty="0" smtClean="0"/>
              <a:t>)</a:t>
            </a:r>
            <a:endParaRPr lang="en-US" altLang="en-US" sz="2520" dirty="0"/>
          </a:p>
          <a:p>
            <a:pPr lvl="1">
              <a:lnSpc>
                <a:spcPct val="90000"/>
              </a:lnSpc>
            </a:pPr>
            <a:r>
              <a:rPr lang="en-US" altLang="en-US" sz="2520" dirty="0"/>
              <a:t>XML</a:t>
            </a:r>
          </a:p>
          <a:p>
            <a:pPr lvl="1"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It is common to have multiple representations of the same data</a:t>
            </a:r>
          </a:p>
        </p:txBody>
      </p:sp>
    </p:spTree>
    <p:extLst>
      <p:ext uri="{BB962C8B-B14F-4D97-AF65-F5344CB8AC3E}">
        <p14:creationId xmlns:p14="http://schemas.microsoft.com/office/powerpoint/2010/main" val="84324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F287-6BDF-40EC-97FC-8FDA8E03F24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it called </a:t>
            </a:r>
            <a:br>
              <a:rPr lang="en-US" altLang="en-US" dirty="0"/>
            </a:br>
            <a:r>
              <a:rPr lang="en-US" altLang="en-US" sz="3200" dirty="0"/>
              <a:t>"Representational State Transfer"?</a:t>
            </a:r>
          </a:p>
        </p:txBody>
      </p:sp>
      <p:sp>
        <p:nvSpPr>
          <p:cNvPr id="99331" name="Oval 3"/>
          <p:cNvSpPr>
            <a:spLocks noChangeArrowheads="1"/>
          </p:cNvSpPr>
          <p:nvPr/>
        </p:nvSpPr>
        <p:spPr bwMode="auto">
          <a:xfrm>
            <a:off x="6316504" y="2001679"/>
            <a:ext cx="1558766" cy="14716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1800"/>
              <a:t>Resource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157288" y="2244567"/>
            <a:ext cx="1284447" cy="10258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1800"/>
              <a:t>Client</a:t>
            </a: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V="1">
            <a:off x="2441735" y="2691765"/>
            <a:ext cx="379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567464" y="2340293"/>
            <a:ext cx="3503906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http://www.boeing.com/aircraft/747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 flipH="1">
            <a:off x="2471738" y="2851785"/>
            <a:ext cx="38233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3453289" y="2883218"/>
            <a:ext cx="0" cy="1037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5219224" y="3034665"/>
            <a:ext cx="0" cy="1038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3446145" y="4071938"/>
            <a:ext cx="1678663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Boeing747.html</a:t>
            </a:r>
          </a:p>
        </p:txBody>
      </p:sp>
      <p:sp>
        <p:nvSpPr>
          <p:cNvPr id="99339" name="Freeform 11"/>
          <p:cNvSpPr>
            <a:spLocks/>
          </p:cNvSpPr>
          <p:nvPr/>
        </p:nvSpPr>
        <p:spPr bwMode="auto">
          <a:xfrm>
            <a:off x="3346133" y="2847500"/>
            <a:ext cx="1851660" cy="252888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40" name="Freeform 12"/>
          <p:cNvSpPr>
            <a:spLocks/>
          </p:cNvSpPr>
          <p:nvPr/>
        </p:nvSpPr>
        <p:spPr bwMode="auto">
          <a:xfrm>
            <a:off x="3340418" y="3880485"/>
            <a:ext cx="1850232" cy="251460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720090" y="4657725"/>
            <a:ext cx="7829550" cy="1421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The Client references a Web</a:t>
            </a:r>
            <a:r>
              <a:rPr lang="en-US" altLang="en-US" sz="1440" b="1"/>
              <a:t> </a:t>
            </a:r>
            <a:r>
              <a:rPr lang="en-US" altLang="en-US" sz="1440"/>
              <a:t>resource using a URL.  A </a:t>
            </a:r>
            <a:r>
              <a:rPr lang="en-US" altLang="en-US" sz="1440" b="1"/>
              <a:t>representation</a:t>
            </a:r>
            <a:r>
              <a:rPr lang="en-US" altLang="en-US" sz="1440"/>
              <a:t> of the resource is returned (in this case as an HTML document). </a:t>
            </a:r>
          </a:p>
          <a:p>
            <a:pPr eaLnBrk="0" hangingPunct="0"/>
            <a:r>
              <a:rPr lang="en-US" altLang="en-US" sz="1440"/>
              <a:t>The representation (e.g., Boeing747.html) places the client application in a </a:t>
            </a:r>
            <a:r>
              <a:rPr lang="en-US" altLang="en-US" sz="1440" b="1"/>
              <a:t>state</a:t>
            </a:r>
            <a:r>
              <a:rPr lang="en-US" altLang="en-US" sz="1440"/>
              <a:t>.  The result of the client traversing a hyperlink in Boeing747.html is another resource accessed.  The new representation places the client application into yet another state.  Thus, the client application changes (</a:t>
            </a:r>
            <a:r>
              <a:rPr lang="en-US" altLang="en-US" sz="1440" b="1"/>
              <a:t>transfer</a:t>
            </a:r>
            <a:r>
              <a:rPr lang="en-US" altLang="en-US" sz="1440"/>
              <a:t>s) state with each resource representation --&gt; Representation State Transfer!</a:t>
            </a:r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3474721" y="3174683"/>
            <a:ext cx="1832551" cy="75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 u="sng">
                <a:solidFill>
                  <a:schemeClr val="accent2"/>
                </a:solidFill>
              </a:rPr>
              <a:t>Fuel requirements</a:t>
            </a:r>
          </a:p>
          <a:p>
            <a:pPr eaLnBrk="0" hangingPunct="0"/>
            <a:r>
              <a:rPr lang="en-US" altLang="en-US" sz="1440" u="sng">
                <a:solidFill>
                  <a:schemeClr val="accent2"/>
                </a:solidFill>
              </a:rPr>
              <a:t>Maintenance schedule</a:t>
            </a:r>
            <a:endParaRPr lang="en-US" altLang="en-US" sz="1440"/>
          </a:p>
          <a:p>
            <a:pPr eaLnBrk="0" hangingPunct="0"/>
            <a:r>
              <a:rPr lang="en-US" altLang="en-US" sz="144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208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FD48-2AA8-4451-8A31-FE7FF23118C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28717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 anchor="ctr"/>
          <a:lstStyle>
            <a:lvl1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1016000"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600"/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786388" y="1920240"/>
            <a:ext cx="897255" cy="407194"/>
            <a:chOff x="363" y="1476"/>
            <a:chExt cx="477" cy="257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63" y="1478"/>
              <a:ext cx="4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Request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815463" y="2288858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4811178" y="2668905"/>
            <a:ext cx="10415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841226" y="2537460"/>
            <a:ext cx="787581" cy="408623"/>
            <a:chOff x="392" y="1476"/>
            <a:chExt cx="421" cy="257"/>
          </a:xfrm>
        </p:grpSpPr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392" y="1478"/>
              <a:ext cx="4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XML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grpSp>
        <p:nvGrpSpPr>
          <p:cNvPr id="18469" name="Group 37"/>
          <p:cNvGrpSpPr>
            <a:grpSpLocks/>
          </p:cNvGrpSpPr>
          <p:nvPr/>
        </p:nvGrpSpPr>
        <p:grpSpPr bwMode="auto">
          <a:xfrm>
            <a:off x="4045367" y="1975962"/>
            <a:ext cx="758666" cy="3777615"/>
            <a:chOff x="2778" y="1755"/>
            <a:chExt cx="478" cy="1156"/>
          </a:xfrm>
        </p:grpSpPr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78" y="1755"/>
              <a:ext cx="478" cy="1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71" name="Text Box 39"/>
            <p:cNvSpPr txBox="1">
              <a:spLocks noChangeArrowheads="1"/>
            </p:cNvSpPr>
            <p:nvPr/>
          </p:nvSpPr>
          <p:spPr bwMode="auto">
            <a:xfrm rot="16200000">
              <a:off x="2597" y="2221"/>
              <a:ext cx="7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980"/>
                <a:t>        Web/Proxy Server</a:t>
              </a:r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5861308" y="2004537"/>
            <a:ext cx="1678782" cy="3739038"/>
            <a:chOff x="3634" y="2055"/>
            <a:chExt cx="1056" cy="489"/>
          </a:xfrm>
        </p:grpSpPr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3634" y="2055"/>
              <a:ext cx="1056" cy="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74" name="Text Box 42"/>
            <p:cNvSpPr txBox="1">
              <a:spLocks noChangeArrowheads="1"/>
            </p:cNvSpPr>
            <p:nvPr/>
          </p:nvSpPr>
          <p:spPr bwMode="auto">
            <a:xfrm>
              <a:off x="4103" y="2136"/>
              <a:ext cx="116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endParaRPr lang="en-US" altLang="en-US" sz="1980"/>
            </a:p>
          </p:txBody>
        </p:sp>
      </p:grp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1667928" y="1955959"/>
            <a:ext cx="888379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GET</a:t>
            </a:r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803784" y="2068830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3499585" y="2228850"/>
            <a:ext cx="555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2895223" y="2577465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7560093" y="2268855"/>
            <a:ext cx="212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7711540" y="2097405"/>
            <a:ext cx="758535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doGet()</a:t>
            </a:r>
          </a:p>
        </p:txBody>
      </p:sp>
      <p:grpSp>
        <p:nvGrpSpPr>
          <p:cNvPr id="18484" name="Group 52"/>
          <p:cNvGrpSpPr>
            <a:grpSpLocks/>
          </p:cNvGrpSpPr>
          <p:nvPr/>
        </p:nvGrpSpPr>
        <p:grpSpPr bwMode="auto">
          <a:xfrm>
            <a:off x="827200" y="3223260"/>
            <a:ext cx="765626" cy="408623"/>
            <a:chOff x="381" y="1476"/>
            <a:chExt cx="440" cy="257"/>
          </a:xfrm>
        </p:grpSpPr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486" name="Text Box 54"/>
            <p:cNvSpPr txBox="1">
              <a:spLocks noChangeArrowheads="1"/>
            </p:cNvSpPr>
            <p:nvPr/>
          </p:nvSpPr>
          <p:spPr bwMode="auto">
            <a:xfrm>
              <a:off x="381" y="1478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Request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grpSp>
        <p:nvGrpSpPr>
          <p:cNvPr id="18499" name="Group 67"/>
          <p:cNvGrpSpPr>
            <a:grpSpLocks/>
          </p:cNvGrpSpPr>
          <p:nvPr/>
        </p:nvGrpSpPr>
        <p:grpSpPr bwMode="auto">
          <a:xfrm>
            <a:off x="767923" y="3840480"/>
            <a:ext cx="816586" cy="408623"/>
            <a:chOff x="384" y="1476"/>
            <a:chExt cx="437" cy="257"/>
          </a:xfrm>
        </p:grpSpPr>
        <p:sp>
          <p:nvSpPr>
            <p:cNvPr id="18500" name="Rectangle 68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384" y="1478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JSON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sp>
        <p:nvSpPr>
          <p:cNvPr id="18502" name="Line 70"/>
          <p:cNvSpPr>
            <a:spLocks noChangeShapeType="1"/>
          </p:cNvSpPr>
          <p:nvPr/>
        </p:nvSpPr>
        <p:spPr bwMode="auto">
          <a:xfrm flipV="1">
            <a:off x="1540768" y="3491865"/>
            <a:ext cx="1254443" cy="57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 flipH="1" flipV="1">
            <a:off x="1540768" y="3977640"/>
            <a:ext cx="1414463" cy="100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1667927" y="3223260"/>
            <a:ext cx="963719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POST</a:t>
            </a:r>
          </a:p>
        </p:txBody>
      </p:sp>
      <p:sp>
        <p:nvSpPr>
          <p:cNvPr id="18507" name="Text Box 75"/>
          <p:cNvSpPr txBox="1">
            <a:spLocks noChangeArrowheads="1"/>
          </p:cNvSpPr>
          <p:nvPr/>
        </p:nvSpPr>
        <p:spPr bwMode="auto">
          <a:xfrm>
            <a:off x="2803784" y="3334703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3512443" y="349615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2895223" y="3844767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7561521" y="3188970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7712968" y="3017520"/>
            <a:ext cx="955705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doPost(id)</a:t>
            </a:r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4835466" y="3556159"/>
            <a:ext cx="1040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21" name="Line 89"/>
          <p:cNvSpPr>
            <a:spLocks noChangeShapeType="1"/>
          </p:cNvSpPr>
          <p:nvPr/>
        </p:nvSpPr>
        <p:spPr bwMode="auto">
          <a:xfrm>
            <a:off x="4829751" y="3934778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5981323" y="3223260"/>
            <a:ext cx="1457325" cy="114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REST Engine</a:t>
            </a:r>
          </a:p>
          <a:p>
            <a:pPr eaLnBrk="0" hangingPunct="0"/>
            <a:r>
              <a:rPr lang="en-US" altLang="en-US" sz="1800"/>
              <a:t>(</a:t>
            </a:r>
            <a:r>
              <a:rPr lang="en-US" altLang="en-US" sz="1440"/>
              <a:t>locate resource and generate response</a:t>
            </a:r>
            <a:r>
              <a:rPr lang="en-US" altLang="en-US" sz="1800"/>
              <a:t>)</a:t>
            </a:r>
          </a:p>
        </p:txBody>
      </p:sp>
      <p:grpSp>
        <p:nvGrpSpPr>
          <p:cNvPr id="18530" name="Group 98"/>
          <p:cNvGrpSpPr>
            <a:grpSpLocks/>
          </p:cNvGrpSpPr>
          <p:nvPr/>
        </p:nvGrpSpPr>
        <p:grpSpPr bwMode="auto">
          <a:xfrm>
            <a:off x="784066" y="4526280"/>
            <a:ext cx="765186" cy="408623"/>
            <a:chOff x="398" y="1476"/>
            <a:chExt cx="408" cy="257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32" name="Text Box 100"/>
            <p:cNvSpPr txBox="1">
              <a:spLocks noChangeArrowheads="1"/>
            </p:cNvSpPr>
            <p:nvPr/>
          </p:nvSpPr>
          <p:spPr bwMode="auto">
            <a:xfrm>
              <a:off x="398" y="147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PO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1629351" y="4770597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1663641" y="4503420"/>
            <a:ext cx="1162492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DELETE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2799498" y="4616292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>
            <a:off x="3508157" y="4776312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>
            <a:off x="4829751" y="4807744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52" name="Line 120"/>
          <p:cNvSpPr>
            <a:spLocks noChangeShapeType="1"/>
          </p:cNvSpPr>
          <p:nvPr/>
        </p:nvSpPr>
        <p:spPr bwMode="auto">
          <a:xfrm>
            <a:off x="7575808" y="4183380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53" name="Rectangle 121"/>
          <p:cNvSpPr>
            <a:spLocks noChangeArrowheads="1"/>
          </p:cNvSpPr>
          <p:nvPr/>
        </p:nvSpPr>
        <p:spPr bwMode="auto">
          <a:xfrm>
            <a:off x="7712968" y="3977640"/>
            <a:ext cx="973337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doDelete()</a:t>
            </a:r>
          </a:p>
        </p:txBody>
      </p:sp>
      <p:grpSp>
        <p:nvGrpSpPr>
          <p:cNvPr id="18560" name="Group 128"/>
          <p:cNvGrpSpPr>
            <a:grpSpLocks/>
          </p:cNvGrpSpPr>
          <p:nvPr/>
        </p:nvGrpSpPr>
        <p:grpSpPr bwMode="auto">
          <a:xfrm>
            <a:off x="770953" y="5143500"/>
            <a:ext cx="837262" cy="407194"/>
            <a:chOff x="393" y="1476"/>
            <a:chExt cx="418" cy="257"/>
          </a:xfrm>
        </p:grpSpPr>
        <p:sp>
          <p:nvSpPr>
            <p:cNvPr id="18561" name="Rectangle 12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20"/>
            </a:p>
          </p:txBody>
        </p:sp>
        <p:sp>
          <p:nvSpPr>
            <p:cNvPr id="18562" name="Text Box 130"/>
            <p:cNvSpPr txBox="1">
              <a:spLocks noChangeArrowheads="1"/>
            </p:cNvSpPr>
            <p:nvPr/>
          </p:nvSpPr>
          <p:spPr bwMode="auto">
            <a:xfrm>
              <a:off x="393" y="1478"/>
              <a:ext cx="41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TEXT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sp>
        <p:nvSpPr>
          <p:cNvPr id="18563" name="Line 131"/>
          <p:cNvSpPr>
            <a:spLocks noChangeShapeType="1"/>
          </p:cNvSpPr>
          <p:nvPr/>
        </p:nvSpPr>
        <p:spPr bwMode="auto">
          <a:xfrm flipH="1" flipV="1">
            <a:off x="1592203" y="5294948"/>
            <a:ext cx="1337310" cy="1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65" name="Text Box 133"/>
          <p:cNvSpPr txBox="1">
            <a:spLocks noChangeArrowheads="1"/>
          </p:cNvSpPr>
          <p:nvPr/>
        </p:nvSpPr>
        <p:spPr bwMode="auto">
          <a:xfrm>
            <a:off x="2869506" y="5153502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18567" name="Line 135"/>
          <p:cNvSpPr>
            <a:spLocks noChangeShapeType="1"/>
          </p:cNvSpPr>
          <p:nvPr/>
        </p:nvSpPr>
        <p:spPr bwMode="auto">
          <a:xfrm>
            <a:off x="4804033" y="5243513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4" name="Line 142"/>
          <p:cNvSpPr>
            <a:spLocks noChangeShapeType="1"/>
          </p:cNvSpPr>
          <p:nvPr/>
        </p:nvSpPr>
        <p:spPr bwMode="auto">
          <a:xfrm flipH="1" flipV="1">
            <a:off x="1583631" y="2696052"/>
            <a:ext cx="1338739" cy="1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5" name="Line 143"/>
          <p:cNvSpPr>
            <a:spLocks noChangeShapeType="1"/>
          </p:cNvSpPr>
          <p:nvPr/>
        </p:nvSpPr>
        <p:spPr bwMode="auto">
          <a:xfrm>
            <a:off x="1625065" y="2208848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78" name="Rectangle 1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Style</a:t>
            </a:r>
          </a:p>
        </p:txBody>
      </p:sp>
      <p:sp>
        <p:nvSpPr>
          <p:cNvPr id="18579" name="AutoShape 147"/>
          <p:cNvSpPr>
            <a:spLocks noChangeArrowheads="1"/>
          </p:cNvSpPr>
          <p:nvPr/>
        </p:nvSpPr>
        <p:spPr bwMode="auto">
          <a:xfrm>
            <a:off x="8055868" y="4869180"/>
            <a:ext cx="480060" cy="61722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80" name="AutoShape 148"/>
          <p:cNvSpPr>
            <a:spLocks noChangeArrowheads="1"/>
          </p:cNvSpPr>
          <p:nvPr/>
        </p:nvSpPr>
        <p:spPr bwMode="auto">
          <a:xfrm>
            <a:off x="8261608" y="5143500"/>
            <a:ext cx="480060" cy="617220"/>
          </a:xfrm>
          <a:prstGeom prst="can">
            <a:avLst>
              <a:gd name="adj" fmla="val 3214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8581" name="Line 149"/>
          <p:cNvSpPr>
            <a:spLocks noChangeShapeType="1"/>
          </p:cNvSpPr>
          <p:nvPr/>
        </p:nvSpPr>
        <p:spPr bwMode="auto">
          <a:xfrm>
            <a:off x="7507228" y="5074920"/>
            <a:ext cx="548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668508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REST for bears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66618"/>
              </p:ext>
            </p:extLst>
          </p:nvPr>
        </p:nvGraphicFramePr>
        <p:xfrm>
          <a:off x="904894" y="2055504"/>
          <a:ext cx="6978342" cy="3856233"/>
        </p:xfrm>
        <a:graphic>
          <a:graphicData uri="http://schemas.openxmlformats.org/drawingml/2006/table">
            <a:tbl>
              <a:tblPr/>
              <a:tblGrid>
                <a:gridCol w="2759634"/>
                <a:gridCol w="1892594"/>
                <a:gridCol w="2326114"/>
              </a:tblGrid>
              <a:tr h="41372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Route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HTTP Verb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 all the bears.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372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Create a bear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 a single bear.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PUT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Update a bear with new info.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896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/api/bears/:bear_id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a bear.</a:t>
                      </a:r>
                    </a:p>
                  </a:txBody>
                  <a:tcPr marL="69011" marR="69011" marT="69011" marB="69011">
                    <a:lnL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Create a bear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5656" y="1522461"/>
            <a:ext cx="766869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router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express.Router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'body-parser'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bears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router.route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'/bears'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.post(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bear.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bears.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(bear);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res.json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 message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'Bear created!'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all of our routes will be prefixed with 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bodyParser.json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router);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REST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700" y="1267691"/>
            <a:ext cx="6711654" cy="4980716"/>
          </a:xfrm>
        </p:spPr>
        <p:txBody>
          <a:bodyPr/>
          <a:lstStyle/>
          <a:p>
            <a:r>
              <a:rPr lang="en-US" dirty="0" smtClean="0"/>
              <a:t>Chrome plugins with REST clients functionality are available. e.g., Postman, DHC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0" y="2161831"/>
            <a:ext cx="7296150" cy="41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Restful - React</a:t>
            </a:r>
            <a:endParaRPr lang="th-TH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1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all bears (1)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0270" y="1244025"/>
            <a:ext cx="7527440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'axios'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'lodash'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=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'http://localhost/api/bears'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{} }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axios.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(URL)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response.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kumimoji="0" lang="th-TH" altLang="th-TH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0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bears </a:t>
            </a:r>
            <a:r>
              <a:rPr lang="en-US" dirty="0" smtClean="0"/>
              <a:t>(2)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8650" y="1444890"/>
            <a:ext cx="7325700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renderBears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 =&gt;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="list-group-item"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{bear.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{bear.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 {bear.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{bear.weight}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&lt;h2&gt;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 Profile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&lt;ul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="list-group"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renderBears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81275" y="1228823"/>
            <a:ext cx="1817810" cy="561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30337" y="994289"/>
            <a:ext cx="136556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from </a:t>
            </a:r>
            <a:r>
              <a:rPr lang="en-US" sz="1600" dirty="0" err="1" smtClean="0"/>
              <a:t>lodash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09369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Cross-Origin Resource Sharing (CORS)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330037"/>
            <a:ext cx="6711654" cy="4648206"/>
          </a:xfrm>
        </p:spPr>
        <p:txBody>
          <a:bodyPr/>
          <a:lstStyle/>
          <a:p>
            <a:r>
              <a:rPr lang="en-US" dirty="0" smtClean="0"/>
              <a:t>Allow APIs to be called from different domains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cors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31237" y="8967354"/>
            <a:ext cx="4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28283" y="5477336"/>
            <a:ext cx="485255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cors = require(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'cors'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= express()</a:t>
            </a:r>
            <a:b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th-TH" altLang="th-TH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(cors())</a:t>
            </a:r>
            <a:endParaRPr kumimoji="0" lang="th-TH" altLang="th-TH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mdn.mozillademos.org/files/14295/CORS_princi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70" y="1664986"/>
            <a:ext cx="5200312" cy="361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sz="3200" dirty="0" smtClean="0">
                <a:latin typeface="Tahoma" panose="020B0604030504040204" pitchFamily="34" charset="0"/>
              </a:rPr>
              <a:t>RPC Model</a:t>
            </a:r>
            <a:endParaRPr lang="en-US" altLang="zh-TW" sz="3200" dirty="0" smtClean="0">
              <a:latin typeface="Tahoma" panose="020B0604030504040204" pitchFamily="34" charset="0"/>
            </a:endParaRPr>
          </a:p>
        </p:txBody>
      </p:sp>
      <p:grpSp>
        <p:nvGrpSpPr>
          <p:cNvPr id="8198" name="Group 27"/>
          <p:cNvGrpSpPr>
            <a:grpSpLocks/>
          </p:cNvGrpSpPr>
          <p:nvPr/>
        </p:nvGrpSpPr>
        <p:grpSpPr bwMode="auto">
          <a:xfrm>
            <a:off x="376238" y="2013561"/>
            <a:ext cx="8616950" cy="3560763"/>
            <a:chOff x="333" y="1477"/>
            <a:chExt cx="5428" cy="2243"/>
          </a:xfrm>
        </p:grpSpPr>
        <p:grpSp>
          <p:nvGrpSpPr>
            <p:cNvPr id="8199" name="Group 26"/>
            <p:cNvGrpSpPr>
              <a:grpSpLocks/>
            </p:cNvGrpSpPr>
            <p:nvPr/>
          </p:nvGrpSpPr>
          <p:grpSpPr bwMode="auto">
            <a:xfrm>
              <a:off x="1103" y="3487"/>
              <a:ext cx="1893" cy="233"/>
              <a:chOff x="3437" y="3244"/>
              <a:chExt cx="1893" cy="233"/>
            </a:xfrm>
          </p:grpSpPr>
          <p:sp>
            <p:nvSpPr>
              <p:cNvPr id="8218" name="Text Box 11"/>
              <p:cNvSpPr txBox="1">
                <a:spLocks noChangeArrowheads="1"/>
              </p:cNvSpPr>
              <p:nvPr/>
            </p:nvSpPr>
            <p:spPr bwMode="auto">
              <a:xfrm>
                <a:off x="3886" y="3244"/>
                <a:ext cx="14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dash"/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>
                    <a:latin typeface="+mn-lt"/>
                  </a:rPr>
                  <a:t>Blocking state</a:t>
                </a:r>
              </a:p>
            </p:txBody>
          </p:sp>
          <p:sp>
            <p:nvSpPr>
              <p:cNvPr id="8219" name="Line 12"/>
              <p:cNvSpPr>
                <a:spLocks noChangeShapeType="1"/>
              </p:cNvSpPr>
              <p:nvPr/>
            </p:nvSpPr>
            <p:spPr bwMode="auto">
              <a:xfrm>
                <a:off x="3437" y="3401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1619" y="1490"/>
              <a:ext cx="8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>
                  <a:latin typeface="+mn-lt"/>
                </a:rPr>
                <a:t>client</a:t>
              </a:r>
            </a:p>
          </p:txBody>
        </p:sp>
        <p:grpSp>
          <p:nvGrpSpPr>
            <p:cNvPr id="8201" name="Group 6"/>
            <p:cNvGrpSpPr>
              <a:grpSpLocks/>
            </p:cNvGrpSpPr>
            <p:nvPr/>
          </p:nvGrpSpPr>
          <p:grpSpPr bwMode="auto">
            <a:xfrm>
              <a:off x="3163" y="1477"/>
              <a:ext cx="813" cy="1904"/>
              <a:chOff x="2864" y="1595"/>
              <a:chExt cx="660" cy="1904"/>
            </a:xfrm>
          </p:grpSpPr>
          <p:sp>
            <p:nvSpPr>
              <p:cNvPr id="8216" name="Line 7"/>
              <p:cNvSpPr>
                <a:spLocks noChangeShapeType="1"/>
              </p:cNvSpPr>
              <p:nvPr/>
            </p:nvSpPr>
            <p:spPr bwMode="auto">
              <a:xfrm>
                <a:off x="3194" y="1879"/>
                <a:ext cx="0" cy="16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8217" name="Text Box 8"/>
              <p:cNvSpPr txBox="1">
                <a:spLocks noChangeArrowheads="1"/>
              </p:cNvSpPr>
              <p:nvPr/>
            </p:nvSpPr>
            <p:spPr bwMode="auto">
              <a:xfrm>
                <a:off x="2864" y="1595"/>
                <a:ext cx="6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+mn-lt"/>
                  </a:rPr>
                  <a:t>server</a:t>
                </a:r>
              </a:p>
            </p:txBody>
          </p:sp>
        </p:grpSp>
        <p:sp>
          <p:nvSpPr>
            <p:cNvPr id="8202" name="Line 9"/>
            <p:cNvSpPr>
              <a:spLocks noChangeShapeType="1"/>
            </p:cNvSpPr>
            <p:nvPr/>
          </p:nvSpPr>
          <p:spPr bwMode="auto">
            <a:xfrm>
              <a:off x="2021" y="1965"/>
              <a:ext cx="1552" cy="3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2356" y="1767"/>
              <a:ext cx="9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request</a:t>
              </a:r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2017" y="1751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5" name="Line 14"/>
            <p:cNvSpPr>
              <a:spLocks noChangeShapeType="1"/>
            </p:cNvSpPr>
            <p:nvPr/>
          </p:nvSpPr>
          <p:spPr bwMode="auto">
            <a:xfrm>
              <a:off x="2010" y="3231"/>
              <a:ext cx="0" cy="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H="1">
              <a:off x="2010" y="1973"/>
              <a:ext cx="7" cy="126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7" name="Line 16"/>
            <p:cNvSpPr>
              <a:spLocks noChangeShapeType="1"/>
            </p:cNvSpPr>
            <p:nvPr/>
          </p:nvSpPr>
          <p:spPr bwMode="auto">
            <a:xfrm flipH="1">
              <a:off x="2022" y="2927"/>
              <a:ext cx="1552" cy="3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208" name="Text Box 17"/>
            <p:cNvSpPr txBox="1">
              <a:spLocks noChangeArrowheads="1"/>
            </p:cNvSpPr>
            <p:nvPr/>
          </p:nvSpPr>
          <p:spPr bwMode="auto">
            <a:xfrm>
              <a:off x="2274" y="2756"/>
              <a:ext cx="9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reply</a:t>
              </a:r>
              <a:endParaRPr lang="en-US" altLang="en-US" sz="2000">
                <a:latin typeface="+mn-lt"/>
              </a:endParaRPr>
            </a:p>
          </p:txBody>
        </p:sp>
        <p:grpSp>
          <p:nvGrpSpPr>
            <p:cNvPr id="8209" name="Group 18"/>
            <p:cNvGrpSpPr>
              <a:grpSpLocks/>
            </p:cNvGrpSpPr>
            <p:nvPr/>
          </p:nvGrpSpPr>
          <p:grpSpPr bwMode="auto">
            <a:xfrm>
              <a:off x="3437" y="3487"/>
              <a:ext cx="2049" cy="233"/>
              <a:chOff x="3437" y="3403"/>
              <a:chExt cx="2049" cy="233"/>
            </a:xfrm>
          </p:grpSpPr>
          <p:sp>
            <p:nvSpPr>
              <p:cNvPr id="8214" name="Text Box 19"/>
              <p:cNvSpPr txBox="1">
                <a:spLocks noChangeArrowheads="1"/>
              </p:cNvSpPr>
              <p:nvPr/>
            </p:nvSpPr>
            <p:spPr bwMode="auto">
              <a:xfrm>
                <a:off x="3886" y="3403"/>
                <a:ext cx="16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>
                    <a:latin typeface="+mn-lt"/>
                  </a:rPr>
                  <a:t>Executing state</a:t>
                </a:r>
              </a:p>
            </p:txBody>
          </p:sp>
          <p:sp>
            <p:nvSpPr>
              <p:cNvPr id="8215" name="Line 20"/>
              <p:cNvSpPr>
                <a:spLocks noChangeShapeType="1"/>
              </p:cNvSpPr>
              <p:nvPr/>
            </p:nvSpPr>
            <p:spPr bwMode="auto">
              <a:xfrm>
                <a:off x="3437" y="3556"/>
                <a:ext cx="4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8210" name="Text Box 22"/>
            <p:cNvSpPr txBox="1">
              <a:spLocks noChangeArrowheads="1"/>
            </p:cNvSpPr>
            <p:nvPr/>
          </p:nvSpPr>
          <p:spPr bwMode="auto">
            <a:xfrm>
              <a:off x="333" y="1722"/>
              <a:ext cx="164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+mn-lt"/>
                </a:rPr>
                <a:t>Call procedure and wait for reply</a:t>
              </a:r>
            </a:p>
          </p:txBody>
        </p:sp>
        <p:sp>
          <p:nvSpPr>
            <p:cNvPr id="8211" name="Text Box 23"/>
            <p:cNvSpPr txBox="1">
              <a:spLocks noChangeArrowheads="1"/>
            </p:cNvSpPr>
            <p:nvPr/>
          </p:nvSpPr>
          <p:spPr bwMode="auto">
            <a:xfrm>
              <a:off x="3593" y="2006"/>
              <a:ext cx="21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Receive request and start process execution</a:t>
              </a:r>
            </a:p>
          </p:txBody>
        </p:sp>
        <p:sp>
          <p:nvSpPr>
            <p:cNvPr id="8212" name="Text Box 24"/>
            <p:cNvSpPr txBox="1">
              <a:spLocks noChangeArrowheads="1"/>
            </p:cNvSpPr>
            <p:nvPr/>
          </p:nvSpPr>
          <p:spPr bwMode="auto">
            <a:xfrm>
              <a:off x="3594" y="2638"/>
              <a:ext cx="21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Send reply and wait for next execution</a:t>
              </a:r>
            </a:p>
          </p:txBody>
        </p:sp>
        <p:sp>
          <p:nvSpPr>
            <p:cNvPr id="8213" name="Text Box 25"/>
            <p:cNvSpPr txBox="1">
              <a:spLocks noChangeArrowheads="1"/>
            </p:cNvSpPr>
            <p:nvPr/>
          </p:nvSpPr>
          <p:spPr bwMode="auto">
            <a:xfrm>
              <a:off x="1046" y="2970"/>
              <a:ext cx="94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+mn-lt"/>
                </a:rPr>
                <a:t>Resume execution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568427" cy="690282"/>
          </a:xfrm>
        </p:spPr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: Post and Delete example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4710" y="1722980"/>
            <a:ext cx="799335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'http://localhost/api/bears'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'Fred'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(response) =&gt; {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'Create a bear: '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response)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(error) =&gt; {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th-TH" altLang="th-TH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'http://localhost/api/bears/5'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(response) =&gt; {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'Delete:'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response)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kumimoji="0" lang="th-TH" alt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- Redux - Router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</a:t>
            </a:r>
            <a:r>
              <a:rPr lang="en-US" dirty="0"/>
              <a:t>is a predictable state container for JavaScript apps. 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applications that behave consistently, run in different environments (client, server, and native), and are easy to test.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Redux divides a component into several types:</a:t>
            </a:r>
          </a:p>
          <a:p>
            <a:pPr lvl="1"/>
            <a:r>
              <a:rPr lang="en-US" dirty="0" smtClean="0"/>
              <a:t>Components (View)</a:t>
            </a:r>
          </a:p>
          <a:p>
            <a:pPr lvl="1"/>
            <a:r>
              <a:rPr lang="en-US" dirty="0" smtClean="0"/>
              <a:t>Actions (Event)</a:t>
            </a:r>
          </a:p>
          <a:p>
            <a:pPr lvl="1"/>
            <a:r>
              <a:rPr lang="en-US" dirty="0" smtClean="0"/>
              <a:t>Reducers (Data)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1050" y="6396159"/>
            <a:ext cx="8395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Reference: </a:t>
            </a:r>
            <a:r>
              <a:rPr lang="th-TH" dirty="0" smtClean="0"/>
              <a:t>https://en.wikipedia.org/wiki/Redux_(JavaScript_li</a:t>
            </a:r>
            <a:r>
              <a:rPr lang="th-TH" dirty="0"/>
              <a:t>brary)</a:t>
            </a:r>
          </a:p>
        </p:txBody>
      </p:sp>
    </p:spTree>
    <p:extLst>
      <p:ext uri="{BB962C8B-B14F-4D97-AF65-F5344CB8AC3E}">
        <p14:creationId xmlns:p14="http://schemas.microsoft.com/office/powerpoint/2010/main" val="2705467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1575" y="1143000"/>
            <a:ext cx="6029325" cy="56784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BearIndex </a:t>
            </a: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fetchBears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renderBears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 =&gt; {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="list-group-item"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{bear.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{bear.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 {bear.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{bear.weight}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&lt;h2&gt;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 Profile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&lt;ul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="list-group"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renderBears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()}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mapStateToProps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(state) {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state.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connect(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mapStateToProps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fetchBears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)(BearIndex)</a:t>
            </a:r>
            <a:r>
              <a:rPr kumimoji="0" lang="th-TH" altLang="th-TH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8655" y="797859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components/bear_index.js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6022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0437" y="1662919"/>
            <a:ext cx="701040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kumimoji="0" lang="th-TH" altLang="th-TH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'axios'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FETCH_BEARS =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'fetch_bears'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ROOT_URL =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'http://localhost/api/bears'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fetchBears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= axios.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(ROOT_URL)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FETCH_BEARS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request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3686" y="126150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actions/index.js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9934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4760" y="2140715"/>
            <a:ext cx="698289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combineReducers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'redux'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import { reducer as formReducer } from 'redux-form';</a:t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BearsReducer </a:t>
            </a:r>
            <a:r>
              <a:rPr kumimoji="0" lang="th-TH" altLang="th-TH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'./reducer_bears'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rootReducer =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combineReducers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bears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BearsReducer</a:t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rootReducer</a:t>
            </a:r>
            <a: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th-TH" altLang="th-TH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592" y="158040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reducers/index.js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60026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React-Redux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535" y="1463039"/>
            <a:ext cx="174307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components/</a:t>
            </a:r>
          </a:p>
          <a:p>
            <a:r>
              <a:rPr lang="en-US" dirty="0" smtClean="0"/>
              <a:t>bear_index.js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808705" y="2116409"/>
            <a:ext cx="248602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componentDidMount</a:t>
            </a:r>
            <a:r>
              <a:rPr lang="en-US" sz="1600" dirty="0" smtClean="0"/>
              <a:t>()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477711" y="3442023"/>
            <a:ext cx="17430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fetchBears</a:t>
            </a:r>
            <a:r>
              <a:rPr lang="en-US" dirty="0" smtClean="0"/>
              <a:t>()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2875487" y="5933821"/>
            <a:ext cx="17430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RootReducer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2165874" y="5559310"/>
            <a:ext cx="21478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reducers/index.js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1044324" y="3066492"/>
            <a:ext cx="194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actions/index.js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5504386" y="5910668"/>
            <a:ext cx="17430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BearReducer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663759" y="4096973"/>
            <a:ext cx="1222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5163567" y="3069789"/>
            <a:ext cx="22232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MapStateToProps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2188368" y="1493437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</a:t>
            </a:r>
            <a:endParaRPr lang="th-TH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51942" y="2443222"/>
            <a:ext cx="185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ActionCreator</a:t>
            </a:r>
            <a:endParaRPr lang="th-TH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3786" y="3492691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Action</a:t>
            </a:r>
            <a:endParaRPr lang="th-TH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87267" y="4440824"/>
            <a:ext cx="242649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applyMiddleware</a:t>
            </a:r>
            <a:endParaRPr lang="en-US" sz="1600" dirty="0" smtClean="0"/>
          </a:p>
          <a:p>
            <a:pPr algn="ctr"/>
            <a:r>
              <a:rPr lang="en-US" sz="1600" dirty="0" smtClean="0"/>
              <a:t>(promise)(</a:t>
            </a:r>
            <a:r>
              <a:rPr lang="en-US" sz="1600" dirty="0" err="1" smtClean="0"/>
              <a:t>createStore</a:t>
            </a:r>
            <a:r>
              <a:rPr lang="en-US" sz="1600" dirty="0" smtClean="0"/>
              <a:t>)</a:t>
            </a:r>
            <a:endParaRPr lang="th-TH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58517" y="45156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Middleware</a:t>
            </a:r>
            <a:endParaRPr lang="th-TH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08575" y="556579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Reducer</a:t>
            </a:r>
            <a:endParaRPr lang="th-TH" b="1" dirty="0"/>
          </a:p>
        </p:txBody>
      </p:sp>
      <p:sp>
        <p:nvSpPr>
          <p:cNvPr id="25" name="Down Arrow 24"/>
          <p:cNvSpPr/>
          <p:nvPr/>
        </p:nvSpPr>
        <p:spPr>
          <a:xfrm>
            <a:off x="2490788" y="2454208"/>
            <a:ext cx="209550" cy="60382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Down Arrow 25"/>
          <p:cNvSpPr/>
          <p:nvPr/>
        </p:nvSpPr>
        <p:spPr>
          <a:xfrm>
            <a:off x="2139698" y="3811355"/>
            <a:ext cx="209550" cy="60382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Down Arrow 27"/>
          <p:cNvSpPr/>
          <p:nvPr/>
        </p:nvSpPr>
        <p:spPr>
          <a:xfrm>
            <a:off x="2631835" y="5038353"/>
            <a:ext cx="243651" cy="52743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ight Arrow 28"/>
          <p:cNvSpPr/>
          <p:nvPr/>
        </p:nvSpPr>
        <p:spPr>
          <a:xfrm>
            <a:off x="4618562" y="5994791"/>
            <a:ext cx="862012" cy="22013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Down Arrow 29"/>
          <p:cNvSpPr/>
          <p:nvPr/>
        </p:nvSpPr>
        <p:spPr>
          <a:xfrm rot="10800000">
            <a:off x="6071857" y="4466304"/>
            <a:ext cx="304064" cy="144436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Down Arrow 31"/>
          <p:cNvSpPr/>
          <p:nvPr/>
        </p:nvSpPr>
        <p:spPr>
          <a:xfrm rot="10800000">
            <a:off x="6071858" y="3435824"/>
            <a:ext cx="304064" cy="6441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Down Arrow 32"/>
          <p:cNvSpPr/>
          <p:nvPr/>
        </p:nvSpPr>
        <p:spPr>
          <a:xfrm rot="8088782">
            <a:off x="5004900" y="1595231"/>
            <a:ext cx="466135" cy="16112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TextBox 33"/>
          <p:cNvSpPr txBox="1"/>
          <p:nvPr/>
        </p:nvSpPr>
        <p:spPr>
          <a:xfrm>
            <a:off x="5273001" y="2131667"/>
            <a:ext cx="22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 Render() View</a:t>
            </a:r>
            <a:endParaRPr lang="th-TH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05237" y="3968933"/>
            <a:ext cx="248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Got promises (bear)</a:t>
            </a:r>
            <a:endParaRPr lang="th-TH" dirty="0"/>
          </a:p>
        </p:txBody>
      </p:sp>
      <p:sp>
        <p:nvSpPr>
          <p:cNvPr id="36" name="TextBox 35"/>
          <p:cNvSpPr txBox="1"/>
          <p:nvPr/>
        </p:nvSpPr>
        <p:spPr>
          <a:xfrm>
            <a:off x="2678905" y="5244371"/>
            <a:ext cx="22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promise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6504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1525" y="2390568"/>
            <a:ext cx="720090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'lodash'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{FETCH_BEARS }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'../actions'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 = {}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action) {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(action.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FETCH_BEARS: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mapKeys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(action.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525" y="1732830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reducers/bear_reducer.js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17111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 - Router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394" y="2065981"/>
            <a:ext cx="842210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Provider }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'react-redux'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createStore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applyMiddleware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'redux'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'react-router-dom'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'redux-promise'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reducers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'./reducers'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BearIndex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'./components/bear_index'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createStoreWithMiddleware =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applyMiddleware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(promise)(createStore)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th-TH" altLang="th-T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447" y="4974121"/>
            <a:ext cx="394635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Install more libraries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185515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- Router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4710" y="1402483"/>
            <a:ext cx="8221579" cy="44781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5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AppBear </a:t>
            </a:r>
            <a:r>
              <a:rPr kumimoji="0" lang="th-TH" altLang="th-TH" sz="15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5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&lt;Provider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{createStoreWithMiddleware(reducers)}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&lt;BrowserRouter&gt;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&lt;div&gt;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&lt;Switch&gt;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&lt;Route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="/"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{BearIndex}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&lt;/Switch&gt;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&lt;/div&gt;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&lt;/BrowserRouter&gt;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&lt;/Provider&gt;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5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AppBear</a:t>
            </a:r>
            <a:r>
              <a:rPr kumimoji="0" lang="th-TH" altLang="th-TH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th-TH" altLang="th-TH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78116" y="3214033"/>
            <a:ext cx="1132811" cy="263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9140" y="2906422"/>
            <a:ext cx="1637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Map path to a component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92211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</a:t>
            </a:r>
            <a:endParaRPr lang="en-US" altLang="zh-TW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called procedure is in another process which may reside in another machine.</a:t>
            </a:r>
          </a:p>
          <a:p>
            <a:r>
              <a:rPr lang="en-US" altLang="en-US" dirty="0" smtClean="0"/>
              <a:t>The processes do not share address space.</a:t>
            </a:r>
          </a:p>
          <a:p>
            <a:pPr lvl="1"/>
            <a:r>
              <a:rPr lang="en-US" altLang="en-US" dirty="0" smtClean="0"/>
              <a:t>Passing of parameters by reference and passing pointer values are not allowed.</a:t>
            </a:r>
          </a:p>
          <a:p>
            <a:pPr lvl="1"/>
            <a:r>
              <a:rPr lang="en-US" altLang="en-US" dirty="0" smtClean="0"/>
              <a:t>Parameters are passed by values.</a:t>
            </a:r>
          </a:p>
          <a:p>
            <a:r>
              <a:rPr lang="en-US" altLang="en-US" dirty="0" smtClean="0"/>
              <a:t>The called remote procedure executes within the environment of the server process. </a:t>
            </a:r>
          </a:p>
          <a:p>
            <a:pPr lvl="1"/>
            <a:r>
              <a:rPr lang="en-US" altLang="en-US" dirty="0" smtClean="0"/>
              <a:t>The called procedure does not have access to the calling procedure's environment.</a:t>
            </a:r>
          </a:p>
          <a:p>
            <a:r>
              <a:rPr lang="en-US" altLang="en-US" dirty="0"/>
              <a:t>No message passing or I/O at all is visible to the programmer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700" y="1600201"/>
            <a:ext cx="7436536" cy="464820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"Advanced </a:t>
            </a:r>
            <a:r>
              <a:rPr lang="en-US" sz="1600" dirty="0"/>
              <a:t>Operating Systems: RPC", Ajay </a:t>
            </a:r>
            <a:r>
              <a:rPr lang="en-US" sz="1600" dirty="0" err="1"/>
              <a:t>Katangur</a:t>
            </a:r>
            <a:endParaRPr lang="en-US" sz="1600" dirty="0"/>
          </a:p>
          <a:p>
            <a:r>
              <a:rPr lang="en-US" sz="1600" dirty="0" smtClean="0"/>
              <a:t>"RPCs </a:t>
            </a:r>
            <a:r>
              <a:rPr lang="en-US" sz="1600" dirty="0"/>
              <a:t>and Concurrency Control", </a:t>
            </a:r>
            <a:r>
              <a:rPr lang="en-US" sz="1600" dirty="0" err="1"/>
              <a:t>Indranil</a:t>
            </a:r>
            <a:r>
              <a:rPr lang="en-US" sz="1600" dirty="0"/>
              <a:t> </a:t>
            </a:r>
            <a:r>
              <a:rPr lang="en-US" sz="1600" dirty="0" smtClean="0"/>
              <a:t>Gupta, 2014</a:t>
            </a:r>
          </a:p>
          <a:p>
            <a:r>
              <a:rPr lang="en-US" sz="1600" dirty="0"/>
              <a:t>"</a:t>
            </a:r>
            <a:r>
              <a:rPr lang="en-US" sz="1600" dirty="0" smtClean="0"/>
              <a:t>JSON-RPC</a:t>
            </a:r>
            <a:r>
              <a:rPr lang="en-US" sz="1600" dirty="0"/>
              <a:t>", http://</a:t>
            </a:r>
            <a:r>
              <a:rPr lang="en-US" sz="1600" dirty="0" smtClean="0"/>
              <a:t>en.wikipedia.org/wiki/JSON-RPC</a:t>
            </a:r>
          </a:p>
          <a:p>
            <a:r>
              <a:rPr lang="en-US" sz="1600" dirty="0"/>
              <a:t>"Node-jsonrpc2", https://github.com/pocesar/node-jsonrpc2</a:t>
            </a:r>
          </a:p>
          <a:p>
            <a:r>
              <a:rPr lang="en-US" sz="1600" dirty="0"/>
              <a:t>"Representational State Transfer (REST): </a:t>
            </a:r>
            <a:br>
              <a:rPr lang="en-US" sz="1600" dirty="0"/>
            </a:br>
            <a:r>
              <a:rPr lang="en-US" sz="1600" dirty="0"/>
              <a:t>Representing Information in Web 2.0 Applications", Emilio F </a:t>
            </a:r>
            <a:r>
              <a:rPr lang="en-US" sz="1600" dirty="0" err="1" smtClean="0"/>
              <a:t>Zegarra</a:t>
            </a:r>
            <a:endParaRPr lang="en-US" sz="1600" dirty="0" smtClean="0"/>
          </a:p>
          <a:p>
            <a:r>
              <a:rPr lang="en-US" sz="1600" dirty="0"/>
              <a:t>"Build a RESTful API Using Node and Express 4", https://</a:t>
            </a:r>
            <a:r>
              <a:rPr lang="en-US" sz="1600" dirty="0" smtClean="0"/>
              <a:t>scotch.io/tutorials/build-a-restful-api-using-node-and-express-4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Express Routing", http://</a:t>
            </a:r>
            <a:r>
              <a:rPr lang="en-US" sz="1600" dirty="0" smtClean="0"/>
              <a:t>expressjs.com/guide/routing.html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Features</a:t>
            </a:r>
            <a:endParaRPr lang="en-US" altLang="zh-TW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Simple call syntax</a:t>
            </a:r>
          </a:p>
          <a:p>
            <a:r>
              <a:rPr lang="en-US" altLang="en-US" dirty="0" smtClean="0"/>
              <a:t>Familiar semantics</a:t>
            </a:r>
          </a:p>
          <a:p>
            <a:r>
              <a:rPr lang="en-US" altLang="en-US" dirty="0" smtClean="0"/>
              <a:t>Well defined interface</a:t>
            </a:r>
          </a:p>
          <a:p>
            <a:r>
              <a:rPr lang="en-US" altLang="en-US" dirty="0" smtClean="0"/>
              <a:t>Ease of use</a:t>
            </a:r>
          </a:p>
          <a:p>
            <a:r>
              <a:rPr lang="en-US" altLang="en-US" dirty="0" smtClean="0"/>
              <a:t>Efficient</a:t>
            </a:r>
          </a:p>
          <a:p>
            <a:r>
              <a:rPr lang="en-US" altLang="en-US" dirty="0" smtClean="0"/>
              <a:t>Can communicate between processes on the same machine or different machines</a:t>
            </a:r>
            <a:endParaRPr lang="en-US" altLang="zh-TW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</a:t>
            </a:r>
            <a:endParaRPr lang="en-US" altLang="zh-TW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00" y="1600201"/>
            <a:ext cx="7067792" cy="464820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Parameters passed by values only and pointer values are not allowed.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Speed: remote procedure calling (and return) time (i.e., overheads) can be significantly (1 - 3 orders of magnitude) slower than that for local procedure. 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Failure</a:t>
            </a:r>
            <a:r>
              <a:rPr lang="en-US" altLang="en-US" dirty="0"/>
              <a:t>: RPC is more vulnerable to failure (since it involves communication system, another machine and another process).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 programmer should be aware of the call semantics, i.e. programs that make use of RPC must have the capability of handling errors that cannot occur in local procedure calls.</a:t>
            </a:r>
          </a:p>
          <a:p>
            <a:pPr lvl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  <a:endParaRPr lang="en-US" altLang="zh-TW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Exception handling</a:t>
            </a:r>
          </a:p>
          <a:p>
            <a:pPr lvl="1"/>
            <a:r>
              <a:rPr lang="en-US" altLang="en-US" dirty="0" smtClean="0"/>
              <a:t>Necessary because of possibility of network and nodes failures;</a:t>
            </a:r>
          </a:p>
          <a:p>
            <a:pPr lvl="1"/>
            <a:r>
              <a:rPr lang="en-US" altLang="en-US" dirty="0" smtClean="0"/>
              <a:t>RPC uses return value to indicate errors;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Transparency</a:t>
            </a:r>
          </a:p>
          <a:p>
            <a:pPr lvl="1"/>
            <a:r>
              <a:rPr lang="en-US" altLang="en-US" dirty="0" smtClean="0"/>
              <a:t>Syntactic </a:t>
            </a:r>
            <a:r>
              <a:rPr lang="en-US" altLang="en-US" dirty="0" smtClean="0">
                <a:sym typeface="Symbol" panose="05050102010706020507" pitchFamily="18" charset="2"/>
              </a:rPr>
              <a:t> achievable, exactly the same syntax as a local procedure call;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Semantic  impossible because of RPC limitation: failure (similar but not exactly the same);</a:t>
            </a:r>
            <a:endParaRPr lang="en-US" altLang="zh-TW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  <a:endParaRPr lang="en-US" altLang="zh-TW" smtClean="0"/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7700" y="1424354"/>
            <a:ext cx="6711654" cy="4824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Delivery guarantees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Retry request message: whether to retransmit the request message until either a reply or the server is assumed to have failed;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Duplicate filtering : when retransmission are used, whether to filter out duplicates at the server;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Retransmission of replies: whether to keep a history of reply messages to enable lost replies to be retransmitted without re-executing the server operations.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199" y="1563992"/>
            <a:ext cx="3852810" cy="449201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Client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Client stub</a:t>
            </a:r>
            <a:r>
              <a:rPr lang="en-US" dirty="0">
                <a:ea typeface="ＭＳ Ｐゴシック" charset="0"/>
                <a:cs typeface="ＭＳ Ｐゴシック" charset="0"/>
              </a:rPr>
              <a:t>: has same function signature as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dirty="0">
                <a:ea typeface="ＭＳ Ｐゴシック" charset="0"/>
                <a:cs typeface="ＭＳ Ｐゴシック" charset="0"/>
              </a:rPr>
              <a:t>() </a:t>
            </a:r>
          </a:p>
          <a:p>
            <a:pPr lvl="1"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Allows same caller() code to be used for LPC and RPC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Communication Module</a:t>
            </a:r>
            <a:r>
              <a:rPr lang="en-US" dirty="0">
                <a:ea typeface="ＭＳ Ｐゴシック" charset="0"/>
                <a:cs typeface="ＭＳ Ｐゴシック" charset="0"/>
              </a:rPr>
              <a:t>: Forwards requests and replies to appropriate hosts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Server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Dispatcher</a:t>
            </a:r>
            <a:r>
              <a:rPr lang="en-US" dirty="0">
                <a:ea typeface="ＭＳ Ｐゴシック" charset="0"/>
                <a:cs typeface="ＭＳ Ｐゴシック" charset="0"/>
              </a:rPr>
              <a:t>: Selects which server stub to forward request to</a:t>
            </a:r>
          </a:p>
          <a:p>
            <a:pPr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Server stub</a:t>
            </a:r>
            <a:r>
              <a:rPr lang="en-US" dirty="0">
                <a:ea typeface="ＭＳ Ｐゴシック" charset="0"/>
                <a:cs typeface="ＭＳ Ｐゴシック" charset="0"/>
              </a:rPr>
              <a:t>: calls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callee</a:t>
            </a:r>
            <a:r>
              <a:rPr lang="en-US" dirty="0">
                <a:ea typeface="ＭＳ Ｐゴシック" charset="0"/>
                <a:cs typeface="ＭＳ Ｐゴシック" charset="0"/>
              </a:rPr>
              <a:t>(), allows it to return a value</a:t>
            </a:r>
          </a:p>
          <a:p>
            <a:endParaRPr lang="en-US" dirty="0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285384" y="1822939"/>
            <a:ext cx="4081462" cy="3810000"/>
            <a:chOff x="185738" y="1352550"/>
            <a:chExt cx="4081462" cy="3810000"/>
          </a:xfrm>
        </p:grpSpPr>
        <p:sp>
          <p:nvSpPr>
            <p:cNvPr id="6" name="Oval 5"/>
            <p:cNvSpPr/>
            <p:nvPr/>
          </p:nvSpPr>
          <p:spPr>
            <a:xfrm>
              <a:off x="838200" y="1352550"/>
              <a:ext cx="3429000" cy="160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93" name="TextBox 6"/>
            <p:cNvSpPr txBox="1">
              <a:spLocks noChangeArrowheads="1"/>
            </p:cNvSpPr>
            <p:nvPr/>
          </p:nvSpPr>
          <p:spPr bwMode="auto">
            <a:xfrm>
              <a:off x="304800" y="2266950"/>
              <a:ext cx="1335088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  <a:p>
              <a:pPr eaLnBrk="1" hangingPunct="1"/>
              <a:r>
                <a:rPr lang="en-US" altLang="en-US"/>
                <a:t>(“client”)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38200" y="3028950"/>
              <a:ext cx="3429000" cy="2057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95" name="TextBox 8"/>
            <p:cNvSpPr txBox="1">
              <a:spLocks noChangeArrowheads="1"/>
            </p:cNvSpPr>
            <p:nvPr/>
          </p:nvSpPr>
          <p:spPr bwMode="auto">
            <a:xfrm>
              <a:off x="2035175" y="1428750"/>
              <a:ext cx="93662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int caller()</a:t>
              </a:r>
            </a:p>
          </p:txBody>
        </p:sp>
        <p:sp>
          <p:nvSpPr>
            <p:cNvPr id="37896" name="TextBox 11"/>
            <p:cNvSpPr txBox="1">
              <a:spLocks noChangeArrowheads="1"/>
            </p:cNvSpPr>
            <p:nvPr/>
          </p:nvSpPr>
          <p:spPr bwMode="auto">
            <a:xfrm>
              <a:off x="185738" y="4332288"/>
              <a:ext cx="141446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  <a:p>
              <a:pPr eaLnBrk="1" hangingPunct="1"/>
              <a:r>
                <a:rPr lang="en-US" altLang="en-US"/>
                <a:t>(“server”)</a:t>
              </a:r>
            </a:p>
          </p:txBody>
        </p:sp>
        <p:sp>
          <p:nvSpPr>
            <p:cNvPr id="37897" name="TextBox 12"/>
            <p:cNvSpPr txBox="1">
              <a:spLocks noChangeArrowheads="1"/>
            </p:cNvSpPr>
            <p:nvPr/>
          </p:nvSpPr>
          <p:spPr bwMode="auto">
            <a:xfrm>
              <a:off x="2090738" y="4702175"/>
              <a:ext cx="957262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int callee()</a:t>
              </a:r>
            </a:p>
          </p:txBody>
        </p:sp>
        <p:sp>
          <p:nvSpPr>
            <p:cNvPr id="37898" name="TextBox 19"/>
            <p:cNvSpPr txBox="1">
              <a:spLocks noChangeArrowheads="1"/>
            </p:cNvSpPr>
            <p:nvPr/>
          </p:nvSpPr>
          <p:spPr bwMode="auto">
            <a:xfrm>
              <a:off x="1981200" y="1962150"/>
              <a:ext cx="968375" cy="30797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Client stub</a:t>
              </a:r>
            </a:p>
          </p:txBody>
        </p:sp>
        <p:sp>
          <p:nvSpPr>
            <p:cNvPr id="37899" name="TextBox 20"/>
            <p:cNvSpPr txBox="1">
              <a:spLocks noChangeArrowheads="1"/>
            </p:cNvSpPr>
            <p:nvPr/>
          </p:nvSpPr>
          <p:spPr bwMode="auto">
            <a:xfrm>
              <a:off x="2051050" y="4171950"/>
              <a:ext cx="996950" cy="307975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Server stub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495550"/>
              <a:ext cx="1676400" cy="2762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Communication module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3181350"/>
              <a:ext cx="1676400" cy="2762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Communication module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20900" y="3667125"/>
              <a:ext cx="850900" cy="2762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Times New Roman" charset="0"/>
                  <a:ea typeface="ＭＳ Ｐゴシック" charset="0"/>
                  <a:cs typeface="ＭＳ Ｐゴシック" charset="0"/>
                </a:rPr>
                <a:t>Dispatcher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743200" y="17335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2266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2749550"/>
              <a:ext cx="0" cy="355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743200" y="3452813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43200" y="39433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743200" y="44767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362200" y="44767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362200" y="39433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362200" y="3409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362200" y="280035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362200" y="22669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362200" y="1733550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dot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5630</TotalTime>
  <Words>1927</Words>
  <Application>Microsoft Office PowerPoint</Application>
  <PresentationFormat>On-screen Show (4:3)</PresentationFormat>
  <Paragraphs>414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MS PGothic</vt:lpstr>
      <vt:lpstr>Angsana New</vt:lpstr>
      <vt:lpstr>Arial</vt:lpstr>
      <vt:lpstr>Calibri</vt:lpstr>
      <vt:lpstr>Century Gothic</vt:lpstr>
      <vt:lpstr>Consolas</vt:lpstr>
      <vt:lpstr>Cordia New</vt:lpstr>
      <vt:lpstr>Courier New</vt:lpstr>
      <vt:lpstr>メイリオ</vt:lpstr>
      <vt:lpstr>新細明體</vt:lpstr>
      <vt:lpstr>Symbol</vt:lpstr>
      <vt:lpstr>Tahoma</vt:lpstr>
      <vt:lpstr>Times New Roman</vt:lpstr>
      <vt:lpstr>Wingdings</vt:lpstr>
      <vt:lpstr>Wingdings 3</vt:lpstr>
      <vt:lpstr>Ion</vt:lpstr>
      <vt:lpstr>#06 RPC &amp; REST</vt:lpstr>
      <vt:lpstr>Introduction</vt:lpstr>
      <vt:lpstr>RPC Model</vt:lpstr>
      <vt:lpstr>Characteristics</vt:lpstr>
      <vt:lpstr>Features</vt:lpstr>
      <vt:lpstr>Limitations</vt:lpstr>
      <vt:lpstr>Design Issues</vt:lpstr>
      <vt:lpstr>Design Issues</vt:lpstr>
      <vt:lpstr>RPC Components</vt:lpstr>
      <vt:lpstr>Generating Code</vt:lpstr>
      <vt:lpstr>Marshalling</vt:lpstr>
      <vt:lpstr>JSON-RPC</vt:lpstr>
      <vt:lpstr>Example: adding</vt:lpstr>
      <vt:lpstr>REST and HTTP</vt:lpstr>
      <vt:lpstr>Main Concepts</vt:lpstr>
      <vt:lpstr>Resources</vt:lpstr>
      <vt:lpstr>Verbs</vt:lpstr>
      <vt:lpstr>HTTP GET</vt:lpstr>
      <vt:lpstr>HTTP PUT, POST, DELETE</vt:lpstr>
      <vt:lpstr>Representations</vt:lpstr>
      <vt:lpstr>Why is it called  "Representational State Transfer"?</vt:lpstr>
      <vt:lpstr>Architecture Style</vt:lpstr>
      <vt:lpstr>Example: REST for bears</vt:lpstr>
      <vt:lpstr>Example: Create a bear</vt:lpstr>
      <vt:lpstr>Try REST API</vt:lpstr>
      <vt:lpstr>Restful - React</vt:lpstr>
      <vt:lpstr>Get all bears (1)</vt:lpstr>
      <vt:lpstr>Get all bears (2)</vt:lpstr>
      <vt:lpstr>Cross-Origin Resource Sharing (CORS)</vt:lpstr>
      <vt:lpstr>Axios: Post and Delete example</vt:lpstr>
      <vt:lpstr>React - Redux - Router</vt:lpstr>
      <vt:lpstr>Redux</vt:lpstr>
      <vt:lpstr>Component</vt:lpstr>
      <vt:lpstr>Actions</vt:lpstr>
      <vt:lpstr>Reducers</vt:lpstr>
      <vt:lpstr>React-Redux</vt:lpstr>
      <vt:lpstr>Reducer</vt:lpstr>
      <vt:lpstr>Main page - Router</vt:lpstr>
      <vt:lpstr>Main page - Router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Warodom Werapun</cp:lastModifiedBy>
  <cp:revision>177</cp:revision>
  <dcterms:created xsi:type="dcterms:W3CDTF">2015-01-06T03:59:55Z</dcterms:created>
  <dcterms:modified xsi:type="dcterms:W3CDTF">2018-01-06T17:06:16Z</dcterms:modified>
</cp:coreProperties>
</file>