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26" r:id="rId4"/>
    <p:sldId id="337" r:id="rId5"/>
    <p:sldId id="355" r:id="rId6"/>
    <p:sldId id="356" r:id="rId7"/>
    <p:sldId id="357" r:id="rId8"/>
    <p:sldId id="402" r:id="rId9"/>
    <p:sldId id="403" r:id="rId10"/>
    <p:sldId id="404" r:id="rId11"/>
    <p:sldId id="406" r:id="rId12"/>
    <p:sldId id="362" r:id="rId13"/>
    <p:sldId id="407" r:id="rId14"/>
    <p:sldId id="408" r:id="rId15"/>
    <p:sldId id="409" r:id="rId16"/>
    <p:sldId id="414" r:id="rId17"/>
    <p:sldId id="410" r:id="rId18"/>
    <p:sldId id="411" r:id="rId19"/>
    <p:sldId id="412" r:id="rId20"/>
    <p:sldId id="413" r:id="rId21"/>
    <p:sldId id="415" r:id="rId22"/>
    <p:sldId id="416" r:id="rId23"/>
    <p:sldId id="417" r:id="rId24"/>
    <p:sldId id="418" r:id="rId25"/>
    <p:sldId id="334" r:id="rId26"/>
    <p:sldId id="419" r:id="rId27"/>
    <p:sldId id="331" r:id="rId28"/>
    <p:sldId id="420" r:id="rId29"/>
    <p:sldId id="421" r:id="rId30"/>
    <p:sldId id="426" r:id="rId31"/>
    <p:sldId id="423" r:id="rId32"/>
    <p:sldId id="424" r:id="rId33"/>
    <p:sldId id="364" r:id="rId34"/>
    <p:sldId id="346" r:id="rId35"/>
    <p:sldId id="348" r:id="rId36"/>
    <p:sldId id="350" r:id="rId37"/>
    <p:sldId id="351" r:id="rId38"/>
    <p:sldId id="425" r:id="rId39"/>
    <p:sldId id="338" r:id="rId40"/>
    <p:sldId id="395" r:id="rId41"/>
    <p:sldId id="430" r:id="rId42"/>
    <p:sldId id="396" r:id="rId43"/>
    <p:sldId id="397" r:id="rId44"/>
    <p:sldId id="429" r:id="rId45"/>
    <p:sldId id="329" r:id="rId46"/>
    <p:sldId id="400" r:id="rId47"/>
    <p:sldId id="428" r:id="rId48"/>
    <p:sldId id="399" r:id="rId49"/>
    <p:sldId id="398" r:id="rId50"/>
  </p:sldIdLst>
  <p:sldSz cx="9144000" cy="6858000" type="screen4x3"/>
  <p:notesSz cx="7099300" cy="102362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07"/>
    <a:srgbClr val="000000"/>
    <a:srgbClr val="418F6E"/>
    <a:srgbClr val="74C052"/>
    <a:srgbClr val="00CC66"/>
    <a:srgbClr val="96D474"/>
    <a:srgbClr val="797CEB"/>
    <a:srgbClr val="FF3300"/>
    <a:srgbClr val="CCE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45" autoAdjust="0"/>
    <p:restoredTop sz="86377" autoAdjust="0"/>
  </p:normalViewPr>
  <p:slideViewPr>
    <p:cSldViewPr>
      <p:cViewPr varScale="1">
        <p:scale>
          <a:sx n="86" d="100"/>
          <a:sy n="86" d="100"/>
        </p:scale>
        <p:origin x="-9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725"/>
    </p:cViewPr>
  </p:sorterViewPr>
  <p:notesViewPr>
    <p:cSldViewPr>
      <p:cViewPr>
        <p:scale>
          <a:sx n="100" d="100"/>
          <a:sy n="100" d="100"/>
        </p:scale>
        <p:origin x="-870" y="244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8550"/>
            <a:ext cx="2065338" cy="24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509" tIns="47755" rIns="95509" bIns="47755" numCol="1" anchor="b" anchorCtr="0" compatLnSpc="1">
            <a:prstTxWarp prst="textNoShape">
              <a:avLst/>
            </a:prstTxWarp>
            <a:spAutoFit/>
          </a:bodyPr>
          <a:lstStyle>
            <a:lvl1pPr defTabSz="955675">
              <a:defRPr sz="1000"/>
            </a:lvl1pPr>
          </a:lstStyle>
          <a:p>
            <a:r>
              <a:rPr lang="en-US"/>
              <a:t>241-302</a:t>
            </a:r>
            <a:r>
              <a:rPr lang="th-TH"/>
              <a:t> Comp. Eng. Lab I</a:t>
            </a:r>
            <a:r>
              <a:rPr lang="en-US">
                <a:cs typeface="Cordia New" pitchFamily="34" charset="-34"/>
              </a:rPr>
              <a:t>I</a:t>
            </a:r>
            <a:r>
              <a:rPr lang="th-TH"/>
              <a:t>. Java</a:t>
            </a:r>
            <a:r>
              <a:rPr lang="en-US"/>
              <a:t> 3</a:t>
            </a:r>
            <a:r>
              <a:rPr lang="th-TH"/>
              <a:t>D</a:t>
            </a: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59575" y="9988550"/>
            <a:ext cx="339725" cy="24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509" tIns="47755" rIns="95509" bIns="47755" numCol="1" anchor="b" anchorCtr="0" compatLnSpc="1">
            <a:prstTxWarp prst="textNoShape">
              <a:avLst/>
            </a:prstTxWarp>
            <a:spAutoFit/>
          </a:bodyPr>
          <a:lstStyle>
            <a:lvl1pPr algn="r" defTabSz="955675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fld id="{62D27EAE-210A-4B1E-9D4B-CD527CF75E1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076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9" tIns="47755" rIns="95509" bIns="47755" numCol="1" anchor="t" anchorCtr="0" compatLnSpc="1">
            <a:prstTxWarp prst="textNoShape">
              <a:avLst/>
            </a:prstTxWarp>
          </a:bodyPr>
          <a:lstStyle>
            <a:lvl1pPr defTabSz="955675">
              <a:defRPr sz="13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9" tIns="47755" rIns="95509" bIns="4775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9" tIns="47755" rIns="95509" bIns="477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0"/>
            <a:r>
              <a:rPr lang="ko-KR" altLang="en-US" noProof="0" smtClean="0"/>
              <a:t>둘째 수준</a:t>
            </a:r>
          </a:p>
          <a:p>
            <a:pPr lvl="0"/>
            <a:r>
              <a:rPr lang="ko-KR" altLang="en-US" noProof="0" smtClean="0"/>
              <a:t>셋째 수준</a:t>
            </a:r>
          </a:p>
          <a:p>
            <a:pPr lvl="0"/>
            <a:r>
              <a:rPr lang="ko-KR" altLang="en-US" noProof="0" smtClean="0"/>
              <a:t>넷째 수준</a:t>
            </a:r>
          </a:p>
          <a:p>
            <a:pPr lvl="0"/>
            <a:r>
              <a:rPr lang="ko-KR" altLang="en-US" noProof="0" smtClean="0"/>
              <a:t>다섯째 수준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9" tIns="47755" rIns="95509" bIns="47755" numCol="1" anchor="b" anchorCtr="0" compatLnSpc="1">
            <a:prstTxWarp prst="textNoShape">
              <a:avLst/>
            </a:prstTxWarp>
          </a:bodyPr>
          <a:lstStyle>
            <a:lvl1pPr defTabSz="955675">
              <a:defRPr sz="13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9" tIns="47755" rIns="95509" bIns="4775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1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F206984-4373-40BC-8E44-2C5679BB3E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8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맑은 고딕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맑은 고딕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맑은 고딕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맑은 고딕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맑은 고딕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fld id="{9F0A8E9C-6B94-40FE-8874-BCB101E637CE}" type="slidenum">
              <a:rPr lang="en-US" altLang="ko-KR" sz="1300" smtClean="0">
                <a:latin typeface="굴림" pitchFamily="34" charset="-127"/>
              </a:rPr>
              <a:pPr eaLnBrk="1" hangingPunct="1"/>
              <a:t>1</a:t>
            </a:fld>
            <a:endParaRPr lang="en-US" altLang="ko-KR" sz="1300" smtClean="0">
              <a:latin typeface="굴림" pitchFamily="34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smtClean="0">
              <a:latin typeface="Arial" pitchFamily="34" charset="0"/>
              <a:ea typeface="맑은 고딕" pitchFamily="34" charset="-127"/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fld id="{4AEE77E6-F489-489A-A2CD-EB3548FA6527}" type="slidenum">
              <a:rPr lang="en-US" altLang="ko-KR" sz="1300" smtClean="0">
                <a:latin typeface="굴림" pitchFamily="34" charset="-127"/>
              </a:rPr>
              <a:pPr eaLnBrk="1" hangingPunct="1"/>
              <a:t>2</a:t>
            </a:fld>
            <a:endParaRPr lang="en-US" altLang="ko-KR" sz="1300" smtClean="0">
              <a:latin typeface="굴림" pitchFamily="34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smtClean="0">
              <a:latin typeface="Arial" pitchFamily="34" charset="0"/>
              <a:ea typeface="맑은 고딕" pitchFamily="34" charset="-127"/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fld id="{796E8052-F81F-4FD5-8B7C-31008B1F3E8B}" type="slidenum">
              <a:rPr lang="en-US" altLang="ko-KR" sz="1300" smtClean="0">
                <a:latin typeface="굴림" pitchFamily="34" charset="-127"/>
              </a:rPr>
              <a:pPr eaLnBrk="1" hangingPunct="1"/>
              <a:t>3</a:t>
            </a:fld>
            <a:endParaRPr lang="en-US" altLang="ko-KR" sz="1300" smtClean="0">
              <a:latin typeface="굴림" pitchFamily="34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smtClean="0">
              <a:latin typeface="Arial" pitchFamily="34" charset="0"/>
              <a:ea typeface="맑은 고딕" pitchFamily="34" charset="-127"/>
              <a:cs typeface="Cordia New" pitchFamily="34" charset="-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fld id="{3A98DDA1-6658-41D2-A800-D9998AB1F34F}" type="slidenum">
              <a:rPr lang="en-US" altLang="ko-KR" sz="1300" smtClean="0">
                <a:latin typeface="굴림" pitchFamily="34" charset="-127"/>
              </a:rPr>
              <a:pPr eaLnBrk="1" hangingPunct="1"/>
              <a:t>5</a:t>
            </a:fld>
            <a:endParaRPr lang="en-US" altLang="ko-KR" sz="1300" smtClean="0">
              <a:latin typeface="굴림" pitchFamily="34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955675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fld id="{B4DB3164-E13C-42EE-BDEB-6C24F58AAC08}" type="slidenum">
              <a:rPr lang="en-US" altLang="ko-KR" sz="1300" smtClean="0">
                <a:latin typeface="굴림" pitchFamily="34" charset="-127"/>
              </a:rPr>
              <a:pPr eaLnBrk="1" hangingPunct="1"/>
              <a:t>6</a:t>
            </a:fld>
            <a:endParaRPr lang="en-US" altLang="ko-KR" sz="1300" smtClean="0">
              <a:latin typeface="굴림" pitchFamily="34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  <a:ea typeface="맑은 고딕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343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43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93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94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18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16069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32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555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63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7223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176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3830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400050" y="209550"/>
            <a:ext cx="1525588" cy="1525588"/>
            <a:chOff x="252" y="132"/>
            <a:chExt cx="961" cy="961"/>
          </a:xfrm>
        </p:grpSpPr>
        <p:sp>
          <p:nvSpPr>
            <p:cNvPr id="94211" name="Freeform 3"/>
            <p:cNvSpPr>
              <a:spLocks/>
            </p:cNvSpPr>
            <p:nvPr/>
          </p:nvSpPr>
          <p:spPr bwMode="auto">
            <a:xfrm>
              <a:off x="348" y="228"/>
              <a:ext cx="769" cy="769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384"/>
                </a:cxn>
                <a:cxn ang="0">
                  <a:pos x="384" y="768"/>
                </a:cxn>
                <a:cxn ang="0">
                  <a:pos x="768" y="384"/>
                </a:cxn>
                <a:cxn ang="0">
                  <a:pos x="384" y="0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00B7A5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굴림" pitchFamily="50" charset="-127"/>
              </a:endParaRPr>
            </a:p>
          </p:txBody>
        </p:sp>
        <p:sp>
          <p:nvSpPr>
            <p:cNvPr id="94212" name="Freeform 4"/>
            <p:cNvSpPr>
              <a:spLocks/>
            </p:cNvSpPr>
            <p:nvPr/>
          </p:nvSpPr>
          <p:spPr bwMode="auto">
            <a:xfrm>
              <a:off x="732" y="132"/>
              <a:ext cx="481" cy="481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80" y="480"/>
                </a:cxn>
                <a:cxn ang="0">
                  <a:pos x="384" y="480"/>
                </a:cxn>
                <a:cxn ang="0">
                  <a:pos x="0" y="96"/>
                </a:cxn>
              </a:cxnLst>
              <a:rect l="0" t="0" r="r" b="b"/>
              <a:pathLst>
                <a:path w="481" h="481">
                  <a:moveTo>
                    <a:pt x="0" y="96"/>
                  </a:moveTo>
                  <a:lnTo>
                    <a:pt x="0" y="0"/>
                  </a:lnTo>
                  <a:lnTo>
                    <a:pt x="480" y="480"/>
                  </a:lnTo>
                  <a:lnTo>
                    <a:pt x="384" y="480"/>
                  </a:lnTo>
                  <a:lnTo>
                    <a:pt x="0" y="96"/>
                  </a:lnTo>
                </a:path>
              </a:pathLst>
            </a:custGeom>
            <a:solidFill>
              <a:srgbClr val="14D1BE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굴림" pitchFamily="50" charset="-127"/>
              </a:endParaRPr>
            </a:p>
          </p:txBody>
        </p:sp>
        <p:sp>
          <p:nvSpPr>
            <p:cNvPr id="94213" name="Freeform 5"/>
            <p:cNvSpPr>
              <a:spLocks/>
            </p:cNvSpPr>
            <p:nvPr/>
          </p:nvSpPr>
          <p:spPr bwMode="auto">
            <a:xfrm>
              <a:off x="252" y="132"/>
              <a:ext cx="481" cy="481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480" y="96"/>
                </a:cxn>
                <a:cxn ang="0">
                  <a:pos x="96" y="480"/>
                </a:cxn>
                <a:cxn ang="0">
                  <a:pos x="0" y="480"/>
                </a:cxn>
                <a:cxn ang="0">
                  <a:pos x="480" y="0"/>
                </a:cxn>
              </a:cxnLst>
              <a:rect l="0" t="0" r="r" b="b"/>
              <a:pathLst>
                <a:path w="481" h="481">
                  <a:moveTo>
                    <a:pt x="480" y="0"/>
                  </a:moveTo>
                  <a:lnTo>
                    <a:pt x="480" y="96"/>
                  </a:lnTo>
                  <a:lnTo>
                    <a:pt x="96" y="480"/>
                  </a:lnTo>
                  <a:lnTo>
                    <a:pt x="0" y="480"/>
                  </a:lnTo>
                  <a:lnTo>
                    <a:pt x="480" y="0"/>
                  </a:lnTo>
                </a:path>
              </a:pathLst>
            </a:custGeom>
            <a:solidFill>
              <a:srgbClr val="8CF4EA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굴림" pitchFamily="50" charset="-127"/>
              </a:endParaRP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732" y="612"/>
              <a:ext cx="481" cy="48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80" y="0"/>
                </a:cxn>
                <a:cxn ang="0">
                  <a:pos x="0" y="480"/>
                </a:cxn>
                <a:cxn ang="0">
                  <a:pos x="0" y="384"/>
                </a:cxn>
                <a:cxn ang="0">
                  <a:pos x="384" y="0"/>
                </a:cxn>
              </a:cxnLst>
              <a:rect l="0" t="0" r="r" b="b"/>
              <a:pathLst>
                <a:path w="481" h="481">
                  <a:moveTo>
                    <a:pt x="384" y="0"/>
                  </a:moveTo>
                  <a:lnTo>
                    <a:pt x="480" y="0"/>
                  </a:lnTo>
                  <a:lnTo>
                    <a:pt x="0" y="480"/>
                  </a:lnTo>
                  <a:lnTo>
                    <a:pt x="0" y="384"/>
                  </a:lnTo>
                  <a:lnTo>
                    <a:pt x="384" y="0"/>
                  </a:lnTo>
                </a:path>
              </a:pathLst>
            </a:custGeom>
            <a:solidFill>
              <a:srgbClr val="00968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굴림" pitchFamily="50" charset="-127"/>
              </a:endParaRPr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52" y="612"/>
              <a:ext cx="481" cy="481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480" y="384"/>
                </a:cxn>
                <a:cxn ang="0">
                  <a:pos x="480" y="480"/>
                </a:cxn>
                <a:cxn ang="0">
                  <a:pos x="0" y="0"/>
                </a:cxn>
                <a:cxn ang="0">
                  <a:pos x="96" y="0"/>
                </a:cxn>
              </a:cxnLst>
              <a:rect l="0" t="0" r="r" b="b"/>
              <a:pathLst>
                <a:path w="481" h="481">
                  <a:moveTo>
                    <a:pt x="96" y="0"/>
                  </a:moveTo>
                  <a:lnTo>
                    <a:pt x="480" y="384"/>
                  </a:lnTo>
                  <a:lnTo>
                    <a:pt x="480" y="480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solidFill>
              <a:srgbClr val="006B6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굴림" pitchFamily="50" charset="-127"/>
              </a:endParaRPr>
            </a:p>
          </p:txBody>
        </p:sp>
      </p:grpSp>
      <p:sp>
        <p:nvSpPr>
          <p:cNvPr id="9421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9421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850900" y="6502400"/>
            <a:ext cx="24479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r>
              <a:rPr lang="th-TH" sz="1200"/>
              <a:t>24</a:t>
            </a:r>
            <a:r>
              <a:rPr lang="en-US" sz="1200"/>
              <a:t>1</a:t>
            </a:r>
            <a:r>
              <a:rPr lang="th-TH" sz="1200"/>
              <a:t>-302 Comp. Eng. Lab I</a:t>
            </a:r>
            <a:r>
              <a:rPr lang="en-US" sz="1200">
                <a:cs typeface="Angsana New" pitchFamily="18" charset="-34"/>
              </a:rPr>
              <a:t>I</a:t>
            </a:r>
            <a:r>
              <a:rPr lang="th-TH" sz="1200"/>
              <a:t>. Java 3D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8693150" y="6500813"/>
            <a:ext cx="3587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CAF1D1A1-E38D-46D0-9B05-DD0FC8B90936}" type="slidenum">
              <a:rPr lang="en-US" sz="1200">
                <a:ea typeface="굴림" pitchFamily="50" charset="-127"/>
              </a:rPr>
              <a:pPr algn="r">
                <a:defRPr/>
              </a:pPr>
              <a:t>‹#›</a:t>
            </a:fld>
            <a:endParaRPr lang="th-TH" sz="1200">
              <a:ea typeface="굴림" pitchFamily="50" charset="-127"/>
            </a:endParaRPr>
          </a:p>
        </p:txBody>
      </p:sp>
      <p:pic>
        <p:nvPicPr>
          <p:cNvPr id="3079" name="Picture 12" descr="header Coe 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52400"/>
            <a:ext cx="7381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Icon Coe 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24600"/>
            <a:ext cx="660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Arial" pitchFamily="34" charset="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7772400" cy="1143000"/>
          </a:xfrm>
        </p:spPr>
        <p:txBody>
          <a:bodyPr/>
          <a:lstStyle/>
          <a:p>
            <a:r>
              <a:rPr lang="en-US" smtClean="0">
                <a:effectLst/>
              </a:rPr>
              <a:t>Introduction to Java 3D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457200" y="3016250"/>
            <a:ext cx="35972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sz="2800"/>
              <a:t>Dr. Andrew Davison</a:t>
            </a:r>
            <a:br>
              <a:rPr lang="th-TH" sz="2800"/>
            </a:br>
            <a:r>
              <a:rPr lang="en-US" sz="2800"/>
              <a:t>WiG Lab Office</a:t>
            </a:r>
            <a:r>
              <a:rPr lang="th-TH" sz="2800"/>
              <a:t>, CoE</a:t>
            </a:r>
            <a:br>
              <a:rPr lang="th-TH" sz="2800"/>
            </a:br>
            <a:r>
              <a:rPr lang="th-TH" sz="1800">
                <a:latin typeface="Courier New" pitchFamily="49" charset="0"/>
              </a:rPr>
              <a:t>ad@fivedots.coe.psu.ac.th</a:t>
            </a:r>
          </a:p>
        </p:txBody>
      </p:sp>
      <p:sp>
        <p:nvSpPr>
          <p:cNvPr id="4100" name="Text Box 8"/>
          <p:cNvSpPr txBox="1">
            <a:spLocks noChangeArrowheads="1"/>
          </p:cNvSpPr>
          <p:nvPr/>
        </p:nvSpPr>
        <p:spPr bwMode="auto">
          <a:xfrm>
            <a:off x="787400" y="458788"/>
            <a:ext cx="631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241</a:t>
            </a:r>
            <a:r>
              <a:rPr lang="th-TH"/>
              <a:t>-</a:t>
            </a:r>
            <a:r>
              <a:rPr lang="en-US"/>
              <a:t>302</a:t>
            </a:r>
            <a:r>
              <a:rPr lang="th-TH"/>
              <a:t>, Computer Engineering Lab I</a:t>
            </a:r>
            <a:r>
              <a:rPr lang="en-US">
                <a:cs typeface="Angsana New" pitchFamily="18" charset="-34"/>
              </a:rPr>
              <a:t>I</a:t>
            </a:r>
            <a:r>
              <a:rPr lang="th-TH"/>
              <a:t> (</a:t>
            </a:r>
            <a:r>
              <a:rPr lang="en-US">
                <a:cs typeface="Angsana New" pitchFamily="18" charset="-34"/>
              </a:rPr>
              <a:t>3rd Year</a:t>
            </a:r>
            <a:r>
              <a:rPr lang="th-TH"/>
              <a:t>)</a:t>
            </a:r>
          </a:p>
        </p:txBody>
      </p:sp>
      <p:pic>
        <p:nvPicPr>
          <p:cNvPr id="4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43200"/>
            <a:ext cx="4724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Checkers</a:t>
            </a: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D.java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1800" smtClean="0">
                <a:effectLst/>
                <a:latin typeface="Courier New" pitchFamily="49" charset="0"/>
              </a:rPr>
              <a:t>	public class Checkers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 extends JFrame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{ public Checkers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D()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{ super("Checkers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D");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Container c = getContentPane();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c.setLayout( new BorderLayout() 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WrapCheckers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3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 w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3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 = new WrapCheckers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3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D();</a:t>
            </a:r>
            <a:b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       // panel holding the 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 scene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c.add(w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d, BorderLayout.CENTER);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setDefaultCloseOperation( JFrame.EXIT_ON_CLOSE 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pack();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setResizable(false);    // fixed size display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</a:t>
            </a:r>
            <a:r>
              <a:rPr lang="en-US" sz="1800" smtClean="0">
                <a:effectLst/>
                <a:latin typeface="Courier New" pitchFamily="49" charset="0"/>
              </a:rPr>
              <a:t>  setVisible(true)</a:t>
            </a:r>
            <a:r>
              <a:rPr lang="th-TH" sz="1800" smtClean="0">
                <a:effectLst/>
                <a:latin typeface="Courier New" pitchFamily="49" charset="0"/>
              </a:rPr>
              <a:t>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} // end of Checkers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D()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public static void main(String[] args)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</a:t>
            </a:r>
            <a:r>
              <a:rPr lang="en-US" sz="1800" smtClean="0">
                <a:effectLst/>
                <a:latin typeface="Courier New" pitchFamily="49" charset="0"/>
              </a:rPr>
              <a:t> {</a:t>
            </a:r>
            <a:r>
              <a:rPr lang="th-TH" sz="1800" smtClean="0">
                <a:effectLst/>
                <a:latin typeface="Courier New" pitchFamily="49" charset="0"/>
              </a:rPr>
              <a:t> new Checkers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D(); }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} // end of Checkers3D class</a:t>
            </a:r>
          </a:p>
          <a:p>
            <a:endParaRPr lang="th-TH" sz="16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8750" cy="1104900"/>
          </a:xfrm>
        </p:spPr>
        <p:txBody>
          <a:bodyPr/>
          <a:lstStyle/>
          <a:p>
            <a:r>
              <a:rPr lang="th-TH" smtClean="0">
                <a:effectLst/>
              </a:rPr>
              <a:t>Scene Graph for Checkers</a:t>
            </a: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D</a:t>
            </a:r>
          </a:p>
        </p:txBody>
      </p:sp>
      <p:pic>
        <p:nvPicPr>
          <p:cNvPr id="14339" name="Picture 4" descr="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81125"/>
            <a:ext cx="556260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397750" y="3032125"/>
            <a:ext cx="1431925" cy="7016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>
                <a:solidFill>
                  <a:srgbClr val="000000"/>
                </a:solidFill>
              </a:rPr>
              <a:t>view branch</a:t>
            </a:r>
          </a:p>
          <a:p>
            <a:pPr eaLnBrk="1" hangingPunct="1"/>
            <a:r>
              <a:rPr lang="th-TH" sz="2000">
                <a:solidFill>
                  <a:srgbClr val="000000"/>
                </a:solidFill>
              </a:rPr>
              <a:t>not shown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smtClean="0">
                <a:effectLst/>
              </a:rPr>
              <a:t>Building the Scene Graph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mtClean="0">
                <a:effectLst/>
                <a:cs typeface="Cordia New" pitchFamily="34" charset="-34"/>
              </a:rPr>
              <a:t>The </a:t>
            </a:r>
            <a:r>
              <a:rPr lang="en-US" sz="2400" smtClean="0">
                <a:effectLst/>
                <a:latin typeface="Courier New" pitchFamily="49" charset="0"/>
              </a:rPr>
              <a:t>VirtualUniverse</a:t>
            </a:r>
            <a:r>
              <a:rPr lang="en-US" smtClean="0">
                <a:effectLst/>
                <a:cs typeface="Cordia New" pitchFamily="34" charset="-34"/>
              </a:rPr>
              <a:t>, </a:t>
            </a:r>
            <a:r>
              <a:rPr lang="en-US" sz="2400" smtClean="0">
                <a:effectLst/>
                <a:latin typeface="Courier New" pitchFamily="49" charset="0"/>
              </a:rPr>
              <a:t>Locale</a:t>
            </a:r>
            <a:r>
              <a:rPr lang="en-US" smtClean="0">
                <a:effectLst/>
                <a:cs typeface="Cordia New" pitchFamily="34" charset="-34"/>
              </a:rPr>
              <a:t>, and view branch graph often have the same structure across different applications</a:t>
            </a:r>
          </a:p>
          <a:p>
            <a:pPr lvl="1">
              <a:spcAft>
                <a:spcPts val="600"/>
              </a:spcAft>
            </a:pPr>
            <a:r>
              <a:rPr lang="en-US" smtClean="0">
                <a:effectLst/>
                <a:cs typeface="Cordia New" pitchFamily="34" charset="-34"/>
              </a:rPr>
              <a:t>programmers usually create them with the </a:t>
            </a:r>
            <a:r>
              <a:rPr lang="en-US" sz="2400" smtClean="0">
                <a:effectLst/>
                <a:latin typeface="Courier New" pitchFamily="49" charset="0"/>
              </a:rPr>
              <a:t>SimpleUniverse</a:t>
            </a:r>
            <a:r>
              <a:rPr lang="en-US" smtClean="0">
                <a:effectLst/>
                <a:cs typeface="Cordia New" pitchFamily="34" charset="-34"/>
              </a:rPr>
              <a:t> utility class</a:t>
            </a:r>
          </a:p>
          <a:p>
            <a:pPr>
              <a:lnSpc>
                <a:spcPct val="80000"/>
              </a:lnSpc>
            </a:pPr>
            <a:endParaRPr lang="de-DE" sz="2800" smtClean="0">
              <a:effectLst/>
            </a:endParaRPr>
          </a:p>
          <a:p>
            <a:pPr>
              <a:lnSpc>
                <a:spcPct val="80000"/>
              </a:lnSpc>
            </a:pPr>
            <a:endParaRPr lang="de-DE" sz="2800" smtClean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8750" cy="1104900"/>
          </a:xfrm>
        </p:spPr>
        <p:txBody>
          <a:bodyPr/>
          <a:lstStyle/>
          <a:p>
            <a:r>
              <a:rPr lang="th-TH" smtClean="0">
                <a:effectLst/>
              </a:rPr>
              <a:t>WrapChecker</a:t>
            </a: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D Constructor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924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1800" smtClean="0">
                <a:effectLst/>
                <a:latin typeface="Courier New" pitchFamily="49" charset="0"/>
              </a:rPr>
              <a:t>	  private SimpleUniverse su;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private BranchGroup sceneBG;  // for content branch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private BoundingSphere bounds;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		: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public WrapCheckers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D()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{ setLayout( new BorderLayout() 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setOpaque( false 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setPreferredSize( new Dimension(PWIDTH, PHEIGHT));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GraphicsConfiguration config =					SimpleUniverse.getPreferredConfiguration();</a:t>
            </a:r>
            <a:b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</a:b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    Canvas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3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 canvas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3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 = new Canvas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3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D(config);</a:t>
            </a:r>
            <a:b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add("Center", canvas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canvas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D.setFocusable(true);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canvas</a:t>
            </a:r>
            <a:r>
              <a:rPr lang="en-US" sz="1800" smtClean="0">
                <a:effectLst/>
                <a:latin typeface="Courier New" pitchFamily="49" charset="0"/>
              </a:rPr>
              <a:t>3</a:t>
            </a:r>
            <a:r>
              <a:rPr lang="th-TH" sz="1800" smtClean="0">
                <a:effectLst/>
                <a:latin typeface="Courier New" pitchFamily="49" charset="0"/>
              </a:rPr>
              <a:t>D.requestFocus();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su = new SimpleUniverse(canvas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3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D);</a:t>
            </a: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			: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1800" smtClean="0">
                <a:effectLst/>
                <a:latin typeface="Courier New" pitchFamily="49" charset="0"/>
              </a:rPr>
              <a:t>	    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createSceneGraph();</a:t>
            </a: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initUserPosition();      // set user's viewpoint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orbitControls(canvas3D);  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      // controls for moving the viewpoint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su.addBranchGraph( sceneBG 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} // end of WrapCheckers3D()</a:t>
            </a:r>
          </a:p>
          <a:p>
            <a:endParaRPr lang="th-TH" sz="18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createSceneGraph()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1800" smtClean="0">
                <a:effectLst/>
                <a:latin typeface="Courier New" pitchFamily="49" charset="0"/>
              </a:rPr>
              <a:t>	  private void createSceneGraph()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// initilise the scene below sceneBG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{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sceneBG = new BranchGroup();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bounds = new BoundingSphere(new Point3d(0,0,0),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						BOUNDSIZE);  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lightScene();         // add the light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addBackground();      // add the sky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sceneBG.addChild( new CheckerFloor().getBG() ); 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				  // add the floor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floatingSphere();     // add the floating sphere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sceneBG.compile();   // fix the scene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} // end of createSceneGraph()</a:t>
            </a:r>
          </a:p>
          <a:p>
            <a:endParaRPr lang="th-TH" sz="18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4</a:t>
            </a:r>
            <a:r>
              <a:rPr lang="th-TH" smtClean="0">
                <a:effectLst/>
              </a:rPr>
              <a:t>.  Lighting a Scene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20000" cy="4572000"/>
          </a:xfrm>
        </p:spPr>
        <p:txBody>
          <a:bodyPr/>
          <a:lstStyle/>
          <a:p>
            <a:r>
              <a:rPr lang="th-TH" smtClean="0">
                <a:effectLst/>
              </a:rPr>
              <a:t>There are four types of lighting:</a:t>
            </a:r>
          </a:p>
          <a:p>
            <a:pPr lvl="1"/>
            <a:r>
              <a:rPr lang="th-TH" smtClean="0">
                <a:effectLst/>
              </a:rPr>
              <a:t>ambient light</a:t>
            </a:r>
          </a:p>
          <a:p>
            <a:pPr lvl="1"/>
            <a:r>
              <a:rPr lang="th-TH" smtClean="0">
                <a:effectLst/>
              </a:rPr>
              <a:t>directional light</a:t>
            </a:r>
          </a:p>
          <a:p>
            <a:pPr lvl="1"/>
            <a:r>
              <a:rPr lang="th-TH" smtClean="0">
                <a:effectLst/>
              </a:rPr>
              <a:t>point light</a:t>
            </a:r>
          </a:p>
          <a:p>
            <a:pPr lvl="1"/>
            <a:r>
              <a:rPr lang="th-TH" smtClean="0">
                <a:effectLst/>
              </a:rPr>
              <a:t>spotlight</a:t>
            </a:r>
          </a:p>
          <a:p>
            <a:pPr lvl="1"/>
            <a:endParaRPr lang="th-TH" smtClean="0">
              <a:effectLst/>
            </a:endParaRPr>
          </a:p>
          <a:p>
            <a:r>
              <a:rPr lang="th-TH" sz="2800" smtClean="0">
                <a:effectLst/>
              </a:rPr>
              <a:t>Any number of these can be added to a scene.</a:t>
            </a:r>
          </a:p>
          <a:p>
            <a:r>
              <a:rPr lang="th-TH" sz="2800" smtClean="0">
                <a:effectLst/>
              </a:rPr>
              <a:t>A shape must be set up to reflect light (see later).</a:t>
            </a:r>
          </a:p>
          <a:p>
            <a:pPr lvl="1"/>
            <a:endParaRPr lang="th-TH" smtClean="0">
              <a:effectLst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8750" cy="495300"/>
          </a:xfrm>
        </p:spPr>
        <p:txBody>
          <a:bodyPr/>
          <a:lstStyle/>
          <a:p>
            <a:r>
              <a:rPr lang="de-DE" smtClean="0">
                <a:effectLst/>
              </a:rPr>
              <a:t>4.1.  Ambient Light</a:t>
            </a:r>
            <a:endParaRPr lang="de-DE" sz="3600" smtClean="0">
              <a:effectLst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543800" cy="2360613"/>
          </a:xfrm>
        </p:spPr>
        <p:txBody>
          <a:bodyPr/>
          <a:lstStyle/>
          <a:p>
            <a:pPr marL="381000" indent="-381000"/>
            <a:r>
              <a:rPr lang="de-DE" sz="3600" smtClean="0">
                <a:effectLst/>
                <a:cs typeface="Cordia New" pitchFamily="34" charset="-34"/>
              </a:rPr>
              <a:t>Ambient light has the same intensity in all locations and directions</a:t>
            </a:r>
          </a:p>
          <a:p>
            <a:pPr marL="990600" lvl="1" indent="-533400"/>
            <a:r>
              <a:rPr lang="de-DE" sz="3200" smtClean="0">
                <a:effectLst/>
                <a:cs typeface="Cordia New" pitchFamily="34" charset="-34"/>
              </a:rPr>
              <a:t>used as a kind of 'background' lighting in many scenes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8750" cy="495300"/>
          </a:xfrm>
        </p:spPr>
        <p:txBody>
          <a:bodyPr/>
          <a:lstStyle/>
          <a:p>
            <a:r>
              <a:rPr lang="de-DE" smtClean="0">
                <a:effectLst/>
              </a:rPr>
              <a:t>4.2.  Directional Light</a:t>
            </a:r>
            <a:endParaRPr lang="de-DE" sz="3600" smtClean="0">
              <a:effectLst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1371600"/>
          </a:xfrm>
        </p:spPr>
        <p:txBody>
          <a:bodyPr/>
          <a:lstStyle/>
          <a:p>
            <a:r>
              <a:rPr lang="de-DE" sz="3600" smtClean="0">
                <a:effectLst/>
                <a:cs typeface="Cordia New" pitchFamily="34" charset="-34"/>
              </a:rPr>
              <a:t>Provides light shining in one direction</a:t>
            </a:r>
          </a:p>
          <a:p>
            <a:pPr lvl="1"/>
            <a:r>
              <a:rPr lang="de-DE" sz="3200" smtClean="0">
                <a:effectLst/>
                <a:cs typeface="Cordia New" pitchFamily="34" charset="-34"/>
              </a:rPr>
              <a:t>often used to approximate the sun</a:t>
            </a:r>
          </a:p>
          <a:p>
            <a:endParaRPr lang="de-DE" smtClean="0">
              <a:effectLst/>
              <a:cs typeface="Cordia New" pitchFamily="34" charset="-34"/>
            </a:endParaRPr>
          </a:p>
        </p:txBody>
      </p:sp>
      <p:pic>
        <p:nvPicPr>
          <p:cNvPr id="21508" name="Picture 4" descr="ExDirectional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8750" cy="495300"/>
          </a:xfrm>
        </p:spPr>
        <p:txBody>
          <a:bodyPr/>
          <a:lstStyle/>
          <a:p>
            <a:r>
              <a:rPr lang="de-DE" smtClean="0">
                <a:effectLst/>
              </a:rPr>
              <a:t>4.3.  Point Light</a:t>
            </a:r>
            <a:endParaRPr lang="de-DE" sz="3600" smtClean="0">
              <a:effectLst/>
            </a:endParaRPr>
          </a:p>
        </p:txBody>
      </p:sp>
      <p:sp>
        <p:nvSpPr>
          <p:cNvPr id="19046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38200" y="1524000"/>
            <a:ext cx="7772400" cy="2590800"/>
          </a:xfrm>
        </p:spPr>
        <p:txBody>
          <a:bodyPr/>
          <a:lstStyle/>
          <a:p>
            <a:r>
              <a:rPr lang="de-DE" sz="3600" smtClean="0">
                <a:effectLst/>
              </a:rPr>
              <a:t>Light emitted from a point</a:t>
            </a:r>
          </a:p>
          <a:p>
            <a:pPr lvl="1"/>
            <a:r>
              <a:rPr lang="de-DE" sz="3200" smtClean="0">
                <a:effectLst/>
              </a:rPr>
              <a:t>the intensity changes with distance</a:t>
            </a:r>
          </a:p>
          <a:p>
            <a:pPr lvl="1"/>
            <a:r>
              <a:rPr lang="de-DE" sz="3200" smtClean="0">
                <a:effectLst/>
              </a:rPr>
              <a:t>often used to approximate light bulbs, candles, etc.</a:t>
            </a:r>
            <a:endParaRPr lang="de-DE" smtClean="0">
              <a:effectLst/>
            </a:endParaRPr>
          </a:p>
        </p:txBody>
      </p:sp>
      <p:pic>
        <p:nvPicPr>
          <p:cNvPr id="22532" name="Picture 4" descr="ExPoint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ffectLst/>
                <a:ea typeface="굴림" pitchFamily="34" charset="-127"/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ffectLst/>
                <a:ea typeface="굴림" pitchFamily="34" charset="-127"/>
              </a:rPr>
              <a:t>1.  Java 3D Overview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ffectLst/>
                <a:ea typeface="굴림" pitchFamily="34" charset="-127"/>
              </a:rPr>
              <a:t>2.  What is a Scene Graph?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ffectLst/>
                <a:ea typeface="굴림" pitchFamily="34" charset="-127"/>
              </a:rPr>
              <a:t>3.  A Java 3D Skeleton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ffectLst/>
                <a:ea typeface="굴림" pitchFamily="34" charset="-127"/>
              </a:rPr>
              <a:t>4.  Lighting a Scene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ffectLst/>
                <a:ea typeface="굴림" pitchFamily="34" charset="-127"/>
              </a:rPr>
              <a:t>5.  Making a Background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ffectLst/>
                <a:ea typeface="굴림" pitchFamily="34" charset="-127"/>
              </a:rPr>
              <a:t>6.  3D Shapes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ffectLst/>
                <a:ea typeface="굴림" pitchFamily="34" charset="-127"/>
              </a:rPr>
              <a:t>7.  Shape Colour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ffectLst/>
                <a:ea typeface="굴림" pitchFamily="34" charset="-127"/>
              </a:rPr>
              <a:t>8.  Transformations</a:t>
            </a:r>
          </a:p>
          <a:p>
            <a:pPr>
              <a:lnSpc>
                <a:spcPct val="90000"/>
              </a:lnSpc>
            </a:pPr>
            <a:r>
              <a:rPr lang="en-US" altLang="ko-KR" smtClean="0">
                <a:effectLst/>
                <a:ea typeface="굴림" pitchFamily="34" charset="-127"/>
              </a:rPr>
              <a:t>9.  More Information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8750" cy="495300"/>
          </a:xfrm>
        </p:spPr>
        <p:txBody>
          <a:bodyPr/>
          <a:lstStyle/>
          <a:p>
            <a:r>
              <a:rPr lang="de-DE" smtClean="0">
                <a:effectLst/>
              </a:rPr>
              <a:t>4.4.  SpotLight</a:t>
            </a:r>
            <a:endParaRPr lang="de-DE" sz="3600" smtClean="0">
              <a:effectLst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1295400"/>
          </a:xfrm>
        </p:spPr>
        <p:txBody>
          <a:bodyPr/>
          <a:lstStyle/>
          <a:p>
            <a:r>
              <a:rPr lang="de-DE" sz="3600" smtClean="0">
                <a:effectLst/>
              </a:rPr>
              <a:t>Adds direction and concentration to the </a:t>
            </a:r>
            <a:r>
              <a:rPr lang="de-DE" sz="2800" smtClean="0">
                <a:effectLst/>
                <a:latin typeface="Courier New" pitchFamily="49" charset="0"/>
              </a:rPr>
              <a:t>PointLight</a:t>
            </a:r>
            <a:endParaRPr lang="de-DE" smtClean="0">
              <a:effectLst/>
            </a:endParaRPr>
          </a:p>
        </p:txBody>
      </p:sp>
      <p:pic>
        <p:nvPicPr>
          <p:cNvPr id="23556" name="Picture 4" descr="ExSpot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8091488" cy="1104900"/>
          </a:xfrm>
        </p:spPr>
        <p:txBody>
          <a:bodyPr/>
          <a:lstStyle/>
          <a:p>
            <a:r>
              <a:rPr lang="en-US" sz="4000" smtClean="0">
                <a:effectLst/>
              </a:rPr>
              <a:t>4.5</a:t>
            </a:r>
            <a:r>
              <a:rPr lang="th-TH" sz="4000" smtClean="0">
                <a:effectLst/>
              </a:rPr>
              <a:t>.  lightScene() in WrapChecker</a:t>
            </a:r>
            <a:r>
              <a:rPr lang="en-US" sz="4000" smtClean="0">
                <a:effectLst/>
              </a:rPr>
              <a:t>3</a:t>
            </a:r>
            <a:r>
              <a:rPr lang="th-TH" sz="4000" smtClean="0">
                <a:effectLst/>
              </a:rPr>
              <a:t>D</a:t>
            </a:r>
            <a:endParaRPr lang="th-TH" smtClean="0">
              <a:effectLst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  private void lightScene()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/* One ambient light, 2 directional lights */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Color3f white = new Color3f(1.0f, 1.0f, 1.0f);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// Red, Green, Blue values in 0-1 range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</a:t>
            </a:r>
            <a:r>
              <a:rPr lang="th-TH" sz="2000" b="1" smtClean="0">
                <a:solidFill>
                  <a:schemeClr val="accent1"/>
                </a:solidFill>
                <a:effectLst/>
                <a:latin typeface="Courier New" pitchFamily="49" charset="0"/>
              </a:rPr>
              <a:t>// Set up the ambient light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AmbientLight</a:t>
            </a:r>
            <a:r>
              <a:rPr lang="th-TH" sz="2000" smtClean="0">
                <a:effectLst/>
                <a:latin typeface="Courier New" pitchFamily="49" charset="0"/>
              </a:rPr>
              <a:t> ambientLightNode =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		new AmbientLight(white);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ambientLightNode.setInfluencingBounds(bounds);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sceneBG.addChild(ambientLightNode);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:</a:t>
            </a:r>
          </a:p>
          <a:p>
            <a:endParaRPr lang="th-TH" sz="1800" smtClean="0">
              <a:effectLst/>
              <a:latin typeface="Courier New" pitchFamily="49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096000" y="5562600"/>
            <a:ext cx="2317750" cy="10064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>
                <a:solidFill>
                  <a:srgbClr val="000000"/>
                </a:solidFill>
              </a:rPr>
              <a:t>Lights must be given</a:t>
            </a:r>
          </a:p>
          <a:p>
            <a:pPr eaLnBrk="1" hangingPunct="1"/>
            <a:r>
              <a:rPr lang="th-TH" sz="2000">
                <a:solidFill>
                  <a:srgbClr val="000000"/>
                </a:solidFill>
              </a:rPr>
              <a:t>bounds in which to</a:t>
            </a:r>
          </a:p>
          <a:p>
            <a:pPr eaLnBrk="1" hangingPunct="1"/>
            <a:r>
              <a:rPr lang="th-TH" sz="2000">
                <a:solidFill>
                  <a:srgbClr val="000000"/>
                </a:solidFill>
              </a:rPr>
              <a:t>operate.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6781800" y="4800600"/>
            <a:ext cx="990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2667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    </a:t>
            </a:r>
            <a:r>
              <a:rPr lang="th-TH" sz="2000" b="1" smtClean="0">
                <a:solidFill>
                  <a:schemeClr val="accent1"/>
                </a:solidFill>
                <a:effectLst/>
                <a:latin typeface="Courier New" pitchFamily="49" charset="0"/>
              </a:rPr>
              <a:t>// Set up the directional lights</a:t>
            </a: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Vector3f light1Direction  =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new Vector3f(-1.0f, -1.0f, -1.0f);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       // (x,y,z) left, down, backwards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Vector3f light2Direction  =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new Vector3f(1.0f, -1.0f, 1.0f);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      // (x,y,z) right, down, forwards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		:</a:t>
            </a:r>
          </a:p>
        </p:txBody>
      </p:sp>
      <p:sp>
        <p:nvSpPr>
          <p:cNvPr id="25603" name="Line 11"/>
          <p:cNvSpPr>
            <a:spLocks noChangeShapeType="1"/>
          </p:cNvSpPr>
          <p:nvPr/>
        </p:nvSpPr>
        <p:spPr bwMode="auto">
          <a:xfrm>
            <a:off x="4038600" y="531812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12"/>
          <p:cNvSpPr>
            <a:spLocks noChangeShapeType="1"/>
          </p:cNvSpPr>
          <p:nvPr/>
        </p:nvSpPr>
        <p:spPr bwMode="auto">
          <a:xfrm flipH="1">
            <a:off x="4419600" y="4784725"/>
            <a:ext cx="1676400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13"/>
          <p:cNvSpPr>
            <a:spLocks noChangeShapeType="1"/>
          </p:cNvSpPr>
          <p:nvPr/>
        </p:nvSpPr>
        <p:spPr bwMode="auto">
          <a:xfrm>
            <a:off x="5181600" y="447992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Oval 14"/>
          <p:cNvSpPr>
            <a:spLocks noChangeArrowheads="1"/>
          </p:cNvSpPr>
          <p:nvPr/>
        </p:nvSpPr>
        <p:spPr bwMode="auto">
          <a:xfrm>
            <a:off x="3429000" y="5622925"/>
            <a:ext cx="5334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Oval 15"/>
          <p:cNvSpPr>
            <a:spLocks noChangeArrowheads="1"/>
          </p:cNvSpPr>
          <p:nvPr/>
        </p:nvSpPr>
        <p:spPr bwMode="auto">
          <a:xfrm>
            <a:off x="3886200" y="5851525"/>
            <a:ext cx="152400" cy="1524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16"/>
          <p:cNvSpPr txBox="1">
            <a:spLocks noChangeArrowheads="1"/>
          </p:cNvSpPr>
          <p:nvPr/>
        </p:nvSpPr>
        <p:spPr bwMode="auto">
          <a:xfrm>
            <a:off x="6726238" y="5089525"/>
            <a:ext cx="81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x-axis</a:t>
            </a:r>
          </a:p>
        </p:txBody>
      </p:sp>
      <p:sp>
        <p:nvSpPr>
          <p:cNvPr id="25609" name="Text Box 17"/>
          <p:cNvSpPr txBox="1">
            <a:spLocks noChangeArrowheads="1"/>
          </p:cNvSpPr>
          <p:nvPr/>
        </p:nvSpPr>
        <p:spPr bwMode="auto">
          <a:xfrm>
            <a:off x="6096000" y="4479925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z-axis</a:t>
            </a:r>
          </a:p>
        </p:txBody>
      </p:sp>
      <p:sp>
        <p:nvSpPr>
          <p:cNvPr id="25610" name="Text Box 18"/>
          <p:cNvSpPr txBox="1">
            <a:spLocks noChangeArrowheads="1"/>
          </p:cNvSpPr>
          <p:nvPr/>
        </p:nvSpPr>
        <p:spPr bwMode="auto">
          <a:xfrm>
            <a:off x="4800600" y="6156325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y-axis</a:t>
            </a:r>
          </a:p>
        </p:txBody>
      </p:sp>
      <p:sp>
        <p:nvSpPr>
          <p:cNvPr id="25611" name="Text Box 19"/>
          <p:cNvSpPr txBox="1">
            <a:spLocks noChangeArrowheads="1"/>
          </p:cNvSpPr>
          <p:nvPr/>
        </p:nvSpPr>
        <p:spPr bwMode="auto">
          <a:xfrm>
            <a:off x="2514600" y="5851525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viewer</a:t>
            </a:r>
          </a:p>
        </p:txBody>
      </p:sp>
      <p:sp>
        <p:nvSpPr>
          <p:cNvPr id="25612" name="Text Box 20"/>
          <p:cNvSpPr txBox="1">
            <a:spLocks noChangeArrowheads="1"/>
          </p:cNvSpPr>
          <p:nvPr/>
        </p:nvSpPr>
        <p:spPr bwMode="auto">
          <a:xfrm>
            <a:off x="4319588" y="562292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+</a:t>
            </a:r>
          </a:p>
        </p:txBody>
      </p:sp>
      <p:sp>
        <p:nvSpPr>
          <p:cNvPr id="25613" name="Text Box 21"/>
          <p:cNvSpPr txBox="1">
            <a:spLocks noChangeArrowheads="1"/>
          </p:cNvSpPr>
          <p:nvPr/>
        </p:nvSpPr>
        <p:spPr bwMode="auto">
          <a:xfrm>
            <a:off x="4852988" y="425132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+</a:t>
            </a:r>
          </a:p>
        </p:txBody>
      </p:sp>
      <p:sp>
        <p:nvSpPr>
          <p:cNvPr id="25614" name="Text Box 22"/>
          <p:cNvSpPr txBox="1">
            <a:spLocks noChangeArrowheads="1"/>
          </p:cNvSpPr>
          <p:nvPr/>
        </p:nvSpPr>
        <p:spPr bwMode="auto">
          <a:xfrm>
            <a:off x="6529388" y="524192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+</a:t>
            </a:r>
          </a:p>
        </p:txBody>
      </p:sp>
      <p:sp>
        <p:nvSpPr>
          <p:cNvPr id="25615" name="Text Box 23"/>
          <p:cNvSpPr txBox="1">
            <a:spLocks noChangeArrowheads="1"/>
          </p:cNvSpPr>
          <p:nvPr/>
        </p:nvSpPr>
        <p:spPr bwMode="auto">
          <a:xfrm>
            <a:off x="4876800" y="5775325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-</a:t>
            </a:r>
          </a:p>
        </p:txBody>
      </p:sp>
      <p:sp>
        <p:nvSpPr>
          <p:cNvPr id="25616" name="Text Box 24"/>
          <p:cNvSpPr txBox="1">
            <a:spLocks noChangeArrowheads="1"/>
          </p:cNvSpPr>
          <p:nvPr/>
        </p:nvSpPr>
        <p:spPr bwMode="auto">
          <a:xfrm>
            <a:off x="5638800" y="4556125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-</a:t>
            </a:r>
          </a:p>
        </p:txBody>
      </p:sp>
      <p:sp>
        <p:nvSpPr>
          <p:cNvPr id="25617" name="Text Box 25"/>
          <p:cNvSpPr txBox="1">
            <a:spLocks noChangeArrowheads="1"/>
          </p:cNvSpPr>
          <p:nvPr/>
        </p:nvSpPr>
        <p:spPr bwMode="auto">
          <a:xfrm>
            <a:off x="4038600" y="5226050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 b="1"/>
              <a:t>-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   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DirectionalLight</a:t>
            </a:r>
            <a:r>
              <a:rPr lang="th-TH" sz="2000" smtClean="0">
                <a:effectLst/>
                <a:latin typeface="Courier New" pitchFamily="49" charset="0"/>
              </a:rPr>
              <a:t> light1 =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new DirectionalLight(white, light1Direction);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light1.setInfluencingBounds(bounds);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sceneBG.addChild(light1);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</a:t>
            </a:r>
            <a:r>
              <a:rPr lang="th-TH" sz="20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DirectionalLight</a:t>
            </a:r>
            <a:r>
              <a:rPr lang="th-TH" sz="2000" smtClean="0">
                <a:effectLst/>
                <a:latin typeface="Courier New" pitchFamily="49" charset="0"/>
              </a:rPr>
              <a:t> light2 =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new DirectionalLight(white, light2Direction);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light2.setInfluencingBounds(bounds);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sceneBG.addChild(light2);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/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}  // end of lightScene()</a:t>
            </a:r>
          </a:p>
          <a:p>
            <a:endParaRPr lang="th-TH" sz="20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5</a:t>
            </a:r>
            <a:r>
              <a:rPr lang="th-TH" smtClean="0">
                <a:effectLst/>
              </a:rPr>
              <a:t>.  Making a Background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924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smtClean="0">
                <a:effectLst/>
                <a:latin typeface="Courier New" pitchFamily="49" charset="0"/>
              </a:rPr>
              <a:t>	  private void addBackground()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// A blue sky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{ Background back = new Background();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back.setApplicationBounds( bounds 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back.setColor(0.17f, 0.65f, 0.92f); 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              // sky colour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  sceneBG.addChild( back );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 }  // end of addBackground()</a:t>
            </a:r>
          </a:p>
          <a:p>
            <a:endParaRPr lang="th-TH" sz="2000" smtClean="0">
              <a:effectLst/>
              <a:latin typeface="Courier New" pitchFamily="49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427538" y="4784725"/>
            <a:ext cx="3497262" cy="10064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000">
                <a:solidFill>
                  <a:srgbClr val="000000"/>
                </a:solidFill>
              </a:rPr>
              <a:t>A background can be a constant </a:t>
            </a:r>
          </a:p>
          <a:p>
            <a:pPr eaLnBrk="1" hangingPunct="1"/>
            <a:r>
              <a:rPr lang="th-TH" sz="2000">
                <a:solidFill>
                  <a:srgbClr val="000000"/>
                </a:solidFill>
              </a:rPr>
              <a:t>colour (as here), an image, </a:t>
            </a:r>
          </a:p>
          <a:p>
            <a:pPr eaLnBrk="1" hangingPunct="1"/>
            <a:r>
              <a:rPr lang="th-TH" sz="2000">
                <a:solidFill>
                  <a:srgbClr val="000000"/>
                </a:solidFill>
              </a:rPr>
              <a:t>or a geometry.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6.  3D Shapes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A 3D shape is defined as a </a:t>
            </a:r>
            <a:r>
              <a:rPr lang="en-US" sz="2400" smtClean="0">
                <a:effectLst/>
                <a:latin typeface="Courier New" pitchFamily="49" charset="0"/>
              </a:rPr>
              <a:t>Shape3D</a:t>
            </a:r>
            <a:r>
              <a:rPr lang="en-US" smtClean="0">
                <a:effectLst/>
              </a:rPr>
              <a:t> object.</a:t>
            </a:r>
          </a:p>
          <a:p>
            <a:pPr>
              <a:lnSpc>
                <a:spcPct val="90000"/>
              </a:lnSpc>
            </a:pPr>
            <a:endParaRPr lang="en-US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Each </a:t>
            </a:r>
            <a:r>
              <a:rPr lang="en-US" sz="2400" smtClean="0">
                <a:effectLst/>
                <a:latin typeface="Courier New" pitchFamily="49" charset="0"/>
              </a:rPr>
              <a:t>Shape3D</a:t>
            </a:r>
            <a:r>
              <a:rPr lang="en-US" smtClean="0">
                <a:effectLst/>
              </a:rPr>
              <a:t> object has 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two node components:</a:t>
            </a:r>
          </a:p>
          <a:p>
            <a:pPr lvl="1">
              <a:lnSpc>
                <a:spcPct val="70000"/>
              </a:lnSpc>
            </a:pPr>
            <a:r>
              <a:rPr lang="en-US" sz="2400" smtClean="0">
                <a:effectLst/>
                <a:latin typeface="Courier New" pitchFamily="49" charset="0"/>
              </a:rPr>
              <a:t>Geometry</a:t>
            </a:r>
            <a:endParaRPr lang="en-US" smtClean="0">
              <a:effectLst/>
            </a:endParaRPr>
          </a:p>
          <a:p>
            <a:pPr lvl="2">
              <a:lnSpc>
                <a:spcPct val="80000"/>
              </a:lnSpc>
            </a:pPr>
            <a:r>
              <a:rPr lang="en-US" smtClean="0">
                <a:effectLst/>
              </a:rPr>
              <a:t>made up of coordinates 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(vertices)</a:t>
            </a:r>
            <a:br>
              <a:rPr lang="en-US" smtClean="0">
                <a:effectLst/>
              </a:rPr>
            </a:br>
            <a:endParaRPr lang="en-US" smtClean="0">
              <a:effectLst/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effectLst/>
                <a:latin typeface="Courier New" pitchFamily="49" charset="0"/>
              </a:rPr>
              <a:t>Appearance</a:t>
            </a:r>
            <a:endParaRPr lang="en-US" smtClean="0">
              <a:effectLst/>
            </a:endParaRPr>
          </a:p>
          <a:p>
            <a:pPr lvl="2">
              <a:lnSpc>
                <a:spcPct val="80000"/>
              </a:lnSpc>
            </a:pPr>
            <a:r>
              <a:rPr lang="en-US" smtClean="0">
                <a:effectLst/>
              </a:rPr>
              <a:t>e.g. colour, texture, 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transparency,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material</a:t>
            </a:r>
            <a:endParaRPr lang="en-US" sz="2000" smtClean="0">
              <a:effectLst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5561013" y="2209800"/>
          <a:ext cx="3068637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hoto Editor Photo" r:id="rId3" imgW="2610214" imgH="3467584" progId="MSPhotoEd.3">
                  <p:embed/>
                </p:oleObj>
              </mc:Choice>
              <mc:Fallback>
                <p:oleObj name="Photo Editor Photo" r:id="rId3" imgW="2610214" imgH="3467584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2209800"/>
                        <a:ext cx="3068637" cy="4076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7502525" y="6354763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th-TH" sz="2000" i="1"/>
              <a:t>continued</a:t>
            </a:r>
            <a:endParaRPr lang="th-TH" sz="20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r>
              <a:rPr lang="th-TH" smtClean="0">
                <a:effectLst/>
              </a:rPr>
              <a:t>There are several predefined shape classes in </a:t>
            </a:r>
            <a:r>
              <a:rPr lang="th-TH" sz="2400" smtClean="0">
                <a:effectLst/>
                <a:latin typeface="Courier New" pitchFamily="49" charset="0"/>
              </a:rPr>
              <a:t>com.sun.j3d.utils.geometry</a:t>
            </a:r>
            <a:r>
              <a:rPr lang="th-TH" smtClean="0">
                <a:effectLst/>
              </a:rPr>
              <a:t>:</a:t>
            </a:r>
          </a:p>
          <a:p>
            <a:pPr lvl="1"/>
            <a:r>
              <a:rPr lang="th-TH" sz="2400" smtClean="0">
                <a:effectLst/>
                <a:latin typeface="Courier New" pitchFamily="49" charset="0"/>
              </a:rPr>
              <a:t>Box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Sphere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Cone</a:t>
            </a:r>
            <a:r>
              <a:rPr lang="th-TH" smtClean="0">
                <a:effectLst/>
              </a:rPr>
              <a:t>, </a:t>
            </a:r>
            <a:r>
              <a:rPr lang="th-TH" sz="2400" smtClean="0">
                <a:effectLst/>
                <a:latin typeface="Courier New" pitchFamily="49" charset="0"/>
              </a:rPr>
              <a:t>Cylinder</a:t>
            </a:r>
            <a:endParaRPr lang="th-TH" smtClean="0">
              <a:effectLst/>
            </a:endParaRPr>
          </a:p>
          <a:p>
            <a:pPr lvl="2"/>
            <a:r>
              <a:rPr lang="th-TH" smtClean="0">
                <a:effectLst/>
              </a:rPr>
              <a:t>we use </a:t>
            </a:r>
            <a:r>
              <a:rPr lang="th-TH" smtClean="0">
                <a:effectLst/>
                <a:latin typeface="Courier New" pitchFamily="49" charset="0"/>
              </a:rPr>
              <a:t>Sphere</a:t>
            </a:r>
            <a:r>
              <a:rPr lang="th-TH" smtClean="0">
                <a:effectLst/>
              </a:rPr>
              <a:t> in </a:t>
            </a:r>
            <a:r>
              <a:rPr lang="th-TH" smtClean="0">
                <a:effectLst/>
                <a:latin typeface="Courier New" pitchFamily="49" charset="0"/>
              </a:rPr>
              <a:t>Checkers3D</a:t>
            </a:r>
            <a:r>
              <a:rPr lang="th-TH" smtClean="0">
                <a:effectLst/>
              </a:rPr>
              <a:t/>
            </a:r>
            <a:br>
              <a:rPr lang="th-TH" smtClean="0">
                <a:effectLst/>
              </a:rPr>
            </a:br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Usually these classes are insufficient, and a shape's geometry must be built by connecting vertices.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Building Geometry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The </a:t>
            </a:r>
            <a:r>
              <a:rPr lang="en-US" sz="2400" smtClean="0">
                <a:effectLst/>
                <a:latin typeface="Courier New" pitchFamily="49" charset="0"/>
              </a:rPr>
              <a:t>GeometryArray</a:t>
            </a:r>
            <a:r>
              <a:rPr lang="en-US" smtClean="0">
                <a:effectLst/>
              </a:rPr>
              <a:t> class is the parent for several useful geometry subclasses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7750"/>
            <a:ext cx="861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effectLst/>
              </a:rPr>
              <a:t>7.  Shape Colour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You can specify a shape's colour in three ways: </a:t>
            </a:r>
          </a:p>
          <a:p>
            <a:pPr lvl="1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in the shape's material</a:t>
            </a:r>
          </a:p>
          <a:p>
            <a:pPr lvl="2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used when the scene is illuminated (as here)</a:t>
            </a:r>
            <a:br>
              <a:rPr lang="de-DE" smtClean="0">
                <a:effectLst/>
                <a:cs typeface="Cordia New" pitchFamily="34" charset="-34"/>
              </a:rPr>
            </a:br>
            <a:endParaRPr lang="de-DE" smtClean="0">
              <a:effectLst/>
              <a:cs typeface="Cordia New" pitchFamily="34" charset="-34"/>
            </a:endParaRPr>
          </a:p>
          <a:p>
            <a:pPr lvl="1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in the shape's colouring attributes</a:t>
            </a:r>
          </a:p>
          <a:p>
            <a:pPr lvl="2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used when the shape is unreflecting</a:t>
            </a:r>
          </a:p>
          <a:p>
            <a:pPr lvl="2">
              <a:lnSpc>
                <a:spcPct val="90000"/>
              </a:lnSpc>
            </a:pPr>
            <a:endParaRPr lang="de-DE" smtClean="0">
              <a:effectLst/>
              <a:cs typeface="Cordia New" pitchFamily="34" charset="-34"/>
            </a:endParaRPr>
          </a:p>
          <a:p>
            <a:pPr lvl="1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in the vertices of the shape's geometry</a:t>
            </a:r>
          </a:p>
          <a:p>
            <a:pPr lvl="2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also for unreflecting shapes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effectLst/>
              </a:rPr>
              <a:t>Illuminating a Shape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A shape will reflect light when:</a:t>
            </a:r>
          </a:p>
          <a:p>
            <a:pPr lvl="1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the scene has lights</a:t>
            </a:r>
          </a:p>
          <a:p>
            <a:pPr lvl="2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set up in lightScene()</a:t>
            </a:r>
            <a:br>
              <a:rPr lang="de-DE" smtClean="0">
                <a:effectLst/>
                <a:cs typeface="Cordia New" pitchFamily="34" charset="-34"/>
              </a:rPr>
            </a:br>
            <a:r>
              <a:rPr lang="de-DE" smtClean="0">
                <a:effectLst/>
                <a:cs typeface="Cordia New" pitchFamily="34" charset="-34"/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the shape has material information</a:t>
            </a:r>
          </a:p>
          <a:p>
            <a:pPr lvl="2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see the next few slides</a:t>
            </a:r>
            <a:br>
              <a:rPr lang="de-DE" smtClean="0">
                <a:effectLst/>
                <a:cs typeface="Cordia New" pitchFamily="34" charset="-34"/>
              </a:rPr>
            </a:br>
            <a:endParaRPr lang="de-DE" smtClean="0">
              <a:effectLst/>
              <a:cs typeface="Cordia New" pitchFamily="34" charset="-34"/>
            </a:endParaRPr>
          </a:p>
          <a:p>
            <a:pPr lvl="1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the shape has a geometry containing normals</a:t>
            </a:r>
          </a:p>
          <a:p>
            <a:pPr lvl="2">
              <a:lnSpc>
                <a:spcPct val="90000"/>
              </a:lnSpc>
            </a:pPr>
            <a:r>
              <a:rPr lang="de-DE" smtClean="0">
                <a:effectLst/>
                <a:cs typeface="Cordia New" pitchFamily="34" charset="-34"/>
              </a:rPr>
              <a:t>done automatically in predefined shapes </a:t>
            </a:r>
            <a:br>
              <a:rPr lang="de-DE" smtClean="0">
                <a:effectLst/>
                <a:cs typeface="Cordia New" pitchFamily="34" charset="-34"/>
              </a:rPr>
            </a:br>
            <a:r>
              <a:rPr lang="de-DE" smtClean="0">
                <a:effectLst/>
                <a:cs typeface="Cordia New" pitchFamily="34" charset="-34"/>
              </a:rPr>
              <a:t>(Sphere, Box, etc.)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de-DE" sz="2800" smtClean="0">
                <a:effectLst/>
                <a:latin typeface="Helvetica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1.  Java 3D Overview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effectLst/>
              </a:rPr>
              <a:t>A high-level API for building interactive 3D applications and applets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ffectLst/>
              </a:rPr>
              <a:t>uses a </a:t>
            </a:r>
            <a:r>
              <a:rPr lang="en-US" sz="2400" i="1" smtClean="0">
                <a:solidFill>
                  <a:schemeClr val="accent1"/>
                </a:solidFill>
                <a:effectLst/>
              </a:rPr>
              <a:t>scene graph</a:t>
            </a:r>
            <a:r>
              <a:rPr lang="en-US" sz="2400" smtClean="0">
                <a:effectLst/>
              </a:rPr>
              <a:t> to model/control the 3D scene</a:t>
            </a:r>
          </a:p>
          <a:p>
            <a:pPr>
              <a:lnSpc>
                <a:spcPct val="90000"/>
              </a:lnSpc>
            </a:pPr>
            <a:endParaRPr lang="en-US" sz="2800" smtClean="0">
              <a:effectLst/>
            </a:endParaRPr>
          </a:p>
          <a:p>
            <a:pPr lvl="1">
              <a:lnSpc>
                <a:spcPct val="90000"/>
              </a:lnSpc>
            </a:pPr>
            <a:endParaRPr lang="en-US" sz="1000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effectLst/>
              </a:rPr>
              <a:t>Fast and efficient impl. on a variety of platforms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ffectLst/>
              </a:rPr>
              <a:t>built on top of OpenGL and DirectX</a:t>
            </a:r>
          </a:p>
          <a:p>
            <a:pPr>
              <a:lnSpc>
                <a:spcPct val="90000"/>
              </a:lnSpc>
            </a:pPr>
            <a:endParaRPr lang="en-US" sz="2800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effectLst/>
              </a:rPr>
              <a:t>Other features: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ffectLst/>
              </a:rPr>
              <a:t>object behaviors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ffectLst/>
              </a:rPr>
              <a:t>user interaction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ffectLst/>
              </a:rPr>
              <a:t>loaders for many 3D file formats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Types of Shape Reflection</a:t>
            </a:r>
          </a:p>
        </p:txBody>
      </p:sp>
      <p:pic>
        <p:nvPicPr>
          <p:cNvPr id="32771" name="Picture 4" descr="chec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6956425" y="1997075"/>
            <a:ext cx="13493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/>
              <a:t>specular</a:t>
            </a:r>
          </a:p>
          <a:p>
            <a:pPr eaLnBrk="1" hangingPunct="1"/>
            <a:r>
              <a:rPr lang="th-TH"/>
              <a:t>reflection</a:t>
            </a:r>
          </a:p>
          <a:p>
            <a:pPr eaLnBrk="1" hangingPunct="1"/>
            <a:r>
              <a:rPr lang="th-TH"/>
              <a:t>(white)</a:t>
            </a: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 flipH="1">
            <a:off x="4572000" y="2286000"/>
            <a:ext cx="236220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6934200" y="3613150"/>
            <a:ext cx="13493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/>
              <a:t>diffuse</a:t>
            </a:r>
          </a:p>
          <a:p>
            <a:pPr eaLnBrk="1" hangingPunct="1"/>
            <a:r>
              <a:rPr lang="th-TH"/>
              <a:t>reflection</a:t>
            </a:r>
          </a:p>
          <a:p>
            <a:pPr eaLnBrk="1" hangingPunct="1"/>
            <a:r>
              <a:rPr lang="th-TH"/>
              <a:t>(blue)</a:t>
            </a:r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H="1" flipV="1">
            <a:off x="4419600" y="3276600"/>
            <a:ext cx="251460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457200" y="2044700"/>
            <a:ext cx="17653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/>
              <a:t>ambient</a:t>
            </a:r>
          </a:p>
          <a:p>
            <a:pPr eaLnBrk="1" hangingPunct="1"/>
            <a:r>
              <a:rPr lang="th-TH"/>
              <a:t>reflection</a:t>
            </a:r>
          </a:p>
          <a:p>
            <a:pPr eaLnBrk="1" hangingPunct="1"/>
            <a:r>
              <a:rPr lang="th-TH"/>
              <a:t>(blue here, </a:t>
            </a:r>
          </a:p>
          <a:p>
            <a:pPr eaLnBrk="1" hangingPunct="1"/>
            <a:r>
              <a:rPr lang="th-TH"/>
              <a:t>but often set </a:t>
            </a:r>
          </a:p>
          <a:p>
            <a:pPr eaLnBrk="1" hangingPunct="1"/>
            <a:r>
              <a:rPr lang="th-TH"/>
              <a:t>to black)</a:t>
            </a:r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1828800" y="2743200"/>
            <a:ext cx="228600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533400" y="4419600"/>
            <a:ext cx="149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/>
              <a:t>no shadow</a:t>
            </a:r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 flipV="1">
            <a:off x="2057400" y="4114800"/>
            <a:ext cx="22098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6705600" y="5151438"/>
            <a:ext cx="1730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/>
              <a:t>no reflection</a:t>
            </a:r>
          </a:p>
          <a:p>
            <a:pPr eaLnBrk="1" hangingPunct="1"/>
            <a:r>
              <a:rPr lang="th-TH"/>
              <a:t>for the floor</a:t>
            </a:r>
          </a:p>
        </p:txBody>
      </p:sp>
      <p:sp>
        <p:nvSpPr>
          <p:cNvPr id="32781" name="Line 15"/>
          <p:cNvSpPr>
            <a:spLocks noChangeShapeType="1"/>
          </p:cNvSpPr>
          <p:nvPr/>
        </p:nvSpPr>
        <p:spPr bwMode="auto">
          <a:xfrm flipH="1" flipV="1">
            <a:off x="4572000" y="4800600"/>
            <a:ext cx="2133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Material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r>
              <a:rPr lang="th-TH" smtClean="0">
                <a:effectLst/>
              </a:rPr>
              <a:t>The </a:t>
            </a:r>
            <a:r>
              <a:rPr lang="th-TH" sz="2400" smtClean="0">
                <a:effectLst/>
                <a:latin typeface="Courier New" pitchFamily="49" charset="0"/>
              </a:rPr>
              <a:t>Material</a:t>
            </a:r>
            <a:r>
              <a:rPr lang="th-TH" smtClean="0">
                <a:effectLst/>
              </a:rPr>
              <a:t> is part of a shape's </a:t>
            </a:r>
            <a:r>
              <a:rPr lang="th-TH" sz="2400" smtClean="0">
                <a:effectLst/>
                <a:latin typeface="Courier New" pitchFamily="49" charset="0"/>
              </a:rPr>
              <a:t>Appearance</a:t>
            </a:r>
            <a:r>
              <a:rPr lang="th-TH" smtClean="0">
                <a:effectLst/>
              </a:rPr>
              <a:t> node component.</a:t>
            </a:r>
          </a:p>
          <a:p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The </a:t>
            </a:r>
            <a:r>
              <a:rPr lang="th-TH" sz="2400" smtClean="0">
                <a:effectLst/>
                <a:latin typeface="Courier New" pitchFamily="49" charset="0"/>
              </a:rPr>
              <a:t>Material</a:t>
            </a:r>
            <a:r>
              <a:rPr lang="th-TH" smtClean="0">
                <a:effectLst/>
              </a:rPr>
              <a:t> object specifies ambient, diffuse, specular, and emissive colors and a shininess value</a:t>
            </a:r>
          </a:p>
          <a:p>
            <a:pPr lvl="1"/>
            <a:r>
              <a:rPr lang="th-TH" smtClean="0">
                <a:effectLst/>
              </a:rPr>
              <a:t>emissive colour is a kind of glowing effect, but it does not illuminate other shapes</a:t>
            </a:r>
          </a:p>
          <a:p>
            <a:endParaRPr lang="th-TH" smtClean="0">
              <a:effectLst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Creating a Material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1800" smtClean="0">
                <a:effectLst/>
                <a:latin typeface="Courier New" pitchFamily="49" charset="0"/>
              </a:rPr>
              <a:t>	  private void floatingSphere()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// A shiny blue sphere located at (0,4,0)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{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// Create the blue appearance node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Color3f black = new Color3f(0.0f, 0.0f, 0.0f);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Color3f blue = new Color3f(0.3f, 0.3f, 0.8f);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Color3f specular = new Color3f(0.9f, 0.9f, 0.9f);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Material blueMat = </a:t>
            </a:r>
            <a:b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</a:b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     new Material(blue, black, blue, specular,25.0f);</a:t>
            </a: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   // ambient,emissive,diffuse,specular,shininess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blueMat.setLightingEnable( true );</a:t>
            </a: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Appearance blueApp = new Appearance();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blueApp.setMaterial(blueMat);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     :   // position the sphere: see later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mtClean="0">
                <a:effectLst/>
              </a:rPr>
              <a:t>A shape is transformed using a </a:t>
            </a:r>
            <a:r>
              <a:rPr lang="de-DE" sz="2400" smtClean="0">
                <a:effectLst/>
                <a:latin typeface="Courier New" pitchFamily="49" charset="0"/>
              </a:rPr>
              <a:t>TranformGroup</a:t>
            </a:r>
            <a:r>
              <a:rPr lang="de-DE" smtClean="0">
                <a:effectLst/>
              </a:rPr>
              <a:t> object.</a:t>
            </a:r>
          </a:p>
          <a:p>
            <a:pPr>
              <a:lnSpc>
                <a:spcPct val="90000"/>
              </a:lnSpc>
            </a:pPr>
            <a:r>
              <a:rPr lang="de-DE" smtClean="0">
                <a:effectLst/>
              </a:rPr>
              <a:t>The three basic transformations:</a:t>
            </a:r>
          </a:p>
          <a:p>
            <a:pPr lvl="1">
              <a:lnSpc>
                <a:spcPct val="90000"/>
              </a:lnSpc>
            </a:pPr>
            <a:r>
              <a:rPr lang="de-DE" i="1" smtClean="0">
                <a:solidFill>
                  <a:schemeClr val="accent1"/>
                </a:solidFill>
                <a:effectLst/>
              </a:rPr>
              <a:t>translation</a:t>
            </a:r>
            <a:r>
              <a:rPr lang="de-DE" smtClean="0">
                <a:effectLst/>
              </a:rPr>
              <a:t>: move the shape to a new location</a:t>
            </a:r>
          </a:p>
          <a:p>
            <a:pPr lvl="1">
              <a:lnSpc>
                <a:spcPct val="90000"/>
              </a:lnSpc>
            </a:pPr>
            <a:r>
              <a:rPr lang="de-DE" i="1" smtClean="0">
                <a:solidFill>
                  <a:schemeClr val="accent1"/>
                </a:solidFill>
                <a:effectLst/>
              </a:rPr>
              <a:t>rotation</a:t>
            </a:r>
            <a:r>
              <a:rPr lang="de-DE" smtClean="0">
                <a:effectLst/>
              </a:rPr>
              <a:t>: rotate the shape around the X, Y, Z axes</a:t>
            </a:r>
          </a:p>
          <a:p>
            <a:pPr lvl="1">
              <a:lnSpc>
                <a:spcPct val="90000"/>
              </a:lnSpc>
            </a:pPr>
            <a:r>
              <a:rPr lang="de-DE" i="1" smtClean="0">
                <a:solidFill>
                  <a:schemeClr val="accent1"/>
                </a:solidFill>
                <a:effectLst/>
              </a:rPr>
              <a:t>scaling</a:t>
            </a:r>
            <a:r>
              <a:rPr lang="de-DE" smtClean="0">
                <a:effectLst/>
              </a:rPr>
              <a:t>: resize the shape  </a:t>
            </a:r>
            <a:endParaRPr lang="de-DE" sz="3200" smtClean="0">
              <a:effectLst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de-DE" smtClean="0">
              <a:effectLst/>
            </a:endParaRPr>
          </a:p>
          <a:p>
            <a:pPr>
              <a:lnSpc>
                <a:spcPct val="90000"/>
              </a:lnSpc>
            </a:pPr>
            <a:r>
              <a:rPr lang="de-DE" smtClean="0">
                <a:effectLst/>
              </a:rPr>
              <a:t>A </a:t>
            </a:r>
            <a:r>
              <a:rPr lang="de-DE" sz="2400" smtClean="0">
                <a:effectLst/>
                <a:latin typeface="Courier New" pitchFamily="49" charset="0"/>
              </a:rPr>
              <a:t>TransformGroup</a:t>
            </a:r>
            <a:r>
              <a:rPr lang="de-DE" smtClean="0">
                <a:effectLst/>
              </a:rPr>
              <a:t> object is initialised using </a:t>
            </a:r>
            <a:r>
              <a:rPr lang="de-DE" sz="2400" smtClean="0">
                <a:effectLst/>
                <a:latin typeface="Courier New" pitchFamily="49" charset="0"/>
              </a:rPr>
              <a:t>Tranform3D</a:t>
            </a:r>
            <a:r>
              <a:rPr lang="de-DE" smtClean="0">
                <a:effectLst/>
              </a:rPr>
              <a:t> objects.</a:t>
            </a:r>
            <a:endParaRPr lang="de-DE" sz="2400" smtClean="0">
              <a:effectLst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effectLst/>
              </a:rPr>
              <a:t>8.  Transfomations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93038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effectLst/>
              </a:rPr>
              <a:t>Translation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>
                <a:effectLst/>
              </a:rPr>
              <a:t>Build a shape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Shape3D myShape = new Shape3D(myGeo, myApp);</a:t>
            </a:r>
          </a:p>
          <a:p>
            <a:pPr>
              <a:lnSpc>
                <a:spcPct val="120000"/>
              </a:lnSpc>
            </a:pPr>
            <a:r>
              <a:rPr lang="en-US" smtClean="0">
                <a:effectLst/>
              </a:rPr>
              <a:t>Translation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Transform3D t3d = new Transform3D();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t3d.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set</a:t>
            </a:r>
            <a:r>
              <a:rPr lang="en-US" sz="1800" smtClean="0">
                <a:effectLst/>
                <a:latin typeface="Courier New" pitchFamily="49" charset="0"/>
              </a:rPr>
              <a:t>( new 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Vector3d</a:t>
            </a:r>
            <a:r>
              <a:rPr lang="en-US" sz="1800" smtClean="0">
                <a:effectLst/>
                <a:latin typeface="Courier New" pitchFamily="49" charset="0"/>
              </a:rPr>
              <a:t>(2.0, 1.0, -2.0) );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mtClean="0">
                <a:effectLst/>
              </a:rPr>
              <a:t>Create a transform group, set transform, add the shape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TransformGroup tg = new TransformGroup(t3d);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tg.addChild(myShape);</a:t>
            </a:r>
            <a:endParaRPr lang="en-US" smtClean="0">
              <a:effectLst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93038" cy="838200"/>
          </a:xfrm>
        </p:spPr>
        <p:txBody>
          <a:bodyPr/>
          <a:lstStyle/>
          <a:p>
            <a:r>
              <a:rPr lang="en-US" smtClean="0">
                <a:effectLst/>
              </a:rPr>
              <a:t>Rotation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>
                <a:effectLst/>
              </a:rPr>
              <a:t>Build shape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Shape3D myShape = new Shape3D(myGeo, myApp);</a:t>
            </a:r>
          </a:p>
          <a:p>
            <a:pPr lvl="1">
              <a:lnSpc>
                <a:spcPct val="40000"/>
              </a:lnSpc>
              <a:buFontTx/>
              <a:buNone/>
            </a:pPr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Rotation (around z-axis)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Transform3D t3d = new Transform3D();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t3d.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rotZ</a:t>
            </a:r>
            <a:r>
              <a:rPr lang="en-US" sz="1800" smtClean="0">
                <a:effectLst/>
                <a:latin typeface="Courier New" pitchFamily="49" charset="0"/>
              </a:rPr>
              <a:t>(0.785); // rotate by 45 degrees 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sz="2100" smtClean="0">
              <a:effectLst/>
            </a:endParaRPr>
          </a:p>
          <a:p>
            <a:r>
              <a:rPr lang="en-US" smtClean="0">
                <a:effectLst/>
              </a:rPr>
              <a:t>Create a transform group, set transform, add the shape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TransformGroup tg = new TransformGroup(t3d);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tg.addChild(myShape);</a:t>
            </a:r>
            <a:endParaRPr lang="en-US" sz="1900" smtClean="0">
              <a:effectLst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419100"/>
            <a:ext cx="7778750" cy="1104900"/>
          </a:xfrm>
        </p:spPr>
        <p:txBody>
          <a:bodyPr/>
          <a:lstStyle/>
          <a:p>
            <a:r>
              <a:rPr lang="en-US" smtClean="0">
                <a:effectLst/>
              </a:rPr>
              <a:t>Scaling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Build shape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Shape3D myShape = new Shape3D(myGeo, myApp);</a:t>
            </a:r>
            <a:endParaRPr lang="en-US" smtClean="0">
              <a:effectLst/>
            </a:endParaRPr>
          </a:p>
          <a:p>
            <a:pPr>
              <a:lnSpc>
                <a:spcPct val="120000"/>
              </a:lnSpc>
            </a:pPr>
            <a:r>
              <a:rPr lang="en-US" smtClean="0">
                <a:effectLst/>
              </a:rPr>
              <a:t>Scaling by 1.75 in X, Y, and Z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Transform3D t3d = new Transform3D();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t3d.</a:t>
            </a:r>
            <a:r>
              <a:rPr lang="en-US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set</a:t>
            </a:r>
            <a:r>
              <a:rPr lang="en-US" sz="1800" smtClean="0">
                <a:effectLst/>
                <a:latin typeface="Courier New" pitchFamily="49" charset="0"/>
              </a:rPr>
              <a:t>(1.75);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smtClean="0">
              <a:effectLst/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smtClean="0">
                <a:effectLst/>
              </a:rPr>
              <a:t>Create transform group, set transform, add the shape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TransformGroup tg = new TransformGroup();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tg.setTransform(t3d);  // another way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effectLst/>
                <a:latin typeface="Courier New" pitchFamily="49" charset="0"/>
              </a:rPr>
              <a:t>tg.addChild(myShape);</a:t>
            </a:r>
            <a:endParaRPr lang="en-US" smtClean="0">
              <a:effectLst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Composite Transformations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>
                <a:effectLst/>
              </a:rPr>
              <a:t>Combine translations, rotations, and scaling.</a:t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>Methods: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void setTranslation( </a:t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             Vector3d vectorTranslation 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void setRotation( AxisAngle4d axisangleAxis 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void setRotation( Matrix3d matrixRotation 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void setScale( double scaleFactor );</a:t>
            </a:r>
            <a:endParaRPr lang="en-US" sz="1800" smtClean="0"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Positioning the Sphere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1800" smtClean="0">
                <a:effectLst/>
                <a:latin typeface="Courier New" pitchFamily="49" charset="0"/>
              </a:rPr>
              <a:t>	  private void floatingSphere()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// blue sphere located at (0,4,0)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{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    :   // set up the blue material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/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// position the sphere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Transform3D t3d = new Transform3D();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t3d.set( new Vector3f(0,4,0));</a:t>
            </a:r>
            <a:r>
              <a:rPr lang="th-TH" sz="1800" smtClean="0">
                <a:effectLst/>
                <a:latin typeface="Courier New" pitchFamily="49" charset="0"/>
              </a:rPr>
              <a:t>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TransformGroup tg = new TransformGroup(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t3d</a:t>
            </a:r>
            <a:r>
              <a:rPr lang="th-TH" sz="1800" smtClean="0">
                <a:effectLst/>
                <a:latin typeface="Courier New" pitchFamily="49" charset="0"/>
              </a:rPr>
              <a:t>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tg.addChild( </a:t>
            </a:r>
            <a:r>
              <a:rPr lang="th-TH" sz="1800" b="1" smtClean="0">
                <a:solidFill>
                  <a:schemeClr val="tx2"/>
                </a:solidFill>
                <a:effectLst/>
                <a:latin typeface="Courier New" pitchFamily="49" charset="0"/>
              </a:rPr>
              <a:t>new Sphere(2.0f, blueApp)</a:t>
            </a:r>
            <a:r>
              <a:rPr lang="th-TH" sz="1800" smtClean="0">
                <a:effectLst/>
                <a:latin typeface="Courier New" pitchFamily="49" charset="0"/>
              </a:rPr>
              <a:t> );  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         // set its radius and appearance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  sceneBG.addChild(tg);</a:t>
            </a:r>
            <a:br>
              <a:rPr lang="th-TH" sz="1800" smtClean="0">
                <a:effectLst/>
                <a:latin typeface="Courier New" pitchFamily="49" charset="0"/>
              </a:rPr>
            </a:br>
            <a:r>
              <a:rPr lang="th-TH" sz="1800" smtClean="0">
                <a:effectLst/>
                <a:latin typeface="Courier New" pitchFamily="49" charset="0"/>
              </a:rPr>
              <a:t>  }  // end of floatingSphere()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499225" y="838200"/>
          <a:ext cx="22939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hoto Editor Photo" r:id="rId3" imgW="2610214" imgH="3467584" progId="MSPhotoEd.3">
                  <p:embed/>
                </p:oleObj>
              </mc:Choice>
              <mc:Fallback>
                <p:oleObj name="Photo Editor Photo" r:id="rId3" imgW="2610214" imgH="3467584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838200"/>
                        <a:ext cx="2293938" cy="304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9.  More Information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784"/>
            <a:ext cx="7772400" cy="5112568"/>
          </a:xfrm>
        </p:spPr>
        <p:txBody>
          <a:bodyPr/>
          <a:lstStyle/>
          <a:p>
            <a:pPr>
              <a:lnSpc>
                <a:spcPct val="40000"/>
              </a:lnSpc>
            </a:pPr>
            <a:endParaRPr lang="en-US" sz="2800" smtClean="0">
              <a:effectLst/>
            </a:endParaRP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i="1" smtClean="0">
                <a:solidFill>
                  <a:schemeClr val="tx2"/>
                </a:solidFill>
                <a:effectLst/>
                <a:cs typeface="Cordia New" pitchFamily="34" charset="-34"/>
              </a:rPr>
              <a:t>First</a:t>
            </a:r>
            <a:r>
              <a:rPr lang="en-US" smtClean="0">
                <a:effectLst/>
                <a:cs typeface="Cordia New" pitchFamily="34" charset="-34"/>
              </a:rPr>
              <a:t> install </a:t>
            </a:r>
            <a:r>
              <a:rPr lang="en-US" smtClean="0">
                <a:effectLst/>
                <a:cs typeface="Cordia New" pitchFamily="34" charset="-34"/>
              </a:rPr>
              <a:t>the </a:t>
            </a:r>
            <a:r>
              <a:rPr lang="en-US" smtClean="0">
                <a:effectLst/>
                <a:cs typeface="Cordia New" pitchFamily="34" charset="-34"/>
              </a:rPr>
              <a:t>version </a:t>
            </a:r>
            <a:r>
              <a:rPr lang="en-US" smtClean="0">
                <a:effectLst/>
                <a:cs typeface="Cordia New" pitchFamily="34" charset="-34"/>
              </a:rPr>
              <a:t>of </a:t>
            </a:r>
            <a:r>
              <a:rPr lang="en-US" smtClean="0">
                <a:effectLst/>
                <a:cs typeface="Cordia New" pitchFamily="34" charset="-34"/>
              </a:rPr>
              <a:t>Java at CoE:</a:t>
            </a:r>
            <a:endParaRPr lang="en-US" smtClean="0">
              <a:effectLst/>
              <a:cs typeface="Cordia New" pitchFamily="34" charset="-34"/>
            </a:endParaRP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http://java.sun.com/j</a:t>
            </a:r>
            <a:r>
              <a:rPr lang="en-US" sz="2000" smtClean="0">
                <a:effectLst/>
                <a:latin typeface="Courier New" pitchFamily="49" charset="0"/>
              </a:rPr>
              <a:t>ava</a:t>
            </a:r>
            <a:r>
              <a:rPr lang="th-TH" sz="2000" smtClean="0">
                <a:effectLst/>
                <a:latin typeface="Courier New" pitchFamily="49" charset="0"/>
              </a:rPr>
              <a:t>se/downloads</a:t>
            </a:r>
            <a:r>
              <a:rPr lang="en-US" sz="2000" smtClean="0">
                <a:effectLst/>
                <a:latin typeface="Courier New" pitchFamily="49" charset="0"/>
              </a:rPr>
              <a:t>/</a:t>
            </a:r>
            <a:endParaRPr lang="th-TH" sz="2000" smtClean="0">
              <a:effectLst/>
              <a:latin typeface="Courier New" pitchFamily="49" charset="0"/>
            </a:endParaRPr>
          </a:p>
          <a:p>
            <a:pPr lvl="1"/>
            <a:r>
              <a:rPr lang="en-US" smtClean="0">
                <a:effectLst/>
              </a:rPr>
              <a:t>JDK 6,</a:t>
            </a:r>
            <a:r>
              <a:rPr lang="en-US">
                <a:effectLst/>
              </a:rPr>
              <a:t> </a:t>
            </a:r>
            <a:r>
              <a:rPr lang="en-US" smtClean="0">
                <a:effectLst/>
              </a:rPr>
              <a:t>update 20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should be installed before Java </a:t>
            </a:r>
            <a:r>
              <a:rPr lang="en-US" smtClean="0">
                <a:effectLst/>
              </a:rPr>
              <a:t>3D</a:t>
            </a:r>
          </a:p>
          <a:p>
            <a:pPr lvl="1"/>
            <a:endParaRPr lang="en-US">
              <a:effectLst/>
            </a:endParaRPr>
          </a:p>
          <a:p>
            <a:r>
              <a:rPr lang="en-US" smtClean="0">
                <a:effectLst/>
              </a:rPr>
              <a:t>Or download the latest version from Oracle:</a:t>
            </a:r>
          </a:p>
          <a:p>
            <a:pPr lvl="1"/>
            <a:r>
              <a:rPr lang="en-US">
                <a:effectLst/>
              </a:rPr>
              <a:t>Java </a:t>
            </a:r>
            <a:r>
              <a:rPr lang="en-US">
                <a:effectLst/>
              </a:rPr>
              <a:t>SE </a:t>
            </a:r>
            <a:r>
              <a:rPr lang="en-US" smtClean="0">
                <a:effectLst/>
              </a:rPr>
              <a:t>8u25</a:t>
            </a:r>
          </a:p>
          <a:p>
            <a:pPr lvl="1"/>
            <a:r>
              <a:rPr lang="en-US" sz="2000">
                <a:effectLst/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>
                <a:effectLst/>
                <a:latin typeface="Courier New" pitchFamily="49" charset="0"/>
                <a:cs typeface="Courier New" pitchFamily="49" charset="0"/>
              </a:rPr>
              <a:t>www.oracle.com/technetwork/java</a:t>
            </a: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/</a:t>
            </a:r>
            <a:b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  <a:cs typeface="Courier New" pitchFamily="49" charset="0"/>
              </a:rPr>
              <a:t>   				javase/downloads/</a:t>
            </a:r>
            <a:endParaRPr lang="th-TH" sz="2000" smtClean="0">
              <a:effectLst/>
              <a:latin typeface="Courier New" pitchFamily="49" charset="0"/>
            </a:endParaRPr>
          </a:p>
          <a:p>
            <a:endParaRPr lang="en-US" sz="2000" smtClean="0">
              <a:effectLst/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6" y="2708920"/>
            <a:ext cx="201622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0000"/>
                </a:solidFill>
              </a:rPr>
              <a:t>old but still good</a:t>
            </a: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Some Application Areas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Scientific/Medical/Data visualization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Geographical information systems (GIS)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Computer-aided design (CAD)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Simulation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Computer-aided education (CAE)</a:t>
            </a:r>
          </a:p>
          <a:p>
            <a:pPr>
              <a:lnSpc>
                <a:spcPct val="90000"/>
              </a:lnSpc>
            </a:pPr>
            <a:r>
              <a:rPr lang="en-US" smtClean="0">
                <a:effectLst/>
              </a:rPr>
              <a:t>Games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ffectLst/>
              </a:rPr>
              <a:t>my interest!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Java </a:t>
            </a: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D Software and Docs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01000" cy="4114800"/>
          </a:xfrm>
        </p:spPr>
        <p:txBody>
          <a:bodyPr/>
          <a:lstStyle/>
          <a:p>
            <a:r>
              <a:rPr lang="th-TH" sz="2800" smtClean="0">
                <a:effectLst/>
              </a:rPr>
              <a:t>Main site:</a:t>
            </a:r>
          </a:p>
          <a:p>
            <a:pPr lvl="1">
              <a:buFontTx/>
              <a:buNone/>
            </a:pPr>
            <a:r>
              <a:rPr lang="en-US" sz="2000" smtClean="0">
                <a:effectLst/>
                <a:latin typeface="Courier New" pitchFamily="49" charset="0"/>
              </a:rPr>
              <a:t>https</a:t>
            </a:r>
            <a:r>
              <a:rPr lang="th-TH" sz="2000" smtClean="0">
                <a:effectLst/>
                <a:latin typeface="Courier New" pitchFamily="49" charset="0"/>
              </a:rPr>
              <a:t>://</a:t>
            </a:r>
            <a:r>
              <a:rPr lang="en-US" sz="2000" smtClean="0">
                <a:effectLst/>
                <a:latin typeface="Courier New" pitchFamily="49" charset="0"/>
              </a:rPr>
              <a:t>java3d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dev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java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net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</a:p>
          <a:p>
            <a:r>
              <a:rPr lang="th-TH" sz="2800" smtClean="0">
                <a:effectLst/>
              </a:rPr>
              <a:t>Download page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</a:t>
            </a:r>
            <a:r>
              <a:rPr lang="en-US" sz="2000" smtClean="0">
                <a:effectLst/>
                <a:latin typeface="Courier New" pitchFamily="49" charset="0"/>
              </a:rPr>
              <a:t>https</a:t>
            </a:r>
            <a:r>
              <a:rPr lang="th-TH" sz="2000" smtClean="0">
                <a:effectLst/>
                <a:latin typeface="Courier New" pitchFamily="49" charset="0"/>
              </a:rPr>
              <a:t>://</a:t>
            </a:r>
            <a:r>
              <a:rPr lang="en-US" sz="2000" smtClean="0">
                <a:effectLst/>
                <a:latin typeface="Courier New" pitchFamily="49" charset="0"/>
              </a:rPr>
              <a:t>java3d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dev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java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net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  <a:r>
              <a:rPr lang="en-US" sz="2000" smtClean="0">
                <a:effectLst/>
                <a:latin typeface="Courier New" pitchFamily="49" charset="0"/>
              </a:rPr>
              <a:t>binary</a:t>
            </a:r>
            <a:r>
              <a:rPr lang="th-TH" sz="2000" smtClean="0">
                <a:effectLst/>
                <a:latin typeface="Courier New" pitchFamily="49" charset="0"/>
              </a:rPr>
              <a:t>-</a:t>
            </a:r>
            <a:r>
              <a:rPr lang="en-US" sz="2000" smtClean="0">
                <a:effectLst/>
                <a:latin typeface="Courier New" pitchFamily="49" charset="0"/>
              </a:rPr>
              <a:t>builds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html</a:t>
            </a:r>
          </a:p>
          <a:p>
            <a:pPr lvl="1">
              <a:buFontTx/>
              <a:buNone/>
            </a:pPr>
            <a:endParaRPr lang="th-TH" sz="2000" smtClean="0">
              <a:effectLst/>
              <a:latin typeface="Courier New" pitchFamily="49" charset="0"/>
            </a:endParaRPr>
          </a:p>
          <a:p>
            <a:r>
              <a:rPr lang="en-US" sz="2800" smtClean="0">
                <a:effectLst/>
              </a:rPr>
              <a:t>Get the Java 3D 1.5 installer for your OS.</a:t>
            </a:r>
            <a:br>
              <a:rPr lang="en-US" sz="2800" smtClean="0">
                <a:effectLst/>
              </a:rPr>
            </a:br>
            <a:r>
              <a:rPr lang="en-US" sz="2800" smtClean="0">
                <a:effectLst/>
              </a:rPr>
              <a:t>e.g.</a:t>
            </a:r>
          </a:p>
          <a:p>
            <a:pPr lvl="1"/>
            <a:r>
              <a:rPr lang="en-US" sz="2000" smtClean="0">
                <a:effectLst/>
                <a:latin typeface="Courier New" pitchFamily="49" charset="0"/>
              </a:rPr>
              <a:t>java3d-1_5_2-windows-i586.exe</a:t>
            </a:r>
            <a:endParaRPr lang="th-TH" sz="2000" smtClean="0">
              <a:effectLst/>
              <a:latin typeface="Courier New" pitchFamily="49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502525" y="6354763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th-TH" sz="2000" i="1"/>
              <a:t>continued</a:t>
            </a:r>
            <a:endParaRPr lang="th-TH" sz="200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0213"/>
            <a:ext cx="7772400" cy="4114800"/>
          </a:xfrm>
        </p:spPr>
        <p:txBody>
          <a:bodyPr/>
          <a:lstStyle/>
          <a:p>
            <a:r>
              <a:rPr lang="en-US" smtClean="0">
                <a:effectLst/>
              </a:rPr>
              <a:t>Test the installation</a:t>
            </a:r>
          </a:p>
          <a:p>
            <a:pPr lvl="1"/>
            <a:r>
              <a:rPr lang="en-US" smtClean="0">
                <a:effectLst/>
              </a:rPr>
              <a:t>download HelloUniverse.java from </a:t>
            </a:r>
            <a:r>
              <a:rPr lang="en-US" sz="2000" smtClean="0">
                <a:effectLst/>
                <a:latin typeface="Courier New" pitchFamily="49" charset="0"/>
              </a:rPr>
              <a:t>http</a:t>
            </a:r>
            <a:r>
              <a:rPr lang="th-TH" sz="2000" smtClean="0">
                <a:effectLst/>
                <a:latin typeface="Courier New" pitchFamily="49" charset="0"/>
              </a:rPr>
              <a:t>://</a:t>
            </a:r>
            <a:r>
              <a:rPr lang="en-US" sz="2000" smtClean="0">
                <a:effectLst/>
                <a:latin typeface="Courier New" pitchFamily="49" charset="0"/>
              </a:rPr>
              <a:t>fivedots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coe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psu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ac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th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  <a:r>
              <a:rPr lang="en-US" sz="2000" smtClean="0">
                <a:effectLst/>
                <a:latin typeface="Courier New" pitchFamily="49" charset="0"/>
              </a:rPr>
              <a:t>Software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coe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  <a:r>
              <a:rPr lang="en-US" sz="2000" smtClean="0">
                <a:effectLst/>
                <a:latin typeface="Courier New" pitchFamily="49" charset="0"/>
              </a:rPr>
              <a:t/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                     LAB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  <a:r>
              <a:rPr lang="en-US" sz="2000" smtClean="0">
                <a:effectLst/>
                <a:latin typeface="Courier New" pitchFamily="49" charset="0"/>
              </a:rPr>
              <a:t>Java3D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  <a:r>
              <a:rPr lang="en-US" sz="2000" smtClean="0">
                <a:effectLst/>
                <a:latin typeface="Courier New" pitchFamily="49" charset="0"/>
              </a:rPr>
              <a:t/>
            </a:r>
            <a:br>
              <a:rPr lang="en-US" sz="2000" smtClean="0">
                <a:effectLst/>
                <a:latin typeface="Courier New" pitchFamily="49" charset="0"/>
              </a:rPr>
            </a:br>
            <a:endParaRPr lang="en-US" sz="2000" smtClean="0">
              <a:effectLst/>
              <a:latin typeface="Courier New" pitchFamily="49" charset="0"/>
            </a:endParaRPr>
          </a:p>
          <a:p>
            <a:pPr lvl="1"/>
            <a:r>
              <a:rPr lang="en-US" sz="2000" smtClean="0">
                <a:effectLst/>
                <a:latin typeface="Courier New" pitchFamily="49" charset="0"/>
              </a:rPr>
              <a:t>javac HelloUniverse.java</a:t>
            </a:r>
          </a:p>
          <a:p>
            <a:pPr lvl="1"/>
            <a:r>
              <a:rPr lang="en-US" sz="2000" smtClean="0">
                <a:effectLst/>
                <a:latin typeface="Courier New" pitchFamily="49" charset="0"/>
              </a:rPr>
              <a:t>java HelloUniverse</a:t>
            </a:r>
            <a:br>
              <a:rPr lang="en-US" sz="2000" smtClean="0">
                <a:effectLst/>
                <a:latin typeface="Courier New" pitchFamily="49" charset="0"/>
              </a:rPr>
            </a:br>
            <a:endParaRPr lang="en-US" sz="2000" smtClean="0">
              <a:effectLst/>
              <a:latin typeface="Courier New" pitchFamily="49" charset="0"/>
            </a:endParaRPr>
          </a:p>
          <a:p>
            <a:pPr lvl="1"/>
            <a:r>
              <a:rPr lang="th-TH" smtClean="0">
                <a:effectLst/>
              </a:rPr>
              <a:t>you should see a rotating 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th-TH" smtClean="0">
                <a:effectLst/>
              </a:rPr>
              <a:t>coloured cube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8375"/>
            <a:ext cx="20637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7502525" y="6354763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th-TH" sz="2000" i="1"/>
              <a:t>continued</a:t>
            </a:r>
            <a:endParaRPr lang="th-TH" sz="200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4114800"/>
          </a:xfrm>
        </p:spPr>
        <p:txBody>
          <a:bodyPr/>
          <a:lstStyle/>
          <a:p>
            <a:r>
              <a:rPr lang="en-US" sz="2800" smtClean="0">
                <a:effectLst/>
              </a:rPr>
              <a:t>G</a:t>
            </a:r>
            <a:r>
              <a:rPr lang="th-TH" sz="2800" smtClean="0">
                <a:effectLst/>
              </a:rPr>
              <a:t>et the documentation</a:t>
            </a:r>
            <a:r>
              <a:rPr lang="en-US" sz="2800" smtClean="0">
                <a:effectLst/>
              </a:rPr>
              <a:t>:</a:t>
            </a:r>
            <a:endParaRPr lang="th-TH" sz="2800" smtClean="0">
              <a:effectLst/>
            </a:endParaRPr>
          </a:p>
          <a:p>
            <a:pPr lvl="1"/>
            <a:r>
              <a:rPr lang="th-TH" sz="2400" smtClean="0">
                <a:effectLst/>
              </a:rPr>
              <a:t>it describes the core API and the utility classes</a:t>
            </a:r>
          </a:p>
          <a:p>
            <a:endParaRPr lang="th-TH" sz="2800" smtClean="0">
              <a:effectLst/>
            </a:endParaRPr>
          </a:p>
          <a:p>
            <a:r>
              <a:rPr lang="en-US" sz="2800" smtClean="0">
                <a:effectLst/>
              </a:rPr>
              <a:t>Download the examples source code</a:t>
            </a:r>
            <a:r>
              <a:rPr lang="th-TH" sz="2800" smtClean="0">
                <a:effectLst/>
              </a:rPr>
              <a:t>:</a:t>
            </a:r>
          </a:p>
          <a:p>
            <a:pPr lvl="1"/>
            <a:r>
              <a:rPr lang="th-TH" sz="2400" smtClean="0">
                <a:effectLst/>
              </a:rPr>
              <a:t>contains about 40 small-to-medium examples </a:t>
            </a:r>
          </a:p>
          <a:p>
            <a:pPr lvl="1"/>
            <a:r>
              <a:rPr lang="th-TH" sz="2400" smtClean="0">
                <a:effectLst/>
              </a:rPr>
              <a:t>a great help</a:t>
            </a:r>
            <a:endParaRPr lang="en-US" sz="2400" smtClean="0">
              <a:effectLst/>
            </a:endParaRPr>
          </a:p>
          <a:p>
            <a:pPr lvl="1"/>
            <a:endParaRPr lang="en-US" sz="2400" smtClean="0">
              <a:effectLst/>
            </a:endParaRPr>
          </a:p>
          <a:p>
            <a:r>
              <a:rPr lang="th-TH" sz="2800" smtClean="0">
                <a:effectLst/>
              </a:rPr>
              <a:t>Download the Java 3D tutorial </a:t>
            </a:r>
          </a:p>
          <a:p>
            <a:pPr lvl="1"/>
            <a:r>
              <a:rPr lang="en-US" sz="2000" smtClean="0">
                <a:effectLst/>
                <a:latin typeface="Courier New" pitchFamily="49" charset="0"/>
              </a:rPr>
              <a:t>http</a:t>
            </a:r>
            <a:r>
              <a:rPr lang="th-TH" sz="2000" smtClean="0">
                <a:effectLst/>
                <a:latin typeface="Courier New" pitchFamily="49" charset="0"/>
              </a:rPr>
              <a:t>://</a:t>
            </a:r>
            <a:r>
              <a:rPr lang="en-US" sz="2000" smtClean="0">
                <a:effectLst/>
                <a:latin typeface="Courier New" pitchFamily="49" charset="0"/>
              </a:rPr>
              <a:t>java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sun</a:t>
            </a:r>
            <a:r>
              <a:rPr lang="th-TH" sz="2000" smtClean="0">
                <a:effectLst/>
                <a:latin typeface="Courier New" pitchFamily="49" charset="0"/>
              </a:rPr>
              <a:t>.</a:t>
            </a:r>
            <a:r>
              <a:rPr lang="en-US" sz="2000" smtClean="0">
                <a:effectLst/>
                <a:latin typeface="Courier New" pitchFamily="49" charset="0"/>
              </a:rPr>
              <a:t>com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  <a:r>
              <a:rPr lang="en-US" sz="2000" smtClean="0">
                <a:effectLst/>
                <a:latin typeface="Courier New" pitchFamily="49" charset="0"/>
              </a:rPr>
              <a:t>developer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  <a:r>
              <a:rPr lang="en-US" sz="2000" smtClean="0">
                <a:effectLst/>
                <a:latin typeface="Courier New" pitchFamily="49" charset="0"/>
              </a:rPr>
              <a:t/>
            </a:r>
            <a:br>
              <a:rPr lang="en-US" sz="2000" smtClean="0">
                <a:effectLst/>
                <a:latin typeface="Courier New" pitchFamily="49" charset="0"/>
              </a:rPr>
            </a:br>
            <a:r>
              <a:rPr lang="en-US" sz="2000" smtClean="0">
                <a:effectLst/>
                <a:latin typeface="Courier New" pitchFamily="49" charset="0"/>
              </a:rPr>
              <a:t>                onlineTraining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  <a:r>
              <a:rPr lang="en-US" sz="2000" smtClean="0">
                <a:effectLst/>
                <a:latin typeface="Courier New" pitchFamily="49" charset="0"/>
              </a:rPr>
              <a:t>java3d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  <a:endParaRPr lang="th-TH" sz="1800" smtClean="0">
              <a:effectLst/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th-TH" sz="2000" smtClean="0">
              <a:effectLst/>
            </a:endParaRPr>
          </a:p>
          <a:p>
            <a:endParaRPr lang="th-TH" sz="2400" smtClean="0">
              <a:effectLst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9.1 </a:t>
            </a:r>
            <a:r>
              <a:rPr lang="th-TH" smtClean="0">
                <a:effectLst/>
              </a:rPr>
              <a:t>Resources here at CoE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r>
              <a:rPr lang="th-TH" smtClean="0">
                <a:effectLst/>
              </a:rPr>
              <a:t>CoE Students can get Java and Java </a:t>
            </a: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D from Aj. Somchai's excellent Java pages: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http://java.coe.psu.ac.th/</a:t>
            </a:r>
          </a:p>
          <a:p>
            <a:pPr lvl="1"/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Java</a:t>
            </a:r>
            <a:endParaRPr lang="th-TH" smtClean="0">
              <a:effectLst/>
              <a:cs typeface="Angsana New" pitchFamily="18" charset="-34"/>
            </a:endParaRP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</a:t>
            </a:r>
            <a:r>
              <a:rPr lang="en-US" sz="2000" smtClean="0">
                <a:effectLst/>
                <a:latin typeface="Courier New" pitchFamily="49" charset="0"/>
              </a:rPr>
              <a:t>http://java.coe.psu.ac.th/RefImp.html#JavaSE</a:t>
            </a:r>
            <a:endParaRPr lang="th-TH" sz="2000" smtClean="0">
              <a:effectLst/>
              <a:latin typeface="Courier New" pitchFamily="49" charset="0"/>
            </a:endParaRPr>
          </a:p>
          <a:p>
            <a:r>
              <a:rPr lang="th-TH" smtClean="0">
                <a:effectLst/>
              </a:rPr>
              <a:t>Java </a:t>
            </a: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D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http://java.coe.psu.ac.th/RefImp.html#Java</a:t>
            </a:r>
            <a:r>
              <a:rPr lang="en-US" sz="2000" smtClean="0">
                <a:effectLst/>
                <a:latin typeface="Courier New" pitchFamily="49" charset="0"/>
              </a:rPr>
              <a:t>3</a:t>
            </a:r>
            <a:r>
              <a:rPr lang="th-TH" sz="2000" smtClean="0">
                <a:effectLst/>
                <a:latin typeface="Courier New" pitchFamily="49" charset="0"/>
              </a:rPr>
              <a:t>D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502525" y="6354763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th-TH" sz="2000" i="1"/>
              <a:t>continued</a:t>
            </a:r>
            <a:endParaRPr lang="th-TH" sz="200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Java things to get:</a:t>
            </a:r>
          </a:p>
          <a:p>
            <a:pPr lvl="1"/>
            <a:r>
              <a:rPr lang="en-US" smtClean="0">
                <a:effectLst/>
              </a:rPr>
              <a:t>JavaSE 6.0u20 SDK (WindowsFull)</a:t>
            </a:r>
          </a:p>
          <a:p>
            <a:r>
              <a:rPr lang="en-US" smtClean="0">
                <a:effectLst/>
              </a:rPr>
              <a:t>Java 3D things to get:</a:t>
            </a:r>
          </a:p>
          <a:p>
            <a:pPr lvl="1"/>
            <a:r>
              <a:rPr lang="en-US" smtClean="0">
                <a:effectLst/>
              </a:rPr>
              <a:t>Java3D 1.5.2 installer </a:t>
            </a:r>
            <a:r>
              <a:rPr lang="th-TH" smtClean="0">
                <a:effectLst/>
              </a:rPr>
              <a:t>(</a:t>
            </a:r>
            <a:r>
              <a:rPr lang="en-US" smtClean="0">
                <a:effectLst/>
              </a:rPr>
              <a:t>Windows</a:t>
            </a:r>
            <a:r>
              <a:rPr lang="th-TH" smtClean="0">
                <a:effectLst/>
              </a:rPr>
              <a:t>)</a:t>
            </a:r>
          </a:p>
          <a:p>
            <a:pPr lvl="1"/>
            <a:r>
              <a:rPr lang="en-US" smtClean="0">
                <a:effectLst/>
              </a:rPr>
              <a:t>Java3D 1.5.2</a:t>
            </a:r>
            <a:r>
              <a:rPr lang="th-TH" smtClean="0">
                <a:effectLst/>
              </a:rPr>
              <a:t> </a:t>
            </a:r>
          </a:p>
          <a:p>
            <a:pPr lvl="2"/>
            <a:r>
              <a:rPr lang="en-US" smtClean="0">
                <a:effectLst/>
              </a:rPr>
              <a:t>API Document</a:t>
            </a:r>
            <a:endParaRPr lang="th-TH" smtClean="0">
              <a:effectLst/>
            </a:endParaRPr>
          </a:p>
          <a:p>
            <a:pPr lvl="2"/>
            <a:r>
              <a:rPr lang="en-US" smtClean="0">
                <a:effectLst/>
              </a:rPr>
              <a:t>Examples</a:t>
            </a:r>
            <a:endParaRPr lang="th-TH" smtClean="0">
              <a:effectLst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Java 3D Books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th-TH" i="1" smtClean="0">
                <a:solidFill>
                  <a:schemeClr val="accent1"/>
                </a:solidFill>
                <a:effectLst/>
              </a:rPr>
              <a:t>Java </a:t>
            </a:r>
            <a:r>
              <a:rPr lang="en-US" i="1" smtClean="0">
                <a:solidFill>
                  <a:schemeClr val="accent1"/>
                </a:solidFill>
                <a:effectLst/>
              </a:rPr>
              <a:t>3</a:t>
            </a:r>
            <a:r>
              <a:rPr lang="th-TH" i="1" smtClean="0">
                <a:solidFill>
                  <a:schemeClr val="accent1"/>
                </a:solidFill>
                <a:effectLst/>
              </a:rPr>
              <a:t>D API Jump-Start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Aaron E. Walsh, Doug Gehringer</a:t>
            </a:r>
            <a:br>
              <a:rPr lang="th-TH" smtClean="0">
                <a:effectLst/>
              </a:rPr>
            </a:br>
            <a:r>
              <a:rPr lang="th-TH" smtClean="0">
                <a:effectLst/>
              </a:rPr>
              <a:t>Prentice Hall; 0-1303-4076-6, 2001</a:t>
            </a:r>
          </a:p>
          <a:p>
            <a:endParaRPr lang="th-TH" smtClean="0">
              <a:effectLst/>
            </a:endParaRPr>
          </a:p>
          <a:p>
            <a:r>
              <a:rPr lang="th-TH" i="1" smtClean="0">
                <a:solidFill>
                  <a:schemeClr val="accent1"/>
                </a:solidFill>
                <a:effectLst/>
              </a:rPr>
              <a:t>Java </a:t>
            </a:r>
            <a:r>
              <a:rPr lang="en-US" i="1" smtClean="0">
                <a:solidFill>
                  <a:schemeClr val="accent1"/>
                </a:solidFill>
                <a:effectLst/>
              </a:rPr>
              <a:t>3</a:t>
            </a:r>
            <a:r>
              <a:rPr lang="th-TH" i="1" smtClean="0">
                <a:solidFill>
                  <a:schemeClr val="accent1"/>
                </a:solidFill>
                <a:effectLst/>
              </a:rPr>
              <a:t>D Programming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Daniel Selman</a:t>
            </a:r>
            <a:br>
              <a:rPr lang="th-TH" smtClean="0">
                <a:effectLst/>
              </a:rPr>
            </a:br>
            <a:r>
              <a:rPr lang="th-TH" smtClean="0">
                <a:effectLst/>
              </a:rPr>
              <a:t>Manning Pub.; 1-9301-1035-9; 2002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http://www.manning.com/selman/</a:t>
            </a:r>
          </a:p>
          <a:p>
            <a:endParaRPr lang="en-US" sz="2400" smtClean="0">
              <a:effectLst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7502525" y="6354763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th-TH" sz="2000" i="1"/>
              <a:t>continued</a:t>
            </a:r>
            <a:endParaRPr lang="th-TH" sz="2000"/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6008688" y="701675"/>
            <a:ext cx="2803525" cy="11874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/>
              <a:t>Both of these are </a:t>
            </a:r>
          </a:p>
          <a:p>
            <a:pPr eaLnBrk="1" hangingPunct="1"/>
            <a:r>
              <a:rPr lang="th-TH"/>
              <a:t>in the CoE library,</a:t>
            </a:r>
          </a:p>
          <a:p>
            <a:pPr eaLnBrk="1" hangingPunct="1"/>
            <a:r>
              <a:rPr lang="th-TH"/>
              <a:t>or available from me.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The Java 3D chapters from my online book: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http://fivedots.coe.psu.ac.th/~ad/jg/</a:t>
            </a:r>
          </a:p>
          <a:p>
            <a:pPr lvl="1"/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The complete </a:t>
            </a:r>
            <a:r>
              <a:rPr lang="th-TH" sz="2400" smtClean="0">
                <a:effectLst/>
                <a:latin typeface="Courier New" pitchFamily="49" charset="0"/>
              </a:rPr>
              <a:t>Checkers</a:t>
            </a:r>
            <a:r>
              <a:rPr lang="en-US" sz="2400" smtClean="0">
                <a:effectLst/>
                <a:latin typeface="Courier New" pitchFamily="49" charset="0"/>
              </a:rPr>
              <a:t>3</a:t>
            </a:r>
            <a:r>
              <a:rPr lang="th-TH" sz="2400" smtClean="0">
                <a:effectLst/>
                <a:latin typeface="Courier New" pitchFamily="49" charset="0"/>
              </a:rPr>
              <a:t>D</a:t>
            </a:r>
            <a:r>
              <a:rPr lang="th-TH" smtClean="0">
                <a:effectLst/>
              </a:rPr>
              <a:t> application is explained in chapter </a:t>
            </a:r>
            <a:r>
              <a:rPr lang="en-US" smtClean="0">
                <a:effectLst/>
              </a:rPr>
              <a:t>15</a:t>
            </a:r>
            <a:r>
              <a:rPr lang="th-TH" smtClean="0">
                <a:effectLst/>
              </a:rPr>
              <a:t>: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http://fivedots.coe.psu.ac.th/~ad/jg/ch</a:t>
            </a:r>
            <a:r>
              <a:rPr lang="en-US" sz="2000" smtClean="0">
                <a:effectLst/>
                <a:latin typeface="Courier New" pitchFamily="49" charset="0"/>
              </a:rPr>
              <a:t>8</a:t>
            </a:r>
            <a:r>
              <a:rPr lang="th-TH" sz="2000" smtClean="0">
                <a:effectLst/>
                <a:latin typeface="Courier New" pitchFamily="49" charset="0"/>
              </a:rPr>
              <a:t>/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Java 3D Help</a:t>
            </a:r>
            <a:endParaRPr lang="th-TH" smtClean="0">
              <a:effectLst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1200"/>
            <a:ext cx="8497887" cy="4114800"/>
          </a:xfrm>
        </p:spPr>
        <p:txBody>
          <a:bodyPr/>
          <a:lstStyle/>
          <a:p>
            <a:r>
              <a:rPr lang="en-US" u="sng" smtClean="0">
                <a:effectLst/>
              </a:rPr>
              <a:t>Ask me!</a:t>
            </a:r>
          </a:p>
          <a:p>
            <a:endParaRPr lang="en-US" u="sng" smtClean="0">
              <a:effectLst/>
            </a:endParaRPr>
          </a:p>
          <a:p>
            <a:r>
              <a:rPr lang="en-US" smtClean="0">
                <a:effectLst/>
              </a:rPr>
              <a:t>Forums:</a:t>
            </a:r>
          </a:p>
          <a:p>
            <a:pPr lvl="1"/>
            <a:r>
              <a:rPr lang="en-US" sz="2400" smtClean="0">
                <a:effectLst/>
                <a:latin typeface="Courier New" pitchFamily="49" charset="0"/>
              </a:rPr>
              <a:t>http://www.java.net/forums/javadesktop/</a:t>
            </a:r>
            <a:br>
              <a:rPr lang="en-US" sz="2400" smtClean="0">
                <a:effectLst/>
                <a:latin typeface="Courier New" pitchFamily="49" charset="0"/>
              </a:rPr>
            </a:br>
            <a:r>
              <a:rPr lang="en-US" sz="2400" smtClean="0">
                <a:effectLst/>
                <a:latin typeface="Courier New" pitchFamily="49" charset="0"/>
              </a:rPr>
              <a:t>       java-desktop-technologies/java-3d</a:t>
            </a:r>
            <a:br>
              <a:rPr lang="en-US" sz="2400" smtClean="0">
                <a:effectLst/>
                <a:latin typeface="Courier New" pitchFamily="49" charset="0"/>
              </a:rPr>
            </a:br>
            <a:endParaRPr lang="en-US" sz="2400" smtClean="0">
              <a:effectLst/>
              <a:latin typeface="Courier New" pitchFamily="49" charset="0"/>
            </a:endParaRPr>
          </a:p>
          <a:p>
            <a:pPr lvl="1"/>
            <a:r>
              <a:rPr lang="en-US" sz="2400" smtClean="0">
                <a:effectLst/>
                <a:latin typeface="Courier New" pitchFamily="49" charset="0"/>
              </a:rPr>
              <a:t>http://www.javagaming.org/index.php/</a:t>
            </a:r>
            <a:br>
              <a:rPr lang="en-US" sz="2400" smtClean="0">
                <a:effectLst/>
                <a:latin typeface="Courier New" pitchFamily="49" charset="0"/>
              </a:rPr>
            </a:br>
            <a:r>
              <a:rPr lang="en-US" sz="2400" smtClean="0">
                <a:effectLst/>
                <a:latin typeface="Courier New" pitchFamily="49" charset="0"/>
              </a:rPr>
              <a:t>                       board,14.0.html</a:t>
            </a:r>
            <a:endParaRPr lang="th-TH" sz="2400" smtClean="0">
              <a:effectLst/>
              <a:latin typeface="Courier New" pitchFamily="49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502525" y="6354763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th-TH" sz="2000" i="1"/>
              <a:t>continued</a:t>
            </a:r>
            <a:endParaRPr lang="th-TH" sz="200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000125"/>
            <a:ext cx="3500437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9507" y="967584"/>
            <a:ext cx="2042547" cy="707886"/>
          </a:xfrm>
          <a:prstGeom prst="rect">
            <a:avLst/>
          </a:prstGeom>
          <a:solidFill>
            <a:srgbClr val="F7E607"/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000000"/>
                </a:solidFill>
              </a:rPr>
              <a:t>Hulk not smash.</a:t>
            </a:r>
          </a:p>
          <a:p>
            <a:r>
              <a:rPr lang="en-US" sz="2000" smtClean="0">
                <a:solidFill>
                  <a:srgbClr val="000000"/>
                </a:solidFill>
              </a:rPr>
              <a:t>Hulk like Java 3D</a:t>
            </a: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th-TH" sz="2800" smtClean="0">
                <a:effectLst/>
              </a:rPr>
              <a:t>Java 3D at Sun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http://java.sun.com/products/java-media/</a:t>
            </a:r>
            <a:r>
              <a:rPr lang="en-US" sz="2000" smtClean="0">
                <a:effectLst/>
                <a:latin typeface="Courier New" pitchFamily="49" charset="0"/>
              </a:rPr>
              <a:t>3</a:t>
            </a:r>
            <a:r>
              <a:rPr lang="th-TH" sz="2000" smtClean="0">
                <a:effectLst/>
                <a:latin typeface="Courier New" pitchFamily="49" charset="0"/>
              </a:rPr>
              <a:t>D/</a:t>
            </a:r>
          </a:p>
          <a:p>
            <a:endParaRPr lang="th-TH" sz="2800" smtClean="0">
              <a:effectLst/>
            </a:endParaRPr>
          </a:p>
          <a:p>
            <a:r>
              <a:rPr lang="th-TH" sz="2800" smtClean="0">
                <a:effectLst/>
              </a:rPr>
              <a:t>j3d.org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http://www.j</a:t>
            </a:r>
            <a:r>
              <a:rPr lang="en-US" sz="2000" smtClean="0">
                <a:effectLst/>
                <a:latin typeface="Courier New" pitchFamily="49" charset="0"/>
              </a:rPr>
              <a:t>3</a:t>
            </a:r>
            <a:r>
              <a:rPr lang="th-TH" sz="2000" smtClean="0">
                <a:effectLst/>
                <a:latin typeface="Courier New" pitchFamily="49" charset="0"/>
              </a:rPr>
              <a:t>d.org</a:t>
            </a:r>
          </a:p>
          <a:p>
            <a:endParaRPr lang="th-TH" sz="2800" smtClean="0">
              <a:effectLst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7502525" y="6354763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th-TH" sz="2000" i="1"/>
              <a:t>continued</a:t>
            </a:r>
            <a:endParaRPr lang="th-TH" sz="200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th-TH" sz="2800" smtClean="0">
                <a:effectLst/>
              </a:rPr>
              <a:t>The Java 3D interest mailing list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http://archives.java.sun.com/archives/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				java</a:t>
            </a:r>
            <a:r>
              <a:rPr lang="en-US" sz="2000" smtClean="0">
                <a:effectLst/>
                <a:latin typeface="Courier New" pitchFamily="49" charset="0"/>
              </a:rPr>
              <a:t>3</a:t>
            </a:r>
            <a:r>
              <a:rPr lang="th-TH" sz="2000" smtClean="0">
                <a:effectLst/>
                <a:latin typeface="Courier New" pitchFamily="49" charset="0"/>
              </a:rPr>
              <a:t>d-interest.html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400" smtClean="0">
                <a:effectLst/>
              </a:rPr>
              <a:t>or</a:t>
            </a:r>
            <a:endParaRPr lang="th-TH" sz="2000" smtClean="0">
              <a:effectLst/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http://www.mail-archive.com/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			java</a:t>
            </a:r>
            <a:r>
              <a:rPr lang="en-US" sz="2000" smtClean="0">
                <a:effectLst/>
                <a:latin typeface="Courier New" pitchFamily="49" charset="0"/>
              </a:rPr>
              <a:t>3</a:t>
            </a:r>
            <a:r>
              <a:rPr lang="th-TH" sz="2000" smtClean="0">
                <a:effectLst/>
                <a:latin typeface="Courier New" pitchFamily="49" charset="0"/>
              </a:rPr>
              <a:t>d-interest@java.sun.com/</a:t>
            </a:r>
            <a:endParaRPr lang="th-TH" sz="2400" smtClean="0">
              <a:effectLst/>
            </a:endParaRPr>
          </a:p>
          <a:p>
            <a:endParaRPr lang="th-TH" sz="2800" smtClean="0">
              <a:effectLst/>
            </a:endParaRPr>
          </a:p>
          <a:p>
            <a:r>
              <a:rPr lang="th-TH" sz="2400" smtClean="0">
                <a:effectLst/>
                <a:latin typeface="Courier New" pitchFamily="49" charset="0"/>
              </a:rPr>
              <a:t>comp.lang.java.</a:t>
            </a:r>
            <a:r>
              <a:rPr lang="en-US" sz="2400" smtClean="0">
                <a:effectLst/>
                <a:latin typeface="Courier New" pitchFamily="49" charset="0"/>
              </a:rPr>
              <a:t>3</a:t>
            </a:r>
            <a:r>
              <a:rPr lang="th-TH" sz="2400" smtClean="0">
                <a:effectLst/>
                <a:latin typeface="Courier New" pitchFamily="49" charset="0"/>
              </a:rPr>
              <a:t>d</a:t>
            </a:r>
            <a:r>
              <a:rPr lang="th-TH" sz="2800" smtClean="0">
                <a:effectLst/>
              </a:rPr>
              <a:t> newsgroup</a:t>
            </a:r>
          </a:p>
          <a:p>
            <a:pPr lvl="1">
              <a:buFontTx/>
              <a:buNone/>
            </a:pPr>
            <a:r>
              <a:rPr lang="th-TH" sz="2000" smtClean="0">
                <a:effectLst/>
                <a:latin typeface="Courier New" pitchFamily="49" charset="0"/>
              </a:rPr>
              <a:t>	http://groups.google.com/groups? </a:t>
            </a:r>
            <a:br>
              <a:rPr lang="th-TH" sz="2000" smtClean="0">
                <a:effectLst/>
                <a:latin typeface="Courier New" pitchFamily="49" charset="0"/>
              </a:rPr>
            </a:br>
            <a:r>
              <a:rPr lang="th-TH" sz="2000" smtClean="0">
                <a:effectLst/>
                <a:latin typeface="Courier New" pitchFamily="49" charset="0"/>
              </a:rPr>
              <a:t> 				group=comp.lang.java.</a:t>
            </a:r>
            <a:r>
              <a:rPr lang="en-US" sz="2000" smtClean="0">
                <a:effectLst/>
                <a:latin typeface="Courier New" pitchFamily="49" charset="0"/>
              </a:rPr>
              <a:t>3</a:t>
            </a:r>
            <a:r>
              <a:rPr lang="th-TH" sz="2000" smtClean="0">
                <a:effectLst/>
                <a:latin typeface="Courier New" pitchFamily="49" charset="0"/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effectLst/>
              </a:rPr>
              <a:t>2.  What is a Scene Graph?</a:t>
            </a:r>
            <a:endParaRPr lang="de-DE" sz="1600" smtClean="0">
              <a:effectLst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r>
              <a:rPr lang="de-DE" smtClean="0">
                <a:effectLst/>
              </a:rPr>
              <a:t>A </a:t>
            </a:r>
            <a:r>
              <a:rPr lang="de-DE" i="1" smtClean="0">
                <a:solidFill>
                  <a:schemeClr val="accent1"/>
                </a:solidFill>
                <a:effectLst/>
              </a:rPr>
              <a:t>scene graph</a:t>
            </a:r>
            <a:r>
              <a:rPr lang="de-DE" smtClean="0">
                <a:effectLst/>
              </a:rPr>
              <a:t> is a tree-like data structure that stores, organizes, and renders 3D scene information (3D objects, materials, lights, behaviours).</a:t>
            </a:r>
          </a:p>
          <a:p>
            <a:endParaRPr lang="de-DE" smtClean="0">
              <a:effectLst/>
            </a:endParaRPr>
          </a:p>
          <a:p>
            <a:r>
              <a:rPr lang="de-DE" smtClean="0">
                <a:effectLst/>
              </a:rPr>
              <a:t>The scene graph makes 3D programming considerably easier than directly coding in OpenGL or DirectX.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scengraph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00163"/>
            <a:ext cx="8458200" cy="4643437"/>
          </a:xfrm>
        </p:spPr>
      </p:pic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5110163" y="650875"/>
            <a:ext cx="3729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sz="2800" b="1"/>
              <a:t>A Typical Scene Graph</a:t>
            </a:r>
          </a:p>
        </p:txBody>
      </p:sp>
      <p:sp>
        <p:nvSpPr>
          <p:cNvPr id="9220" name="AutoShape 9"/>
          <p:cNvSpPr>
            <a:spLocks noChangeArrowheads="1"/>
          </p:cNvSpPr>
          <p:nvPr/>
        </p:nvSpPr>
        <p:spPr bwMode="auto">
          <a:xfrm>
            <a:off x="2819400" y="2590800"/>
            <a:ext cx="60960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AutoShape 11"/>
          <p:cNvSpPr>
            <a:spLocks noChangeArrowheads="1"/>
          </p:cNvSpPr>
          <p:nvPr/>
        </p:nvSpPr>
        <p:spPr bwMode="auto">
          <a:xfrm>
            <a:off x="304800" y="2590800"/>
            <a:ext cx="24384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12"/>
          <p:cNvSpPr txBox="1">
            <a:spLocks noChangeArrowheads="1"/>
          </p:cNvSpPr>
          <p:nvPr/>
        </p:nvSpPr>
        <p:spPr bwMode="auto">
          <a:xfrm>
            <a:off x="381000" y="6019800"/>
            <a:ext cx="2286000" cy="457200"/>
          </a:xfrm>
          <a:prstGeom prst="rect">
            <a:avLst/>
          </a:prstGeom>
          <a:solidFill>
            <a:srgbClr val="CCEAB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b="1">
                <a:solidFill>
                  <a:srgbClr val="FF3300"/>
                </a:solidFill>
              </a:rPr>
              <a:t>Content Branch </a:t>
            </a:r>
          </a:p>
        </p:txBody>
      </p:sp>
      <p:sp>
        <p:nvSpPr>
          <p:cNvPr id="9223" name="Text Box 10"/>
          <p:cNvSpPr txBox="1">
            <a:spLocks noChangeArrowheads="1"/>
          </p:cNvSpPr>
          <p:nvPr/>
        </p:nvSpPr>
        <p:spPr bwMode="auto">
          <a:xfrm>
            <a:off x="5410200" y="6019800"/>
            <a:ext cx="2297113" cy="457200"/>
          </a:xfrm>
          <a:prstGeom prst="rect">
            <a:avLst/>
          </a:prstGeom>
          <a:solidFill>
            <a:srgbClr val="CCEAB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/>
            <a:r>
              <a:rPr lang="th-TH" b="1">
                <a:solidFill>
                  <a:srgbClr val="FF3300"/>
                </a:solidFill>
              </a:rPr>
              <a:t>View Branch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0"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Scene Graph Symbols</a:t>
            </a:r>
            <a:endParaRPr 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5410200" y="1906588"/>
            <a:ext cx="304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0" lang="en-US" sz="2000" b="1"/>
              <a:t>Arcs (object relationships)</a:t>
            </a:r>
          </a:p>
        </p:txBody>
      </p:sp>
      <p:sp>
        <p:nvSpPr>
          <p:cNvPr id="10244" name="Oval 12"/>
          <p:cNvSpPr>
            <a:spLocks noChangeArrowheads="1"/>
          </p:cNvSpPr>
          <p:nvPr/>
        </p:nvSpPr>
        <p:spPr bwMode="auto">
          <a:xfrm>
            <a:off x="1920875" y="2762250"/>
            <a:ext cx="444500" cy="4445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Oval 13"/>
          <p:cNvSpPr>
            <a:spLocks noChangeArrowheads="1"/>
          </p:cNvSpPr>
          <p:nvPr/>
        </p:nvSpPr>
        <p:spPr bwMode="auto">
          <a:xfrm>
            <a:off x="1728788" y="4038600"/>
            <a:ext cx="80962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14"/>
          <p:cNvSpPr>
            <a:spLocks noChangeArrowheads="1"/>
          </p:cNvSpPr>
          <p:nvPr/>
        </p:nvSpPr>
        <p:spPr bwMode="auto">
          <a:xfrm>
            <a:off x="1600200" y="4667250"/>
            <a:ext cx="1082675" cy="2619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7" name="Group 15"/>
          <p:cNvGrpSpPr>
            <a:grpSpLocks/>
          </p:cNvGrpSpPr>
          <p:nvPr/>
        </p:nvGrpSpPr>
        <p:grpSpPr bwMode="auto">
          <a:xfrm>
            <a:off x="1866900" y="3417888"/>
            <a:ext cx="547688" cy="365125"/>
            <a:chOff x="1302" y="2749"/>
            <a:chExt cx="345" cy="230"/>
          </a:xfrm>
        </p:grpSpPr>
        <p:sp>
          <p:nvSpPr>
            <p:cNvPr id="10260" name="Line 16"/>
            <p:cNvSpPr>
              <a:spLocks noChangeShapeType="1"/>
            </p:cNvSpPr>
            <p:nvPr/>
          </p:nvSpPr>
          <p:spPr bwMode="auto">
            <a:xfrm flipH="1">
              <a:off x="1302" y="2749"/>
              <a:ext cx="172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17"/>
            <p:cNvSpPr>
              <a:spLocks noChangeShapeType="1"/>
            </p:cNvSpPr>
            <p:nvPr/>
          </p:nvSpPr>
          <p:spPr bwMode="auto">
            <a:xfrm flipH="1" flipV="1">
              <a:off x="1474" y="2749"/>
              <a:ext cx="173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8"/>
            <p:cNvSpPr>
              <a:spLocks noChangeShapeType="1"/>
            </p:cNvSpPr>
            <p:nvPr/>
          </p:nvSpPr>
          <p:spPr bwMode="auto">
            <a:xfrm>
              <a:off x="1302" y="2979"/>
              <a:ext cx="3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8" name="Rectangle 21"/>
          <p:cNvSpPr>
            <a:spLocks noChangeArrowheads="1"/>
          </p:cNvSpPr>
          <p:nvPr/>
        </p:nvSpPr>
        <p:spPr bwMode="auto">
          <a:xfrm>
            <a:off x="2871788" y="2743200"/>
            <a:ext cx="903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0" lang="en-US" sz="2000" b="1"/>
              <a:t>Group</a:t>
            </a:r>
          </a:p>
        </p:txBody>
      </p:sp>
      <p:sp>
        <p:nvSpPr>
          <p:cNvPr id="10249" name="Rectangle 22"/>
          <p:cNvSpPr>
            <a:spLocks noChangeArrowheads="1"/>
          </p:cNvSpPr>
          <p:nvPr/>
        </p:nvSpPr>
        <p:spPr bwMode="auto">
          <a:xfrm>
            <a:off x="2871788" y="3289300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0" lang="en-US" sz="2000" b="1"/>
              <a:t>Leaf</a:t>
            </a:r>
          </a:p>
        </p:txBody>
      </p:sp>
      <p:sp>
        <p:nvSpPr>
          <p:cNvPr id="10250" name="Rectangle 23"/>
          <p:cNvSpPr>
            <a:spLocks noChangeArrowheads="1"/>
          </p:cNvSpPr>
          <p:nvPr/>
        </p:nvSpPr>
        <p:spPr bwMode="auto">
          <a:xfrm>
            <a:off x="2871788" y="3925888"/>
            <a:ext cx="208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0" lang="en-US" sz="2000" b="1"/>
              <a:t>Node Component</a:t>
            </a:r>
          </a:p>
        </p:txBody>
      </p:sp>
      <p:sp>
        <p:nvSpPr>
          <p:cNvPr id="10251" name="Rectangle 24"/>
          <p:cNvSpPr>
            <a:spLocks noChangeArrowheads="1"/>
          </p:cNvSpPr>
          <p:nvPr/>
        </p:nvSpPr>
        <p:spPr bwMode="auto">
          <a:xfrm>
            <a:off x="2871788" y="4564063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0" lang="en-US" sz="2000" b="1"/>
              <a:t>Other objects</a:t>
            </a:r>
          </a:p>
        </p:txBody>
      </p:sp>
      <p:sp>
        <p:nvSpPr>
          <p:cNvPr id="10252" name="Line 25"/>
          <p:cNvSpPr>
            <a:spLocks noChangeShapeType="1"/>
          </p:cNvSpPr>
          <p:nvPr/>
        </p:nvSpPr>
        <p:spPr bwMode="auto">
          <a:xfrm>
            <a:off x="5257800" y="25146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29"/>
          <p:cNvSpPr>
            <a:spLocks noChangeArrowheads="1"/>
          </p:cNvSpPr>
          <p:nvPr/>
        </p:nvSpPr>
        <p:spPr bwMode="auto">
          <a:xfrm>
            <a:off x="5434013" y="2808288"/>
            <a:ext cx="202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0" lang="en-US" sz="2000" b="1"/>
              <a:t>Parent-child link</a:t>
            </a:r>
          </a:p>
        </p:txBody>
      </p:sp>
      <p:sp>
        <p:nvSpPr>
          <p:cNvPr id="10254" name="Rectangle 49"/>
          <p:cNvSpPr>
            <a:spLocks noChangeArrowheads="1"/>
          </p:cNvSpPr>
          <p:nvPr/>
        </p:nvSpPr>
        <p:spPr bwMode="auto">
          <a:xfrm>
            <a:off x="5662613" y="4022725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0" lang="en-US" sz="2000" b="1"/>
              <a:t>Reference</a:t>
            </a:r>
          </a:p>
        </p:txBody>
      </p:sp>
      <p:sp>
        <p:nvSpPr>
          <p:cNvPr id="10255" name="Rectangle 50"/>
          <p:cNvSpPr>
            <a:spLocks noChangeArrowheads="1"/>
          </p:cNvSpPr>
          <p:nvPr/>
        </p:nvSpPr>
        <p:spPr bwMode="auto">
          <a:xfrm>
            <a:off x="838200" y="1928813"/>
            <a:ext cx="4373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0" lang="en-US" sz="2000" b="1"/>
              <a:t>Nodes and Node Components (objects)</a:t>
            </a:r>
          </a:p>
        </p:txBody>
      </p:sp>
      <p:sp>
        <p:nvSpPr>
          <p:cNvPr id="10256" name="Rectangle 54"/>
          <p:cNvSpPr>
            <a:spLocks noChangeArrowheads="1"/>
          </p:cNvSpPr>
          <p:nvPr/>
        </p:nvSpPr>
        <p:spPr bwMode="auto">
          <a:xfrm>
            <a:off x="914400" y="2362200"/>
            <a:ext cx="4191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56"/>
          <p:cNvSpPr>
            <a:spLocks noChangeShapeType="1"/>
          </p:cNvSpPr>
          <p:nvPr/>
        </p:nvSpPr>
        <p:spPr bwMode="auto">
          <a:xfrm>
            <a:off x="5791200" y="3962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57"/>
          <p:cNvSpPr>
            <a:spLocks noChangeShapeType="1"/>
          </p:cNvSpPr>
          <p:nvPr/>
        </p:nvSpPr>
        <p:spPr bwMode="auto">
          <a:xfrm>
            <a:off x="5943600" y="2743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58"/>
          <p:cNvSpPr>
            <a:spLocks noChangeArrowheads="1"/>
          </p:cNvSpPr>
          <p:nvPr/>
        </p:nvSpPr>
        <p:spPr bwMode="auto">
          <a:xfrm>
            <a:off x="5410200" y="2362200"/>
            <a:ext cx="28194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.  A Java </a:t>
            </a: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D Skeleton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All our Java </a:t>
            </a: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D programs embed a scene inside a </a:t>
            </a:r>
            <a:r>
              <a:rPr lang="th-TH" sz="2400" smtClean="0">
                <a:effectLst/>
                <a:latin typeface="Courier New" pitchFamily="49" charset="0"/>
              </a:rPr>
              <a:t>JPanel</a:t>
            </a:r>
            <a:r>
              <a:rPr lang="th-TH" smtClean="0">
                <a:effectLst/>
              </a:rPr>
              <a:t>, which is part of a </a:t>
            </a:r>
            <a:r>
              <a:rPr lang="th-TH" sz="2400" smtClean="0">
                <a:effectLst/>
                <a:latin typeface="Courier New" pitchFamily="49" charset="0"/>
              </a:rPr>
              <a:t>JFrame</a:t>
            </a:r>
            <a:endParaRPr lang="th-TH" smtClean="0">
              <a:effectLst/>
            </a:endParaRPr>
          </a:p>
          <a:p>
            <a:pPr lvl="1"/>
            <a:r>
              <a:rPr lang="th-TH" smtClean="0">
                <a:effectLst/>
              </a:rPr>
              <a:t>this allows Swing GUI controls to be utilized along side the Java 3D panel (if necessary)</a:t>
            </a:r>
          </a:p>
          <a:p>
            <a:pPr lvl="1"/>
            <a:endParaRPr lang="th-TH" smtClean="0">
              <a:effectLst/>
            </a:endParaRPr>
          </a:p>
          <a:p>
            <a:r>
              <a:rPr lang="th-TH" smtClean="0">
                <a:effectLst/>
              </a:rPr>
              <a:t>We will develop an example called </a:t>
            </a:r>
            <a:r>
              <a:rPr lang="th-TH" sz="2400" smtClean="0">
                <a:effectLst/>
                <a:latin typeface="Courier New" pitchFamily="49" charset="0"/>
              </a:rPr>
              <a:t>Checkers</a:t>
            </a:r>
            <a:r>
              <a:rPr lang="en-US" sz="2400" smtClean="0">
                <a:effectLst/>
                <a:latin typeface="Courier New" pitchFamily="49" charset="0"/>
              </a:rPr>
              <a:t>3</a:t>
            </a:r>
            <a:r>
              <a:rPr lang="th-TH" sz="2400" smtClean="0">
                <a:effectLst/>
                <a:latin typeface="Courier New" pitchFamily="49" charset="0"/>
              </a:rPr>
              <a:t>D</a:t>
            </a:r>
            <a:r>
              <a:rPr lang="th-TH" smtClean="0">
                <a:effectLst/>
              </a:rPr>
              <a:t> during the course of these slides.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effectLst/>
              </a:rPr>
              <a:t>Checkers</a:t>
            </a:r>
            <a:r>
              <a:rPr lang="en-US" smtClean="0">
                <a:effectLst/>
              </a:rPr>
              <a:t>3</a:t>
            </a:r>
            <a:r>
              <a:rPr lang="th-TH" smtClean="0">
                <a:effectLst/>
              </a:rPr>
              <a:t>D</a:t>
            </a:r>
          </a:p>
        </p:txBody>
      </p:sp>
      <p:sp>
        <p:nvSpPr>
          <p:cNvPr id="181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7772400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mtClean="0">
                <a:effectLst/>
                <a:cs typeface="Cordia New" pitchFamily="34" charset="-34"/>
              </a:rPr>
              <a:t>The scene consists of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mtClean="0">
                <a:effectLst/>
                <a:cs typeface="Cordia New" pitchFamily="34" charset="-34"/>
              </a:rPr>
              <a:t>a dark green and blue tiled </a:t>
            </a:r>
            <a:br>
              <a:rPr lang="en-US" smtClean="0">
                <a:effectLst/>
                <a:cs typeface="Cordia New" pitchFamily="34" charset="-34"/>
              </a:rPr>
            </a:br>
            <a:r>
              <a:rPr lang="en-US" smtClean="0">
                <a:effectLst/>
                <a:cs typeface="Cordia New" pitchFamily="34" charset="-34"/>
              </a:rPr>
              <a:t>surface (and red center)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mtClean="0">
                <a:effectLst/>
                <a:cs typeface="Cordia New" pitchFamily="34" charset="-34"/>
              </a:rPr>
              <a:t>labels along the X and Z axes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mtClean="0">
                <a:effectLst/>
                <a:cs typeface="Cordia New" pitchFamily="34" charset="-34"/>
              </a:rPr>
              <a:t>a blue background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mtClean="0">
                <a:effectLst/>
                <a:cs typeface="Cordia New" pitchFamily="34" charset="-34"/>
              </a:rPr>
              <a:t>a floating sphere lit from two different directions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mtClean="0">
                <a:effectLst/>
                <a:cs typeface="Cordia New" pitchFamily="34" charset="-34"/>
              </a:rPr>
              <a:t>the user (viewer) can move through the scene by moving the mouse</a:t>
            </a:r>
          </a:p>
          <a:p>
            <a:endParaRPr lang="th-TH" smtClean="0">
              <a:effectLst/>
            </a:endParaRPr>
          </a:p>
        </p:txBody>
      </p:sp>
      <p:pic>
        <p:nvPicPr>
          <p:cNvPr id="12292" name="Picture 1028" descr="checker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"/>
            <a:ext cx="3502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relim0">
  <a:themeElements>
    <a:clrScheme name="">
      <a:dk1>
        <a:srgbClr val="919191"/>
      </a:dk1>
      <a:lt1>
        <a:srgbClr val="FFFFFF"/>
      </a:lt1>
      <a:dk2>
        <a:srgbClr val="006B61"/>
      </a:dk2>
      <a:lt2>
        <a:srgbClr val="FAFD00"/>
      </a:lt2>
      <a:accent1>
        <a:srgbClr val="8CF4EA"/>
      </a:accent1>
      <a:accent2>
        <a:srgbClr val="D073CE"/>
      </a:accent2>
      <a:accent3>
        <a:srgbClr val="AABAB7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prelim0.pp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prelim0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0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0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0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0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0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0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C:\WINDOWS\Desktop\J3D Labs\prelim0.ppt</Template>
  <TotalTime>1485</TotalTime>
  <Words>1151</Words>
  <Application>Microsoft Office PowerPoint</Application>
  <PresentationFormat>On-screen Show (4:3)</PresentationFormat>
  <Paragraphs>312</Paragraphs>
  <Slides>49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prelim0</vt:lpstr>
      <vt:lpstr>Photo Editor Photo</vt:lpstr>
      <vt:lpstr>Introduction to Java 3D</vt:lpstr>
      <vt:lpstr>Contents</vt:lpstr>
      <vt:lpstr>1.  Java 3D Overview</vt:lpstr>
      <vt:lpstr>Some Application Areas</vt:lpstr>
      <vt:lpstr>2.  What is a Scene Graph?</vt:lpstr>
      <vt:lpstr>PowerPoint Presentation</vt:lpstr>
      <vt:lpstr>PowerPoint Presentation</vt:lpstr>
      <vt:lpstr>3.  A Java 3D Skeleton</vt:lpstr>
      <vt:lpstr>Checkers3D</vt:lpstr>
      <vt:lpstr>Checkers3D.java</vt:lpstr>
      <vt:lpstr>Scene Graph for Checkers3D</vt:lpstr>
      <vt:lpstr>Building the Scene Graph</vt:lpstr>
      <vt:lpstr>WrapChecker3D Constructor</vt:lpstr>
      <vt:lpstr>PowerPoint Presentation</vt:lpstr>
      <vt:lpstr>createSceneGraph()</vt:lpstr>
      <vt:lpstr>4.  Lighting a Scene</vt:lpstr>
      <vt:lpstr>4.1.  Ambient Light</vt:lpstr>
      <vt:lpstr>4.2.  Directional Light</vt:lpstr>
      <vt:lpstr>4.3.  Point Light</vt:lpstr>
      <vt:lpstr>4.4.  SpotLight</vt:lpstr>
      <vt:lpstr>4.5.  lightScene() in WrapChecker3D</vt:lpstr>
      <vt:lpstr>PowerPoint Presentation</vt:lpstr>
      <vt:lpstr>PowerPoint Presentation</vt:lpstr>
      <vt:lpstr>5.  Making a Background</vt:lpstr>
      <vt:lpstr>6.  3D Shapes</vt:lpstr>
      <vt:lpstr>PowerPoint Presentation</vt:lpstr>
      <vt:lpstr>Building Geometry</vt:lpstr>
      <vt:lpstr>7.  Shape Colour</vt:lpstr>
      <vt:lpstr>Illuminating a Shape</vt:lpstr>
      <vt:lpstr>Types of Shape Reflection</vt:lpstr>
      <vt:lpstr>Material</vt:lpstr>
      <vt:lpstr>Creating a Material</vt:lpstr>
      <vt:lpstr>8.  Transfomations</vt:lpstr>
      <vt:lpstr>Translation</vt:lpstr>
      <vt:lpstr>Rotation</vt:lpstr>
      <vt:lpstr>Scaling</vt:lpstr>
      <vt:lpstr>Composite Transformations</vt:lpstr>
      <vt:lpstr>Positioning the Sphere</vt:lpstr>
      <vt:lpstr>9.  More Information </vt:lpstr>
      <vt:lpstr>Java 3D Software and Docs</vt:lpstr>
      <vt:lpstr>PowerPoint Presentation</vt:lpstr>
      <vt:lpstr>PowerPoint Presentation</vt:lpstr>
      <vt:lpstr>9.1 Resources here at CoE</vt:lpstr>
      <vt:lpstr>PowerPoint Presentation</vt:lpstr>
      <vt:lpstr>Java 3D Books</vt:lpstr>
      <vt:lpstr>PowerPoint Presentation</vt:lpstr>
      <vt:lpstr>Java 3D Help</vt:lpstr>
      <vt:lpstr>PowerPoint Presentation</vt:lpstr>
      <vt:lpstr>PowerPoint Presentation</vt:lpstr>
    </vt:vector>
  </TitlesOfParts>
  <Company>coe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3D</dc:title>
  <dc:creator>Ad</dc:creator>
  <cp:lastModifiedBy>Ad</cp:lastModifiedBy>
  <cp:revision>52</cp:revision>
  <cp:lastPrinted>2003-10-20T03:49:53Z</cp:lastPrinted>
  <dcterms:modified xsi:type="dcterms:W3CDTF">2015-01-15T04:30:08Z</dcterms:modified>
</cp:coreProperties>
</file>