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19"/>
  </p:notesMasterIdLst>
  <p:handoutMasterIdLst>
    <p:handoutMasterId r:id="rId20"/>
  </p:handoutMasterIdLst>
  <p:sldIdLst>
    <p:sldId id="256" r:id="rId2"/>
    <p:sldId id="403" r:id="rId3"/>
    <p:sldId id="404" r:id="rId4"/>
    <p:sldId id="405" r:id="rId5"/>
    <p:sldId id="406" r:id="rId6"/>
    <p:sldId id="407" r:id="rId7"/>
    <p:sldId id="409" r:id="rId8"/>
    <p:sldId id="412" r:id="rId9"/>
    <p:sldId id="410" r:id="rId10"/>
    <p:sldId id="413" r:id="rId11"/>
    <p:sldId id="408" r:id="rId12"/>
    <p:sldId id="381" r:id="rId13"/>
    <p:sldId id="416" r:id="rId14"/>
    <p:sldId id="414" r:id="rId15"/>
    <p:sldId id="417" r:id="rId16"/>
    <p:sldId id="418" r:id="rId17"/>
    <p:sldId id="415" r:id="rId18"/>
  </p:sldIdLst>
  <p:sldSz cx="9144000" cy="6858000" type="screen4x3"/>
  <p:notesSz cx="6754813" cy="98663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08">
          <p15:clr>
            <a:srgbClr val="A4A3A4"/>
          </p15:clr>
        </p15:guide>
        <p15:guide id="2" pos="21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oby" initials="T"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44EE"/>
    <a:srgbClr val="FF0000"/>
    <a:srgbClr val="CC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3" autoAdjust="0"/>
    <p:restoredTop sz="84795" autoAdjust="0"/>
  </p:normalViewPr>
  <p:slideViewPr>
    <p:cSldViewPr>
      <p:cViewPr>
        <p:scale>
          <a:sx n="100" d="100"/>
          <a:sy n="100" d="100"/>
        </p:scale>
        <p:origin x="-194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4008" y="-90"/>
      </p:cViewPr>
      <p:guideLst>
        <p:guide orient="horz" pos="3108"/>
        <p:guide pos="21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80000"/>
              </a:lnSpc>
              <a:defRPr sz="1200" b="1">
                <a:solidFill>
                  <a:schemeClr val="tx2"/>
                </a:solidFill>
              </a:defRPr>
            </a:lvl1pPr>
          </a:lstStyle>
          <a:p>
            <a:pPr>
              <a:defRPr/>
            </a:pPr>
            <a:endParaRPr lang="en-US" altLang="zh-CN"/>
          </a:p>
        </p:txBody>
      </p:sp>
      <p:sp>
        <p:nvSpPr>
          <p:cNvPr id="45059" name="Rectangle 3"/>
          <p:cNvSpPr>
            <a:spLocks noGrp="1" noChangeArrowheads="1"/>
          </p:cNvSpPr>
          <p:nvPr>
            <p:ph type="dt" sz="quarter" idx="1"/>
          </p:nvPr>
        </p:nvSpPr>
        <p:spPr bwMode="auto">
          <a:xfrm>
            <a:off x="3827463"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80000"/>
              </a:lnSpc>
              <a:defRPr sz="1200" b="1">
                <a:solidFill>
                  <a:schemeClr val="tx2"/>
                </a:solidFill>
              </a:defRPr>
            </a:lvl1pPr>
          </a:lstStyle>
          <a:p>
            <a:pPr>
              <a:defRPr/>
            </a:pPr>
            <a:endParaRPr lang="en-US" altLang="zh-CN"/>
          </a:p>
        </p:txBody>
      </p:sp>
      <p:sp>
        <p:nvSpPr>
          <p:cNvPr id="45060" name="Rectangle 4"/>
          <p:cNvSpPr>
            <a:spLocks noGrp="1" noChangeArrowheads="1"/>
          </p:cNvSpPr>
          <p:nvPr>
            <p:ph type="ftr" sz="quarter" idx="2"/>
          </p:nvPr>
        </p:nvSpPr>
        <p:spPr bwMode="auto">
          <a:xfrm>
            <a:off x="0"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80000"/>
              </a:lnSpc>
              <a:defRPr sz="1200" b="1">
                <a:solidFill>
                  <a:schemeClr val="tx2"/>
                </a:solidFill>
              </a:defRPr>
            </a:lvl1pPr>
          </a:lstStyle>
          <a:p>
            <a:pPr>
              <a:defRPr/>
            </a:pPr>
            <a:endParaRPr lang="en-US" altLang="zh-CN"/>
          </a:p>
        </p:txBody>
      </p:sp>
      <p:sp>
        <p:nvSpPr>
          <p:cNvPr id="45061" name="Rectangle 5"/>
          <p:cNvSpPr>
            <a:spLocks noGrp="1" noChangeArrowheads="1"/>
          </p:cNvSpPr>
          <p:nvPr>
            <p:ph type="sldNum" sz="quarter" idx="3"/>
          </p:nvPr>
        </p:nvSpPr>
        <p:spPr bwMode="auto">
          <a:xfrm>
            <a:off x="3827463"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80000"/>
              </a:lnSpc>
              <a:defRPr sz="1200" b="1">
                <a:solidFill>
                  <a:schemeClr val="tx2"/>
                </a:solidFill>
              </a:defRPr>
            </a:lvl1pPr>
          </a:lstStyle>
          <a:p>
            <a:pPr>
              <a:defRPr/>
            </a:pPr>
            <a:fld id="{50B41BCE-4161-4344-9E15-6A6B1D101174}" type="slidenum">
              <a:rPr lang="zh-CN" altLang="en-US"/>
              <a:pPr>
                <a:defRPr/>
              </a:pPr>
              <a:t>‹#›</a:t>
            </a:fld>
            <a:endParaRPr lang="en-US" altLang="zh-CN"/>
          </a:p>
        </p:txBody>
      </p:sp>
    </p:spTree>
    <p:extLst>
      <p:ext uri="{BB962C8B-B14F-4D97-AF65-F5344CB8AC3E}">
        <p14:creationId xmlns:p14="http://schemas.microsoft.com/office/powerpoint/2010/main" val="2577871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3075" name="Rectangle 3"/>
          <p:cNvSpPr>
            <a:spLocks noGrp="1" noChangeArrowheads="1"/>
          </p:cNvSpPr>
          <p:nvPr>
            <p:ph type="dt" idx="1"/>
          </p:nvPr>
        </p:nvSpPr>
        <p:spPr bwMode="auto">
          <a:xfrm>
            <a:off x="3827463"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3556" name="Rectangle 4"/>
          <p:cNvSpPr>
            <a:spLocks noGrp="1" noRot="1" noChangeAspect="1" noChangeArrowheads="1" noTextEdit="1"/>
          </p:cNvSpPr>
          <p:nvPr>
            <p:ph type="sldImg" idx="2"/>
          </p:nvPr>
        </p:nvSpPr>
        <p:spPr bwMode="auto">
          <a:xfrm>
            <a:off x="911225"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0113" y="4686300"/>
            <a:ext cx="4954587"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27463"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4216DCE-E41E-4E01-91D0-77BCE8E4B2DB}" type="slidenum">
              <a:rPr lang="zh-CN" altLang="en-US"/>
              <a:pPr>
                <a:defRPr/>
              </a:pPr>
              <a:t>‹#›</a:t>
            </a:fld>
            <a:endParaRPr lang="en-US" altLang="zh-CN"/>
          </a:p>
        </p:txBody>
      </p:sp>
    </p:spTree>
    <p:extLst>
      <p:ext uri="{BB962C8B-B14F-4D97-AF65-F5344CB8AC3E}">
        <p14:creationId xmlns:p14="http://schemas.microsoft.com/office/powerpoint/2010/main" val="158005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crosoft.com/en-us/download/details.aspx?id=59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大鲸鱼（或者是货轮）就是操作系统</a:t>
            </a:r>
            <a:br>
              <a:rPr lang="zh-CN" altLang="en-US" dirty="0" smtClean="0"/>
            </a:br>
            <a:r>
              <a:rPr lang="zh-CN" altLang="en-US" dirty="0" smtClean="0"/>
              <a:t>把要交付的应用程序看成是各种货物，原本要将各种各样形状、尺寸不同的货物放到大鲸鱼上，你得为每件货物考虑怎么安放（就是应用程序配套的环境），还得考虑货物和货物是否能叠起来（应用程序依赖的环境是否会冲突）。</a:t>
            </a:r>
            <a:br>
              <a:rPr lang="zh-CN" altLang="en-US" dirty="0" smtClean="0"/>
            </a:br>
            <a:r>
              <a:rPr lang="zh-CN" altLang="en-US" dirty="0" smtClean="0"/>
              <a:t>现在使用了集装箱（容器）把每件货物都放到集装箱里，这样大鲸鱼可以用同样地方式安放、堆叠集装了</a:t>
            </a:r>
            <a:r>
              <a:rPr lang="zh-CN" altLang="en-US"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2</a:t>
            </a:fld>
            <a:endParaRPr lang="en-US" altLang="zh-CN"/>
          </a:p>
        </p:txBody>
      </p:sp>
    </p:spTree>
    <p:extLst>
      <p:ext uri="{BB962C8B-B14F-4D97-AF65-F5344CB8AC3E}">
        <p14:creationId xmlns:p14="http://schemas.microsoft.com/office/powerpoint/2010/main" val="1059713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11</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12</a:t>
            </a:fld>
            <a:endParaRPr lang="en-US" altLang="zh-CN"/>
          </a:p>
        </p:txBody>
      </p:sp>
    </p:spTree>
    <p:extLst>
      <p:ext uri="{BB962C8B-B14F-4D97-AF65-F5344CB8AC3E}">
        <p14:creationId xmlns:p14="http://schemas.microsoft.com/office/powerpoint/2010/main" val="1908683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13</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14</a:t>
            </a:fld>
            <a:endParaRPr lang="en-US" altLang="zh-CN"/>
          </a:p>
        </p:txBody>
      </p:sp>
    </p:spTree>
    <p:extLst>
      <p:ext uri="{BB962C8B-B14F-4D97-AF65-F5344CB8AC3E}">
        <p14:creationId xmlns:p14="http://schemas.microsoft.com/office/powerpoint/2010/main" val="1908683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15</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16</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17</a:t>
            </a:fld>
            <a:endParaRPr lang="en-US" altLang="zh-CN"/>
          </a:p>
        </p:txBody>
      </p:sp>
    </p:spTree>
    <p:extLst>
      <p:ext uri="{BB962C8B-B14F-4D97-AF65-F5344CB8AC3E}">
        <p14:creationId xmlns:p14="http://schemas.microsoft.com/office/powerpoint/2010/main" val="190868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Times New Roman" pitchFamily="18" charset="0"/>
                <a:ea typeface="+mn-ea"/>
                <a:cs typeface="+mn-cs"/>
              </a:rPr>
              <a:t>容器：一个可管理的执行环境，与主机系统共享内核，可与系统中的其他容器进行隔离。</a:t>
            </a:r>
            <a:endParaRPr lang="en-US" altLang="zh-CN" sz="1200" b="0" i="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600" dirty="0" smtClean="0"/>
              <a:t>LXC</a:t>
            </a:r>
            <a:r>
              <a:rPr lang="zh-CN" altLang="en-US" sz="600" dirty="0" smtClean="0"/>
              <a:t>（</a:t>
            </a:r>
            <a:r>
              <a:rPr lang="en-US" altLang="zh-CN" sz="600" dirty="0" smtClean="0"/>
              <a:t>Linux Container</a:t>
            </a:r>
            <a:r>
              <a:rPr lang="zh-CN" altLang="en-US" sz="600" dirty="0" smtClean="0"/>
              <a:t>）：</a:t>
            </a:r>
            <a:r>
              <a:rPr lang="zh-CN" altLang="en-US" sz="600" b="0" i="0" kern="1200" dirty="0" smtClean="0">
                <a:solidFill>
                  <a:schemeClr val="tx1"/>
                </a:solidFill>
                <a:effectLst/>
                <a:latin typeface="Times New Roman" pitchFamily="18" charset="0"/>
                <a:ea typeface="+mn-ea"/>
                <a:cs typeface="+mn-cs"/>
              </a:rPr>
              <a:t>借助于</a:t>
            </a:r>
            <a:r>
              <a:rPr lang="en-US" altLang="zh-CN" sz="1200" b="0" i="0" kern="1200" dirty="0" smtClean="0">
                <a:solidFill>
                  <a:schemeClr val="tx1"/>
                </a:solidFill>
                <a:effectLst/>
                <a:latin typeface="Times New Roman" pitchFamily="18" charset="0"/>
                <a:ea typeface="+mn-ea"/>
                <a:cs typeface="+mn-cs"/>
              </a:rPr>
              <a:t>Linux Namespace</a:t>
            </a:r>
            <a:r>
              <a:rPr lang="zh-CN" altLang="en-US" sz="600" b="0" i="0" kern="1200" dirty="0" smtClean="0">
                <a:solidFill>
                  <a:schemeClr val="tx1"/>
                </a:solidFill>
                <a:effectLst/>
                <a:latin typeface="Times New Roman" pitchFamily="18" charset="0"/>
                <a:ea typeface="+mn-ea"/>
                <a:cs typeface="+mn-cs"/>
              </a:rPr>
              <a:t>的隔离机制（</a:t>
            </a:r>
            <a:r>
              <a:rPr lang="zh-CN" altLang="en-US" sz="1200" b="0" i="0" kern="1200" dirty="0" smtClean="0">
                <a:solidFill>
                  <a:schemeClr val="tx1"/>
                </a:solidFill>
                <a:effectLst/>
                <a:latin typeface="Times New Roman" pitchFamily="18" charset="0"/>
                <a:ea typeface="+mn-ea"/>
                <a:cs typeface="+mn-cs"/>
              </a:rPr>
              <a:t>进程、网络、</a:t>
            </a:r>
            <a:r>
              <a:rPr lang="en-US" altLang="zh-CN" sz="1200" b="0" i="0" kern="1200" dirty="0" smtClean="0">
                <a:solidFill>
                  <a:schemeClr val="tx1"/>
                </a:solidFill>
                <a:effectLst/>
                <a:latin typeface="Times New Roman" pitchFamily="18" charset="0"/>
                <a:ea typeface="+mn-ea"/>
                <a:cs typeface="+mn-cs"/>
              </a:rPr>
              <a:t>IPC</a:t>
            </a:r>
            <a:r>
              <a:rPr lang="zh-CN" altLang="en-US" sz="1200" b="0" i="0" kern="1200" dirty="0" smtClean="0">
                <a:solidFill>
                  <a:schemeClr val="tx1"/>
                </a:solidFill>
                <a:effectLst/>
                <a:latin typeface="Times New Roman" pitchFamily="18" charset="0"/>
                <a:ea typeface="+mn-ea"/>
                <a:cs typeface="+mn-cs"/>
              </a:rPr>
              <a:t>、文件系统、</a:t>
            </a:r>
            <a:r>
              <a:rPr lang="en-US" altLang="zh-CN" sz="1200" b="0" i="0" kern="1200" dirty="0" smtClean="0">
                <a:solidFill>
                  <a:schemeClr val="tx1"/>
                </a:solidFill>
                <a:effectLst/>
                <a:latin typeface="Times New Roman" pitchFamily="18" charset="0"/>
                <a:ea typeface="+mn-ea"/>
                <a:cs typeface="+mn-cs"/>
              </a:rPr>
              <a:t>UTS</a:t>
            </a:r>
            <a:r>
              <a:rPr lang="zh-CN" altLang="en-US" sz="1200" b="0" i="0" kern="1200" dirty="0" smtClean="0">
                <a:solidFill>
                  <a:schemeClr val="tx1"/>
                </a:solidFill>
                <a:effectLst/>
                <a:latin typeface="Times New Roman" pitchFamily="18" charset="0"/>
                <a:ea typeface="+mn-ea"/>
                <a:cs typeface="+mn-cs"/>
              </a:rPr>
              <a:t>和用户角度的隔离</a:t>
            </a:r>
            <a:r>
              <a:rPr lang="zh-CN" altLang="en-US" sz="600" b="0" i="0" kern="1200" dirty="0" smtClean="0">
                <a:solidFill>
                  <a:schemeClr val="tx1"/>
                </a:solidFill>
                <a:effectLst/>
                <a:latin typeface="Times New Roman" pitchFamily="18" charset="0"/>
                <a:ea typeface="+mn-ea"/>
                <a:cs typeface="+mn-cs"/>
              </a:rPr>
              <a:t>）和</a:t>
            </a:r>
            <a:r>
              <a:rPr lang="en-US" altLang="zh-CN" sz="600" b="0" i="0" kern="1200" dirty="0" err="1" smtClean="0">
                <a:solidFill>
                  <a:schemeClr val="tx1"/>
                </a:solidFill>
                <a:effectLst/>
                <a:latin typeface="Times New Roman" pitchFamily="18" charset="0"/>
                <a:ea typeface="+mn-ea"/>
                <a:cs typeface="+mn-cs"/>
              </a:rPr>
              <a:t>cgroup</a:t>
            </a:r>
            <a:r>
              <a:rPr lang="zh-CN" altLang="en-US" sz="600" b="0" i="0" kern="1200" dirty="0" smtClean="0">
                <a:solidFill>
                  <a:schemeClr val="tx1"/>
                </a:solidFill>
                <a:effectLst/>
                <a:latin typeface="Times New Roman" pitchFamily="18" charset="0"/>
                <a:ea typeface="+mn-ea"/>
                <a:cs typeface="+mn-cs"/>
              </a:rPr>
              <a:t>（</a:t>
            </a:r>
            <a:r>
              <a:rPr lang="en-US" altLang="zh-CN" sz="1200" b="0" i="0" kern="1200" dirty="0" smtClean="0">
                <a:solidFill>
                  <a:schemeClr val="tx1"/>
                </a:solidFill>
                <a:effectLst/>
                <a:latin typeface="Times New Roman" pitchFamily="18" charset="0"/>
                <a:ea typeface="+mn-ea"/>
                <a:cs typeface="+mn-cs"/>
              </a:rPr>
              <a:t>Control Groups</a:t>
            </a:r>
            <a:r>
              <a:rPr lang="zh-CN" altLang="en-US" sz="600" b="0" i="0" kern="1200" dirty="0" smtClean="0">
                <a:solidFill>
                  <a:schemeClr val="tx1"/>
                </a:solidFill>
                <a:effectLst/>
                <a:latin typeface="Times New Roman" pitchFamily="18" charset="0"/>
                <a:ea typeface="+mn-ea"/>
                <a:cs typeface="+mn-cs"/>
              </a:rPr>
              <a:t>）限额功能（</a:t>
            </a:r>
            <a:r>
              <a:rPr lang="zh-CN" altLang="en-US" sz="1200" b="0" i="0" kern="1200" dirty="0" smtClean="0">
                <a:solidFill>
                  <a:schemeClr val="tx1"/>
                </a:solidFill>
                <a:effectLst/>
                <a:latin typeface="Times New Roman" pitchFamily="18" charset="0"/>
                <a:ea typeface="+mn-ea"/>
                <a:cs typeface="+mn-cs"/>
              </a:rPr>
              <a:t>对资源的配额和度量</a:t>
            </a:r>
            <a:r>
              <a:rPr lang="zh-CN" altLang="en-US" sz="600" b="0" i="0" kern="1200" dirty="0" smtClean="0">
                <a:solidFill>
                  <a:schemeClr val="tx1"/>
                </a:solidFill>
                <a:effectLst/>
                <a:latin typeface="Times New Roman" pitchFamily="18" charset="0"/>
                <a:ea typeface="+mn-ea"/>
                <a:cs typeface="+mn-cs"/>
              </a:rPr>
              <a:t>），提供了一套统一的</a:t>
            </a:r>
            <a:r>
              <a:rPr lang="en-US" altLang="zh-CN" sz="600" b="0" i="0" kern="1200" dirty="0" smtClean="0">
                <a:solidFill>
                  <a:schemeClr val="tx1"/>
                </a:solidFill>
                <a:effectLst/>
                <a:latin typeface="Times New Roman" pitchFamily="18" charset="0"/>
                <a:ea typeface="+mn-ea"/>
                <a:cs typeface="+mn-cs"/>
              </a:rPr>
              <a:t>API</a:t>
            </a:r>
            <a:r>
              <a:rPr lang="zh-CN" altLang="en-US" sz="600" b="0" i="0" kern="1200" dirty="0" smtClean="0">
                <a:solidFill>
                  <a:schemeClr val="tx1"/>
                </a:solidFill>
                <a:effectLst/>
                <a:latin typeface="Times New Roman" pitchFamily="18" charset="0"/>
                <a:ea typeface="+mn-ea"/>
                <a:cs typeface="+mn-cs"/>
              </a:rPr>
              <a:t>和工具来建立和管理</a:t>
            </a:r>
            <a:r>
              <a:rPr lang="en-US" altLang="zh-CN" sz="600" b="0" i="0" kern="1200" dirty="0" smtClean="0">
                <a:solidFill>
                  <a:schemeClr val="tx1"/>
                </a:solidFill>
                <a:effectLst/>
                <a:latin typeface="Times New Roman" pitchFamily="18" charset="0"/>
                <a:ea typeface="+mn-ea"/>
                <a:cs typeface="+mn-cs"/>
              </a:rPr>
              <a:t>container</a:t>
            </a:r>
            <a:r>
              <a:rPr lang="zh-CN" altLang="en-US" sz="6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旨在提供一个共享</a:t>
            </a:r>
            <a:r>
              <a:rPr lang="en-US" altLang="zh-CN" sz="1200" b="0" i="0" kern="1200" dirty="0" smtClean="0">
                <a:solidFill>
                  <a:schemeClr val="tx1"/>
                </a:solidFill>
                <a:effectLst/>
                <a:latin typeface="Times New Roman" pitchFamily="18" charset="0"/>
                <a:ea typeface="+mn-ea"/>
                <a:cs typeface="+mn-cs"/>
              </a:rPr>
              <a:t>kernel</a:t>
            </a:r>
            <a:r>
              <a:rPr lang="zh-CN" altLang="en-US" sz="1200" b="0" i="0" kern="1200" dirty="0" smtClean="0">
                <a:solidFill>
                  <a:schemeClr val="tx1"/>
                </a:solidFill>
                <a:effectLst/>
                <a:latin typeface="Times New Roman" pitchFamily="18" charset="0"/>
                <a:ea typeface="+mn-ea"/>
                <a:cs typeface="+mn-cs"/>
              </a:rPr>
              <a:t>的 </a:t>
            </a:r>
            <a:r>
              <a:rPr lang="en-US" altLang="zh-CN" sz="1200" b="0" i="0" kern="1200" dirty="0" smtClean="0">
                <a:solidFill>
                  <a:schemeClr val="tx1"/>
                </a:solidFill>
                <a:effectLst/>
                <a:latin typeface="Times New Roman" pitchFamily="18" charset="0"/>
                <a:ea typeface="+mn-ea"/>
                <a:cs typeface="+mn-cs"/>
              </a:rPr>
              <a:t>OS </a:t>
            </a:r>
            <a:r>
              <a:rPr lang="zh-CN" altLang="en-US" sz="1200" b="0" i="0" kern="1200" dirty="0" smtClean="0">
                <a:solidFill>
                  <a:schemeClr val="tx1"/>
                </a:solidFill>
                <a:effectLst/>
                <a:latin typeface="Times New Roman" pitchFamily="18" charset="0"/>
                <a:ea typeface="+mn-ea"/>
                <a:cs typeface="+mn-cs"/>
              </a:rPr>
              <a:t>级虚拟化方法，在执行时不用重复加载</a:t>
            </a:r>
            <a:r>
              <a:rPr lang="en-US" altLang="zh-CN" sz="1200" b="0" i="0" kern="1200" dirty="0" smtClean="0">
                <a:solidFill>
                  <a:schemeClr val="tx1"/>
                </a:solidFill>
                <a:effectLst/>
                <a:latin typeface="Times New Roman" pitchFamily="18" charset="0"/>
                <a:ea typeface="+mn-ea"/>
                <a:cs typeface="+mn-cs"/>
              </a:rPr>
              <a:t>Kernel, </a:t>
            </a:r>
            <a:r>
              <a:rPr lang="zh-CN" altLang="en-US" sz="1200" b="0" i="0" kern="1200" dirty="0" smtClean="0">
                <a:solidFill>
                  <a:schemeClr val="tx1"/>
                </a:solidFill>
                <a:effectLst/>
                <a:latin typeface="Times New Roman" pitchFamily="18" charset="0"/>
                <a:ea typeface="+mn-ea"/>
                <a:cs typeface="+mn-cs"/>
              </a:rPr>
              <a:t>且</a:t>
            </a:r>
            <a:r>
              <a:rPr lang="en-US" altLang="zh-CN" sz="1200" b="0" i="0" kern="1200" dirty="0" smtClean="0">
                <a:solidFill>
                  <a:schemeClr val="tx1"/>
                </a:solidFill>
                <a:effectLst/>
                <a:latin typeface="Times New Roman" pitchFamily="18" charset="0"/>
                <a:ea typeface="+mn-ea"/>
                <a:cs typeface="+mn-cs"/>
              </a:rPr>
              <a:t>container</a:t>
            </a:r>
            <a:r>
              <a:rPr lang="zh-CN" altLang="en-US" sz="1200" b="0" i="0" kern="1200" dirty="0" smtClean="0">
                <a:solidFill>
                  <a:schemeClr val="tx1"/>
                </a:solidFill>
                <a:effectLst/>
                <a:latin typeface="Times New Roman" pitchFamily="18" charset="0"/>
                <a:ea typeface="+mn-ea"/>
                <a:cs typeface="+mn-cs"/>
              </a:rPr>
              <a:t>的</a:t>
            </a:r>
            <a:r>
              <a:rPr lang="en-US" altLang="zh-CN" sz="1200" b="0" i="0" kern="1200" dirty="0" smtClean="0">
                <a:solidFill>
                  <a:schemeClr val="tx1"/>
                </a:solidFill>
                <a:effectLst/>
                <a:latin typeface="Times New Roman" pitchFamily="18" charset="0"/>
                <a:ea typeface="+mn-ea"/>
                <a:cs typeface="+mn-cs"/>
              </a:rPr>
              <a:t>kernel</a:t>
            </a:r>
            <a:r>
              <a:rPr lang="zh-CN" altLang="en-US" sz="1200" b="0" i="0" kern="1200" dirty="0" smtClean="0">
                <a:solidFill>
                  <a:schemeClr val="tx1"/>
                </a:solidFill>
                <a:effectLst/>
                <a:latin typeface="Times New Roman" pitchFamily="18" charset="0"/>
                <a:ea typeface="+mn-ea"/>
                <a:cs typeface="+mn-cs"/>
              </a:rPr>
              <a:t>与</a:t>
            </a:r>
            <a:r>
              <a:rPr lang="en-US" altLang="zh-CN" sz="1200" b="0" i="0" kern="1200" dirty="0" smtClean="0">
                <a:solidFill>
                  <a:schemeClr val="tx1"/>
                </a:solidFill>
                <a:effectLst/>
                <a:latin typeface="Times New Roman" pitchFamily="18" charset="0"/>
                <a:ea typeface="+mn-ea"/>
                <a:cs typeface="+mn-cs"/>
              </a:rPr>
              <a:t>host</a:t>
            </a:r>
            <a:r>
              <a:rPr lang="zh-CN" altLang="en-US" sz="1200" b="0" i="0" kern="1200" dirty="0" smtClean="0">
                <a:solidFill>
                  <a:schemeClr val="tx1"/>
                </a:solidFill>
                <a:effectLst/>
                <a:latin typeface="Times New Roman" pitchFamily="18" charset="0"/>
                <a:ea typeface="+mn-ea"/>
                <a:cs typeface="+mn-cs"/>
              </a:rPr>
              <a:t>共享，因此可以大大加快</a:t>
            </a:r>
            <a:r>
              <a:rPr lang="en-US" altLang="zh-CN" sz="1200" b="0" i="0" kern="1200" dirty="0" smtClean="0">
                <a:solidFill>
                  <a:schemeClr val="tx1"/>
                </a:solidFill>
                <a:effectLst/>
                <a:latin typeface="Times New Roman" pitchFamily="18" charset="0"/>
                <a:ea typeface="+mn-ea"/>
                <a:cs typeface="+mn-cs"/>
              </a:rPr>
              <a:t>container</a:t>
            </a:r>
            <a:r>
              <a:rPr lang="zh-CN" altLang="en-US" sz="1200" b="0" i="0" kern="1200" dirty="0" smtClean="0">
                <a:solidFill>
                  <a:schemeClr val="tx1"/>
                </a:solidFill>
                <a:effectLst/>
                <a:latin typeface="Times New Roman" pitchFamily="18" charset="0"/>
                <a:ea typeface="+mn-ea"/>
                <a:cs typeface="+mn-cs"/>
              </a:rPr>
              <a:t>的 启动过程，并显著减少内存消耗。</a:t>
            </a:r>
            <a:endParaRPr lang="en-US" altLang="zh-CN" sz="6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800" b="0" i="0" kern="1200" dirty="0" err="1" smtClean="0">
                <a:solidFill>
                  <a:schemeClr val="tx1"/>
                </a:solidFill>
                <a:effectLst/>
                <a:latin typeface="Times New Roman" pitchFamily="18" charset="0"/>
                <a:ea typeface="+mn-ea"/>
                <a:cs typeface="+mn-cs"/>
              </a:rPr>
              <a:t>Libcontainer</a:t>
            </a:r>
            <a:r>
              <a:rPr lang="zh-CN" altLang="en-US" sz="800" b="0" i="0" kern="1200" dirty="0" smtClean="0">
                <a:solidFill>
                  <a:schemeClr val="tx1"/>
                </a:solidFill>
                <a:effectLst/>
                <a:latin typeface="Times New Roman" pitchFamily="18" charset="0"/>
                <a:ea typeface="+mn-ea"/>
                <a:cs typeface="+mn-cs"/>
              </a:rPr>
              <a:t>：</a:t>
            </a:r>
            <a:r>
              <a:rPr lang="en-US" altLang="zh-CN" sz="800" b="0" i="0" kern="1200" dirty="0" smtClean="0">
                <a:solidFill>
                  <a:schemeClr val="tx1"/>
                </a:solidFill>
                <a:effectLst/>
                <a:latin typeface="Times New Roman" pitchFamily="18" charset="0"/>
                <a:ea typeface="+mn-ea"/>
                <a:cs typeface="+mn-cs"/>
              </a:rPr>
              <a:t>Docker</a:t>
            </a:r>
            <a:r>
              <a:rPr lang="zh-CN" altLang="en-US" sz="800" b="0" i="0" kern="1200" dirty="0" smtClean="0">
                <a:solidFill>
                  <a:schemeClr val="tx1"/>
                </a:solidFill>
                <a:effectLst/>
                <a:latin typeface="Times New Roman" pitchFamily="18" charset="0"/>
                <a:ea typeface="+mn-ea"/>
                <a:cs typeface="+mn-cs"/>
              </a:rPr>
              <a:t>中用于容器管理的包，它基于</a:t>
            </a:r>
            <a:r>
              <a:rPr lang="en-US" altLang="zh-CN" sz="800" b="0" i="0" kern="1200" dirty="0" smtClean="0">
                <a:solidFill>
                  <a:schemeClr val="tx1"/>
                </a:solidFill>
                <a:effectLst/>
                <a:latin typeface="Times New Roman" pitchFamily="18" charset="0"/>
                <a:ea typeface="+mn-ea"/>
                <a:cs typeface="+mn-cs"/>
              </a:rPr>
              <a:t>Go</a:t>
            </a:r>
            <a:r>
              <a:rPr lang="zh-CN" altLang="en-US" sz="800" b="0" i="0" kern="1200" dirty="0" smtClean="0">
                <a:solidFill>
                  <a:schemeClr val="tx1"/>
                </a:solidFill>
                <a:effectLst/>
                <a:latin typeface="Times New Roman" pitchFamily="18" charset="0"/>
                <a:ea typeface="+mn-ea"/>
                <a:cs typeface="+mn-cs"/>
              </a:rPr>
              <a:t>语言实现，通过管理</a:t>
            </a:r>
            <a:r>
              <a:rPr lang="en-US" altLang="zh-CN" sz="300" dirty="0" smtClean="0"/>
              <a:t>namespaces</a:t>
            </a:r>
            <a:r>
              <a:rPr lang="zh-CN" altLang="en-US" sz="800" b="0" i="0" kern="1200" dirty="0" smtClean="0">
                <a:solidFill>
                  <a:schemeClr val="tx1"/>
                </a:solidFill>
                <a:effectLst/>
                <a:latin typeface="Times New Roman" pitchFamily="18" charset="0"/>
                <a:ea typeface="+mn-ea"/>
                <a:cs typeface="+mn-cs"/>
              </a:rPr>
              <a:t>、</a:t>
            </a:r>
            <a:r>
              <a:rPr lang="en-US" altLang="zh-CN" sz="300" dirty="0" err="1" smtClean="0"/>
              <a:t>cgroups</a:t>
            </a:r>
            <a:r>
              <a:rPr lang="zh-CN" altLang="en-US" sz="800" b="0" i="0" kern="1200" dirty="0" smtClean="0">
                <a:solidFill>
                  <a:schemeClr val="tx1"/>
                </a:solidFill>
                <a:effectLst/>
                <a:latin typeface="Times New Roman" pitchFamily="18" charset="0"/>
                <a:ea typeface="+mn-ea"/>
                <a:cs typeface="+mn-cs"/>
              </a:rPr>
              <a:t>、</a:t>
            </a:r>
            <a:r>
              <a:rPr lang="en-US" altLang="zh-CN" sz="300" dirty="0" smtClean="0"/>
              <a:t>capabilities</a:t>
            </a:r>
            <a:r>
              <a:rPr lang="zh-CN" altLang="en-US" sz="800" b="0" i="0" kern="1200" dirty="0" smtClean="0">
                <a:solidFill>
                  <a:schemeClr val="tx1"/>
                </a:solidFill>
                <a:effectLst/>
                <a:latin typeface="Times New Roman" pitchFamily="18" charset="0"/>
                <a:ea typeface="+mn-ea"/>
                <a:cs typeface="+mn-cs"/>
              </a:rPr>
              <a:t>以及文件系统来进行容器控制。可以使用</a:t>
            </a:r>
            <a:r>
              <a:rPr lang="en-US" altLang="zh-CN" sz="800" b="0" i="0" kern="1200" dirty="0" err="1" smtClean="0">
                <a:solidFill>
                  <a:schemeClr val="tx1"/>
                </a:solidFill>
                <a:effectLst/>
                <a:latin typeface="Times New Roman" pitchFamily="18" charset="0"/>
                <a:ea typeface="+mn-ea"/>
                <a:cs typeface="+mn-cs"/>
              </a:rPr>
              <a:t>Libcontainer</a:t>
            </a:r>
            <a:r>
              <a:rPr lang="zh-CN" altLang="en-US" sz="800" b="0" i="0" kern="1200" dirty="0" smtClean="0">
                <a:solidFill>
                  <a:schemeClr val="tx1"/>
                </a:solidFill>
                <a:effectLst/>
                <a:latin typeface="Times New Roman" pitchFamily="18" charset="0"/>
                <a:ea typeface="+mn-ea"/>
                <a:cs typeface="+mn-cs"/>
              </a:rPr>
              <a:t>创建容器，并对容器进行生命周期管理。</a:t>
            </a:r>
            <a:endParaRPr lang="en-US" altLang="zh-CN" sz="100" dirty="0" smtClean="0"/>
          </a:p>
          <a:p>
            <a:endParaRPr lang="zh-CN" altLang="en-US" sz="600" dirty="0" smtClean="0"/>
          </a:p>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3</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4</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800" dirty="0" smtClean="0"/>
              <a:t>1.</a:t>
            </a:r>
            <a:r>
              <a:rPr lang="zh-CN" altLang="en-US" sz="800" dirty="0" smtClean="0"/>
              <a:t>不同的应用程序可能会有不同的应用环境，比如</a:t>
            </a:r>
            <a:r>
              <a:rPr lang="en-US" altLang="zh-CN" sz="800" dirty="0" err="1" smtClean="0"/>
              <a:t>.net</a:t>
            </a:r>
            <a:r>
              <a:rPr lang="zh-CN" altLang="en-US" sz="800" dirty="0" smtClean="0"/>
              <a:t>开发的网站和</a:t>
            </a:r>
            <a:r>
              <a:rPr lang="en-US" altLang="zh-CN" sz="800" dirty="0" smtClean="0"/>
              <a:t>Java</a:t>
            </a:r>
            <a:r>
              <a:rPr lang="zh-CN" altLang="en-US" sz="800" dirty="0" smtClean="0"/>
              <a:t>开发的网站依赖的软件就不一样，如果把他们依赖的软件都安装在一个服务器上就要调试很久，而且很麻烦，还会造成一些冲突。比如</a:t>
            </a:r>
            <a:r>
              <a:rPr lang="en-US" altLang="zh-CN" sz="800" dirty="0" smtClean="0"/>
              <a:t>IIS</a:t>
            </a:r>
            <a:r>
              <a:rPr lang="zh-CN" altLang="en-US" sz="800" dirty="0" smtClean="0"/>
              <a:t>和</a:t>
            </a:r>
            <a:r>
              <a:rPr lang="en-US" altLang="zh-CN" sz="800" dirty="0" smtClean="0"/>
              <a:t>Apache</a:t>
            </a:r>
            <a:r>
              <a:rPr lang="zh-CN" altLang="en-US" sz="800" dirty="0" smtClean="0"/>
              <a:t>访问端口冲突。这个时候你就要隔离</a:t>
            </a:r>
            <a:r>
              <a:rPr lang="en-US" altLang="zh-CN" sz="800" dirty="0" err="1" smtClean="0"/>
              <a:t>.net</a:t>
            </a:r>
            <a:r>
              <a:rPr lang="zh-CN" altLang="en-US" sz="800" dirty="0" smtClean="0"/>
              <a:t>开发的网站和</a:t>
            </a:r>
            <a:r>
              <a:rPr lang="en-US" altLang="zh-CN" sz="800" dirty="0" smtClean="0"/>
              <a:t>Java</a:t>
            </a:r>
            <a:r>
              <a:rPr lang="zh-CN" altLang="en-US" sz="800" dirty="0" smtClean="0"/>
              <a:t>开发的网站。常规来讲，我们可以在服务器上创建不同的虚拟机在不同的虚拟机上放置不同的应用，但是虚拟机开销比较高。</a:t>
            </a:r>
            <a:r>
              <a:rPr lang="en-US" altLang="zh-CN" sz="800" dirty="0" err="1" smtClean="0"/>
              <a:t>docker</a:t>
            </a:r>
            <a:r>
              <a:rPr lang="zh-CN" altLang="en-US" sz="800" dirty="0" smtClean="0"/>
              <a:t>可以实现虚拟机隔离应用环境的功能，并且开销比虚拟机小，小就意味着省钱了。</a:t>
            </a:r>
          </a:p>
          <a:p>
            <a:r>
              <a:rPr lang="en-US" altLang="zh-CN" sz="800" dirty="0" smtClean="0"/>
              <a:t>2.</a:t>
            </a:r>
            <a:r>
              <a:rPr lang="zh-CN" altLang="en-US" sz="800" dirty="0" smtClean="0"/>
              <a:t>你开发软件的时候用的是</a:t>
            </a:r>
            <a:r>
              <a:rPr lang="en-US" altLang="zh-CN" sz="800" dirty="0" smtClean="0"/>
              <a:t>Ubuntu</a:t>
            </a:r>
            <a:r>
              <a:rPr lang="zh-CN" altLang="en-US" sz="800" dirty="0" smtClean="0"/>
              <a:t>，但是运维管理的都是</a:t>
            </a:r>
            <a:r>
              <a:rPr lang="en-US" altLang="zh-CN" sz="800" dirty="0" smtClean="0"/>
              <a:t>centos</a:t>
            </a:r>
            <a:r>
              <a:rPr lang="zh-CN" altLang="en-US" sz="800" dirty="0" smtClean="0"/>
              <a:t>，运维在把你的软件从开发环境转移到生产环境的时候就会遇到一些</a:t>
            </a:r>
            <a:r>
              <a:rPr lang="en-US" altLang="zh-CN" sz="800" dirty="0" smtClean="0"/>
              <a:t>Ubuntu</a:t>
            </a:r>
            <a:r>
              <a:rPr lang="zh-CN" altLang="en-US" sz="800" dirty="0" smtClean="0"/>
              <a:t>转</a:t>
            </a:r>
            <a:r>
              <a:rPr lang="en-US" altLang="zh-CN" sz="800" dirty="0" smtClean="0"/>
              <a:t>centos</a:t>
            </a:r>
            <a:r>
              <a:rPr lang="zh-CN" altLang="en-US" sz="800" dirty="0" smtClean="0"/>
              <a:t>的问题，比如：有个特殊版本的数据库，只有</a:t>
            </a:r>
            <a:r>
              <a:rPr lang="en-US" altLang="zh-CN" sz="800" dirty="0" smtClean="0"/>
              <a:t>Ubuntu</a:t>
            </a:r>
            <a:r>
              <a:rPr lang="zh-CN" altLang="en-US" sz="800" dirty="0" smtClean="0"/>
              <a:t>支持，</a:t>
            </a:r>
            <a:r>
              <a:rPr lang="en-US" altLang="zh-CN" sz="800" dirty="0" smtClean="0"/>
              <a:t>centos</a:t>
            </a:r>
            <a:r>
              <a:rPr lang="zh-CN" altLang="en-US" sz="800" dirty="0" smtClean="0"/>
              <a:t>不支持，在转移的过程当中运维就得想办法解决这样的问题。这时候要是有</a:t>
            </a:r>
            <a:r>
              <a:rPr lang="en-US" altLang="zh-CN" sz="800" dirty="0" err="1" smtClean="0"/>
              <a:t>docker</a:t>
            </a:r>
            <a:r>
              <a:rPr lang="zh-CN" altLang="en-US" sz="800" dirty="0" smtClean="0"/>
              <a:t>你就可以把开发环境直接封装转移给运维，运维直接部署你给他的</a:t>
            </a:r>
            <a:r>
              <a:rPr lang="en-US" altLang="zh-CN" sz="800" dirty="0" err="1" smtClean="0"/>
              <a:t>docker</a:t>
            </a:r>
            <a:r>
              <a:rPr lang="zh-CN" altLang="en-US" sz="800" dirty="0" smtClean="0"/>
              <a:t>就可以了。而且部署速度快。</a:t>
            </a:r>
          </a:p>
          <a:p>
            <a:r>
              <a:rPr lang="en-US" altLang="zh-CN" sz="800" dirty="0" smtClean="0"/>
              <a:t>3.</a:t>
            </a:r>
            <a:r>
              <a:rPr lang="zh-CN" altLang="en-US" sz="800" dirty="0" smtClean="0"/>
              <a:t>在服务器负载方面，如果你单独开一个虚拟机，那么虚拟机会占用空闲内存的，</a:t>
            </a:r>
            <a:r>
              <a:rPr lang="en-US" altLang="zh-CN" sz="800" dirty="0" err="1" smtClean="0"/>
              <a:t>docker</a:t>
            </a:r>
            <a:r>
              <a:rPr lang="zh-CN" altLang="en-US" sz="800" dirty="0" smtClean="0"/>
              <a:t>部署的话，这些内存就会利用起来。</a:t>
            </a:r>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5</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6</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7</a:t>
            </a:fld>
            <a:endParaRPr lang="en-US" altLang="zh-CN"/>
          </a:p>
        </p:txBody>
      </p:sp>
    </p:spTree>
    <p:extLst>
      <p:ext uri="{BB962C8B-B14F-4D97-AF65-F5344CB8AC3E}">
        <p14:creationId xmlns:p14="http://schemas.microsoft.com/office/powerpoint/2010/main" val="371238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8</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Times New Roman" pitchFamily="18" charset="0"/>
                <a:ea typeface="+mn-ea"/>
                <a:cs typeface="+mn-cs"/>
              </a:rPr>
              <a:t>Docker for Windows </a:t>
            </a:r>
          </a:p>
          <a:p>
            <a:r>
              <a:rPr lang="en-US" altLang="zh-CN" sz="1200" b="0" i="0" kern="1200" dirty="0" smtClean="0">
                <a:solidFill>
                  <a:schemeClr val="tx1"/>
                </a:solidFill>
                <a:effectLst/>
                <a:latin typeface="Times New Roman" pitchFamily="18" charset="0"/>
                <a:ea typeface="+mn-ea"/>
                <a:cs typeface="+mn-cs"/>
              </a:rPr>
              <a:t>Docker for Windows runs on 64bit Windows 10 Pro, Enterprise and Education (1511 November update, Build 10586 or later) </a:t>
            </a:r>
          </a:p>
          <a:p>
            <a:r>
              <a:rPr lang="en-US" altLang="zh-CN" sz="1200" b="0" i="0" kern="1200" dirty="0" smtClean="0">
                <a:solidFill>
                  <a:schemeClr val="tx1"/>
                </a:solidFill>
                <a:effectLst/>
                <a:latin typeface="Times New Roman" pitchFamily="18" charset="0"/>
                <a:ea typeface="+mn-ea"/>
                <a:cs typeface="+mn-cs"/>
              </a:rPr>
              <a:t>The Hyper-V package must be enabled for Docker for Windows to work</a:t>
            </a:r>
          </a:p>
          <a:p>
            <a:r>
              <a:rPr lang="en-US" altLang="zh-CN" sz="1200" b="0" i="0" kern="1200" dirty="0" smtClean="0">
                <a:solidFill>
                  <a:schemeClr val="tx1"/>
                </a:solidFill>
                <a:effectLst/>
                <a:latin typeface="Times New Roman" pitchFamily="18" charset="0"/>
                <a:ea typeface="+mn-ea"/>
                <a:cs typeface="+mn-cs"/>
              </a:rPr>
              <a:t>Virtualization must be enabled. Typically, virtualization is enabled by default</a:t>
            </a:r>
          </a:p>
          <a:p>
            <a:endParaRPr lang="en-US" altLang="zh-CN" sz="1200" b="0" i="0" kern="1200" dirty="0" smtClean="0">
              <a:solidFill>
                <a:schemeClr val="tx1"/>
              </a:solidFill>
              <a:effectLst/>
              <a:latin typeface="Times New Roman" pitchFamily="18" charset="0"/>
              <a:ea typeface="+mn-ea"/>
              <a:cs typeface="+mn-cs"/>
            </a:endParaRPr>
          </a:p>
          <a:p>
            <a:endParaRPr lang="en-US" altLang="zh-CN" sz="1200" b="0" i="0" kern="1200" dirty="0" smtClean="0">
              <a:solidFill>
                <a:schemeClr val="tx1"/>
              </a:solidFill>
              <a:effectLst/>
              <a:latin typeface="Times New Roman" pitchFamily="18" charset="0"/>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400" b="1" dirty="0" smtClean="0"/>
              <a:t>Docker Toolbox</a:t>
            </a:r>
            <a:r>
              <a:rPr lang="en-US" altLang="zh-CN" sz="1400" b="1" baseline="0" dirty="0" smtClean="0"/>
              <a:t> </a:t>
            </a:r>
            <a:r>
              <a:rPr lang="en-US" altLang="zh-CN" sz="1200" b="1" i="0" kern="1200" dirty="0" smtClean="0">
                <a:solidFill>
                  <a:schemeClr val="tx1"/>
                </a:solidFill>
                <a:effectLst/>
                <a:latin typeface="Times New Roman" pitchFamily="18" charset="0"/>
                <a:ea typeface="+mn-ea"/>
                <a:cs typeface="+mn-cs"/>
              </a:rPr>
              <a:t>For Windows 7</a:t>
            </a:r>
          </a:p>
          <a:p>
            <a:r>
              <a:rPr lang="en-US" altLang="zh-CN" sz="1200" b="0" i="0" kern="1200" dirty="0" smtClean="0">
                <a:solidFill>
                  <a:schemeClr val="tx1"/>
                </a:solidFill>
                <a:effectLst/>
                <a:latin typeface="Times New Roman" pitchFamily="18" charset="0"/>
                <a:ea typeface="+mn-ea"/>
                <a:cs typeface="+mn-cs"/>
              </a:rPr>
              <a:t>Run the </a:t>
            </a:r>
            <a:r>
              <a:rPr lang="en-US" altLang="zh-CN" sz="1200" b="0" i="0" u="none" strike="noStrike" kern="1200" dirty="0" smtClean="0">
                <a:solidFill>
                  <a:schemeClr val="tx1"/>
                </a:solidFill>
                <a:effectLst/>
                <a:latin typeface="Times New Roman" pitchFamily="18" charset="0"/>
                <a:ea typeface="+mn-ea"/>
                <a:cs typeface="+mn-cs"/>
                <a:hlinkClick r:id="rId3"/>
              </a:rPr>
              <a:t>Microsoft® Hardware-Assisted Virtualization Detection Tool</a:t>
            </a:r>
            <a:r>
              <a:rPr lang="en-US" altLang="zh-CN" sz="1200" b="0" i="0" kern="1200" dirty="0" smtClean="0">
                <a:solidFill>
                  <a:schemeClr val="tx1"/>
                </a:solidFill>
                <a:effectLst/>
                <a:latin typeface="Times New Roman" pitchFamily="18" charset="0"/>
                <a:ea typeface="+mn-ea"/>
                <a:cs typeface="+mn-cs"/>
              </a:rPr>
              <a:t> and follow the on-screen instructions. </a:t>
            </a:r>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9</a:t>
            </a:fld>
            <a:endParaRPr lang="en-US" altLang="zh-CN"/>
          </a:p>
        </p:txBody>
      </p:sp>
    </p:spTree>
    <p:extLst>
      <p:ext uri="{BB962C8B-B14F-4D97-AF65-F5344CB8AC3E}">
        <p14:creationId xmlns:p14="http://schemas.microsoft.com/office/powerpoint/2010/main" val="2570267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216DCE-E41E-4E01-91D0-77BCE8E4B2DB}" type="slidenum">
              <a:rPr lang="zh-CN" altLang="en-US" smtClean="0"/>
              <a:pPr>
                <a:defRPr/>
              </a:pPr>
              <a:t>10</a:t>
            </a:fld>
            <a:endParaRPr lang="en-US" altLang="zh-CN"/>
          </a:p>
        </p:txBody>
      </p:sp>
    </p:spTree>
    <p:extLst>
      <p:ext uri="{BB962C8B-B14F-4D97-AF65-F5344CB8AC3E}">
        <p14:creationId xmlns:p14="http://schemas.microsoft.com/office/powerpoint/2010/main" val="1015481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3403600"/>
          </a:xfrm>
          <a:prstGeom prst="rect">
            <a:avLst/>
          </a:prstGeom>
          <a:solidFill>
            <a:srgbClr val="006699"/>
          </a:solidFill>
          <a:ln w="12700">
            <a:solidFill>
              <a:srgbClr val="000000"/>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pic>
        <p:nvPicPr>
          <p:cNvPr id="4" name="Picture 9"/>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228600" y="1701800"/>
            <a:ext cx="4551363"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3419475"/>
            <a:ext cx="9144000" cy="3438525"/>
          </a:xfrm>
          <a:prstGeom prst="rect">
            <a:avLst/>
          </a:prstGeom>
          <a:noFill/>
          <a:ln w="12700">
            <a:noFill/>
            <a:miter lim="800000"/>
            <a:headEnd/>
            <a:tailEnd/>
          </a:ln>
          <a:effectLst/>
        </p:spPr>
        <p:txBody>
          <a:bodyPr wrap="none" lIns="90488" tIns="44450" rIns="90488" bIns="4445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80000"/>
              </a:lnSpc>
              <a:defRPr/>
            </a:pPr>
            <a:r>
              <a:rPr lang="zh-CN" altLang="en-US" sz="3200" b="1">
                <a:solidFill>
                  <a:schemeClr val="tx2"/>
                </a:solidFill>
                <a:ea typeface="宋体" pitchFamily="2" charset="-122"/>
              </a:rPr>
              <a:t> </a:t>
            </a:r>
          </a:p>
        </p:txBody>
      </p:sp>
      <p:sp>
        <p:nvSpPr>
          <p:cNvPr id="6" name="Rectangle 9"/>
          <p:cNvSpPr>
            <a:spLocks noChangeArrowheads="1"/>
          </p:cNvSpPr>
          <p:nvPr userDrawn="1"/>
        </p:nvSpPr>
        <p:spPr bwMode="auto">
          <a:xfrm>
            <a:off x="762000" y="35052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marL="587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i="1">
                <a:solidFill>
                  <a:srgbClr val="336699"/>
                </a:solidFill>
                <a:ea typeface="宋体" pitchFamily="2" charset="-122"/>
              </a:rPr>
              <a:t>High performance. Delivered.</a:t>
            </a:r>
          </a:p>
        </p:txBody>
      </p:sp>
      <p:sp>
        <p:nvSpPr>
          <p:cNvPr id="314373" name="Rectangle 5"/>
          <p:cNvSpPr>
            <a:spLocks noGrp="1" noChangeArrowheads="1"/>
          </p:cNvSpPr>
          <p:nvPr>
            <p:ph type="ctrTitle" sz="quarter"/>
          </p:nvPr>
        </p:nvSpPr>
        <p:spPr>
          <a:xfrm>
            <a:off x="0" y="6934200"/>
            <a:ext cx="76200" cy="76200"/>
          </a:xfrm>
          <a:noFill/>
          <a:ln w="9525"/>
        </p:spPr>
        <p:txBody>
          <a:bodyPr lIns="91440" tIns="45720" rIns="91440" bIns="45720" anchor="t"/>
          <a:lstStyle>
            <a:lvl1pPr>
              <a:defRPr/>
            </a:lvl1pPr>
          </a:lstStyle>
          <a:p>
            <a:r>
              <a:rPr lang="en-US" altLang="zh-CN"/>
              <a:t>Click to edit Master title</a:t>
            </a:r>
            <a:br>
              <a:rPr lang="en-US" altLang="zh-CN"/>
            </a:br>
            <a:r>
              <a:rPr lang="en-US" altLang="zh-CN"/>
              <a:t>Second line here</a:t>
            </a:r>
          </a:p>
        </p:txBody>
      </p:sp>
      <p:sp>
        <p:nvSpPr>
          <p:cNvPr id="8" name="Footer Placeholder 7"/>
          <p:cNvSpPr>
            <a:spLocks noGrp="1" noChangeArrowheads="1"/>
          </p:cNvSpPr>
          <p:nvPr>
            <p:ph type="ftr" sz="quarter" idx="10"/>
          </p:nvPr>
        </p:nvSpPr>
        <p:spPr bwMode="auto">
          <a:xfrm>
            <a:off x="0" y="6324600"/>
            <a:ext cx="2895600" cy="457200"/>
          </a:xfrm>
          <a:prstGeom prst="rect">
            <a:avLst/>
          </a:prstGeom>
          <a:ln w="12700">
            <a:miter lim="800000"/>
            <a:headEnd/>
            <a:tailEnd/>
          </a:ln>
        </p:spPr>
        <p:txBody>
          <a:bodyPr vert="horz" wrap="square" lIns="91440" tIns="45720" rIns="91440" bIns="45720" numCol="1" anchor="b" anchorCtr="0" compatLnSpc="1">
            <a:prstTxWarp prst="textNoShape">
              <a:avLst/>
            </a:prstTxWarp>
          </a:bodyPr>
          <a:lstStyle>
            <a:lvl1pPr>
              <a:defRPr sz="1000">
                <a:solidFill>
                  <a:schemeClr val="bg1"/>
                </a:solidFill>
                <a:ea typeface="宋体" pitchFamily="2" charset="-122"/>
              </a:defRPr>
            </a:lvl1pPr>
          </a:lstStyle>
          <a:p>
            <a:pPr>
              <a:defRPr/>
            </a:pPr>
            <a:r>
              <a:rPr lang="zh-CN" altLang="en-US"/>
              <a:t>PbN Overview training</a:t>
            </a:r>
            <a:endParaRPr lang="en-US" altLang="zh-CN"/>
          </a:p>
        </p:txBody>
      </p:sp>
    </p:spTree>
    <p:extLst>
      <p:ext uri="{BB962C8B-B14F-4D97-AF65-F5344CB8AC3E}">
        <p14:creationId xmlns:p14="http://schemas.microsoft.com/office/powerpoint/2010/main" val="1533006062"/>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130E1F50-A7E5-412F-8591-5C0E8A163A3D}" type="slidenum">
              <a:rPr lang="en-GB"/>
              <a:pPr>
                <a:defRPr/>
              </a:pPr>
              <a:t>‹#›</a:t>
            </a:fld>
            <a:endParaRPr lang="en-GB"/>
          </a:p>
        </p:txBody>
      </p:sp>
    </p:spTree>
    <p:extLst>
      <p:ext uri="{BB962C8B-B14F-4D97-AF65-F5344CB8AC3E}">
        <p14:creationId xmlns:p14="http://schemas.microsoft.com/office/powerpoint/2010/main" val="1935786145"/>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457200"/>
            <a:ext cx="2009775" cy="5549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575" y="457200"/>
            <a:ext cx="5881688" cy="5549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D9DE97AC-1E34-493E-9B6C-29BED4818A95}" type="slidenum">
              <a:rPr lang="en-GB"/>
              <a:pPr>
                <a:defRPr/>
              </a:pPr>
              <a:t>‹#›</a:t>
            </a:fld>
            <a:endParaRPr lang="en-GB"/>
          </a:p>
        </p:txBody>
      </p:sp>
    </p:spTree>
    <p:extLst>
      <p:ext uri="{BB962C8B-B14F-4D97-AF65-F5344CB8AC3E}">
        <p14:creationId xmlns:p14="http://schemas.microsoft.com/office/powerpoint/2010/main" val="41735797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DEE8179B-850A-430B-9C34-830FCEEF365A}" type="slidenum">
              <a:rPr lang="en-GB"/>
              <a:pPr>
                <a:defRPr/>
              </a:pPr>
              <a:t>‹#›</a:t>
            </a:fld>
            <a:endParaRPr lang="en-GB" dirty="0"/>
          </a:p>
        </p:txBody>
      </p:sp>
      <p:sp>
        <p:nvSpPr>
          <p:cNvPr id="5" name="矩形 4"/>
          <p:cNvSpPr/>
          <p:nvPr userDrawn="1"/>
        </p:nvSpPr>
        <p:spPr bwMode="auto">
          <a:xfrm>
            <a:off x="7391400" y="4876800"/>
            <a:ext cx="1524000" cy="1524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8681958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AE78548D-4B4F-4772-A169-BBBD66381E8B}" type="slidenum">
              <a:rPr lang="en-GB"/>
              <a:pPr>
                <a:defRPr/>
              </a:pPr>
              <a:t>‹#›</a:t>
            </a:fld>
            <a:endParaRPr lang="en-GB"/>
          </a:p>
        </p:txBody>
      </p:sp>
    </p:spTree>
    <p:extLst>
      <p:ext uri="{BB962C8B-B14F-4D97-AF65-F5344CB8AC3E}">
        <p14:creationId xmlns:p14="http://schemas.microsoft.com/office/powerpoint/2010/main" val="459875725"/>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575" y="1893888"/>
            <a:ext cx="3944938"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87913" y="1893888"/>
            <a:ext cx="3946525"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8D31486F-83F6-4A2A-91A4-63253E8A1A6B}" type="slidenum">
              <a:rPr lang="en-GB"/>
              <a:pPr>
                <a:defRPr/>
              </a:pPr>
              <a:t>‹#›</a:t>
            </a:fld>
            <a:endParaRPr lang="en-GB"/>
          </a:p>
        </p:txBody>
      </p:sp>
    </p:spTree>
    <p:extLst>
      <p:ext uri="{BB962C8B-B14F-4D97-AF65-F5344CB8AC3E}">
        <p14:creationId xmlns:p14="http://schemas.microsoft.com/office/powerpoint/2010/main" val="310750572"/>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23770DED-D25F-46D4-A6E1-02D43542EEEE}" type="slidenum">
              <a:rPr lang="en-GB"/>
              <a:pPr>
                <a:defRPr/>
              </a:pPr>
              <a:t>‹#›</a:t>
            </a:fld>
            <a:endParaRPr lang="en-GB"/>
          </a:p>
        </p:txBody>
      </p:sp>
    </p:spTree>
    <p:extLst>
      <p:ext uri="{BB962C8B-B14F-4D97-AF65-F5344CB8AC3E}">
        <p14:creationId xmlns:p14="http://schemas.microsoft.com/office/powerpoint/2010/main" val="3814803481"/>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E1BCE532-E122-4AB2-80BF-C8A1C45F4EE2}" type="slidenum">
              <a:rPr lang="en-GB"/>
              <a:pPr>
                <a:defRPr/>
              </a:pPr>
              <a:t>‹#›</a:t>
            </a:fld>
            <a:endParaRPr lang="en-GB"/>
          </a:p>
        </p:txBody>
      </p:sp>
    </p:spTree>
    <p:extLst>
      <p:ext uri="{BB962C8B-B14F-4D97-AF65-F5344CB8AC3E}">
        <p14:creationId xmlns:p14="http://schemas.microsoft.com/office/powerpoint/2010/main" val="303823907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78A130EB-9226-4031-9E0B-BF053893A94E}" type="slidenum">
              <a:rPr lang="en-GB"/>
              <a:pPr>
                <a:defRPr/>
              </a:pPr>
              <a:t>‹#›</a:t>
            </a:fld>
            <a:endParaRPr lang="en-GB"/>
          </a:p>
        </p:txBody>
      </p:sp>
    </p:spTree>
    <p:extLst>
      <p:ext uri="{BB962C8B-B14F-4D97-AF65-F5344CB8AC3E}">
        <p14:creationId xmlns:p14="http://schemas.microsoft.com/office/powerpoint/2010/main" val="2858120079"/>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D57BB2AE-C6E9-48EE-BAAC-9001AD756295}" type="slidenum">
              <a:rPr lang="en-GB"/>
              <a:pPr>
                <a:defRPr/>
              </a:pPr>
              <a:t>‹#›</a:t>
            </a:fld>
            <a:endParaRPr lang="en-GB"/>
          </a:p>
        </p:txBody>
      </p:sp>
    </p:spTree>
    <p:extLst>
      <p:ext uri="{BB962C8B-B14F-4D97-AF65-F5344CB8AC3E}">
        <p14:creationId xmlns:p14="http://schemas.microsoft.com/office/powerpoint/2010/main" val="220268026"/>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3891E1CC-CF02-4A97-8409-F5BB9D20D8D1}" type="slidenum">
              <a:rPr lang="en-GB"/>
              <a:pPr>
                <a:defRPr/>
              </a:pPr>
              <a:t>‹#›</a:t>
            </a:fld>
            <a:endParaRPr lang="en-GB"/>
          </a:p>
        </p:txBody>
      </p:sp>
    </p:spTree>
    <p:extLst>
      <p:ext uri="{BB962C8B-B14F-4D97-AF65-F5344CB8AC3E}">
        <p14:creationId xmlns:p14="http://schemas.microsoft.com/office/powerpoint/2010/main" val="371531607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346" name="AC Banner"/>
          <p:cNvSpPr>
            <a:spLocks noChangeArrowheads="1"/>
          </p:cNvSpPr>
          <p:nvPr/>
        </p:nvSpPr>
        <p:spPr bwMode="auto">
          <a:xfrm>
            <a:off x="0" y="0"/>
            <a:ext cx="9144000" cy="1371600"/>
          </a:xfrm>
          <a:prstGeom prst="rect">
            <a:avLst/>
          </a:prstGeom>
          <a:solidFill>
            <a:srgbClr val="006699"/>
          </a:solidFill>
          <a:ln w="12700">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80000"/>
              </a:lnSpc>
              <a:defRPr/>
            </a:pPr>
            <a:r>
              <a:rPr lang="zh-CN" altLang="en-US" sz="3200" b="1">
                <a:solidFill>
                  <a:schemeClr val="tx2"/>
                </a:solidFill>
                <a:ea typeface="宋体" pitchFamily="2" charset="-122"/>
              </a:rPr>
              <a:t> </a:t>
            </a:r>
          </a:p>
        </p:txBody>
      </p:sp>
      <p:sp>
        <p:nvSpPr>
          <p:cNvPr id="1027" name="Rectangle 3"/>
          <p:cNvSpPr>
            <a:spLocks noGrp="1" noChangeArrowheads="1"/>
          </p:cNvSpPr>
          <p:nvPr>
            <p:ph type="body" idx="1"/>
          </p:nvPr>
        </p:nvSpPr>
        <p:spPr bwMode="auto">
          <a:xfrm>
            <a:off x="790575" y="1893888"/>
            <a:ext cx="8043863"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5"/>
          <p:cNvSpPr>
            <a:spLocks noGrp="1" noChangeArrowheads="1"/>
          </p:cNvSpPr>
          <p:nvPr>
            <p:ph type="title"/>
          </p:nvPr>
        </p:nvSpPr>
        <p:spPr bwMode="auto">
          <a:xfrm>
            <a:off x="1676400" y="457200"/>
            <a:ext cx="5762625" cy="808038"/>
          </a:xfrm>
          <a:prstGeom prst="rect">
            <a:avLst/>
          </a:prstGeom>
          <a:solidFill>
            <a:srgbClr val="006699"/>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zh-CN"/>
              <a:t>Master title style</a:t>
            </a:r>
          </a:p>
        </p:txBody>
      </p:sp>
      <p:sp>
        <p:nvSpPr>
          <p:cNvPr id="313348" name="Rectangle 4"/>
          <p:cNvSpPr>
            <a:spLocks noGrp="1" noChangeArrowheads="1"/>
          </p:cNvSpPr>
          <p:nvPr>
            <p:ph type="sldNum" sz="quarter" idx="4"/>
          </p:nvPr>
        </p:nvSpPr>
        <p:spPr bwMode="auto">
          <a:xfrm>
            <a:off x="7269163" y="6526213"/>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lnSpc>
                <a:spcPct val="80000"/>
              </a:lnSpc>
              <a:defRPr sz="1000">
                <a:solidFill>
                  <a:srgbClr val="000000"/>
                </a:solidFill>
              </a:defRPr>
            </a:lvl1pPr>
          </a:lstStyle>
          <a:p>
            <a:pPr>
              <a:defRPr/>
            </a:pPr>
            <a:fld id="{47FB0455-8EDD-4B2A-884C-6F617080A95B}" type="slidenum">
              <a:rPr lang="en-GB"/>
              <a:pPr>
                <a:defRPr/>
              </a:pPr>
              <a:t>‹#›</a:t>
            </a:fld>
            <a:endParaRPr lang="en-GB"/>
          </a:p>
        </p:txBody>
      </p:sp>
      <p:graphicFrame>
        <p:nvGraphicFramePr>
          <p:cNvPr id="1030" name="Object 6"/>
          <p:cNvGraphicFramePr>
            <a:graphicFrameLocks noChangeAspect="1"/>
          </p:cNvGraphicFramePr>
          <p:nvPr/>
        </p:nvGraphicFramePr>
        <p:xfrm>
          <a:off x="7543800" y="0"/>
          <a:ext cx="1600200" cy="1358900"/>
        </p:xfrm>
        <a:graphic>
          <a:graphicData uri="http://schemas.openxmlformats.org/presentationml/2006/ole">
            <mc:AlternateContent xmlns:mc="http://schemas.openxmlformats.org/markup-compatibility/2006">
              <mc:Choice xmlns:v="urn:schemas-microsoft-com:vml" Requires="v">
                <p:oleObj spid="_x0000_s1699" name="Photo Editor Photo" r:id="rId14" imgW="3772427" imgH="2514286" progId="MSPhotoEd.3">
                  <p:embed/>
                </p:oleObj>
              </mc:Choice>
              <mc:Fallback>
                <p:oleObj name="Photo Editor Photo" r:id="rId14" imgW="3772427" imgH="2514286" progId="MSPhotoEd.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3800" y="0"/>
                        <a:ext cx="16002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1" name="Picture 8"/>
          <p:cNvPicPr>
            <a:picLocks noChangeAspect="1" noChangeArrowheads="1"/>
          </p:cNvPicPr>
          <p:nvPr userDrawn="1"/>
        </p:nvPicPr>
        <p:blipFill>
          <a:blip r:embed="rId16"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152400" y="609600"/>
            <a:ext cx="19812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32" name="Object 11"/>
          <p:cNvGraphicFramePr>
            <a:graphicFrameLocks noChangeAspect="1"/>
          </p:cNvGraphicFramePr>
          <p:nvPr userDrawn="1"/>
        </p:nvGraphicFramePr>
        <p:xfrm>
          <a:off x="7924800" y="5257800"/>
          <a:ext cx="933450" cy="1123950"/>
        </p:xfrm>
        <a:graphic>
          <a:graphicData uri="http://schemas.openxmlformats.org/presentationml/2006/ole">
            <mc:AlternateContent xmlns:mc="http://schemas.openxmlformats.org/markup-compatibility/2006">
              <mc:Choice xmlns:v="urn:schemas-microsoft-com:vml" Requires="v">
                <p:oleObj spid="_x0000_s1700" name="Picture" r:id="rId17" imgW="3660643" imgH="3380694" progId="Word.Picture.8">
                  <p:embed/>
                </p:oleObj>
              </mc:Choice>
              <mc:Fallback>
                <p:oleObj name="Picture" r:id="rId17" imgW="3660643" imgH="3380694" progId="Word.Picture.8">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4800" y="5257800"/>
                        <a:ext cx="933450" cy="1123950"/>
                      </a:xfrm>
                      <a:prstGeom prst="rect">
                        <a:avLst/>
                      </a:prstGeom>
                      <a:noFill/>
                      <a:ln>
                        <a:noFill/>
                      </a:ln>
                      <a:effectLst/>
                      <a:extLst>
                        <a:ext uri="{909E8E84-426E-40DD-AFC4-6F175D3DCCD1}">
                          <a14:hiddenFill xmlns:a14="http://schemas.microsoft.com/office/drawing/2010/main">
                            <a:solidFill>
                              <a:srgbClr val="618FFD"/>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pic>
                </p:oleObj>
              </mc:Fallback>
            </mc:AlternateContent>
          </a:graphicData>
        </a:graphic>
      </p:graphicFrame>
      <p:sp>
        <p:nvSpPr>
          <p:cNvPr id="9" name="矩形 8"/>
          <p:cNvSpPr/>
          <p:nvPr userDrawn="1"/>
        </p:nvSpPr>
        <p:spPr bwMode="auto">
          <a:xfrm>
            <a:off x="7391400" y="4876800"/>
            <a:ext cx="1524000" cy="1524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962"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ransition>
    <p:zoom/>
  </p:transition>
  <p:hf hdr="0" ftr="0" dt="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Arial" charset="0"/>
        </a:defRPr>
      </a:lvl2pPr>
      <a:lvl3pPr algn="r" rtl="0" eaLnBrk="0" fontAlgn="base" hangingPunct="0">
        <a:spcBef>
          <a:spcPct val="0"/>
        </a:spcBef>
        <a:spcAft>
          <a:spcPct val="0"/>
        </a:spcAft>
        <a:defRPr sz="3200" b="1">
          <a:solidFill>
            <a:schemeClr val="bg1"/>
          </a:solidFill>
          <a:latin typeface="Arial" charset="0"/>
        </a:defRPr>
      </a:lvl3pPr>
      <a:lvl4pPr algn="r" rtl="0" eaLnBrk="0" fontAlgn="base" hangingPunct="0">
        <a:spcBef>
          <a:spcPct val="0"/>
        </a:spcBef>
        <a:spcAft>
          <a:spcPct val="0"/>
        </a:spcAft>
        <a:defRPr sz="3200" b="1">
          <a:solidFill>
            <a:schemeClr val="bg1"/>
          </a:solidFill>
          <a:latin typeface="Arial" charset="0"/>
        </a:defRPr>
      </a:lvl4pPr>
      <a:lvl5pPr algn="r" rtl="0" eaLnBrk="0" fontAlgn="base" hangingPunct="0">
        <a:spcBef>
          <a:spcPct val="0"/>
        </a:spcBef>
        <a:spcAft>
          <a:spcPct val="0"/>
        </a:spcAft>
        <a:defRPr sz="3200" b="1">
          <a:solidFill>
            <a:schemeClr val="bg1"/>
          </a:solidFill>
          <a:latin typeface="Arial" charset="0"/>
        </a:defRPr>
      </a:lvl5pPr>
      <a:lvl6pPr marL="457200" algn="r" rtl="0" eaLnBrk="0" fontAlgn="base" hangingPunct="0">
        <a:spcBef>
          <a:spcPct val="0"/>
        </a:spcBef>
        <a:spcAft>
          <a:spcPct val="0"/>
        </a:spcAft>
        <a:defRPr sz="3200" b="1">
          <a:solidFill>
            <a:schemeClr val="bg1"/>
          </a:solidFill>
          <a:latin typeface="Arial" charset="0"/>
        </a:defRPr>
      </a:lvl6pPr>
      <a:lvl7pPr marL="914400" algn="r" rtl="0" eaLnBrk="0" fontAlgn="base" hangingPunct="0">
        <a:spcBef>
          <a:spcPct val="0"/>
        </a:spcBef>
        <a:spcAft>
          <a:spcPct val="0"/>
        </a:spcAft>
        <a:defRPr sz="3200" b="1">
          <a:solidFill>
            <a:schemeClr val="bg1"/>
          </a:solidFill>
          <a:latin typeface="Arial" charset="0"/>
        </a:defRPr>
      </a:lvl7pPr>
      <a:lvl8pPr marL="1371600" algn="r" rtl="0" eaLnBrk="0" fontAlgn="base" hangingPunct="0">
        <a:spcBef>
          <a:spcPct val="0"/>
        </a:spcBef>
        <a:spcAft>
          <a:spcPct val="0"/>
        </a:spcAft>
        <a:defRPr sz="3200" b="1">
          <a:solidFill>
            <a:schemeClr val="bg1"/>
          </a:solidFill>
          <a:latin typeface="Arial" charset="0"/>
        </a:defRPr>
      </a:lvl8pPr>
      <a:lvl9pPr marL="1828800" algn="r" rtl="0" eaLnBrk="0" fontAlgn="base" hangingPunct="0">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docker-for-windows/install/#what-to-know-before-you-instal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cs.docker.com/toolbox/toolbox_install_windows/#step-1-check-your-ver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838200" y="4343400"/>
            <a:ext cx="6477000" cy="1524000"/>
          </a:xfrm>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Tx/>
              <a:buNone/>
            </a:pPr>
            <a:r>
              <a:rPr lang="en-US" altLang="zh-CN" b="1" dirty="0" smtClean="0">
                <a:ea typeface="宋体" pitchFamily="2" charset="-122"/>
              </a:rPr>
              <a:t>Docker (part 1)</a:t>
            </a:r>
            <a:endParaRPr lang="en-US" altLang="zh-CN" b="1" dirty="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10</a:t>
            </a:fld>
            <a:endParaRPr lang="en-GB" dirty="0"/>
          </a:p>
        </p:txBody>
      </p:sp>
      <p:sp>
        <p:nvSpPr>
          <p:cNvPr id="5" name="Rectangle 3"/>
          <p:cNvSpPr txBox="1">
            <a:spLocks noChangeArrowheads="1"/>
          </p:cNvSpPr>
          <p:nvPr/>
        </p:nvSpPr>
        <p:spPr bwMode="auto">
          <a:xfrm>
            <a:off x="1447800" y="29718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457200" lvl="1" indent="0" algn="ctr">
              <a:buFontTx/>
              <a:buNone/>
              <a:defRPr/>
            </a:pPr>
            <a:r>
              <a:rPr lang="en-US" altLang="zh-CN" sz="3200" b="1" kern="0" dirty="0" smtClean="0">
                <a:ea typeface="宋体" pitchFamily="2" charset="-122"/>
              </a:rPr>
              <a:t>Docker</a:t>
            </a:r>
            <a:r>
              <a:rPr lang="zh-CN" altLang="en-US" sz="3200" b="1" kern="0" dirty="0">
                <a:ea typeface="宋体" pitchFamily="2" charset="-122"/>
              </a:rPr>
              <a:t>基本概念</a:t>
            </a:r>
            <a:endParaRPr lang="en-US" altLang="zh-CN" sz="2000" b="1" kern="0" dirty="0" smtClean="0">
              <a:ea typeface="宋体" pitchFamily="2" charset="-122"/>
            </a:endParaRPr>
          </a:p>
          <a:p>
            <a:pPr lvl="1">
              <a:buFont typeface="Wingdings" pitchFamily="2" charset="2"/>
              <a:buNone/>
              <a:defRPr/>
            </a:pPr>
            <a:endParaRPr lang="en-US" altLang="zh-CN" sz="3200" b="1" kern="0" dirty="0" smtClean="0">
              <a:ea typeface="宋体" pitchFamily="2" charset="-122"/>
            </a:endParaRPr>
          </a:p>
          <a:p>
            <a:pPr>
              <a:buFont typeface="Wingdings" pitchFamily="2" charset="2"/>
              <a:buChar char="v"/>
              <a:defRPr/>
            </a:pPr>
            <a:endParaRPr lang="en-US" altLang="en-US" sz="3200" b="1" kern="0" dirty="0"/>
          </a:p>
        </p:txBody>
      </p:sp>
    </p:spTree>
    <p:extLst>
      <p:ext uri="{BB962C8B-B14F-4D97-AF65-F5344CB8AC3E}">
        <p14:creationId xmlns:p14="http://schemas.microsoft.com/office/powerpoint/2010/main" val="1810492310"/>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11</a:t>
            </a:fld>
            <a:endParaRPr lang="en-GB" dirty="0"/>
          </a:p>
        </p:txBody>
      </p:sp>
      <p:sp>
        <p:nvSpPr>
          <p:cNvPr id="5" name="内容占位符 4"/>
          <p:cNvSpPr>
            <a:spLocks noGrp="1"/>
          </p:cNvSpPr>
          <p:nvPr>
            <p:ph idx="1"/>
          </p:nvPr>
        </p:nvSpPr>
        <p:spPr/>
        <p:txBody>
          <a:bodyPr/>
          <a:lstStyle/>
          <a:p>
            <a:r>
              <a:rPr lang="en-US" altLang="zh-CN" sz="2000" dirty="0"/>
              <a:t>Docker </a:t>
            </a:r>
            <a:r>
              <a:rPr lang="zh-CN" altLang="en-US" sz="2000" dirty="0"/>
              <a:t>包括三个基本概念</a:t>
            </a:r>
          </a:p>
          <a:p>
            <a:pPr lvl="1"/>
            <a:r>
              <a:rPr lang="zh-CN" altLang="en-US" sz="2000" dirty="0"/>
              <a:t>镜像（</a:t>
            </a:r>
            <a:r>
              <a:rPr lang="en-US" altLang="zh-CN" sz="2000" dirty="0"/>
              <a:t>Image</a:t>
            </a:r>
            <a:r>
              <a:rPr lang="zh-CN" altLang="en-US" sz="2000" dirty="0"/>
              <a:t>）</a:t>
            </a:r>
          </a:p>
          <a:p>
            <a:pPr lvl="1"/>
            <a:r>
              <a:rPr lang="zh-CN" altLang="en-US" sz="2000" dirty="0"/>
              <a:t>容器（</a:t>
            </a:r>
            <a:r>
              <a:rPr lang="en-US" altLang="zh-CN" sz="2000" dirty="0"/>
              <a:t>Container</a:t>
            </a:r>
            <a:r>
              <a:rPr lang="zh-CN" altLang="en-US" sz="2000" dirty="0"/>
              <a:t>）</a:t>
            </a:r>
          </a:p>
          <a:p>
            <a:pPr lvl="1"/>
            <a:r>
              <a:rPr lang="zh-CN" altLang="en-US" sz="2000" dirty="0"/>
              <a:t>仓库（</a:t>
            </a:r>
            <a:r>
              <a:rPr lang="en-US" altLang="zh-CN" sz="2000" dirty="0"/>
              <a:t>Repository</a:t>
            </a:r>
            <a:r>
              <a:rPr lang="zh-CN" altLang="en-US" sz="2000" dirty="0"/>
              <a:t>）</a:t>
            </a:r>
          </a:p>
          <a:p>
            <a:endParaRPr lang="zh-CN" altLang="en-US" dirty="0"/>
          </a:p>
        </p:txBody>
      </p:sp>
    </p:spTree>
    <p:extLst>
      <p:ext uri="{BB962C8B-B14F-4D97-AF65-F5344CB8AC3E}">
        <p14:creationId xmlns:p14="http://schemas.microsoft.com/office/powerpoint/2010/main" val="160135229"/>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12</a:t>
            </a:fld>
            <a:endParaRPr lang="en-GB" altLang="en-US" sz="1000">
              <a:solidFill>
                <a:srgbClr val="000000"/>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075" y="2362200"/>
            <a:ext cx="6032720" cy="4027781"/>
          </a:xfrm>
          <a:prstGeom prst="rect">
            <a:avLst/>
          </a:prstGeom>
        </p:spPr>
      </p:pic>
      <p:sp>
        <p:nvSpPr>
          <p:cNvPr id="4" name="矩形 3"/>
          <p:cNvSpPr/>
          <p:nvPr/>
        </p:nvSpPr>
        <p:spPr>
          <a:xfrm>
            <a:off x="2930635" y="1596564"/>
            <a:ext cx="2895600" cy="584775"/>
          </a:xfrm>
          <a:prstGeom prst="rect">
            <a:avLst/>
          </a:prstGeom>
        </p:spPr>
        <p:txBody>
          <a:bodyPr wrap="square">
            <a:spAutoFit/>
          </a:bodyPr>
          <a:lstStyle/>
          <a:p>
            <a:r>
              <a:rPr lang="en-US" altLang="zh-CN" sz="3200" b="1" kern="0" dirty="0">
                <a:latin typeface="+mn-lt"/>
                <a:ea typeface="宋体" pitchFamily="2" charset="-122"/>
              </a:rPr>
              <a:t>Docker</a:t>
            </a:r>
            <a:r>
              <a:rPr lang="zh-CN" altLang="en-US" sz="3200" b="1" kern="0" dirty="0">
                <a:latin typeface="+mn-lt"/>
                <a:ea typeface="宋体" pitchFamily="2" charset="-122"/>
              </a:rPr>
              <a:t>工作流</a:t>
            </a:r>
          </a:p>
        </p:txBody>
      </p:sp>
    </p:spTree>
    <p:extLst>
      <p:ext uri="{BB962C8B-B14F-4D97-AF65-F5344CB8AC3E}">
        <p14:creationId xmlns:p14="http://schemas.microsoft.com/office/powerpoint/2010/main" val="1159359060"/>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13</a:t>
            </a:fld>
            <a:endParaRPr lang="en-GB" dirty="0"/>
          </a:p>
        </p:txBody>
      </p:sp>
      <p:sp>
        <p:nvSpPr>
          <p:cNvPr id="5" name="内容占位符 4"/>
          <p:cNvSpPr>
            <a:spLocks noGrp="1"/>
          </p:cNvSpPr>
          <p:nvPr>
            <p:ph idx="1"/>
          </p:nvPr>
        </p:nvSpPr>
        <p:spPr/>
        <p:txBody>
          <a:bodyPr/>
          <a:lstStyle/>
          <a:p>
            <a:r>
              <a:rPr lang="en-US" altLang="zh-CN" sz="1400" dirty="0">
                <a:latin typeface="+mn-ea"/>
              </a:rPr>
              <a:t>Docker </a:t>
            </a:r>
            <a:r>
              <a:rPr lang="zh-CN" altLang="en-US" sz="1400" dirty="0">
                <a:latin typeface="+mn-ea"/>
              </a:rPr>
              <a:t>镜像就是一个只读的</a:t>
            </a:r>
            <a:r>
              <a:rPr lang="zh-CN" altLang="en-US" sz="1400" dirty="0" smtClean="0">
                <a:latin typeface="+mn-ea"/>
              </a:rPr>
              <a:t>模板</a:t>
            </a:r>
            <a:endParaRPr lang="zh-CN" altLang="en-US" sz="1400" dirty="0">
              <a:latin typeface="+mn-ea"/>
            </a:endParaRPr>
          </a:p>
          <a:p>
            <a:pPr lvl="1"/>
            <a:r>
              <a:rPr lang="zh-CN" altLang="en-US" sz="1100" dirty="0">
                <a:latin typeface="+mn-ea"/>
                <a:ea typeface="+mn-ea"/>
              </a:rPr>
              <a:t>例如：一个镜像可以包含一个完整的 </a:t>
            </a:r>
            <a:r>
              <a:rPr lang="en-US" altLang="zh-CN" sz="1100" dirty="0" err="1">
                <a:latin typeface="+mn-ea"/>
                <a:ea typeface="+mn-ea"/>
              </a:rPr>
              <a:t>ubuntu</a:t>
            </a:r>
            <a:r>
              <a:rPr lang="en-US" altLang="zh-CN" sz="1100" dirty="0">
                <a:latin typeface="+mn-ea"/>
                <a:ea typeface="+mn-ea"/>
              </a:rPr>
              <a:t> </a:t>
            </a:r>
            <a:r>
              <a:rPr lang="zh-CN" altLang="en-US" sz="1100" dirty="0">
                <a:latin typeface="+mn-ea"/>
                <a:ea typeface="+mn-ea"/>
              </a:rPr>
              <a:t>操作系统环境，里面仅安装了 </a:t>
            </a:r>
            <a:r>
              <a:rPr lang="en-US" altLang="zh-CN" sz="1100" dirty="0">
                <a:latin typeface="+mn-ea"/>
                <a:ea typeface="+mn-ea"/>
              </a:rPr>
              <a:t>Apache </a:t>
            </a:r>
            <a:r>
              <a:rPr lang="zh-CN" altLang="en-US" sz="1100" dirty="0">
                <a:latin typeface="+mn-ea"/>
                <a:ea typeface="+mn-ea"/>
              </a:rPr>
              <a:t>或用户需要的其它应用程序。</a:t>
            </a:r>
          </a:p>
          <a:p>
            <a:pPr lvl="1"/>
            <a:r>
              <a:rPr lang="zh-CN" altLang="en-US" sz="1100" dirty="0">
                <a:latin typeface="+mn-ea"/>
                <a:ea typeface="+mn-ea"/>
              </a:rPr>
              <a:t>镜像可以用来创建 </a:t>
            </a:r>
            <a:r>
              <a:rPr lang="en-US" altLang="zh-CN" sz="1100" dirty="0">
                <a:latin typeface="+mn-ea"/>
                <a:ea typeface="+mn-ea"/>
              </a:rPr>
              <a:t>Docker </a:t>
            </a:r>
            <a:r>
              <a:rPr lang="zh-CN" altLang="en-US" sz="1100" dirty="0">
                <a:latin typeface="+mn-ea"/>
                <a:ea typeface="+mn-ea"/>
              </a:rPr>
              <a:t>容器。</a:t>
            </a:r>
          </a:p>
          <a:p>
            <a:pPr lvl="1"/>
            <a:r>
              <a:rPr lang="en-US" altLang="zh-CN" sz="1100" dirty="0">
                <a:latin typeface="+mn-ea"/>
                <a:ea typeface="+mn-ea"/>
              </a:rPr>
              <a:t>Docker </a:t>
            </a:r>
            <a:r>
              <a:rPr lang="zh-CN" altLang="en-US" sz="1100" dirty="0">
                <a:latin typeface="+mn-ea"/>
                <a:ea typeface="+mn-ea"/>
              </a:rPr>
              <a:t>提供了一个很简单的机制来创建镜像或者更新现有的镜像，用户甚至可以直接从其他人那里下载一个已经做好的镜像来直接使用。</a:t>
            </a:r>
          </a:p>
          <a:p>
            <a:r>
              <a:rPr lang="en-US" altLang="zh-CN" sz="1400" dirty="0" smtClean="0">
                <a:latin typeface="+mn-ea"/>
              </a:rPr>
              <a:t>Docker </a:t>
            </a:r>
            <a:r>
              <a:rPr lang="zh-CN" altLang="en-US" sz="1400" dirty="0" smtClean="0">
                <a:latin typeface="+mn-ea"/>
              </a:rPr>
              <a:t>利用容器来运行应用</a:t>
            </a:r>
            <a:endParaRPr lang="zh-CN" altLang="en-US" sz="1400" dirty="0">
              <a:latin typeface="+mn-ea"/>
            </a:endParaRPr>
          </a:p>
          <a:p>
            <a:pPr lvl="1"/>
            <a:r>
              <a:rPr lang="zh-CN" altLang="en-US" sz="1100" dirty="0">
                <a:latin typeface="+mn-ea"/>
                <a:ea typeface="+mn-ea"/>
              </a:rPr>
              <a:t>容器是从镜像创建的运行实例。它可以被启动、开始、停止、删除。每个容器都是相互隔离的、保证安全的平台。</a:t>
            </a:r>
          </a:p>
          <a:p>
            <a:pPr lvl="1"/>
            <a:r>
              <a:rPr lang="zh-CN" altLang="en-US" sz="1100" dirty="0">
                <a:latin typeface="+mn-ea"/>
                <a:ea typeface="+mn-ea"/>
              </a:rPr>
              <a:t>可以把容器看做是一个简易版的 </a:t>
            </a:r>
            <a:r>
              <a:rPr lang="en-US" altLang="zh-CN" sz="1100" dirty="0">
                <a:latin typeface="+mn-ea"/>
                <a:ea typeface="+mn-ea"/>
              </a:rPr>
              <a:t>Linux </a:t>
            </a:r>
            <a:r>
              <a:rPr lang="zh-CN" altLang="en-US" sz="1100" dirty="0">
                <a:latin typeface="+mn-ea"/>
                <a:ea typeface="+mn-ea"/>
              </a:rPr>
              <a:t>环境（包括</a:t>
            </a:r>
            <a:r>
              <a:rPr lang="en-US" altLang="zh-CN" sz="1100" dirty="0">
                <a:latin typeface="+mn-ea"/>
                <a:ea typeface="+mn-ea"/>
              </a:rPr>
              <a:t>root</a:t>
            </a:r>
            <a:r>
              <a:rPr lang="zh-CN" altLang="en-US" sz="1100" dirty="0">
                <a:latin typeface="+mn-ea"/>
                <a:ea typeface="+mn-ea"/>
              </a:rPr>
              <a:t>用户权限、进程空间、用户空间和网络空间等）和运行在其中的应用程序</a:t>
            </a:r>
            <a:r>
              <a:rPr lang="zh-CN" altLang="en-US" sz="1100" dirty="0" smtClean="0">
                <a:latin typeface="+mn-ea"/>
                <a:ea typeface="+mn-ea"/>
              </a:rPr>
              <a:t>。</a:t>
            </a:r>
            <a:endParaRPr lang="zh-CN" altLang="en-US" sz="1100" dirty="0">
              <a:latin typeface="+mn-ea"/>
              <a:ea typeface="+mn-ea"/>
            </a:endParaRPr>
          </a:p>
          <a:p>
            <a:r>
              <a:rPr lang="zh-CN" altLang="en-US" sz="1400" dirty="0">
                <a:latin typeface="+mn-ea"/>
              </a:rPr>
              <a:t>仓库是集中存放镜像文件的</a:t>
            </a:r>
            <a:r>
              <a:rPr lang="zh-CN" altLang="en-US" sz="1400" dirty="0" smtClean="0">
                <a:latin typeface="+mn-ea"/>
              </a:rPr>
              <a:t>场所</a:t>
            </a:r>
            <a:endParaRPr lang="en-US" altLang="zh-CN" sz="1100" dirty="0" smtClean="0">
              <a:latin typeface="+mn-ea"/>
            </a:endParaRPr>
          </a:p>
          <a:p>
            <a:pPr lvl="1"/>
            <a:r>
              <a:rPr lang="zh-CN" altLang="en-US" sz="1100" dirty="0" smtClean="0">
                <a:latin typeface="+mn-ea"/>
                <a:ea typeface="+mn-ea"/>
              </a:rPr>
              <a:t>仓库</a:t>
            </a:r>
            <a:r>
              <a:rPr lang="zh-CN" altLang="en-US" sz="1100" dirty="0">
                <a:latin typeface="+mn-ea"/>
                <a:ea typeface="+mn-ea"/>
              </a:rPr>
              <a:t>分为公开仓库（</a:t>
            </a:r>
            <a:r>
              <a:rPr lang="en-US" altLang="zh-CN" sz="1100" dirty="0">
                <a:latin typeface="+mn-ea"/>
                <a:ea typeface="+mn-ea"/>
              </a:rPr>
              <a:t>Public</a:t>
            </a:r>
            <a:r>
              <a:rPr lang="zh-CN" altLang="en-US" sz="1100" dirty="0">
                <a:latin typeface="+mn-ea"/>
                <a:ea typeface="+mn-ea"/>
              </a:rPr>
              <a:t>）和私有仓库（</a:t>
            </a:r>
            <a:r>
              <a:rPr lang="en-US" altLang="zh-CN" sz="1100" dirty="0">
                <a:latin typeface="+mn-ea"/>
                <a:ea typeface="+mn-ea"/>
              </a:rPr>
              <a:t>Private</a:t>
            </a:r>
            <a:r>
              <a:rPr lang="zh-CN" altLang="en-US" sz="1100" dirty="0">
                <a:latin typeface="+mn-ea"/>
                <a:ea typeface="+mn-ea"/>
              </a:rPr>
              <a:t>）两种形式。</a:t>
            </a:r>
          </a:p>
          <a:p>
            <a:pPr lvl="1"/>
            <a:r>
              <a:rPr lang="zh-CN" altLang="en-US" sz="1100" dirty="0">
                <a:latin typeface="+mn-ea"/>
                <a:ea typeface="+mn-ea"/>
              </a:rPr>
              <a:t>官方</a:t>
            </a:r>
            <a:r>
              <a:rPr lang="zh-CN" altLang="en-US" sz="1100" dirty="0" smtClean="0">
                <a:latin typeface="+mn-ea"/>
                <a:ea typeface="+mn-ea"/>
              </a:rPr>
              <a:t>仓库</a:t>
            </a:r>
            <a:r>
              <a:rPr lang="zh-CN" altLang="en-US" sz="1100" dirty="0">
                <a:latin typeface="+mn-ea"/>
                <a:ea typeface="+mn-ea"/>
              </a:rPr>
              <a:t>是 </a:t>
            </a:r>
            <a:r>
              <a:rPr lang="en-US" altLang="zh-CN" sz="1100" dirty="0">
                <a:latin typeface="+mn-ea"/>
                <a:ea typeface="+mn-ea"/>
                <a:hlinkClick r:id="rId3"/>
              </a:rPr>
              <a:t>Docker Hub</a:t>
            </a:r>
            <a:r>
              <a:rPr lang="zh-CN" altLang="en-US" sz="1100" dirty="0">
                <a:latin typeface="+mn-ea"/>
                <a:ea typeface="+mn-ea"/>
              </a:rPr>
              <a:t>，存放了数量庞大的镜像供用户下载。 国内的公开仓库包括 </a:t>
            </a:r>
            <a:r>
              <a:rPr lang="en-US" altLang="zh-CN" sz="1100" dirty="0" err="1" smtClean="0">
                <a:latin typeface="+mn-ea"/>
                <a:ea typeface="+mn-ea"/>
              </a:rPr>
              <a:t>DaoCloud</a:t>
            </a:r>
            <a:r>
              <a:rPr lang="en-US" altLang="zh-CN" sz="1100" dirty="0">
                <a:latin typeface="+mn-ea"/>
                <a:ea typeface="+mn-ea"/>
              </a:rPr>
              <a:t>, </a:t>
            </a:r>
            <a:r>
              <a:rPr lang="en-US" altLang="zh-CN" sz="1100" dirty="0" err="1" smtClean="0">
                <a:latin typeface="+mn-ea"/>
                <a:ea typeface="+mn-ea"/>
              </a:rPr>
              <a:t>Aliyun</a:t>
            </a:r>
            <a:r>
              <a:rPr lang="zh-CN" altLang="en-US" sz="1100" dirty="0" smtClean="0">
                <a:latin typeface="+mn-ea"/>
                <a:ea typeface="+mn-ea"/>
              </a:rPr>
              <a:t>等</a:t>
            </a:r>
            <a:r>
              <a:rPr lang="zh-CN" altLang="en-US" sz="1100" dirty="0">
                <a:latin typeface="+mn-ea"/>
                <a:ea typeface="+mn-ea"/>
              </a:rPr>
              <a:t>，可以</a:t>
            </a:r>
            <a:r>
              <a:rPr lang="zh-CN" altLang="en-US" sz="1100" dirty="0" smtClean="0">
                <a:latin typeface="+mn-ea"/>
                <a:ea typeface="+mn-ea"/>
              </a:rPr>
              <a:t>提供中国用户</a:t>
            </a:r>
            <a:r>
              <a:rPr lang="zh-CN" altLang="en-US" sz="1100" dirty="0">
                <a:latin typeface="+mn-ea"/>
                <a:ea typeface="+mn-ea"/>
              </a:rPr>
              <a:t>更稳定快速的访问。</a:t>
            </a:r>
          </a:p>
          <a:p>
            <a:pPr lvl="1"/>
            <a:r>
              <a:rPr lang="zh-CN" altLang="en-US" sz="1100" dirty="0">
                <a:latin typeface="+mn-ea"/>
                <a:ea typeface="+mn-ea"/>
              </a:rPr>
              <a:t>当然，用户也可以在本地网络内创建一个私有仓库。</a:t>
            </a:r>
          </a:p>
          <a:p>
            <a:pPr lvl="1"/>
            <a:r>
              <a:rPr lang="zh-CN" altLang="en-US" sz="1100" dirty="0">
                <a:latin typeface="+mn-ea"/>
                <a:ea typeface="+mn-ea"/>
              </a:rPr>
              <a:t>当用户创建了自己的镜像之后就可以使用 </a:t>
            </a:r>
            <a:r>
              <a:rPr lang="en-US" altLang="zh-CN" sz="1100" dirty="0">
                <a:latin typeface="+mn-ea"/>
                <a:ea typeface="+mn-ea"/>
              </a:rPr>
              <a:t>push </a:t>
            </a:r>
            <a:r>
              <a:rPr lang="zh-CN" altLang="en-US" sz="1100" dirty="0">
                <a:latin typeface="+mn-ea"/>
                <a:ea typeface="+mn-ea"/>
              </a:rPr>
              <a:t>命令将它上传到公有或者私有仓库，这样下次在另外一台机器上使用这个镜像时候，只需要从仓库上 </a:t>
            </a:r>
            <a:r>
              <a:rPr lang="en-US" altLang="zh-CN" sz="1100" dirty="0">
                <a:latin typeface="+mn-ea"/>
                <a:ea typeface="+mn-ea"/>
              </a:rPr>
              <a:t>pull </a:t>
            </a:r>
            <a:r>
              <a:rPr lang="zh-CN" altLang="en-US" sz="1100" dirty="0">
                <a:latin typeface="+mn-ea"/>
                <a:ea typeface="+mn-ea"/>
              </a:rPr>
              <a:t>下来就可以了。</a:t>
            </a:r>
          </a:p>
          <a:p>
            <a:endParaRPr lang="zh-CN" altLang="en-US" dirty="0"/>
          </a:p>
        </p:txBody>
      </p:sp>
    </p:spTree>
    <p:extLst>
      <p:ext uri="{BB962C8B-B14F-4D97-AF65-F5344CB8AC3E}">
        <p14:creationId xmlns:p14="http://schemas.microsoft.com/office/powerpoint/2010/main" val="1735902331"/>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14</a:t>
            </a:fld>
            <a:endParaRPr lang="en-GB" altLang="en-US" sz="1000">
              <a:solidFill>
                <a:srgbClr val="000000"/>
              </a:solidFill>
            </a:endParaRPr>
          </a:p>
        </p:txBody>
      </p:sp>
      <p:sp>
        <p:nvSpPr>
          <p:cNvPr id="6148" name="Rectangle 3"/>
          <p:cNvSpPr>
            <a:spLocks noGrp="1" noChangeArrowheads="1"/>
          </p:cNvSpPr>
          <p:nvPr>
            <p:ph type="body" idx="1"/>
          </p:nvPr>
        </p:nvSpPr>
        <p:spPr>
          <a:xfrm>
            <a:off x="1447800" y="2971800"/>
            <a:ext cx="5867400" cy="685800"/>
          </a:xfrm>
        </p:spPr>
        <p:txBody>
          <a:bodyPr/>
          <a:lstStyle/>
          <a:p>
            <a:pPr lvl="1">
              <a:buFont typeface="Wingdings" pitchFamily="2" charset="2"/>
              <a:buNone/>
              <a:defRPr/>
            </a:pPr>
            <a:r>
              <a:rPr lang="en-US" altLang="zh-CN" sz="3200" b="1" dirty="0" smtClean="0">
                <a:ea typeface="宋体" pitchFamily="2" charset="-122"/>
              </a:rPr>
              <a:t>Docker</a:t>
            </a:r>
            <a:r>
              <a:rPr lang="zh-CN" altLang="en-US" sz="3200" b="1" dirty="0" smtClean="0">
                <a:ea typeface="宋体" pitchFamily="2" charset="-122"/>
              </a:rPr>
              <a:t>基本操作（命令）</a:t>
            </a:r>
            <a:endParaRPr lang="en-US" altLang="zh-CN" sz="3200" b="1" dirty="0">
              <a:ea typeface="宋体" pitchFamily="2" charset="-122"/>
            </a:endParaRPr>
          </a:p>
          <a:p>
            <a:pPr>
              <a:buFont typeface="Wingdings" pitchFamily="2" charset="2"/>
              <a:buChar char="v"/>
              <a:defRPr/>
            </a:pPr>
            <a:endParaRPr lang="en-US" altLang="en-US" sz="3200" b="1" dirty="0"/>
          </a:p>
        </p:txBody>
      </p:sp>
      <p:sp>
        <p:nvSpPr>
          <p:cNvPr id="4" name="TextBox 3"/>
          <p:cNvSpPr txBox="1"/>
          <p:nvPr/>
        </p:nvSpPr>
        <p:spPr>
          <a:xfrm>
            <a:off x="4343400" y="3962400"/>
            <a:ext cx="4114800" cy="246221"/>
          </a:xfrm>
          <a:prstGeom prst="rect">
            <a:avLst/>
          </a:prstGeom>
          <a:noFill/>
        </p:spPr>
        <p:txBody>
          <a:bodyPr wrap="square" rtlCol="0">
            <a:spAutoFit/>
          </a:bodyPr>
          <a:lstStyle/>
          <a:p>
            <a:r>
              <a:rPr lang="en-US" altLang="zh-CN" sz="1000" dirty="0" smtClean="0"/>
              <a:t>P.S. </a:t>
            </a:r>
            <a:r>
              <a:rPr lang="zh-CN" altLang="en-US" sz="1000" dirty="0" smtClean="0"/>
              <a:t>后面截图均为</a:t>
            </a:r>
            <a:r>
              <a:rPr lang="en-US" altLang="zh-CN" sz="1000" dirty="0" smtClean="0"/>
              <a:t>Docker Toolbox</a:t>
            </a:r>
            <a:r>
              <a:rPr lang="zh-CN" altLang="en-US" sz="1000" dirty="0" smtClean="0"/>
              <a:t>下执行的情况</a:t>
            </a:r>
            <a:endParaRPr lang="zh-CN" altLang="en-US" sz="1000" dirty="0"/>
          </a:p>
        </p:txBody>
      </p:sp>
    </p:spTree>
    <p:extLst>
      <p:ext uri="{BB962C8B-B14F-4D97-AF65-F5344CB8AC3E}">
        <p14:creationId xmlns:p14="http://schemas.microsoft.com/office/powerpoint/2010/main" val="3683011795"/>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15</a:t>
            </a:fld>
            <a:endParaRPr lang="en-GB" dirty="0"/>
          </a:p>
        </p:txBody>
      </p:sp>
      <p:sp>
        <p:nvSpPr>
          <p:cNvPr id="5" name="内容占位符 4"/>
          <p:cNvSpPr>
            <a:spLocks noGrp="1"/>
          </p:cNvSpPr>
          <p:nvPr>
            <p:ph idx="1"/>
          </p:nvPr>
        </p:nvSpPr>
        <p:spPr>
          <a:xfrm>
            <a:off x="762001" y="1893888"/>
            <a:ext cx="8072438" cy="4278312"/>
          </a:xfrm>
        </p:spPr>
        <p:txBody>
          <a:bodyPr/>
          <a:lstStyle/>
          <a:p>
            <a:r>
              <a:rPr lang="zh-CN" altLang="en-US" sz="1000" dirty="0" smtClean="0"/>
              <a:t>搜索镜像：</a:t>
            </a:r>
            <a:r>
              <a:rPr lang="en-US" altLang="zh-CN" sz="1000" dirty="0" err="1"/>
              <a:t>docker</a:t>
            </a:r>
            <a:r>
              <a:rPr lang="en-US" altLang="zh-CN" sz="1000" dirty="0"/>
              <a:t> search [keyword</a:t>
            </a:r>
            <a:r>
              <a:rPr lang="en-US" altLang="zh-CN" sz="1000" dirty="0" smtClean="0"/>
              <a:t>]</a:t>
            </a:r>
          </a:p>
          <a:p>
            <a:endParaRPr lang="en-US" altLang="zh-CN" sz="1000" dirty="0"/>
          </a:p>
          <a:p>
            <a:endParaRPr lang="en-US" altLang="zh-CN" sz="1000" dirty="0" smtClean="0"/>
          </a:p>
          <a:p>
            <a:endParaRPr lang="en-US" altLang="zh-CN" sz="1000" dirty="0"/>
          </a:p>
          <a:p>
            <a:endParaRPr lang="en-US" altLang="zh-CN" sz="1000" dirty="0" smtClean="0"/>
          </a:p>
          <a:p>
            <a:endParaRPr lang="en-US" altLang="zh-CN" sz="1000" dirty="0"/>
          </a:p>
          <a:p>
            <a:endParaRPr lang="en-US" altLang="zh-CN" sz="1000" dirty="0" smtClean="0"/>
          </a:p>
          <a:p>
            <a:endParaRPr lang="en-US" altLang="zh-CN" sz="1000" dirty="0"/>
          </a:p>
          <a:p>
            <a:endParaRPr lang="en-US" altLang="zh-CN" sz="1000" dirty="0" smtClean="0"/>
          </a:p>
          <a:p>
            <a:endParaRPr lang="en-US" altLang="zh-CN" sz="1000" dirty="0"/>
          </a:p>
          <a:p>
            <a:r>
              <a:rPr lang="zh-CN" altLang="en-US" sz="1000" dirty="0"/>
              <a:t>下载</a:t>
            </a:r>
            <a:r>
              <a:rPr lang="zh-CN" altLang="en-US" sz="1000" dirty="0" smtClean="0"/>
              <a:t>镜像：</a:t>
            </a:r>
            <a:r>
              <a:rPr lang="en-US" altLang="zh-CN" sz="1000" dirty="0" err="1"/>
              <a:t>docker</a:t>
            </a:r>
            <a:r>
              <a:rPr lang="en-US" altLang="zh-CN" sz="1000" dirty="0"/>
              <a:t> pull [repository/</a:t>
            </a:r>
            <a:r>
              <a:rPr lang="en-US" altLang="zh-CN" sz="1000" dirty="0" err="1"/>
              <a:t>url:tag</a:t>
            </a:r>
            <a:r>
              <a:rPr lang="en-US" altLang="zh-CN" sz="1000" dirty="0" smtClean="0"/>
              <a:t>]</a:t>
            </a:r>
          </a:p>
          <a:p>
            <a:pPr lvl="1"/>
            <a:r>
              <a:rPr lang="zh-CN" altLang="en-US" sz="800" dirty="0" smtClean="0"/>
              <a:t>不加</a:t>
            </a:r>
            <a:r>
              <a:rPr lang="en-US" altLang="zh-CN" sz="800" dirty="0" smtClean="0"/>
              <a:t>tag</a:t>
            </a:r>
            <a:r>
              <a:rPr lang="zh-CN" altLang="en-US" sz="800" dirty="0" smtClean="0"/>
              <a:t>时默认下载</a:t>
            </a:r>
            <a:r>
              <a:rPr lang="en-US" altLang="zh-CN" sz="800" dirty="0" err="1" smtClean="0"/>
              <a:t>lastest</a:t>
            </a:r>
            <a:r>
              <a:rPr lang="zh-CN" altLang="en-US" sz="800" dirty="0" smtClean="0"/>
              <a:t>版本</a:t>
            </a:r>
            <a:endParaRPr lang="en-US" altLang="zh-CN" sz="800" dirty="0" smtClean="0"/>
          </a:p>
          <a:p>
            <a:pPr lvl="1"/>
            <a:r>
              <a:rPr lang="en-US" altLang="zh-CN" sz="800" dirty="0"/>
              <a:t>REPOSITORY</a:t>
            </a:r>
            <a:r>
              <a:rPr lang="zh-CN" altLang="en-US" sz="800" dirty="0"/>
              <a:t>列可能有三种类型</a:t>
            </a:r>
            <a:r>
              <a:rPr lang="zh-CN" altLang="en-US" sz="800" dirty="0" smtClean="0"/>
              <a:t>：</a:t>
            </a:r>
            <a:endParaRPr lang="zh-CN" altLang="en-US" sz="800" dirty="0"/>
          </a:p>
          <a:p>
            <a:pPr lvl="2"/>
            <a:r>
              <a:rPr lang="en-US" altLang="zh-CN" sz="800" dirty="0"/>
              <a:t>[namespace/</a:t>
            </a:r>
            <a:r>
              <a:rPr lang="en-US" altLang="zh-CN" sz="800" dirty="0" err="1"/>
              <a:t>ubuntu</a:t>
            </a:r>
            <a:r>
              <a:rPr lang="en-US" altLang="zh-CN" sz="800" dirty="0"/>
              <a:t>]</a:t>
            </a:r>
            <a:r>
              <a:rPr lang="zh-CN" altLang="en-US" sz="800" dirty="0"/>
              <a:t>：当你在</a:t>
            </a:r>
            <a:r>
              <a:rPr lang="en-US" altLang="zh-CN" sz="800" dirty="0"/>
              <a:t>Docker Hub</a:t>
            </a:r>
            <a:r>
              <a:rPr lang="zh-CN" altLang="en-US" sz="800" dirty="0"/>
              <a:t>上注册账户时，账户名就自动成为你的</a:t>
            </a:r>
            <a:r>
              <a:rPr lang="en-US" altLang="zh-CN" sz="800" dirty="0"/>
              <a:t>namespace</a:t>
            </a:r>
            <a:r>
              <a:rPr lang="zh-CN" altLang="en-US" sz="800" dirty="0"/>
              <a:t>，它是用来区分不同用户的镜像</a:t>
            </a:r>
            <a:r>
              <a:rPr lang="zh-CN" altLang="en-US" sz="800" dirty="0" smtClean="0"/>
              <a:t>的</a:t>
            </a:r>
            <a:endParaRPr lang="zh-CN" altLang="en-US" sz="800" dirty="0"/>
          </a:p>
          <a:p>
            <a:pPr lvl="2"/>
            <a:r>
              <a:rPr lang="en-US" altLang="zh-CN" sz="800" dirty="0"/>
              <a:t>[</a:t>
            </a:r>
            <a:r>
              <a:rPr lang="en-US" altLang="zh-CN" sz="800" dirty="0" err="1"/>
              <a:t>ubuntu</a:t>
            </a:r>
            <a:r>
              <a:rPr lang="en-US" altLang="zh-CN" sz="800" dirty="0"/>
              <a:t>]</a:t>
            </a:r>
            <a:r>
              <a:rPr lang="zh-CN" altLang="en-US" sz="800" dirty="0"/>
              <a:t>：这种只有仓库名的可以认为它属于顶级</a:t>
            </a:r>
            <a:r>
              <a:rPr lang="en-US" altLang="zh-CN" sz="800" dirty="0"/>
              <a:t>namespace</a:t>
            </a:r>
            <a:r>
              <a:rPr lang="zh-CN" altLang="en-US" sz="800" dirty="0"/>
              <a:t>，这种仓库只用于官方的</a:t>
            </a:r>
            <a:r>
              <a:rPr lang="zh-CN" altLang="en-US" sz="800" dirty="0" smtClean="0"/>
              <a:t>镜像</a:t>
            </a:r>
            <a:endParaRPr lang="zh-CN" altLang="en-US" sz="800" dirty="0"/>
          </a:p>
          <a:p>
            <a:pPr lvl="2"/>
            <a:r>
              <a:rPr lang="en-US" altLang="zh-CN" sz="800" dirty="0"/>
              <a:t>[dl.dockerpool.com:5000/</a:t>
            </a:r>
            <a:r>
              <a:rPr lang="en-US" altLang="zh-CN" sz="800" dirty="0" err="1"/>
              <a:t>ubuntu</a:t>
            </a:r>
            <a:r>
              <a:rPr lang="en-US" altLang="zh-CN" sz="800" dirty="0"/>
              <a:t>]</a:t>
            </a:r>
            <a:r>
              <a:rPr lang="zh-CN" altLang="en-US" sz="800" dirty="0"/>
              <a:t>：</a:t>
            </a:r>
            <a:r>
              <a:rPr lang="en-US" altLang="zh-CN" sz="800" dirty="0"/>
              <a:t>URL</a:t>
            </a:r>
            <a:r>
              <a:rPr lang="zh-CN" altLang="en-US" sz="800" dirty="0"/>
              <a:t>路径表示镜像是放置在第三方搭建的</a:t>
            </a:r>
            <a:r>
              <a:rPr lang="en-US" altLang="zh-CN" sz="800" dirty="0"/>
              <a:t>Hub</a:t>
            </a:r>
            <a:r>
              <a:rPr lang="zh-CN" altLang="en-US" sz="800" dirty="0" smtClean="0"/>
              <a:t>上</a:t>
            </a:r>
            <a:endParaRPr lang="en-US" altLang="zh-CN" sz="800" dirty="0"/>
          </a:p>
          <a:p>
            <a:pPr lvl="1"/>
            <a:endParaRPr lang="en-US" altLang="zh-CN" sz="800" dirty="0" smtClean="0"/>
          </a:p>
          <a:p>
            <a:pPr lvl="1"/>
            <a:endParaRPr lang="en-US" altLang="zh-CN" sz="800" dirty="0"/>
          </a:p>
          <a:p>
            <a:pPr lvl="1"/>
            <a:endParaRPr lang="en-US" altLang="zh-CN" sz="800" dirty="0" smtClean="0"/>
          </a:p>
          <a:p>
            <a:pPr lvl="1"/>
            <a:endParaRPr lang="en-US" altLang="zh-CN" sz="800" dirty="0"/>
          </a:p>
          <a:p>
            <a:pPr lvl="1"/>
            <a:endParaRPr lang="en-US" altLang="zh-CN" sz="800" dirty="0" smtClean="0"/>
          </a:p>
          <a:p>
            <a:pPr lvl="1"/>
            <a:endParaRPr lang="en-US" altLang="zh-CN" sz="800" dirty="0"/>
          </a:p>
          <a:p>
            <a:pPr lvl="1"/>
            <a:endParaRPr lang="en-US" altLang="zh-CN" sz="800" dirty="0" smtClean="0"/>
          </a:p>
          <a:p>
            <a:endParaRPr lang="en-US" altLang="zh-CN" sz="1000" dirty="0" smtClean="0"/>
          </a:p>
          <a:p>
            <a:r>
              <a:rPr lang="zh-CN" altLang="en-US" sz="1000" dirty="0" smtClean="0"/>
              <a:t>查看镜像：</a:t>
            </a:r>
            <a:endParaRPr lang="en-US" altLang="zh-CN" sz="1000" dirty="0" smtClean="0"/>
          </a:p>
          <a:p>
            <a:endParaRPr lang="zh-CN" altLang="en-US" sz="1000" dirty="0" smtClean="0"/>
          </a:p>
          <a:p>
            <a:endParaRPr lang="en-US" altLang="zh-CN" sz="1000" dirty="0" smtClean="0"/>
          </a:p>
          <a:p>
            <a:endParaRPr lang="en-US" altLang="zh-CN" dirty="0"/>
          </a:p>
          <a:p>
            <a:endParaRPr lang="en-US" altLang="zh-CN" dirty="0" smtClean="0"/>
          </a:p>
          <a:p>
            <a:endParaRPr lang="en-US" altLang="zh-CN" dirty="0"/>
          </a:p>
          <a:p>
            <a:endParaRPr lang="zh-CN" altLang="en-US" dirty="0"/>
          </a:p>
        </p:txBody>
      </p:sp>
      <p:pic>
        <p:nvPicPr>
          <p:cNvPr id="522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2209800"/>
            <a:ext cx="3124200" cy="1467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663937"/>
            <a:ext cx="3124200" cy="105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2550" y="6248400"/>
            <a:ext cx="354944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135343"/>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16</a:t>
            </a:fld>
            <a:endParaRPr lang="en-GB" dirty="0"/>
          </a:p>
        </p:txBody>
      </p:sp>
      <p:sp>
        <p:nvSpPr>
          <p:cNvPr id="5" name="内容占位符 4"/>
          <p:cNvSpPr>
            <a:spLocks noGrp="1"/>
          </p:cNvSpPr>
          <p:nvPr>
            <p:ph idx="1"/>
          </p:nvPr>
        </p:nvSpPr>
        <p:spPr>
          <a:xfrm>
            <a:off x="762001" y="1893888"/>
            <a:ext cx="8072438" cy="4278312"/>
          </a:xfrm>
        </p:spPr>
        <p:txBody>
          <a:bodyPr/>
          <a:lstStyle/>
          <a:p>
            <a:endParaRPr lang="en-US" altLang="zh-CN" dirty="0" smtClean="0"/>
          </a:p>
          <a:p>
            <a:endParaRPr lang="zh-CN" altLang="en-US" dirty="0"/>
          </a:p>
        </p:txBody>
      </p:sp>
      <p:sp>
        <p:nvSpPr>
          <p:cNvPr id="6" name="内容占位符 4"/>
          <p:cNvSpPr txBox="1">
            <a:spLocks/>
          </p:cNvSpPr>
          <p:nvPr/>
        </p:nvSpPr>
        <p:spPr bwMode="auto">
          <a:xfrm>
            <a:off x="790575" y="2214483"/>
            <a:ext cx="8043863"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r>
              <a:rPr lang="zh-CN" altLang="en-US" sz="1100" dirty="0" smtClean="0"/>
              <a:t>创建</a:t>
            </a:r>
            <a:r>
              <a:rPr lang="zh-CN" altLang="en-US" sz="1100" dirty="0"/>
              <a:t>一台安装有</a:t>
            </a:r>
            <a:r>
              <a:rPr lang="en-US" altLang="zh-CN" sz="1100" dirty="0"/>
              <a:t>Docker</a:t>
            </a:r>
            <a:r>
              <a:rPr lang="zh-CN" altLang="en-US" sz="1100" dirty="0"/>
              <a:t>环境的</a:t>
            </a:r>
            <a:r>
              <a:rPr lang="en-US" altLang="zh-CN" sz="1100" dirty="0"/>
              <a:t>Linux</a:t>
            </a:r>
            <a:r>
              <a:rPr lang="zh-CN" altLang="en-US" sz="1100" dirty="0"/>
              <a:t>虚拟机，指定机器名称为</a:t>
            </a:r>
            <a:r>
              <a:rPr lang="en-US" altLang="zh-CN" sz="1100" dirty="0"/>
              <a:t>default </a:t>
            </a:r>
            <a:endParaRPr lang="en-US" altLang="zh-CN" sz="1100" dirty="0" smtClean="0"/>
          </a:p>
          <a:p>
            <a:pPr lvl="1"/>
            <a:r>
              <a:rPr lang="en-US" altLang="zh-CN" sz="900" dirty="0" err="1" smtClean="0"/>
              <a:t>docker</a:t>
            </a:r>
            <a:r>
              <a:rPr lang="en-US" altLang="zh-CN" sz="900" dirty="0" smtClean="0"/>
              <a:t>-machine </a:t>
            </a:r>
            <a:r>
              <a:rPr lang="en-US" altLang="zh-CN" sz="900" dirty="0"/>
              <a:t>create -d </a:t>
            </a:r>
            <a:r>
              <a:rPr lang="en-US" altLang="zh-CN" sz="900" dirty="0" err="1"/>
              <a:t>virtualbox</a:t>
            </a:r>
            <a:r>
              <a:rPr lang="en-US" altLang="zh-CN" sz="900" dirty="0"/>
              <a:t> default </a:t>
            </a:r>
            <a:endParaRPr lang="en-US" altLang="zh-CN" sz="900" dirty="0" smtClean="0"/>
          </a:p>
          <a:p>
            <a:r>
              <a:rPr lang="zh-CN" altLang="en-US" sz="1100" dirty="0" smtClean="0"/>
              <a:t>查看</a:t>
            </a:r>
            <a:r>
              <a:rPr lang="zh-CN" altLang="en-US" sz="1100" dirty="0"/>
              <a:t>机器的环境配置，并配置到本地。然后通过</a:t>
            </a:r>
            <a:r>
              <a:rPr lang="en-US" altLang="zh-CN" sz="1100" dirty="0"/>
              <a:t>Docker</a:t>
            </a:r>
            <a:r>
              <a:rPr lang="zh-CN" altLang="en-US" sz="1100" dirty="0"/>
              <a:t>客户端访问</a:t>
            </a:r>
            <a:r>
              <a:rPr lang="en-US" altLang="zh-CN" sz="1100" dirty="0"/>
              <a:t>Docker</a:t>
            </a:r>
            <a:r>
              <a:rPr lang="zh-CN" altLang="en-US" sz="1100" dirty="0"/>
              <a:t>服务。 </a:t>
            </a:r>
            <a:endParaRPr lang="en-US" altLang="zh-CN" sz="1100" dirty="0" smtClean="0"/>
          </a:p>
          <a:p>
            <a:pPr lvl="1"/>
            <a:r>
              <a:rPr lang="en-US" altLang="zh-CN" sz="900" dirty="0" err="1" smtClean="0"/>
              <a:t>docker</a:t>
            </a:r>
            <a:r>
              <a:rPr lang="en-US" altLang="zh-CN" sz="900" dirty="0" smtClean="0"/>
              <a:t>-machine </a:t>
            </a:r>
            <a:r>
              <a:rPr lang="en-US" altLang="zh-CN" sz="900" dirty="0" err="1"/>
              <a:t>env</a:t>
            </a:r>
            <a:r>
              <a:rPr lang="en-US" altLang="zh-CN" sz="900" dirty="0"/>
              <a:t> default </a:t>
            </a:r>
            <a:r>
              <a:rPr lang="en-US" altLang="zh-CN" sz="900" dirty="0" err="1"/>
              <a:t>eval</a:t>
            </a:r>
            <a:r>
              <a:rPr lang="en-US" altLang="zh-CN" sz="900" dirty="0"/>
              <a:t> "$(</a:t>
            </a:r>
            <a:r>
              <a:rPr lang="en-US" altLang="zh-CN" sz="900" dirty="0" err="1"/>
              <a:t>docker</a:t>
            </a:r>
            <a:r>
              <a:rPr lang="en-US" altLang="zh-CN" sz="900" dirty="0"/>
              <a:t>-machine </a:t>
            </a:r>
            <a:r>
              <a:rPr lang="en-US" altLang="zh-CN" sz="900" dirty="0" err="1"/>
              <a:t>env</a:t>
            </a:r>
            <a:r>
              <a:rPr lang="en-US" altLang="zh-CN" sz="900" dirty="0"/>
              <a:t> default)" </a:t>
            </a:r>
            <a:endParaRPr lang="en-US" altLang="zh-CN" sz="900" dirty="0" smtClean="0"/>
          </a:p>
          <a:p>
            <a:pPr lvl="1"/>
            <a:r>
              <a:rPr lang="en-US" altLang="zh-CN" sz="900" dirty="0" err="1" smtClean="0"/>
              <a:t>docker</a:t>
            </a:r>
            <a:r>
              <a:rPr lang="en-US" altLang="zh-CN" sz="900" dirty="0" smtClean="0"/>
              <a:t> </a:t>
            </a:r>
            <a:r>
              <a:rPr lang="en-US" altLang="zh-CN" sz="900" dirty="0"/>
              <a:t>info </a:t>
            </a:r>
            <a:endParaRPr lang="en-US" altLang="zh-CN" sz="900" dirty="0" smtClean="0"/>
          </a:p>
          <a:p>
            <a:r>
              <a:rPr lang="zh-CN" altLang="en-US" sz="1100" dirty="0" smtClean="0"/>
              <a:t>配置</a:t>
            </a:r>
            <a:r>
              <a:rPr lang="en-US" altLang="zh-CN" sz="1100" dirty="0"/>
              <a:t>Docker</a:t>
            </a:r>
            <a:r>
              <a:rPr lang="zh-CN" altLang="en-US" sz="1100" dirty="0"/>
              <a:t>加速器 您可以使用如下的脚本将</a:t>
            </a:r>
            <a:r>
              <a:rPr lang="en-US" altLang="zh-CN" sz="1100" dirty="0"/>
              <a:t>mirror</a:t>
            </a:r>
            <a:r>
              <a:rPr lang="zh-CN" altLang="en-US" sz="1100" dirty="0"/>
              <a:t>的配置添加到</a:t>
            </a:r>
            <a:r>
              <a:rPr lang="en-US" altLang="zh-CN" sz="1100" dirty="0" err="1"/>
              <a:t>docker</a:t>
            </a:r>
            <a:r>
              <a:rPr lang="en-US" altLang="zh-CN" sz="1100" dirty="0"/>
              <a:t> daemon</a:t>
            </a:r>
            <a:r>
              <a:rPr lang="zh-CN" altLang="en-US" sz="1100" dirty="0"/>
              <a:t>的启动参数中</a:t>
            </a:r>
            <a:r>
              <a:rPr lang="zh-CN" altLang="en-US" sz="1100" dirty="0" smtClean="0"/>
              <a:t>。</a:t>
            </a:r>
            <a:endParaRPr lang="en-US" altLang="zh-CN" sz="1100" dirty="0" smtClean="0"/>
          </a:p>
          <a:p>
            <a:pPr lvl="1"/>
            <a:r>
              <a:rPr lang="en-US" altLang="zh-CN" sz="900" dirty="0" err="1" smtClean="0"/>
              <a:t>docker</a:t>
            </a:r>
            <a:r>
              <a:rPr lang="en-US" altLang="zh-CN" sz="900" dirty="0" smtClean="0"/>
              <a:t>-machine </a:t>
            </a:r>
            <a:r>
              <a:rPr lang="en-US" altLang="zh-CN" sz="900" dirty="0" err="1"/>
              <a:t>ssh</a:t>
            </a:r>
            <a:r>
              <a:rPr lang="en-US" altLang="zh-CN" sz="900" dirty="0"/>
              <a:t> default "echo 'EXTRA_ARGS=\"--registry-mirror=https://pee6w651.mirror.aliyuncs.com\"' | </a:t>
            </a:r>
            <a:r>
              <a:rPr lang="en-US" altLang="zh-CN" sz="900" dirty="0" err="1"/>
              <a:t>sudo</a:t>
            </a:r>
            <a:r>
              <a:rPr lang="en-US" altLang="zh-CN" sz="900" dirty="0"/>
              <a:t> tee -a /</a:t>
            </a:r>
            <a:r>
              <a:rPr lang="en-US" altLang="zh-CN" sz="900" dirty="0" err="1"/>
              <a:t>var</a:t>
            </a:r>
            <a:r>
              <a:rPr lang="en-US" altLang="zh-CN" sz="900" dirty="0"/>
              <a:t>/lib/boot2docker/profile" </a:t>
            </a:r>
            <a:endParaRPr lang="en-US" altLang="zh-CN" sz="900" dirty="0" smtClean="0"/>
          </a:p>
          <a:p>
            <a:pPr lvl="1"/>
            <a:r>
              <a:rPr lang="en-US" altLang="zh-CN" sz="900" dirty="0" err="1" smtClean="0"/>
              <a:t>docker</a:t>
            </a:r>
            <a:r>
              <a:rPr lang="en-US" altLang="zh-CN" sz="900" dirty="0" smtClean="0"/>
              <a:t>-machine </a:t>
            </a:r>
            <a:r>
              <a:rPr lang="en-US" altLang="zh-CN" sz="900" dirty="0"/>
              <a:t>restart </a:t>
            </a:r>
            <a:r>
              <a:rPr lang="en-US" altLang="zh-CN" sz="900" dirty="0" smtClean="0"/>
              <a:t>default</a:t>
            </a:r>
          </a:p>
          <a:p>
            <a:r>
              <a:rPr lang="zh-CN" altLang="en-US" sz="1100" dirty="0"/>
              <a:t>创建一台安装有</a:t>
            </a:r>
            <a:r>
              <a:rPr lang="en-US" altLang="zh-CN" sz="1100" dirty="0"/>
              <a:t>Docker</a:t>
            </a:r>
            <a:r>
              <a:rPr lang="zh-CN" altLang="en-US" sz="1100" dirty="0"/>
              <a:t>环境的</a:t>
            </a:r>
            <a:r>
              <a:rPr lang="en-US" altLang="zh-CN" sz="1100" dirty="0"/>
              <a:t>Linux</a:t>
            </a:r>
            <a:r>
              <a:rPr lang="zh-CN" altLang="en-US" sz="1100" dirty="0"/>
              <a:t>虚拟机，指定机器名称为</a:t>
            </a:r>
            <a:r>
              <a:rPr lang="en-US" altLang="zh-CN" sz="1100" dirty="0"/>
              <a:t>default</a:t>
            </a:r>
            <a:r>
              <a:rPr lang="zh-CN" altLang="en-US" sz="1100" dirty="0"/>
              <a:t>，同时配置</a:t>
            </a:r>
            <a:r>
              <a:rPr lang="en-US" altLang="zh-CN" sz="1100" dirty="0"/>
              <a:t>Docker</a:t>
            </a:r>
            <a:r>
              <a:rPr lang="zh-CN" altLang="en-US" sz="1100" dirty="0"/>
              <a:t>加速器地址</a:t>
            </a:r>
            <a:r>
              <a:rPr lang="zh-CN" altLang="en-US" sz="1100" dirty="0" smtClean="0"/>
              <a:t>。</a:t>
            </a:r>
            <a:endParaRPr lang="en-US" altLang="zh-CN" sz="1100" dirty="0" smtClean="0"/>
          </a:p>
          <a:p>
            <a:pPr lvl="1"/>
            <a:r>
              <a:rPr lang="en-US" altLang="zh-CN" sz="900" kern="0" dirty="0" err="1">
                <a:latin typeface="+mn-ea"/>
              </a:rPr>
              <a:t>docker</a:t>
            </a:r>
            <a:r>
              <a:rPr lang="en-US" altLang="zh-CN" sz="900" kern="0" dirty="0">
                <a:latin typeface="+mn-ea"/>
              </a:rPr>
              <a:t>-machine create --engine-registry-mirror=https</a:t>
            </a:r>
            <a:r>
              <a:rPr lang="en-US" altLang="zh-CN" sz="900" kern="0" dirty="0" smtClean="0">
                <a:latin typeface="+mn-ea"/>
              </a:rPr>
              <a:t>://×××××.</a:t>
            </a:r>
            <a:r>
              <a:rPr lang="en-US" altLang="zh-CN" sz="900" kern="0" dirty="0">
                <a:latin typeface="+mn-ea"/>
              </a:rPr>
              <a:t>mirror.aliyuncs.com -d </a:t>
            </a:r>
            <a:r>
              <a:rPr lang="en-US" altLang="zh-CN" sz="900" kern="0" dirty="0" err="1">
                <a:latin typeface="+mn-ea"/>
              </a:rPr>
              <a:t>virtualbox</a:t>
            </a:r>
            <a:r>
              <a:rPr lang="en-US" altLang="zh-CN" sz="900" kern="0" dirty="0">
                <a:latin typeface="+mn-ea"/>
              </a:rPr>
              <a:t> default</a:t>
            </a:r>
            <a:endParaRPr lang="zh-CN" altLang="en-US" sz="900" kern="0" dirty="0" smtClean="0">
              <a:latin typeface="+mn-ea"/>
              <a:ea typeface="+mn-ea"/>
            </a:endParaRPr>
          </a:p>
          <a:p>
            <a:endParaRPr lang="zh-CN" altLang="en-US" kern="0" dirty="0"/>
          </a:p>
        </p:txBody>
      </p:sp>
      <p:sp>
        <p:nvSpPr>
          <p:cNvPr id="3" name="矩形 2"/>
          <p:cNvSpPr/>
          <p:nvPr/>
        </p:nvSpPr>
        <p:spPr>
          <a:xfrm>
            <a:off x="685800" y="1805464"/>
            <a:ext cx="2463238" cy="369332"/>
          </a:xfrm>
          <a:prstGeom prst="rect">
            <a:avLst/>
          </a:prstGeom>
        </p:spPr>
        <p:txBody>
          <a:bodyPr wrap="none">
            <a:spAutoFit/>
          </a:bodyPr>
          <a:lstStyle/>
          <a:p>
            <a:r>
              <a:rPr lang="en-US" altLang="zh-CN" dirty="0"/>
              <a:t>Docker Toolbox</a:t>
            </a:r>
            <a:r>
              <a:rPr lang="zh-CN" altLang="en-US" dirty="0"/>
              <a:t>的使用</a:t>
            </a:r>
          </a:p>
        </p:txBody>
      </p:sp>
    </p:spTree>
    <p:extLst>
      <p:ext uri="{BB962C8B-B14F-4D97-AF65-F5344CB8AC3E}">
        <p14:creationId xmlns:p14="http://schemas.microsoft.com/office/powerpoint/2010/main" val="257523700"/>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17</a:t>
            </a:fld>
            <a:endParaRPr lang="en-GB" altLang="en-US" sz="1000">
              <a:solidFill>
                <a:srgbClr val="000000"/>
              </a:solidFill>
            </a:endParaRPr>
          </a:p>
        </p:txBody>
      </p:sp>
      <p:sp>
        <p:nvSpPr>
          <p:cNvPr id="6148" name="Rectangle 3"/>
          <p:cNvSpPr>
            <a:spLocks noGrp="1" noChangeArrowheads="1"/>
          </p:cNvSpPr>
          <p:nvPr>
            <p:ph type="body" idx="1"/>
          </p:nvPr>
        </p:nvSpPr>
        <p:spPr>
          <a:xfrm>
            <a:off x="1447800" y="2971800"/>
            <a:ext cx="5867400" cy="685800"/>
          </a:xfrm>
        </p:spPr>
        <p:txBody>
          <a:bodyPr/>
          <a:lstStyle/>
          <a:p>
            <a:pPr marL="457200" lvl="1" indent="0" algn="ctr">
              <a:buFontTx/>
              <a:buNone/>
              <a:defRPr/>
            </a:pPr>
            <a:r>
              <a:rPr lang="en-US" altLang="zh-CN" sz="3200" b="1" dirty="0">
                <a:ea typeface="宋体" pitchFamily="2" charset="-122"/>
              </a:rPr>
              <a:t>Thank you!</a:t>
            </a:r>
            <a:endParaRPr lang="en-US" altLang="zh-CN" sz="2000" b="1" dirty="0">
              <a:ea typeface="宋体" pitchFamily="2" charset="-122"/>
            </a:endParaRPr>
          </a:p>
          <a:p>
            <a:pPr lvl="1">
              <a:buFont typeface="Wingdings" pitchFamily="2" charset="2"/>
              <a:buNone/>
              <a:defRPr/>
            </a:pPr>
            <a:endParaRPr lang="en-US" altLang="zh-CN" sz="3200" b="1" dirty="0">
              <a:ea typeface="宋体" pitchFamily="2" charset="-122"/>
            </a:endParaRPr>
          </a:p>
          <a:p>
            <a:pPr>
              <a:buFont typeface="Wingdings" pitchFamily="2" charset="2"/>
              <a:buChar char="v"/>
              <a:defRPr/>
            </a:pPr>
            <a:endParaRPr lang="en-US" altLang="en-US" sz="3200" b="1" dirty="0"/>
          </a:p>
        </p:txBody>
      </p:sp>
    </p:spTree>
    <p:extLst>
      <p:ext uri="{BB962C8B-B14F-4D97-AF65-F5344CB8AC3E}">
        <p14:creationId xmlns:p14="http://schemas.microsoft.com/office/powerpoint/2010/main" val="3033637257"/>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2</a:t>
            </a:fld>
            <a:endParaRPr lang="en-GB" altLang="en-US" sz="1000">
              <a:solidFill>
                <a:srgbClr val="000000"/>
              </a:solidFill>
            </a:endParaRPr>
          </a:p>
        </p:txBody>
      </p:sp>
      <p:sp>
        <p:nvSpPr>
          <p:cNvPr id="6148" name="Rectangle 3"/>
          <p:cNvSpPr>
            <a:spLocks noGrp="1" noChangeArrowheads="1"/>
          </p:cNvSpPr>
          <p:nvPr>
            <p:ph type="body" idx="1"/>
          </p:nvPr>
        </p:nvSpPr>
        <p:spPr>
          <a:xfrm>
            <a:off x="1447800" y="2971800"/>
            <a:ext cx="5867400" cy="685800"/>
          </a:xfrm>
        </p:spPr>
        <p:txBody>
          <a:bodyPr/>
          <a:lstStyle/>
          <a:p>
            <a:pPr marL="457200" lvl="1" indent="0" algn="ctr">
              <a:buFontTx/>
              <a:buNone/>
              <a:defRPr/>
            </a:pPr>
            <a:r>
              <a:rPr lang="zh-CN" altLang="en-US" sz="3200" b="1" dirty="0" smtClean="0">
                <a:ea typeface="宋体" pitchFamily="2" charset="-122"/>
              </a:rPr>
              <a:t>什么是</a:t>
            </a:r>
            <a:r>
              <a:rPr lang="en-US" altLang="zh-CN" sz="3200" b="1" dirty="0" smtClean="0">
                <a:ea typeface="宋体" pitchFamily="2" charset="-122"/>
              </a:rPr>
              <a:t>Docker</a:t>
            </a:r>
            <a:r>
              <a:rPr lang="zh-CN" altLang="en-US" sz="3200" b="1" dirty="0" smtClean="0">
                <a:ea typeface="宋体" pitchFamily="2" charset="-122"/>
              </a:rPr>
              <a:t>？</a:t>
            </a:r>
            <a:endParaRPr lang="en-US" altLang="zh-CN" sz="2000" b="1" dirty="0">
              <a:ea typeface="宋体" pitchFamily="2" charset="-122"/>
            </a:endParaRPr>
          </a:p>
          <a:p>
            <a:pPr lvl="1">
              <a:buFont typeface="Wingdings" pitchFamily="2" charset="2"/>
              <a:buNone/>
              <a:defRPr/>
            </a:pPr>
            <a:endParaRPr lang="en-US" altLang="zh-CN" sz="3200" b="1" dirty="0">
              <a:ea typeface="宋体" pitchFamily="2" charset="-122"/>
            </a:endParaRPr>
          </a:p>
          <a:p>
            <a:pPr>
              <a:buFont typeface="Wingdings" pitchFamily="2" charset="2"/>
              <a:buChar char="v"/>
              <a:defRPr/>
            </a:pPr>
            <a:endParaRPr lang="en-US" altLang="en-US" sz="3200" b="1" dirty="0"/>
          </a:p>
        </p:txBody>
      </p:sp>
      <p:sp>
        <p:nvSpPr>
          <p:cNvPr id="2" name="AutoShape 2" descr="dock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01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3962400"/>
            <a:ext cx="2376487" cy="1949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4940576"/>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1800" dirty="0" smtClean="0"/>
              <a:t>Docker</a:t>
            </a:r>
            <a:r>
              <a:rPr lang="zh-CN" altLang="en-US" sz="1800" dirty="0" smtClean="0"/>
              <a:t>是一个开源的基于</a:t>
            </a:r>
            <a:r>
              <a:rPr lang="en-US" altLang="zh-CN" sz="1800" dirty="0" err="1" smtClean="0"/>
              <a:t>Libcontainer</a:t>
            </a:r>
            <a:r>
              <a:rPr lang="zh-CN" altLang="en-US" sz="1800" dirty="0" smtClean="0"/>
              <a:t>（类似</a:t>
            </a:r>
            <a:r>
              <a:rPr lang="en-US" altLang="zh-CN" sz="1800" dirty="0" smtClean="0"/>
              <a:t>LXC</a:t>
            </a:r>
            <a:r>
              <a:rPr lang="zh-CN" altLang="en-US" sz="1800" dirty="0" smtClean="0"/>
              <a:t>，</a:t>
            </a:r>
            <a:r>
              <a:rPr lang="en-US" altLang="zh-CN" sz="1800" dirty="0" smtClean="0"/>
              <a:t>Linux Container</a:t>
            </a:r>
            <a:r>
              <a:rPr lang="zh-CN" altLang="en-US" sz="1800" dirty="0" smtClean="0"/>
              <a:t>的</a:t>
            </a:r>
            <a:r>
              <a:rPr lang="zh-CN" altLang="en-US" sz="1800" dirty="0"/>
              <a:t>虚拟技术</a:t>
            </a:r>
            <a:r>
              <a:rPr lang="zh-CN" altLang="en-US" sz="1800" dirty="0" smtClean="0"/>
              <a:t>）的应用容器引擎，让开发者可以打包他们的应用以及依赖包到一个可移植的容器中，然后发布到任何流行的 </a:t>
            </a:r>
            <a:r>
              <a:rPr lang="en-US" altLang="zh-CN" sz="1800" dirty="0" smtClean="0"/>
              <a:t>Linux </a:t>
            </a:r>
            <a:r>
              <a:rPr lang="zh-CN" altLang="en-US" sz="1800" dirty="0" smtClean="0"/>
              <a:t>机器上，可以</a:t>
            </a:r>
            <a:r>
              <a:rPr lang="zh-CN" altLang="en-US" sz="1800" dirty="0"/>
              <a:t>理解为一个轻量级的</a:t>
            </a:r>
            <a:r>
              <a:rPr lang="zh-CN" altLang="en-US" sz="1800" dirty="0" smtClean="0"/>
              <a:t>虚拟机。</a:t>
            </a:r>
            <a:endParaRPr lang="zh-CN" altLang="en-US" sz="1800" dirty="0"/>
          </a:p>
          <a:p>
            <a:endParaRPr lang="en-US" altLang="zh-CN" sz="1600" dirty="0" smtClean="0"/>
          </a:p>
          <a:p>
            <a:endParaRPr lang="zh-CN" altLang="en-US" sz="1800" dirty="0"/>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3</a:t>
            </a:fld>
            <a:endParaRPr lang="en-GB" dirty="0"/>
          </a:p>
        </p:txBody>
      </p:sp>
    </p:spTree>
    <p:extLst>
      <p:ext uri="{BB962C8B-B14F-4D97-AF65-F5344CB8AC3E}">
        <p14:creationId xmlns:p14="http://schemas.microsoft.com/office/powerpoint/2010/main" val="407370734"/>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4</a:t>
            </a:fld>
            <a:endParaRPr lang="en-GB" dirty="0"/>
          </a:p>
        </p:txBody>
      </p:sp>
      <p:sp>
        <p:nvSpPr>
          <p:cNvPr id="6" name="AutoShape 4" descr="v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8015" y="2362200"/>
            <a:ext cx="4570351" cy="2209800"/>
          </a:xfrm>
          <a:prstGeom prst="rect">
            <a:avLst/>
          </a:prstGeom>
        </p:spPr>
      </p:pic>
      <p:sp>
        <p:nvSpPr>
          <p:cNvPr id="8" name="Rectangle 3"/>
          <p:cNvSpPr txBox="1">
            <a:spLocks noChangeArrowheads="1"/>
          </p:cNvSpPr>
          <p:nvPr/>
        </p:nvSpPr>
        <p:spPr bwMode="auto">
          <a:xfrm>
            <a:off x="1359491" y="15240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457200" lvl="1" indent="0" algn="ctr">
              <a:buFontTx/>
              <a:buNone/>
              <a:defRPr/>
            </a:pPr>
            <a:r>
              <a:rPr lang="en-US" altLang="zh-CN" sz="3200" b="1" kern="0" dirty="0" smtClean="0">
                <a:ea typeface="宋体" pitchFamily="2" charset="-122"/>
              </a:rPr>
              <a:t>VM vs Docker</a:t>
            </a:r>
            <a:endParaRPr lang="en-US" altLang="zh-CN" sz="2000" b="1" kern="0" dirty="0" smtClean="0">
              <a:ea typeface="宋体" pitchFamily="2" charset="-122"/>
            </a:endParaRPr>
          </a:p>
          <a:p>
            <a:pPr lvl="1">
              <a:buFont typeface="Wingdings" pitchFamily="2" charset="2"/>
              <a:buNone/>
              <a:defRPr/>
            </a:pPr>
            <a:endParaRPr lang="en-US" altLang="zh-CN" sz="3200" b="1" kern="0" dirty="0" smtClean="0">
              <a:ea typeface="宋体" pitchFamily="2" charset="-122"/>
            </a:endParaRPr>
          </a:p>
          <a:p>
            <a:pPr>
              <a:buFont typeface="Wingdings" pitchFamily="2" charset="2"/>
              <a:buChar char="v"/>
              <a:defRPr/>
            </a:pPr>
            <a:endParaRPr lang="en-US" altLang="en-US" sz="3200" b="1" kern="0" dirty="0"/>
          </a:p>
        </p:txBody>
      </p:sp>
      <p:sp>
        <p:nvSpPr>
          <p:cNvPr id="9" name="矩形 8"/>
          <p:cNvSpPr/>
          <p:nvPr/>
        </p:nvSpPr>
        <p:spPr>
          <a:xfrm>
            <a:off x="1359491" y="5047565"/>
            <a:ext cx="6705600" cy="646331"/>
          </a:xfrm>
          <a:prstGeom prst="rect">
            <a:avLst/>
          </a:prstGeom>
        </p:spPr>
        <p:txBody>
          <a:bodyPr wrap="square">
            <a:spAutoFit/>
          </a:bodyPr>
          <a:lstStyle/>
          <a:p>
            <a:r>
              <a:rPr lang="en-US" altLang="zh-CN" sz="1200" dirty="0" smtClean="0"/>
              <a:t>Docker</a:t>
            </a:r>
            <a:r>
              <a:rPr lang="zh-CN" altLang="en-US" sz="1200" dirty="0" smtClean="0"/>
              <a:t>创建的容器和 </a:t>
            </a:r>
            <a:r>
              <a:rPr lang="en-US" altLang="zh-CN" sz="1200" dirty="0"/>
              <a:t>VM</a:t>
            </a:r>
            <a:r>
              <a:rPr lang="zh-CN" altLang="en-US" sz="1200" dirty="0"/>
              <a:t>（虚拟机）的主要区别是，容器提供了</a:t>
            </a:r>
            <a:r>
              <a:rPr lang="zh-CN" altLang="en-US" sz="1200" b="1" dirty="0"/>
              <a:t>基于进程的隔离</a:t>
            </a:r>
            <a:r>
              <a:rPr lang="zh-CN" altLang="en-US" sz="1200" dirty="0"/>
              <a:t>，而虚拟机提供了资源的完全隔离。虚拟机可能需要一分钟来启动，而容器只需要一秒钟或更短。容器使用宿主操作系统的内核，而虚拟机使用独立的内核。</a:t>
            </a:r>
            <a:endParaRPr lang="zh-CN" altLang="en-US" sz="1200" dirty="0"/>
          </a:p>
        </p:txBody>
      </p:sp>
    </p:spTree>
    <p:extLst>
      <p:ext uri="{BB962C8B-B14F-4D97-AF65-F5344CB8AC3E}">
        <p14:creationId xmlns:p14="http://schemas.microsoft.com/office/powerpoint/2010/main" val="281994462"/>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5</a:t>
            </a:fld>
            <a:endParaRPr lang="en-GB" dirty="0"/>
          </a:p>
        </p:txBody>
      </p:sp>
      <p:sp>
        <p:nvSpPr>
          <p:cNvPr id="5" name="Rectangle 3"/>
          <p:cNvSpPr txBox="1">
            <a:spLocks noChangeArrowheads="1"/>
          </p:cNvSpPr>
          <p:nvPr/>
        </p:nvSpPr>
        <p:spPr bwMode="auto">
          <a:xfrm>
            <a:off x="1447800" y="29718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457200" lvl="1" indent="0" algn="ctr">
              <a:buFontTx/>
              <a:buNone/>
              <a:defRPr/>
            </a:pPr>
            <a:r>
              <a:rPr lang="zh-CN" altLang="en-US" sz="3200" b="1" kern="0" dirty="0" smtClean="0">
                <a:ea typeface="宋体" pitchFamily="2" charset="-122"/>
              </a:rPr>
              <a:t>为什么使用</a:t>
            </a:r>
            <a:r>
              <a:rPr lang="en-US" altLang="zh-CN" sz="3200" b="1" kern="0" dirty="0" smtClean="0">
                <a:ea typeface="宋体" pitchFamily="2" charset="-122"/>
              </a:rPr>
              <a:t>Docker</a:t>
            </a:r>
            <a:r>
              <a:rPr lang="zh-CN" altLang="en-US" sz="3200" b="1" kern="0" dirty="0" smtClean="0">
                <a:ea typeface="宋体" pitchFamily="2" charset="-122"/>
              </a:rPr>
              <a:t>？</a:t>
            </a:r>
            <a:endParaRPr lang="en-US" altLang="zh-CN" sz="2000" b="1" kern="0" dirty="0" smtClean="0">
              <a:ea typeface="宋体" pitchFamily="2" charset="-122"/>
            </a:endParaRPr>
          </a:p>
          <a:p>
            <a:pPr lvl="1">
              <a:buFont typeface="Wingdings" pitchFamily="2" charset="2"/>
              <a:buNone/>
              <a:defRPr/>
            </a:pPr>
            <a:endParaRPr lang="en-US" altLang="zh-CN" sz="3200" b="1" kern="0" dirty="0" smtClean="0">
              <a:ea typeface="宋体" pitchFamily="2" charset="-122"/>
            </a:endParaRPr>
          </a:p>
          <a:p>
            <a:pPr>
              <a:buFont typeface="Wingdings" pitchFamily="2" charset="2"/>
              <a:buChar char="v"/>
              <a:defRPr/>
            </a:pPr>
            <a:endParaRPr lang="en-US" altLang="en-US" sz="3200" b="1" kern="0" dirty="0"/>
          </a:p>
        </p:txBody>
      </p:sp>
    </p:spTree>
    <p:extLst>
      <p:ext uri="{BB962C8B-B14F-4D97-AF65-F5344CB8AC3E}">
        <p14:creationId xmlns:p14="http://schemas.microsoft.com/office/powerpoint/2010/main" val="3660778534"/>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1200" dirty="0" smtClean="0"/>
              <a:t>Docker </a:t>
            </a:r>
            <a:r>
              <a:rPr lang="zh-CN" altLang="en-US" sz="1200" dirty="0" smtClean="0"/>
              <a:t>容器的启动可以在秒级实现，这相比传统的虚拟机方式要快得多。 </a:t>
            </a:r>
            <a:endParaRPr lang="en-US" altLang="zh-CN" sz="1200" dirty="0" smtClean="0"/>
          </a:p>
          <a:p>
            <a:r>
              <a:rPr lang="en-US" altLang="zh-CN" sz="1200" dirty="0" smtClean="0"/>
              <a:t>Docker </a:t>
            </a:r>
            <a:r>
              <a:rPr lang="zh-CN" altLang="en-US" sz="1200" dirty="0" smtClean="0"/>
              <a:t>对系统资源的利用率很高，一台主机上可以同时运行数千个 </a:t>
            </a:r>
            <a:r>
              <a:rPr lang="en-US" altLang="zh-CN" sz="1200" dirty="0" smtClean="0"/>
              <a:t>Docker </a:t>
            </a:r>
            <a:r>
              <a:rPr lang="zh-CN" altLang="en-US" sz="1200" dirty="0" smtClean="0"/>
              <a:t>容器。</a:t>
            </a:r>
          </a:p>
          <a:p>
            <a:r>
              <a:rPr lang="zh-CN" altLang="en-US" sz="1200" dirty="0" smtClean="0"/>
              <a:t>容器除了运行其中应用外，基本不消耗额外的系统资源，使得应用的性能很高，同时系统的开销尽量小。传统虚拟机方式运行 </a:t>
            </a:r>
            <a:r>
              <a:rPr lang="en-US" altLang="zh-CN" sz="1200" dirty="0" smtClean="0"/>
              <a:t>10 </a:t>
            </a:r>
            <a:r>
              <a:rPr lang="zh-CN" altLang="en-US" sz="1200" dirty="0" smtClean="0"/>
              <a:t>个不同的应用就要起 </a:t>
            </a:r>
            <a:r>
              <a:rPr lang="en-US" altLang="zh-CN" sz="1200" dirty="0" smtClean="0"/>
              <a:t>10 </a:t>
            </a:r>
            <a:r>
              <a:rPr lang="zh-CN" altLang="en-US" sz="1200" dirty="0" smtClean="0"/>
              <a:t>个虚拟机，而</a:t>
            </a:r>
            <a:r>
              <a:rPr lang="en-US" altLang="zh-CN" sz="1200" dirty="0" smtClean="0"/>
              <a:t>Docker </a:t>
            </a:r>
            <a:r>
              <a:rPr lang="zh-CN" altLang="en-US" sz="1200" dirty="0" smtClean="0"/>
              <a:t>只需要启动 </a:t>
            </a:r>
            <a:r>
              <a:rPr lang="en-US" altLang="zh-CN" sz="1200" dirty="0" smtClean="0"/>
              <a:t>10 </a:t>
            </a:r>
            <a:r>
              <a:rPr lang="zh-CN" altLang="en-US" sz="1200" dirty="0" smtClean="0"/>
              <a:t>个隔离的应用即可。</a:t>
            </a:r>
            <a:endParaRPr lang="en-US" altLang="zh-CN" sz="1200" dirty="0" smtClean="0"/>
          </a:p>
          <a:p>
            <a:r>
              <a:rPr lang="en-US" altLang="zh-CN" sz="1200" dirty="0" smtClean="0"/>
              <a:t>Docker</a:t>
            </a:r>
            <a:r>
              <a:rPr lang="zh-CN" altLang="en-US" sz="1200" dirty="0" smtClean="0"/>
              <a:t>可以实现快速的交付和部署。开发者可以使用一个标准的镜像来构建一套开发容器，开发完成之后，运维人员可以直接使用这个容器来部署代码。 </a:t>
            </a:r>
            <a:r>
              <a:rPr lang="en-US" altLang="zh-CN" sz="1200" dirty="0" smtClean="0"/>
              <a:t>Docker </a:t>
            </a:r>
            <a:r>
              <a:rPr lang="zh-CN" altLang="en-US" sz="1200" dirty="0" smtClean="0"/>
              <a:t>可以快速创建容器，快速迭代应用程序，并让整个过程全程可见，使团队中的其他成员更容易理解应用程序是如何创建和工作的。 </a:t>
            </a:r>
            <a:r>
              <a:rPr lang="en-US" altLang="zh-CN" sz="1200" dirty="0" smtClean="0"/>
              <a:t>Docker </a:t>
            </a:r>
            <a:r>
              <a:rPr lang="zh-CN" altLang="en-US" sz="1200" dirty="0" smtClean="0"/>
              <a:t>容器很轻很快！容器的启动时间是秒级的，大量地节约开发、测试、部署的时间。</a:t>
            </a:r>
            <a:endParaRPr lang="en-US" altLang="zh-CN" sz="1200" dirty="0" smtClean="0"/>
          </a:p>
          <a:p>
            <a:r>
              <a:rPr lang="en-US" altLang="zh-CN" sz="1200" dirty="0" smtClean="0"/>
              <a:t>Docker </a:t>
            </a:r>
            <a:r>
              <a:rPr lang="zh-CN" altLang="en-US" sz="1200" dirty="0" smtClean="0"/>
              <a:t>容器几乎可以在任意的平台上运行，包括物理机、虚拟机、公有云、私有云、个人电脑、服务器等。 这种兼容性可以让用户把一个应用程序从一个平台直接迁移到另外一个。</a:t>
            </a:r>
          </a:p>
          <a:p>
            <a:r>
              <a:rPr lang="zh-CN" altLang="en-US" sz="1200" dirty="0" smtClean="0"/>
              <a:t>使用 </a:t>
            </a:r>
            <a:r>
              <a:rPr lang="en-US" altLang="zh-CN" sz="1200" dirty="0" smtClean="0"/>
              <a:t>Docker</a:t>
            </a:r>
            <a:r>
              <a:rPr lang="zh-CN" altLang="en-US" sz="1200" dirty="0" smtClean="0"/>
              <a:t>，只需要小小的修改，就可以替代以往大量的更新工作。所有的修改都以增量的方式被分发和更新，从而实现自动化并且高效的管理。</a:t>
            </a:r>
          </a:p>
          <a:p>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6</a:t>
            </a:fld>
            <a:endParaRPr lang="en-GB" dirty="0"/>
          </a:p>
        </p:txBody>
      </p:sp>
    </p:spTree>
    <p:extLst>
      <p:ext uri="{BB962C8B-B14F-4D97-AF65-F5344CB8AC3E}">
        <p14:creationId xmlns:p14="http://schemas.microsoft.com/office/powerpoint/2010/main" val="3085767275"/>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1800" dirty="0"/>
              <a:t>Docker</a:t>
            </a:r>
            <a:r>
              <a:rPr lang="zh-CN" altLang="en-US" sz="1800" dirty="0"/>
              <a:t>的应用场景有：</a:t>
            </a:r>
          </a:p>
          <a:p>
            <a:pPr lvl="1"/>
            <a:r>
              <a:rPr lang="zh-CN" altLang="en-US" sz="1800" dirty="0"/>
              <a:t>加速本地开发：快速搭建好开发环境和运行</a:t>
            </a:r>
            <a:r>
              <a:rPr lang="zh-CN" altLang="en-US" sz="1800" dirty="0" smtClean="0"/>
              <a:t>环境</a:t>
            </a:r>
            <a:endParaRPr lang="zh-CN" altLang="en-US" sz="1800" dirty="0"/>
          </a:p>
          <a:p>
            <a:pPr lvl="1"/>
            <a:r>
              <a:rPr lang="zh-CN" altLang="en-US" sz="1800" dirty="0"/>
              <a:t>自动打包和部署</a:t>
            </a:r>
            <a:r>
              <a:rPr lang="zh-CN" altLang="en-US" sz="1800" dirty="0" smtClean="0"/>
              <a:t>应用</a:t>
            </a:r>
            <a:endParaRPr lang="zh-CN" altLang="en-US" sz="1800" dirty="0"/>
          </a:p>
          <a:p>
            <a:pPr lvl="1"/>
            <a:r>
              <a:rPr lang="zh-CN" altLang="en-US" sz="1800" dirty="0" smtClean="0"/>
              <a:t>自动化</a:t>
            </a:r>
            <a:r>
              <a:rPr lang="zh-CN" altLang="en-US" sz="1800" dirty="0"/>
              <a:t>测试和持续</a:t>
            </a:r>
            <a:r>
              <a:rPr lang="zh-CN" altLang="en-US" sz="1800" dirty="0" smtClean="0"/>
              <a:t>集成</a:t>
            </a:r>
            <a:endParaRPr lang="en-US" altLang="zh-CN" sz="1800" dirty="0" smtClean="0"/>
          </a:p>
          <a:p>
            <a:pPr lvl="1"/>
            <a:r>
              <a:rPr lang="zh-CN" altLang="en-US" sz="1800" dirty="0" smtClean="0"/>
              <a:t>分布式</a:t>
            </a:r>
            <a:r>
              <a:rPr lang="zh-CN" altLang="en-US" sz="1800" dirty="0"/>
              <a:t>部署</a:t>
            </a:r>
            <a:endParaRPr lang="zh-CN" altLang="en-US" sz="1800" dirty="0" smtClean="0"/>
          </a:p>
          <a:p>
            <a:endParaRPr lang="zh-CN" altLang="en-US" dirty="0"/>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7</a:t>
            </a:fld>
            <a:endParaRPr lang="en-GB" dirty="0"/>
          </a:p>
        </p:txBody>
      </p:sp>
    </p:spTree>
    <p:extLst>
      <p:ext uri="{BB962C8B-B14F-4D97-AF65-F5344CB8AC3E}">
        <p14:creationId xmlns:p14="http://schemas.microsoft.com/office/powerpoint/2010/main" val="2649374569"/>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8</a:t>
            </a:fld>
            <a:endParaRPr lang="en-GB" dirty="0"/>
          </a:p>
        </p:txBody>
      </p:sp>
      <p:sp>
        <p:nvSpPr>
          <p:cNvPr id="5" name="Rectangle 3"/>
          <p:cNvSpPr txBox="1">
            <a:spLocks noChangeArrowheads="1"/>
          </p:cNvSpPr>
          <p:nvPr/>
        </p:nvSpPr>
        <p:spPr bwMode="auto">
          <a:xfrm>
            <a:off x="1447800" y="29718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457200" lvl="1" indent="0" algn="ctr">
              <a:buFontTx/>
              <a:buNone/>
              <a:defRPr/>
            </a:pPr>
            <a:r>
              <a:rPr lang="zh-CN" altLang="en-US" sz="3200" b="1" kern="0" dirty="0" smtClean="0">
                <a:ea typeface="宋体" pitchFamily="2" charset="-122"/>
              </a:rPr>
              <a:t>安装</a:t>
            </a:r>
            <a:r>
              <a:rPr lang="en-US" altLang="zh-CN" sz="3200" b="1" kern="0" dirty="0" smtClean="0">
                <a:ea typeface="宋体" pitchFamily="2" charset="-122"/>
              </a:rPr>
              <a:t>Docker</a:t>
            </a:r>
            <a:endParaRPr lang="en-US" altLang="zh-CN" sz="2000" b="1" kern="0" dirty="0" smtClean="0">
              <a:ea typeface="宋体" pitchFamily="2" charset="-122"/>
            </a:endParaRPr>
          </a:p>
          <a:p>
            <a:pPr lvl="1">
              <a:buFont typeface="Wingdings" pitchFamily="2" charset="2"/>
              <a:buNone/>
              <a:defRPr/>
            </a:pPr>
            <a:endParaRPr lang="en-US" altLang="zh-CN" sz="3200" b="1" kern="0" dirty="0" smtClean="0">
              <a:ea typeface="宋体" pitchFamily="2" charset="-122"/>
            </a:endParaRPr>
          </a:p>
          <a:p>
            <a:pPr>
              <a:buFont typeface="Wingdings" pitchFamily="2" charset="2"/>
              <a:buChar char="v"/>
              <a:defRPr/>
            </a:pPr>
            <a:endParaRPr lang="en-US" altLang="en-US" sz="3200" b="1" kern="0" dirty="0"/>
          </a:p>
        </p:txBody>
      </p:sp>
    </p:spTree>
    <p:extLst>
      <p:ext uri="{BB962C8B-B14F-4D97-AF65-F5344CB8AC3E}">
        <p14:creationId xmlns:p14="http://schemas.microsoft.com/office/powerpoint/2010/main" val="3606116207"/>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EE8179B-850A-430B-9C34-830FCEEF365A}" type="slidenum">
              <a:rPr lang="en-GB" smtClean="0"/>
              <a:pPr>
                <a:defRPr/>
              </a:pPr>
              <a:t>9</a:t>
            </a:fld>
            <a:endParaRPr lang="en-GB" dirty="0"/>
          </a:p>
        </p:txBody>
      </p:sp>
      <p:sp>
        <p:nvSpPr>
          <p:cNvPr id="9" name="内容占位符 4"/>
          <p:cNvSpPr>
            <a:spLocks noGrp="1"/>
          </p:cNvSpPr>
          <p:nvPr>
            <p:ph idx="1"/>
          </p:nvPr>
        </p:nvSpPr>
        <p:spPr>
          <a:xfrm>
            <a:off x="790575" y="1893888"/>
            <a:ext cx="8043863" cy="4113212"/>
          </a:xfrm>
        </p:spPr>
        <p:txBody>
          <a:bodyPr/>
          <a:lstStyle/>
          <a:p>
            <a:r>
              <a:rPr lang="en-US" altLang="zh-CN" sz="1600" dirty="0" smtClean="0"/>
              <a:t>Docker </a:t>
            </a:r>
            <a:r>
              <a:rPr lang="en-US" altLang="zh-CN" sz="1600" dirty="0"/>
              <a:t>for </a:t>
            </a:r>
            <a:r>
              <a:rPr lang="en-US" altLang="zh-CN" sz="1600" dirty="0" smtClean="0"/>
              <a:t>Mac</a:t>
            </a:r>
            <a:endParaRPr lang="en-US" altLang="zh-CN" sz="1600" dirty="0"/>
          </a:p>
          <a:p>
            <a:pPr lvl="1"/>
            <a:r>
              <a:rPr lang="en-US" altLang="zh-CN" sz="1800" dirty="0"/>
              <a:t>https://docs.docker.com/docker-for-mac/install/</a:t>
            </a:r>
            <a:endParaRPr lang="en-US" altLang="zh-CN" sz="1800" dirty="0"/>
          </a:p>
          <a:p>
            <a:r>
              <a:rPr lang="en-US" altLang="zh-CN" sz="1600" dirty="0"/>
              <a:t>Docker for </a:t>
            </a:r>
            <a:r>
              <a:rPr lang="en-US" altLang="zh-CN" sz="1600" dirty="0" smtClean="0"/>
              <a:t>Windows</a:t>
            </a:r>
          </a:p>
          <a:p>
            <a:pPr lvl="1"/>
            <a:r>
              <a:rPr lang="en-US" altLang="zh-CN" sz="1800" dirty="0"/>
              <a:t>https://docs.docker.com/docker-for-windows/install</a:t>
            </a:r>
            <a:r>
              <a:rPr lang="en-US" altLang="zh-CN" sz="1800" dirty="0" smtClean="0"/>
              <a:t>/</a:t>
            </a:r>
          </a:p>
          <a:p>
            <a:pPr lvl="1"/>
            <a:r>
              <a:rPr lang="en-US" altLang="zh-CN" sz="1800" dirty="0">
                <a:hlinkClick r:id="rId3"/>
              </a:rPr>
              <a:t>https://docs.docker.com/docker-for-windows/install/#</a:t>
            </a:r>
            <a:r>
              <a:rPr lang="en-US" altLang="zh-CN" sz="1800" dirty="0" smtClean="0">
                <a:hlinkClick r:id="rId3"/>
              </a:rPr>
              <a:t>what-to-know-before-you-install</a:t>
            </a:r>
            <a:endParaRPr lang="en-US" altLang="zh-CN" sz="1800" dirty="0"/>
          </a:p>
          <a:p>
            <a:r>
              <a:rPr lang="en-US" altLang="zh-CN" sz="1600" dirty="0"/>
              <a:t>Docker for </a:t>
            </a:r>
            <a:r>
              <a:rPr lang="en-US" altLang="zh-CN" sz="1600" dirty="0" smtClean="0"/>
              <a:t>Linux</a:t>
            </a:r>
          </a:p>
          <a:p>
            <a:pPr lvl="1"/>
            <a:r>
              <a:rPr lang="en-US" altLang="zh-CN" sz="1800" dirty="0"/>
              <a:t>https://</a:t>
            </a:r>
            <a:r>
              <a:rPr lang="en-US" altLang="zh-CN" sz="1800" dirty="0" smtClean="0"/>
              <a:t>docs.docker.com/engine/installation/linux</a:t>
            </a:r>
          </a:p>
          <a:p>
            <a:r>
              <a:rPr lang="en-US" altLang="zh-CN" sz="1600" dirty="0" smtClean="0"/>
              <a:t>Docker Toolbox</a:t>
            </a:r>
          </a:p>
          <a:p>
            <a:pPr lvl="1"/>
            <a:r>
              <a:rPr lang="en-US" altLang="zh-CN" sz="1800" dirty="0"/>
              <a:t>https://docs.docker.com/toolbox/overview</a:t>
            </a:r>
            <a:r>
              <a:rPr lang="en-US" altLang="zh-CN" sz="1800" dirty="0" smtClean="0"/>
              <a:t>/</a:t>
            </a:r>
          </a:p>
          <a:p>
            <a:pPr lvl="1"/>
            <a:r>
              <a:rPr lang="en-US" altLang="zh-CN" sz="1800" dirty="0">
                <a:hlinkClick r:id="rId4"/>
              </a:rPr>
              <a:t>https://docs.docker.com/toolbox/toolbox_install_windows/#</a:t>
            </a:r>
            <a:r>
              <a:rPr lang="en-US" altLang="zh-CN" sz="1800" dirty="0" smtClean="0">
                <a:hlinkClick r:id="rId4"/>
              </a:rPr>
              <a:t>step-1-check-your-version</a:t>
            </a:r>
            <a:endParaRPr lang="en-US" altLang="zh-CN" sz="1800" dirty="0" smtClean="0"/>
          </a:p>
          <a:p>
            <a:pPr marL="514350" lvl="1" indent="0">
              <a:buNone/>
            </a:pPr>
            <a:endParaRPr lang="en-US" altLang="zh-CN" sz="1800" dirty="0"/>
          </a:p>
          <a:p>
            <a:pPr marL="0" indent="0">
              <a:buNone/>
            </a:pPr>
            <a:endParaRPr lang="zh-CN" altLang="en-US" dirty="0"/>
          </a:p>
        </p:txBody>
      </p:sp>
    </p:spTree>
    <p:extLst>
      <p:ext uri="{BB962C8B-B14F-4D97-AF65-F5344CB8AC3E}">
        <p14:creationId xmlns:p14="http://schemas.microsoft.com/office/powerpoint/2010/main" val="1471852568"/>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IDC Quality Management Model">
  <a:themeElements>
    <a:clrScheme name="">
      <a:dk1>
        <a:srgbClr val="003366"/>
      </a:dk1>
      <a:lt1>
        <a:srgbClr val="FFFFFF"/>
      </a:lt1>
      <a:dk2>
        <a:srgbClr val="FFFFFF"/>
      </a:dk2>
      <a:lt2>
        <a:srgbClr val="C0C0C0"/>
      </a:lt2>
      <a:accent1>
        <a:srgbClr val="0066FF"/>
      </a:accent1>
      <a:accent2>
        <a:srgbClr val="00FFFF"/>
      </a:accent2>
      <a:accent3>
        <a:srgbClr val="FFFFFF"/>
      </a:accent3>
      <a:accent4>
        <a:srgbClr val="002A56"/>
      </a:accent4>
      <a:accent5>
        <a:srgbClr val="AAB8FF"/>
      </a:accent5>
      <a:accent6>
        <a:srgbClr val="00E7E7"/>
      </a:accent6>
      <a:hlink>
        <a:srgbClr val="00CC66"/>
      </a:hlink>
      <a:folHlink>
        <a:srgbClr val="FF9433"/>
      </a:folHlink>
    </a:clrScheme>
    <a:fontScheme name="IDC Quality Management 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DC Quality Management Model 1">
        <a:dk1>
          <a:srgbClr val="000000"/>
        </a:dk1>
        <a:lt1>
          <a:srgbClr val="FFFFFF"/>
        </a:lt1>
        <a:dk2>
          <a:srgbClr val="000000"/>
        </a:dk2>
        <a:lt2>
          <a:srgbClr val="C0C0C0"/>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IDC Quality Management Model 2">
        <a:dk1>
          <a:srgbClr val="C0C0C0"/>
        </a:dk1>
        <a:lt1>
          <a:srgbClr val="FFFFFF"/>
        </a:lt1>
        <a:dk2>
          <a:srgbClr val="003366"/>
        </a:dk2>
        <a:lt2>
          <a:srgbClr val="FFFFFF"/>
        </a:lt2>
        <a:accent1>
          <a:srgbClr val="33CCCC"/>
        </a:accent1>
        <a:accent2>
          <a:srgbClr val="3333CC"/>
        </a:accent2>
        <a:accent3>
          <a:srgbClr val="AAADB8"/>
        </a:accent3>
        <a:accent4>
          <a:srgbClr val="DADADA"/>
        </a:accent4>
        <a:accent5>
          <a:srgbClr val="ADE2E2"/>
        </a:accent5>
        <a:accent6>
          <a:srgbClr val="2D2DB9"/>
        </a:accent6>
        <a:hlink>
          <a:srgbClr val="00CC66"/>
        </a:hlink>
        <a:folHlink>
          <a:srgbClr val="FF9433"/>
        </a:folHlink>
      </a:clrScheme>
      <a:clrMap bg1="dk2" tx1="lt1" bg2="dk1" tx2="lt2" accent1="accent1" accent2="accent2" accent3="accent3" accent4="accent4" accent5="accent5" accent6="accent6" hlink="hlink" folHlink="folHlink"/>
    </a:extraClrScheme>
    <a:extraClrScheme>
      <a:clrScheme name="IDC Quality Management Model 3">
        <a:dk1>
          <a:srgbClr val="C0C0C0"/>
        </a:dk1>
        <a:lt1>
          <a:srgbClr val="FFFFFF"/>
        </a:lt1>
        <a:dk2>
          <a:srgbClr val="003366"/>
        </a:dk2>
        <a:lt2>
          <a:srgbClr val="FFFFFF"/>
        </a:lt2>
        <a:accent1>
          <a:srgbClr val="00CC66"/>
        </a:accent1>
        <a:accent2>
          <a:srgbClr val="0066FF"/>
        </a:accent2>
        <a:accent3>
          <a:srgbClr val="AAADB8"/>
        </a:accent3>
        <a:accent4>
          <a:srgbClr val="DADADA"/>
        </a:accent4>
        <a:accent5>
          <a:srgbClr val="AAE2B8"/>
        </a:accent5>
        <a:accent6>
          <a:srgbClr val="005CE7"/>
        </a:accent6>
        <a:hlink>
          <a:srgbClr val="33CCCC"/>
        </a:hlink>
        <a:folHlink>
          <a:srgbClr val="FF9433"/>
        </a:folHlink>
      </a:clrScheme>
      <a:clrMap bg1="dk2" tx1="lt1" bg2="dk1" tx2="lt2" accent1="accent1" accent2="accent2" accent3="accent3" accent4="accent4" accent5="accent5" accent6="accent6" hlink="hlink" folHlink="folHlink"/>
    </a:extraClrScheme>
    <a:extraClrScheme>
      <a:clrScheme name="IDC Quality Management Model 4">
        <a:dk1>
          <a:srgbClr val="C0C0C0"/>
        </a:dk1>
        <a:lt1>
          <a:srgbClr val="FFFFFF"/>
        </a:lt1>
        <a:dk2>
          <a:srgbClr val="006600"/>
        </a:dk2>
        <a:lt2>
          <a:srgbClr val="FFFFFF"/>
        </a:lt2>
        <a:accent1>
          <a:srgbClr val="C4B484"/>
        </a:accent1>
        <a:accent2>
          <a:srgbClr val="000066"/>
        </a:accent2>
        <a:accent3>
          <a:srgbClr val="AAB8AA"/>
        </a:accent3>
        <a:accent4>
          <a:srgbClr val="DADADA"/>
        </a:accent4>
        <a:accent5>
          <a:srgbClr val="DED6C2"/>
        </a:accent5>
        <a:accent6>
          <a:srgbClr val="00005C"/>
        </a:accent6>
        <a:hlink>
          <a:srgbClr val="A50021"/>
        </a:hlink>
        <a:folHlink>
          <a:srgbClr val="777777"/>
        </a:folHlink>
      </a:clrScheme>
      <a:clrMap bg1="dk2" tx1="lt1" bg2="dk1" tx2="lt2" accent1="accent1" accent2="accent2" accent3="accent3" accent4="accent4" accent5="accent5" accent6="accent6" hlink="hlink" folHlink="folHlink"/>
    </a:extraClrScheme>
    <a:extraClrScheme>
      <a:clrScheme name="IDC Quality Management Model 5">
        <a:dk1>
          <a:srgbClr val="C0C0C0"/>
        </a:dk1>
        <a:lt1>
          <a:srgbClr val="FFFFFF"/>
        </a:lt1>
        <a:dk2>
          <a:srgbClr val="777777"/>
        </a:dk2>
        <a:lt2>
          <a:srgbClr val="FFFFFF"/>
        </a:lt2>
        <a:accent1>
          <a:srgbClr val="006600"/>
        </a:accent1>
        <a:accent2>
          <a:srgbClr val="000066"/>
        </a:accent2>
        <a:accent3>
          <a:srgbClr val="BDBDBD"/>
        </a:accent3>
        <a:accent4>
          <a:srgbClr val="DADADA"/>
        </a:accent4>
        <a:accent5>
          <a:srgbClr val="AAB8AA"/>
        </a:accent5>
        <a:accent6>
          <a:srgbClr val="00005C"/>
        </a:accent6>
        <a:hlink>
          <a:srgbClr val="A50021"/>
        </a:hlink>
        <a:folHlink>
          <a:srgbClr val="C4B484"/>
        </a:folHlink>
      </a:clrScheme>
      <a:clrMap bg1="dk2" tx1="lt1" bg2="dk1" tx2="lt2" accent1="accent1" accent2="accent2" accent3="accent3" accent4="accent4" accent5="accent5" accent6="accent6" hlink="hlink" folHlink="folHlink"/>
    </a:extraClrScheme>
    <a:extraClrScheme>
      <a:clrScheme name="IDC Quality Management Model 6">
        <a:dk1>
          <a:srgbClr val="C0C0C0"/>
        </a:dk1>
        <a:lt1>
          <a:srgbClr val="FFFFFF"/>
        </a:lt1>
        <a:dk2>
          <a:srgbClr val="990099"/>
        </a:dk2>
        <a:lt2>
          <a:srgbClr val="FFFFFF"/>
        </a:lt2>
        <a:accent1>
          <a:srgbClr val="333399"/>
        </a:accent1>
        <a:accent2>
          <a:srgbClr val="FFCC00"/>
        </a:accent2>
        <a:accent3>
          <a:srgbClr val="CAAACA"/>
        </a:accent3>
        <a:accent4>
          <a:srgbClr val="DADADA"/>
        </a:accent4>
        <a:accent5>
          <a:srgbClr val="ADADCA"/>
        </a:accent5>
        <a:accent6>
          <a:srgbClr val="E7B900"/>
        </a:accent6>
        <a:hlink>
          <a:srgbClr val="33CC33"/>
        </a:hlink>
        <a:folHlink>
          <a:srgbClr val="FF6600"/>
        </a:folHlink>
      </a:clrScheme>
      <a:clrMap bg1="dk2" tx1="lt1" bg2="dk1" tx2="lt2" accent1="accent1" accent2="accent2" accent3="accent3" accent4="accent4" accent5="accent5" accent6="accent6" hlink="hlink" folHlink="folHlink"/>
    </a:extraClrScheme>
    <a:extraClrScheme>
      <a:clrScheme name="IDC Quality Management Model 7">
        <a:dk1>
          <a:srgbClr val="C0C0C0"/>
        </a:dk1>
        <a:lt1>
          <a:srgbClr val="FFFFFF"/>
        </a:lt1>
        <a:dk2>
          <a:srgbClr val="333399"/>
        </a:dk2>
        <a:lt2>
          <a:srgbClr val="FFFFFF"/>
        </a:lt2>
        <a:accent1>
          <a:srgbClr val="33CC33"/>
        </a:accent1>
        <a:accent2>
          <a:srgbClr val="990099"/>
        </a:accent2>
        <a:accent3>
          <a:srgbClr val="ADADCA"/>
        </a:accent3>
        <a:accent4>
          <a:srgbClr val="DADADA"/>
        </a:accent4>
        <a:accent5>
          <a:srgbClr val="ADE2AD"/>
        </a:accent5>
        <a:accent6>
          <a:srgbClr val="8A008A"/>
        </a:accent6>
        <a:hlink>
          <a:srgbClr val="FFCC00"/>
        </a:hlink>
        <a:folHlink>
          <a:srgbClr val="FF6600"/>
        </a:folHlink>
      </a:clrScheme>
      <a:clrMap bg1="dk2" tx1="lt1" bg2="dk1" tx2="lt2" accent1="accent1" accent2="accent2" accent3="accent3" accent4="accent4" accent5="accent5" accent6="accent6" hlink="hlink" folHlink="folHlink"/>
    </a:extraClrScheme>
    <a:extraClrScheme>
      <a:clrScheme name="IDC Quality Management Model 8">
        <a:dk1>
          <a:srgbClr val="C0C0C0"/>
        </a:dk1>
        <a:lt1>
          <a:srgbClr val="FFFFFF"/>
        </a:lt1>
        <a:dk2>
          <a:srgbClr val="807C00"/>
        </a:dk2>
        <a:lt2>
          <a:srgbClr val="FFFFFF"/>
        </a:lt2>
        <a:accent1>
          <a:srgbClr val="003366"/>
        </a:accent1>
        <a:accent2>
          <a:srgbClr val="993366"/>
        </a:accent2>
        <a:accent3>
          <a:srgbClr val="C0BFAA"/>
        </a:accent3>
        <a:accent4>
          <a:srgbClr val="DADADA"/>
        </a:accent4>
        <a:accent5>
          <a:srgbClr val="AAADB8"/>
        </a:accent5>
        <a:accent6>
          <a:srgbClr val="8A2D5C"/>
        </a:accent6>
        <a:hlink>
          <a:srgbClr val="6699FF"/>
        </a:hlink>
        <a:folHlink>
          <a:srgbClr val="FF9400"/>
        </a:folHlink>
      </a:clrScheme>
      <a:clrMap bg1="dk2" tx1="lt1" bg2="dk1" tx2="lt2" accent1="accent1" accent2="accent2" accent3="accent3" accent4="accent4" accent5="accent5" accent6="accent6" hlink="hlink" folHlink="folHlink"/>
    </a:extraClrScheme>
    <a:extraClrScheme>
      <a:clrScheme name="IDC Quality Management Model 9">
        <a:dk1>
          <a:srgbClr val="C0C0C0"/>
        </a:dk1>
        <a:lt1>
          <a:srgbClr val="FFFFFF"/>
        </a:lt1>
        <a:dk2>
          <a:srgbClr val="003366"/>
        </a:dk2>
        <a:lt2>
          <a:srgbClr val="FFFFFF"/>
        </a:lt2>
        <a:accent1>
          <a:srgbClr val="6699FF"/>
        </a:accent1>
        <a:accent2>
          <a:srgbClr val="807C00"/>
        </a:accent2>
        <a:accent3>
          <a:srgbClr val="AAADB8"/>
        </a:accent3>
        <a:accent4>
          <a:srgbClr val="DADADA"/>
        </a:accent4>
        <a:accent5>
          <a:srgbClr val="B8CAFF"/>
        </a:accent5>
        <a:accent6>
          <a:srgbClr val="737000"/>
        </a:accent6>
        <a:hlink>
          <a:srgbClr val="FF9400"/>
        </a:hlink>
        <a:folHlink>
          <a:srgbClr val="993366"/>
        </a:folHlink>
      </a:clrScheme>
      <a:clrMap bg1="dk2" tx1="lt1" bg2="dk1" tx2="lt2" accent1="accent1" accent2="accent2" accent3="accent3" accent4="accent4" accent5="accent5" accent6="accent6" hlink="hlink" folHlink="folHlink"/>
    </a:extraClrScheme>
    <a:extraClrScheme>
      <a:clrScheme name="IDC Quality Management Model 10">
        <a:dk1>
          <a:srgbClr val="003366"/>
        </a:dk1>
        <a:lt1>
          <a:srgbClr val="FFFFFF"/>
        </a:lt1>
        <a:dk2>
          <a:srgbClr val="FFFFFF"/>
        </a:dk2>
        <a:lt2>
          <a:srgbClr val="C0C0C0"/>
        </a:lt2>
        <a:accent1>
          <a:srgbClr val="33CCCC"/>
        </a:accent1>
        <a:accent2>
          <a:srgbClr val="0066FF"/>
        </a:accent2>
        <a:accent3>
          <a:srgbClr val="FFFFFF"/>
        </a:accent3>
        <a:accent4>
          <a:srgbClr val="002A56"/>
        </a:accent4>
        <a:accent5>
          <a:srgbClr val="ADE2E2"/>
        </a:accent5>
        <a:accent6>
          <a:srgbClr val="005CE7"/>
        </a:accent6>
        <a:hlink>
          <a:srgbClr val="00CC66"/>
        </a:hlink>
        <a:folHlink>
          <a:srgbClr val="FF94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21583</TotalTime>
  <Words>1507</Words>
  <Application>Microsoft Office PowerPoint</Application>
  <PresentationFormat>全屏显示(4:3)</PresentationFormat>
  <Paragraphs>136</Paragraphs>
  <Slides>17</Slides>
  <Notes>16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0" baseType="lpstr">
      <vt:lpstr>IDC Quality Management Model</vt:lpstr>
      <vt:lpstr>Photo Editor Photo</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Overview</dc:title>
  <dc:creator>Alex Wu</dc:creator>
  <cp:lastModifiedBy>Tooby</cp:lastModifiedBy>
  <cp:revision>1134</cp:revision>
  <dcterms:created xsi:type="dcterms:W3CDTF">2002-04-23T06:47:22Z</dcterms:created>
  <dcterms:modified xsi:type="dcterms:W3CDTF">2017-03-26T17:29:37Z</dcterms:modified>
</cp:coreProperties>
</file>