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9" r:id="rId5"/>
    <p:sldId id="260" r:id="rId6"/>
    <p:sldId id="265" r:id="rId7"/>
    <p:sldId id="266" r:id="rId8"/>
    <p:sldId id="261" r:id="rId9"/>
    <p:sldId id="264" r:id="rId10"/>
    <p:sldId id="263" r:id="rId11"/>
    <p:sldId id="262" r:id="rId12"/>
  </p:sldIdLst>
  <p:sldSz cx="9144000" cy="6858000" type="screen4x3"/>
  <p:notesSz cx="6858000" cy="9144000"/>
  <p:embeddedFontLst>
    <p:embeddedFont>
      <p:font typeface="黑体" panose="02010609060101010101" pitchFamily="49" charset="-122"/>
      <p:regular r:id="rId15"/>
    </p:embeddedFont>
    <p:embeddedFont>
      <p:font typeface="SimSun" panose="02010600030101010101" pitchFamily="2" charset="-122"/>
      <p:regular r:id="rId16"/>
    </p:embeddedFont>
  </p:embeddedFontLst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pos="2813">
          <p15:clr>
            <a:srgbClr val="A4A3A4"/>
          </p15:clr>
        </p15:guide>
        <p15:guide id="21" pos="2948">
          <p15:clr>
            <a:srgbClr val="A4A3A4"/>
          </p15:clr>
        </p15:guide>
        <p15:guide id="22" pos="2061">
          <p15:clr>
            <a:srgbClr val="A4A3A4"/>
          </p15:clr>
        </p15:guide>
        <p15:guide id="23" pos="3699">
          <p15:clr>
            <a:srgbClr val="A4A3A4"/>
          </p15:clr>
        </p15:guide>
        <p15:guide id="24" pos="1925">
          <p15:clr>
            <a:srgbClr val="A4A3A4"/>
          </p15:clr>
        </p15:guide>
        <p15:guide id="25" pos="38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BCE1"/>
    <a:srgbClr val="E4E7E7"/>
    <a:srgbClr val="C0C0C0"/>
    <a:srgbClr val="CC6600"/>
    <a:srgbClr val="CBCCCC"/>
    <a:srgbClr val="5375AD"/>
    <a:srgbClr val="778888"/>
    <a:srgbClr val="359B4C"/>
    <a:srgbClr val="00BBE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0" autoAdjust="0"/>
    <p:restoredTop sz="94688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306" y="102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287"/>
        <p:guide pos="5473"/>
        <p:guide pos="2845"/>
        <p:guide pos="2915"/>
        <p:guide pos="2881"/>
        <p:guide pos="5504"/>
        <p:guide pos="1970"/>
        <p:guide pos="3790"/>
        <p:guide pos="3721"/>
        <p:guide pos="2037"/>
        <p:guide pos="2813"/>
        <p:guide pos="2948"/>
        <p:guide pos="2061"/>
        <p:guide pos="3699"/>
        <p:guide pos="1925"/>
        <p:guide pos="3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5/26/2016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5/26/2016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265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027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494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767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562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_Colou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0" descr="\\JBWserver\Shared\Clients\Presentations\Accenture\Rebecca Savage - 13-2468 - Technology 3 Templates\Working Files\Final Images\Photo_110883539_5_RE_PS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 bwMode="auto">
          <a:xfrm>
            <a:off x="2876" y="-3121"/>
            <a:ext cx="9142413" cy="6858000"/>
          </a:xfrm>
          <a:prstGeom prst="rect">
            <a:avLst/>
          </a:prstGeom>
          <a:solidFill>
            <a:srgbClr val="000000">
              <a:alpha val="1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457200" y="5859440"/>
            <a:ext cx="2182663" cy="633435"/>
            <a:chOff x="465138" y="401986"/>
            <a:chExt cx="2182663" cy="633435"/>
          </a:xfrm>
        </p:grpSpPr>
        <p:pic>
          <p:nvPicPr>
            <p:cNvPr id="32" name="Picture 6"/>
            <p:cNvPicPr>
              <a:picLocks noChangeAspect="1" noChangeArrowheads="1"/>
            </p:cNvPicPr>
            <p:nvPr userDrawn="1"/>
          </p:nvPicPr>
          <p:blipFill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Freeform 33"/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5" name="Straight Connector 24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cc_StratLine_Wht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6352195"/>
            <a:ext cx="3007794" cy="180287"/>
          </a:xfrm>
          <a:prstGeom prst="rect">
            <a:avLst/>
          </a:prstGeom>
        </p:spPr>
      </p:pic>
      <p:pic>
        <p:nvPicPr>
          <p:cNvPr id="16" name="Picture 107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3223" y="3170238"/>
            <a:ext cx="3046828" cy="273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938242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008968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633930" y="730779"/>
            <a:ext cx="3074395" cy="2060440"/>
            <a:chOff x="5701703" y="682760"/>
            <a:chExt cx="3074395" cy="2060440"/>
          </a:xfrm>
        </p:grpSpPr>
        <p:sp>
          <p:nvSpPr>
            <p:cNvPr id="21" name="Freeform 2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06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8" y="749080"/>
            <a:ext cx="8151812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5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JBWserver\Shared\Clients\Presentations\Accenture\Rebecca Savage - 13-2468 - Technology 3 Templates\Working Files\Final Images\Photo_110883539_5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8" y="748800"/>
            <a:ext cx="8151812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pic>
        <p:nvPicPr>
          <p:cNvPr id="7" name="Picture 10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3714" y="2977639"/>
            <a:ext cx="3716641" cy="334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108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0844" y="5312677"/>
            <a:ext cx="2323313" cy="19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9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7168" y="4507963"/>
            <a:ext cx="2084689" cy="68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74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914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1"/>
            <a:ext cx="4010114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1"/>
            <a:ext cx="4008438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1"/>
            <a:ext cx="4010025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1"/>
            <a:ext cx="4008438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2930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2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2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194793"/>
            <a:ext cx="8232775" cy="5298081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AU" dirty="0" smtClean="0"/>
              <a:t>Copyright © 2014 Accenture  All rights reserved.</a:t>
            </a:r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5613" y="1159234"/>
            <a:ext cx="868838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0" r:id="rId2"/>
    <p:sldLayoutId id="2147483728" r:id="rId3"/>
    <p:sldLayoutId id="2147483731" r:id="rId4"/>
    <p:sldLayoutId id="2147483721" r:id="rId5"/>
    <p:sldLayoutId id="2147483725" r:id="rId6"/>
    <p:sldLayoutId id="2147483726" r:id="rId7"/>
    <p:sldLayoutId id="2147483727" r:id="rId8"/>
    <p:sldLayoutId id="2147483729" r:id="rId9"/>
    <p:sldLayoutId id="2147483735" r:id="rId10"/>
    <p:sldLayoutId id="2147483724" r:id="rId11"/>
    <p:sldLayoutId id="214748373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4" y="630685"/>
            <a:ext cx="4010024" cy="996950"/>
          </a:xfrm>
        </p:spPr>
        <p:txBody>
          <a:bodyPr/>
          <a:lstStyle/>
          <a:p>
            <a:r>
              <a:rPr lang="en-US" altLang="ja-JP" dirty="0"/>
              <a:t>Cloud Overview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5613" y="1701411"/>
            <a:ext cx="4010024" cy="467562"/>
          </a:xfrm>
        </p:spPr>
        <p:txBody>
          <a:bodyPr/>
          <a:lstStyle/>
          <a:p>
            <a:r>
              <a:rPr lang="en-AU" dirty="0" smtClean="0"/>
              <a:t>May, 2016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9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PPT\3D小人：问号系列-----------61幅\图片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3" y="3757611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5206352"/>
          </a:xfrm>
          <a:effectLst/>
          <a:sp3d/>
        </p:spPr>
        <p:txBody>
          <a:bodyPr/>
          <a:lstStyle/>
          <a:p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随着现代企业的数据化进程不断加速，传统的数据管理，网络硬件等模式已经无法适应不断增加的各种需求，并且产生下面的问题。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AU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AU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数据扩容加速，存储设备频繁新设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软件升级后兼容性不好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网络设备不断新设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IT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人员运营成本增加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电力，设备间等其他相关成本也随之增加</a:t>
            </a:r>
            <a:endParaRPr lang="en-AU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现代企业面临的亟待解决的问题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</a:t>
            </a:r>
            <a:r>
              <a:rPr lang="en-US" altLang="zh-CN" dirty="0" smtClean="0"/>
              <a:t>6</a:t>
            </a:r>
            <a:r>
              <a:rPr lang="en-AU" dirty="0" smtClean="0"/>
              <a:t>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种服务层次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概念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</a:t>
            </a:r>
            <a:r>
              <a:rPr lang="en-US" altLang="zh-CN" dirty="0" smtClean="0"/>
              <a:t>6</a:t>
            </a:r>
            <a:r>
              <a:rPr lang="en-AU" dirty="0" smtClean="0"/>
              <a:t>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4835" y="1425825"/>
            <a:ext cx="85482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500" b="1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1.IaaS</a:t>
            </a:r>
            <a:r>
              <a:rPr kumimoji="1" lang="ja-JP" altLang="en-US" sz="15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（</a:t>
            </a:r>
            <a:r>
              <a:rPr kumimoji="1" lang="en-US" altLang="ja-JP" sz="15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Infrastructure as a Service</a:t>
            </a:r>
            <a:r>
              <a:rPr kumimoji="1" lang="ja-JP" altLang="en-US" sz="1500" b="1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）</a:t>
            </a:r>
            <a:r>
              <a:rPr kumimoji="1" lang="ja-JP" altLang="en-US" sz="15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硬件</a:t>
            </a:r>
            <a:r>
              <a:rPr kumimoji="1" lang="zh-CN" altLang="en-US" sz="15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资源服务</a:t>
            </a:r>
            <a:endParaRPr kumimoji="1" lang="en-US" altLang="ja-JP" sz="1500" b="1" dirty="0" smtClean="0">
              <a:solidFill>
                <a:schemeClr val="accent2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  <a:p>
            <a:r>
              <a:rPr kumimoji="1" lang="zh-CN" altLang="en-US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 用户从</a:t>
            </a:r>
            <a:r>
              <a:rPr kumimoji="1" lang="en-US" altLang="zh-CN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Vendor</a:t>
            </a:r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处获取所需的硬件资源，需要自己完成系统的安装和创建相应的应用程序。</a:t>
            </a:r>
            <a:endParaRPr kumimoji="1" lang="en-US" altLang="zh-CN" sz="1500" dirty="0" smtClean="0">
              <a:solidFill>
                <a:schemeClr val="accent2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  <a:p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  </a:t>
            </a:r>
            <a:r>
              <a:rPr kumimoji="1" lang="ja-JP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例如</a:t>
            </a:r>
            <a:r>
              <a:rPr kumimoji="1" lang="en-US" altLang="ja-JP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Amazon </a:t>
            </a:r>
            <a:r>
              <a:rPr kumimoji="1" lang="en-US" altLang="ja-JP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EC2</a:t>
            </a:r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。</a:t>
            </a:r>
            <a:endParaRPr kumimoji="1" lang="en-US" altLang="zh-CN" sz="1500" dirty="0" smtClean="0">
              <a:solidFill>
                <a:schemeClr val="accent2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  <a:p>
            <a:endParaRPr kumimoji="1" lang="en-US" altLang="ja-JP" sz="1500" dirty="0" smtClean="0">
              <a:solidFill>
                <a:schemeClr val="accent2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  <a:p>
            <a:r>
              <a:rPr kumimoji="1" lang="en-US" altLang="ja-JP" sz="1500" b="1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2.PaaS</a:t>
            </a:r>
            <a:r>
              <a:rPr kumimoji="1" lang="ja-JP" altLang="en-US" sz="15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（</a:t>
            </a:r>
            <a:r>
              <a:rPr kumimoji="1" lang="en-US" altLang="ja-JP" sz="15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Platform as a Service</a:t>
            </a:r>
            <a:r>
              <a:rPr kumimoji="1" lang="ja-JP" altLang="en-US" sz="1500" b="1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）</a:t>
            </a:r>
            <a:r>
              <a:rPr kumimoji="1" lang="ja-JP" altLang="en-US" sz="15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平台资源</a:t>
            </a:r>
            <a:r>
              <a:rPr kumimoji="1" lang="zh-CN" altLang="en-US" sz="15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服务</a:t>
            </a:r>
            <a:endParaRPr kumimoji="1" lang="en-US" altLang="ja-JP" sz="1500" b="1" dirty="0" smtClean="0">
              <a:solidFill>
                <a:schemeClr val="accent2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  <a:p>
            <a:r>
              <a:rPr kumimoji="1" lang="zh-CN" altLang="en-US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kumimoji="1" lang="ja-JP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用户从</a:t>
            </a:r>
            <a:r>
              <a:rPr kumimoji="1" lang="en-US" altLang="zh-CN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Vendor</a:t>
            </a:r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处获取</a:t>
            </a:r>
            <a:r>
              <a:rPr kumimoji="1" lang="ja-JP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包含</a:t>
            </a:r>
            <a:r>
              <a:rPr kumimoji="1" lang="ja-JP" altLang="en-US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基本数据库和中间件程序的一套完整系统，</a:t>
            </a:r>
            <a:r>
              <a:rPr kumimoji="1" lang="ja-JP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但还需要根据接口编写</a:t>
            </a:r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所需 </a:t>
            </a:r>
            <a:endParaRPr kumimoji="1" lang="en-US" altLang="zh-CN" sz="1500" dirty="0" smtClean="0">
              <a:solidFill>
                <a:schemeClr val="accent2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  <a:p>
            <a:r>
              <a:rPr kumimoji="1" lang="zh-CN" altLang="en-US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kumimoji="1" lang="ja-JP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的应用程序</a:t>
            </a:r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。</a:t>
            </a:r>
            <a:r>
              <a:rPr kumimoji="1" lang="ja-JP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例如</a:t>
            </a:r>
            <a:r>
              <a:rPr kumimoji="1" lang="en-US" altLang="ja-JP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Google </a:t>
            </a:r>
            <a:r>
              <a:rPr kumimoji="1" lang="en-US" altLang="ja-JP" sz="1500" dirty="0" err="1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AppEngine</a:t>
            </a:r>
            <a:r>
              <a:rPr kumimoji="1" lang="ja-JP" altLang="en-US" sz="1500" dirty="0" err="1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、</a:t>
            </a:r>
            <a:r>
              <a:rPr kumimoji="1" lang="en-US" altLang="ja-JP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Microsoft Azure</a:t>
            </a:r>
            <a:r>
              <a:rPr kumimoji="1" lang="ja-JP" altLang="en-US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和</a:t>
            </a:r>
            <a:r>
              <a:rPr kumimoji="1" lang="en-US" altLang="ja-JP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Amazon</a:t>
            </a:r>
          </a:p>
          <a:p>
            <a:r>
              <a:rPr kumimoji="1" lang="ja-JP" altLang="en-US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/>
            </a:r>
            <a:br>
              <a:rPr kumimoji="1" lang="ja-JP" altLang="en-US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</a:br>
            <a:r>
              <a:rPr kumimoji="1" lang="en-US" altLang="zh-CN" sz="1500" b="1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3</a:t>
            </a:r>
            <a:r>
              <a:rPr kumimoji="1" lang="en-US" altLang="zh-CN" sz="15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.</a:t>
            </a:r>
            <a:r>
              <a:rPr kumimoji="1" lang="en-US" altLang="ja-JP" sz="1500" b="1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SaaS</a:t>
            </a:r>
            <a:r>
              <a:rPr kumimoji="1" lang="ja-JP" altLang="en-US" sz="15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（</a:t>
            </a:r>
            <a:r>
              <a:rPr kumimoji="1" lang="en-US" altLang="ja-JP" sz="15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Software as a Service</a:t>
            </a:r>
            <a:r>
              <a:rPr kumimoji="1" lang="ja-JP" altLang="en-US" sz="1500" b="1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）</a:t>
            </a:r>
            <a:r>
              <a:rPr kumimoji="1" lang="ja-JP" altLang="en-US" sz="15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应用资源</a:t>
            </a:r>
            <a:r>
              <a:rPr kumimoji="1" lang="zh-CN" altLang="en-US" sz="15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服务</a:t>
            </a:r>
            <a:endParaRPr kumimoji="1" lang="en-US" altLang="ja-JP" sz="1500" b="1" dirty="0" smtClean="0">
              <a:solidFill>
                <a:schemeClr val="accent2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  <a:p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  用户</a:t>
            </a:r>
            <a:r>
              <a:rPr kumimoji="1" lang="zh-CN" altLang="en-US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从</a:t>
            </a:r>
            <a:r>
              <a:rPr kumimoji="1" lang="en-US" altLang="zh-CN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Vendor</a:t>
            </a:r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处获取完整的服务，</a:t>
            </a:r>
            <a:r>
              <a:rPr kumimoji="1" lang="ja-JP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只需要告诉服务提供商</a:t>
            </a:r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对应用的一些个性化需求。</a:t>
            </a:r>
            <a:r>
              <a:rPr kumimoji="1" lang="en-US" altLang="zh-CN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/>
            </a:r>
            <a:br>
              <a:rPr kumimoji="1" lang="en-US" altLang="zh-CN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</a:br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 （例如用户需要</a:t>
            </a:r>
            <a:r>
              <a:rPr kumimoji="1" lang="en-US" altLang="zh-CN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5</a:t>
            </a:r>
            <a:r>
              <a:rPr kumimoji="1" lang="en-US" altLang="ja-JP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00</a:t>
            </a:r>
            <a:r>
              <a:rPr kumimoji="1" lang="ja-JP" altLang="en-US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人的薪酬管理系统，返回的服务就是个</a:t>
            </a:r>
            <a:r>
              <a:rPr kumimoji="1" lang="en-US" altLang="ja-JP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HTTPS</a:t>
            </a:r>
            <a:r>
              <a:rPr kumimoji="1" lang="ja-JP" altLang="en-US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的地址，</a:t>
            </a:r>
            <a:r>
              <a:rPr kumimoji="1" lang="ja-JP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设定好帐号密码就可以</a:t>
            </a:r>
            <a:r>
              <a:rPr kumimoji="1" lang="en-US" altLang="ja-JP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/>
            </a:r>
            <a:br>
              <a:rPr kumimoji="1" lang="en-US" altLang="ja-JP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</a:br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   </a:t>
            </a:r>
            <a:r>
              <a:rPr kumimoji="1" lang="ja-JP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访问过去直接使用</a:t>
            </a:r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。例</a:t>
            </a:r>
            <a:r>
              <a:rPr kumimoji="1" lang="ja-JP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如</a:t>
            </a:r>
            <a:r>
              <a:rPr kumimoji="1" lang="en-US" altLang="ja-JP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Yahoo Hadoop</a:t>
            </a:r>
            <a:r>
              <a:rPr kumimoji="1" lang="ja-JP" altLang="en-US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和</a:t>
            </a:r>
            <a:r>
              <a:rPr kumimoji="1" lang="en-US" altLang="ja-JP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Cisco </a:t>
            </a:r>
            <a:r>
              <a:rPr kumimoji="1" lang="en-US" altLang="ja-JP" sz="1500" dirty="0" err="1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Webex</a:t>
            </a:r>
            <a:r>
              <a:rPr kumimoji="1" lang="en-US" altLang="ja-JP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: Collaboration SaaS</a:t>
            </a:r>
            <a:r>
              <a:rPr kumimoji="1" lang="ja-JP" altLang="en-US" sz="15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等。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244621" y="4738250"/>
            <a:ext cx="1349153" cy="326082"/>
            <a:chOff x="3262" y="1010"/>
            <a:chExt cx="1349153" cy="419686"/>
          </a:xfrm>
          <a:solidFill>
            <a:srgbClr val="C0C0C0"/>
          </a:solidFill>
        </p:grpSpPr>
        <p:sp>
          <p:nvSpPr>
            <p:cNvPr id="57" name="Rounded Rectangle 56"/>
            <p:cNvSpPr/>
            <p:nvPr/>
          </p:nvSpPr>
          <p:spPr>
            <a:xfrm>
              <a:off x="3262" y="1010"/>
              <a:ext cx="1349153" cy="41968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ounded Rectangle 4"/>
            <p:cNvSpPr/>
            <p:nvPr/>
          </p:nvSpPr>
          <p:spPr>
            <a:xfrm>
              <a:off x="15554" y="13302"/>
              <a:ext cx="1324569" cy="3951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200" b="1" kern="1200" dirty="0" smtClean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应用</a:t>
              </a:r>
              <a:endParaRPr kumimoji="1" lang="ja-JP" altLang="en-US" sz="1200" b="1" kern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93774" y="4738250"/>
            <a:ext cx="1349153" cy="326082"/>
            <a:chOff x="1409080" y="1010"/>
            <a:chExt cx="1349153" cy="419686"/>
          </a:xfrm>
          <a:solidFill>
            <a:srgbClr val="C0C0C0"/>
          </a:solidFill>
        </p:grpSpPr>
        <p:sp>
          <p:nvSpPr>
            <p:cNvPr id="55" name="Rounded Rectangle 54"/>
            <p:cNvSpPr/>
            <p:nvPr/>
          </p:nvSpPr>
          <p:spPr>
            <a:xfrm>
              <a:off x="1409080" y="1010"/>
              <a:ext cx="1349153" cy="41968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ounded Rectangle 6"/>
            <p:cNvSpPr/>
            <p:nvPr/>
          </p:nvSpPr>
          <p:spPr>
            <a:xfrm>
              <a:off x="1421372" y="13302"/>
              <a:ext cx="1324569" cy="3951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200" b="1" kern="1200" dirty="0" smtClean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数据</a:t>
              </a:r>
              <a:endParaRPr kumimoji="1" lang="ja-JP" altLang="en-US" sz="1200" b="1" kern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42927" y="4738250"/>
            <a:ext cx="1349153" cy="326082"/>
            <a:chOff x="2871563" y="1010"/>
            <a:chExt cx="1349153" cy="419686"/>
          </a:xfrm>
          <a:solidFill>
            <a:srgbClr val="C0C0C0"/>
          </a:solidFill>
        </p:grpSpPr>
        <p:sp>
          <p:nvSpPr>
            <p:cNvPr id="53" name="Rounded Rectangle 52"/>
            <p:cNvSpPr/>
            <p:nvPr/>
          </p:nvSpPr>
          <p:spPr>
            <a:xfrm>
              <a:off x="2871563" y="1010"/>
              <a:ext cx="1349153" cy="41968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8"/>
            <p:cNvSpPr/>
            <p:nvPr/>
          </p:nvSpPr>
          <p:spPr>
            <a:xfrm>
              <a:off x="2883855" y="13302"/>
              <a:ext cx="1324569" cy="3951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200" b="1" kern="1200" dirty="0" smtClean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中间件</a:t>
              </a:r>
              <a:endParaRPr kumimoji="1" lang="ja-JP" altLang="en-US" sz="1200" b="1" kern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92080" y="4738250"/>
            <a:ext cx="1349153" cy="326082"/>
            <a:chOff x="4334046" y="1010"/>
            <a:chExt cx="1349153" cy="419686"/>
          </a:xfrm>
          <a:solidFill>
            <a:srgbClr val="C0C0C0"/>
          </a:solidFill>
        </p:grpSpPr>
        <p:sp>
          <p:nvSpPr>
            <p:cNvPr id="51" name="Rounded Rectangle 50"/>
            <p:cNvSpPr/>
            <p:nvPr/>
          </p:nvSpPr>
          <p:spPr>
            <a:xfrm>
              <a:off x="4334046" y="1010"/>
              <a:ext cx="1349153" cy="41968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10"/>
            <p:cNvSpPr/>
            <p:nvPr/>
          </p:nvSpPr>
          <p:spPr>
            <a:xfrm>
              <a:off x="4346338" y="13302"/>
              <a:ext cx="1324569" cy="3951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200" b="1" kern="1200" dirty="0" smtClean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虚拟化</a:t>
              </a:r>
              <a:endParaRPr kumimoji="1" lang="ja-JP" altLang="en-US" sz="1200" b="1" kern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28941" y="4738250"/>
            <a:ext cx="1349153" cy="326082"/>
            <a:chOff x="5796529" y="1010"/>
            <a:chExt cx="1349153" cy="419686"/>
          </a:xfrm>
          <a:solidFill>
            <a:srgbClr val="C0C0C0"/>
          </a:solidFill>
        </p:grpSpPr>
        <p:sp>
          <p:nvSpPr>
            <p:cNvPr id="36" name="Rounded Rectangle 35"/>
            <p:cNvSpPr/>
            <p:nvPr/>
          </p:nvSpPr>
          <p:spPr>
            <a:xfrm>
              <a:off x="5796529" y="1010"/>
              <a:ext cx="1349153" cy="41968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12"/>
            <p:cNvSpPr/>
            <p:nvPr/>
          </p:nvSpPr>
          <p:spPr>
            <a:xfrm>
              <a:off x="5808821" y="13302"/>
              <a:ext cx="1324569" cy="3951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200" b="1" kern="1200" dirty="0" smtClean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服务器，存储设备</a:t>
              </a:r>
              <a:endParaRPr kumimoji="1" lang="ja-JP" altLang="en-US" sz="1200" b="1" kern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38206" y="5071722"/>
            <a:ext cx="4053874" cy="326082"/>
            <a:chOff x="3262" y="533683"/>
            <a:chExt cx="2754972" cy="41968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5" name="Rounded Rectangle 74"/>
            <p:cNvSpPr/>
            <p:nvPr/>
          </p:nvSpPr>
          <p:spPr>
            <a:xfrm>
              <a:off x="3262" y="533683"/>
              <a:ext cx="2754972" cy="41968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5554" y="545975"/>
              <a:ext cx="2730388" cy="3951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b="1" kern="1200" dirty="0" smtClean="0">
                  <a:solidFill>
                    <a:schemeClr val="tx1"/>
                  </a:solidFill>
                </a:rPr>
                <a:t>创建</a:t>
              </a:r>
              <a:endParaRPr kumimoji="1" lang="ja-JP" altLang="en-US" sz="16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279788" y="5071722"/>
            <a:ext cx="2698306" cy="326082"/>
            <a:chOff x="3262" y="533683"/>
            <a:chExt cx="2754972" cy="41968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8" name="Rounded Rectangle 77"/>
            <p:cNvSpPr/>
            <p:nvPr/>
          </p:nvSpPr>
          <p:spPr>
            <a:xfrm>
              <a:off x="3262" y="533683"/>
              <a:ext cx="2754972" cy="41968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9" name="Rounded Rectangle 4"/>
            <p:cNvSpPr/>
            <p:nvPr/>
          </p:nvSpPr>
          <p:spPr>
            <a:xfrm>
              <a:off x="15554" y="545975"/>
              <a:ext cx="2730388" cy="3951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购买</a:t>
              </a:r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930888" y="5402099"/>
            <a:ext cx="4053874" cy="326082"/>
            <a:chOff x="3262" y="533683"/>
            <a:chExt cx="2754972" cy="41968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1" name="Rounded Rectangle 80"/>
            <p:cNvSpPr/>
            <p:nvPr/>
          </p:nvSpPr>
          <p:spPr>
            <a:xfrm>
              <a:off x="3262" y="533683"/>
              <a:ext cx="2754972" cy="41968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2" name="Rounded Rectangle 4"/>
            <p:cNvSpPr/>
            <p:nvPr/>
          </p:nvSpPr>
          <p:spPr>
            <a:xfrm>
              <a:off x="15554" y="545975"/>
              <a:ext cx="2730388" cy="3951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购买</a:t>
              </a:r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244621" y="5389807"/>
            <a:ext cx="2698306" cy="326082"/>
            <a:chOff x="3262" y="533683"/>
            <a:chExt cx="2754972" cy="41968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4" name="Rounded Rectangle 83"/>
            <p:cNvSpPr/>
            <p:nvPr/>
          </p:nvSpPr>
          <p:spPr>
            <a:xfrm>
              <a:off x="3262" y="533683"/>
              <a:ext cx="2754972" cy="41968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Rounded Rectangle 4"/>
            <p:cNvSpPr/>
            <p:nvPr/>
          </p:nvSpPr>
          <p:spPr>
            <a:xfrm>
              <a:off x="15554" y="545975"/>
              <a:ext cx="2730388" cy="3951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创建</a:t>
              </a:r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250498" y="5737236"/>
            <a:ext cx="6734264" cy="326082"/>
            <a:chOff x="3262" y="533683"/>
            <a:chExt cx="2754972" cy="41968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7" name="Rounded Rectangle 86"/>
            <p:cNvSpPr/>
            <p:nvPr/>
          </p:nvSpPr>
          <p:spPr>
            <a:xfrm>
              <a:off x="3262" y="533683"/>
              <a:ext cx="2754972" cy="41968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Rounded Rectangle 4"/>
            <p:cNvSpPr/>
            <p:nvPr/>
          </p:nvSpPr>
          <p:spPr>
            <a:xfrm>
              <a:off x="15554" y="545975"/>
              <a:ext cx="2730388" cy="39510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zh-CN" altLang="en-US" sz="1600" b="1" dirty="0">
                  <a:solidFill>
                    <a:schemeClr val="tx1"/>
                  </a:solidFill>
                </a:rPr>
                <a:t>购买</a:t>
              </a:r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4911" y="5018921"/>
            <a:ext cx="91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IaaS</a:t>
            </a:r>
            <a:endParaRPr kumimoji="1" lang="ja-JP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84911" y="5342252"/>
            <a:ext cx="91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PaaS</a:t>
            </a:r>
            <a:endParaRPr kumimoji="1" lang="ja-JP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84911" y="5718630"/>
            <a:ext cx="91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SaaS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76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种服务层次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实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例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</a:t>
            </a:r>
            <a:r>
              <a:rPr lang="en-US" altLang="zh-CN" dirty="0" smtClean="0"/>
              <a:t>6</a:t>
            </a:r>
            <a:r>
              <a:rPr lang="en-AU" dirty="0" smtClean="0"/>
              <a:t>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4830" y="1996546"/>
            <a:ext cx="1879601" cy="3541710"/>
            <a:chOff x="1025236" y="1616364"/>
            <a:chExt cx="2235200" cy="3541710"/>
          </a:xfrm>
        </p:grpSpPr>
        <p:sp>
          <p:nvSpPr>
            <p:cNvPr id="7" name="Rounded Rectangle 6"/>
            <p:cNvSpPr/>
            <p:nvPr/>
          </p:nvSpPr>
          <p:spPr>
            <a:xfrm>
              <a:off x="1025236" y="1616364"/>
              <a:ext cx="2235200" cy="339748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68429" y="2156572"/>
              <a:ext cx="1949648" cy="3001502"/>
              <a:chOff x="1168429" y="2156572"/>
              <a:chExt cx="1949648" cy="3001502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1168429" y="3826419"/>
                <a:ext cx="1949648" cy="337861"/>
                <a:chOff x="699" y="2780633"/>
                <a:chExt cx="1949648" cy="1281906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699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8CBCE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2" name="Rounded Rectangle 4"/>
                <p:cNvSpPr/>
                <p:nvPr/>
              </p:nvSpPr>
              <p:spPr>
                <a:xfrm>
                  <a:off x="38245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1168429" y="4164280"/>
                <a:ext cx="1949648" cy="337861"/>
                <a:chOff x="699" y="2780633"/>
                <a:chExt cx="1949648" cy="1281906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699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8CBCE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3" name="Rounded Rectangle 4"/>
                <p:cNvSpPr/>
                <p:nvPr/>
              </p:nvSpPr>
              <p:spPr>
                <a:xfrm>
                  <a:off x="38245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sp>
            <p:nvSpPr>
              <p:cNvPr id="61" name="Rounded Rectangle 6"/>
              <p:cNvSpPr/>
              <p:nvPr/>
            </p:nvSpPr>
            <p:spPr>
              <a:xfrm>
                <a:off x="1205975" y="4840004"/>
                <a:ext cx="1874556" cy="3180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2880" tIns="182880" rIns="182880" bIns="182880" numCol="1" spcCol="1270" anchor="ctr" anchorCtr="0">
                <a:noAutofit/>
              </a:bodyPr>
              <a:lstStyle/>
              <a:p>
                <a:pPr lvl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4800" kern="120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1168429" y="4502141"/>
                <a:ext cx="1949648" cy="337861"/>
                <a:chOff x="4145652" y="1391046"/>
                <a:chExt cx="1949648" cy="1281906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4145652" y="1391046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8CBCE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0" name="Rounded Rectangle 8"/>
                <p:cNvSpPr/>
                <p:nvPr/>
              </p:nvSpPr>
              <p:spPr>
                <a:xfrm>
                  <a:off x="4183198" y="1428592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1168429" y="3498454"/>
                <a:ext cx="1949648" cy="337861"/>
                <a:chOff x="4145652" y="2780633"/>
                <a:chExt cx="1949648" cy="1281906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4145652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8CBCE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8" name="Rounded Rectangle 10"/>
                <p:cNvSpPr/>
                <p:nvPr/>
              </p:nvSpPr>
              <p:spPr>
                <a:xfrm>
                  <a:off x="4183198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1168429" y="2484537"/>
                <a:ext cx="1949648" cy="337861"/>
                <a:chOff x="699" y="2780633"/>
                <a:chExt cx="1949648" cy="128190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99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8CBCE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6" name="Rounded Rectangle 4"/>
                <p:cNvSpPr/>
                <p:nvPr/>
              </p:nvSpPr>
              <p:spPr>
                <a:xfrm>
                  <a:off x="38245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1168429" y="2822398"/>
                <a:ext cx="1949648" cy="337861"/>
                <a:chOff x="699" y="2780633"/>
                <a:chExt cx="1949648" cy="1281906"/>
              </a:xfrm>
            </p:grpSpPr>
            <p:sp>
              <p:nvSpPr>
                <p:cNvPr id="68" name="Rounded Rectangle 67"/>
                <p:cNvSpPr/>
                <p:nvPr/>
              </p:nvSpPr>
              <p:spPr>
                <a:xfrm>
                  <a:off x="699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8CBCE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9" name="Rounded Rectangle 4"/>
                <p:cNvSpPr/>
                <p:nvPr/>
              </p:nvSpPr>
              <p:spPr>
                <a:xfrm>
                  <a:off x="38245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1168429" y="3160259"/>
                <a:ext cx="1949648" cy="337861"/>
                <a:chOff x="4145652" y="1391046"/>
                <a:chExt cx="1949648" cy="1281906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145652" y="1391046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8CBCE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Rounded Rectangle 8"/>
                <p:cNvSpPr/>
                <p:nvPr/>
              </p:nvSpPr>
              <p:spPr>
                <a:xfrm>
                  <a:off x="4183198" y="1428592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1168429" y="2156572"/>
                <a:ext cx="1949648" cy="337861"/>
                <a:chOff x="4145652" y="2780633"/>
                <a:chExt cx="1949648" cy="1281906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4145652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8CBCE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1" name="Rounded Rectangle 10"/>
                <p:cNvSpPr/>
                <p:nvPr/>
              </p:nvSpPr>
              <p:spPr>
                <a:xfrm>
                  <a:off x="4183198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</p:grpSp>
      </p:grpSp>
      <p:grpSp>
        <p:nvGrpSpPr>
          <p:cNvPr id="120" name="Group 119"/>
          <p:cNvGrpSpPr/>
          <p:nvPr/>
        </p:nvGrpSpPr>
        <p:grpSpPr>
          <a:xfrm>
            <a:off x="2778942" y="1996546"/>
            <a:ext cx="1879601" cy="3541710"/>
            <a:chOff x="1025236" y="1616364"/>
            <a:chExt cx="2235200" cy="3541710"/>
          </a:xfrm>
        </p:grpSpPr>
        <p:sp>
          <p:nvSpPr>
            <p:cNvPr id="121" name="Rounded Rectangle 120"/>
            <p:cNvSpPr/>
            <p:nvPr/>
          </p:nvSpPr>
          <p:spPr>
            <a:xfrm>
              <a:off x="1025236" y="1616364"/>
              <a:ext cx="2235200" cy="339748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1168429" y="2156572"/>
              <a:ext cx="1949648" cy="3001502"/>
              <a:chOff x="1168429" y="2156572"/>
              <a:chExt cx="1949648" cy="3001502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1168429" y="3826419"/>
                <a:ext cx="1949648" cy="337861"/>
                <a:chOff x="699" y="2780633"/>
                <a:chExt cx="1949648" cy="1281906"/>
              </a:xfrm>
            </p:grpSpPr>
            <p:sp>
              <p:nvSpPr>
                <p:cNvPr id="148" name="Rounded Rectangle 147"/>
                <p:cNvSpPr/>
                <p:nvPr/>
              </p:nvSpPr>
              <p:spPr>
                <a:xfrm>
                  <a:off x="699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49" name="Rounded Rectangle 4"/>
                <p:cNvSpPr/>
                <p:nvPr/>
              </p:nvSpPr>
              <p:spPr>
                <a:xfrm>
                  <a:off x="38245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1168429" y="4164280"/>
                <a:ext cx="1949648" cy="337861"/>
                <a:chOff x="699" y="2780633"/>
                <a:chExt cx="1949648" cy="1281906"/>
              </a:xfrm>
            </p:grpSpPr>
            <p:sp>
              <p:nvSpPr>
                <p:cNvPr id="146" name="Rounded Rectangle 145"/>
                <p:cNvSpPr/>
                <p:nvPr/>
              </p:nvSpPr>
              <p:spPr>
                <a:xfrm>
                  <a:off x="699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47" name="Rounded Rectangle 4"/>
                <p:cNvSpPr/>
                <p:nvPr/>
              </p:nvSpPr>
              <p:spPr>
                <a:xfrm>
                  <a:off x="38245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sp>
            <p:nvSpPr>
              <p:cNvPr id="145" name="Rounded Rectangle 6"/>
              <p:cNvSpPr/>
              <p:nvPr/>
            </p:nvSpPr>
            <p:spPr>
              <a:xfrm>
                <a:off x="1205975" y="4840004"/>
                <a:ext cx="1874556" cy="3180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2880" tIns="182880" rIns="182880" bIns="182880" numCol="1" spcCol="1270" anchor="ctr" anchorCtr="0">
                <a:noAutofit/>
              </a:bodyPr>
              <a:lstStyle/>
              <a:p>
                <a:pPr lvl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4800" kern="120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1168429" y="4502141"/>
                <a:ext cx="1949648" cy="337861"/>
                <a:chOff x="4145652" y="1391046"/>
                <a:chExt cx="1949648" cy="1281906"/>
              </a:xfrm>
            </p:grpSpPr>
            <p:sp>
              <p:nvSpPr>
                <p:cNvPr id="142" name="Rounded Rectangle 141"/>
                <p:cNvSpPr/>
                <p:nvPr/>
              </p:nvSpPr>
              <p:spPr>
                <a:xfrm>
                  <a:off x="4145652" y="1391046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43" name="Rounded Rectangle 8"/>
                <p:cNvSpPr/>
                <p:nvPr/>
              </p:nvSpPr>
              <p:spPr>
                <a:xfrm>
                  <a:off x="4183198" y="1428592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168429" y="3498454"/>
                <a:ext cx="1949648" cy="337861"/>
                <a:chOff x="4145652" y="2780633"/>
                <a:chExt cx="1949648" cy="1281906"/>
              </a:xfrm>
            </p:grpSpPr>
            <p:sp>
              <p:nvSpPr>
                <p:cNvPr id="140" name="Rounded Rectangle 139"/>
                <p:cNvSpPr/>
                <p:nvPr/>
              </p:nvSpPr>
              <p:spPr>
                <a:xfrm>
                  <a:off x="4145652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41" name="Rounded Rectangle 10"/>
                <p:cNvSpPr/>
                <p:nvPr/>
              </p:nvSpPr>
              <p:spPr>
                <a:xfrm>
                  <a:off x="4183198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168429" y="2484537"/>
                <a:ext cx="1949648" cy="337861"/>
                <a:chOff x="699" y="2780633"/>
                <a:chExt cx="1949648" cy="1281906"/>
              </a:xfrm>
            </p:grpSpPr>
            <p:sp>
              <p:nvSpPr>
                <p:cNvPr id="138" name="Rounded Rectangle 137"/>
                <p:cNvSpPr/>
                <p:nvPr/>
              </p:nvSpPr>
              <p:spPr>
                <a:xfrm>
                  <a:off x="699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8CBCE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9" name="Rounded Rectangle 4"/>
                <p:cNvSpPr/>
                <p:nvPr/>
              </p:nvSpPr>
              <p:spPr>
                <a:xfrm>
                  <a:off x="38245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168429" y="2822398"/>
                <a:ext cx="1949648" cy="337861"/>
                <a:chOff x="699" y="2780633"/>
                <a:chExt cx="1949648" cy="1281906"/>
              </a:xfrm>
            </p:grpSpPr>
            <p:sp>
              <p:nvSpPr>
                <p:cNvPr id="136" name="Rounded Rectangle 135"/>
                <p:cNvSpPr/>
                <p:nvPr/>
              </p:nvSpPr>
              <p:spPr>
                <a:xfrm>
                  <a:off x="699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8CBCE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7" name="Rounded Rectangle 4"/>
                <p:cNvSpPr/>
                <p:nvPr/>
              </p:nvSpPr>
              <p:spPr>
                <a:xfrm>
                  <a:off x="38245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168429" y="3160259"/>
                <a:ext cx="1949648" cy="337861"/>
                <a:chOff x="4145652" y="1391046"/>
                <a:chExt cx="1949648" cy="1281906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4145652" y="1391046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8CBCE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5" name="Rounded Rectangle 8"/>
                <p:cNvSpPr/>
                <p:nvPr/>
              </p:nvSpPr>
              <p:spPr>
                <a:xfrm>
                  <a:off x="4183198" y="1428592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168429" y="2156572"/>
                <a:ext cx="1949648" cy="337861"/>
                <a:chOff x="4145652" y="2780633"/>
                <a:chExt cx="1949648" cy="1281906"/>
              </a:xfrm>
            </p:grpSpPr>
            <p:sp>
              <p:nvSpPr>
                <p:cNvPr id="132" name="Rounded Rectangle 131"/>
                <p:cNvSpPr/>
                <p:nvPr/>
              </p:nvSpPr>
              <p:spPr>
                <a:xfrm>
                  <a:off x="4145652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8CBCE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3" name="Rounded Rectangle 10"/>
                <p:cNvSpPr/>
                <p:nvPr/>
              </p:nvSpPr>
              <p:spPr>
                <a:xfrm>
                  <a:off x="4183198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</p:grpSp>
      </p:grpSp>
      <p:grpSp>
        <p:nvGrpSpPr>
          <p:cNvPr id="150" name="Group 149"/>
          <p:cNvGrpSpPr/>
          <p:nvPr/>
        </p:nvGrpSpPr>
        <p:grpSpPr>
          <a:xfrm>
            <a:off x="4721367" y="1996546"/>
            <a:ext cx="1879601" cy="3541710"/>
            <a:chOff x="1025236" y="1616364"/>
            <a:chExt cx="2235200" cy="3541710"/>
          </a:xfrm>
        </p:grpSpPr>
        <p:sp>
          <p:nvSpPr>
            <p:cNvPr id="151" name="Rounded Rectangle 150"/>
            <p:cNvSpPr/>
            <p:nvPr/>
          </p:nvSpPr>
          <p:spPr>
            <a:xfrm>
              <a:off x="1025236" y="1616364"/>
              <a:ext cx="2235200" cy="339748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1168429" y="2156572"/>
              <a:ext cx="1949648" cy="3001502"/>
              <a:chOff x="1168429" y="2156572"/>
              <a:chExt cx="1949648" cy="3001502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1168429" y="3826419"/>
                <a:ext cx="1949648" cy="337861"/>
                <a:chOff x="699" y="2780633"/>
                <a:chExt cx="1949648" cy="1281906"/>
              </a:xfrm>
            </p:grpSpPr>
            <p:sp>
              <p:nvSpPr>
                <p:cNvPr id="178" name="Rounded Rectangle 177"/>
                <p:cNvSpPr/>
                <p:nvPr/>
              </p:nvSpPr>
              <p:spPr>
                <a:xfrm>
                  <a:off x="699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9" name="Rounded Rectangle 4"/>
                <p:cNvSpPr/>
                <p:nvPr/>
              </p:nvSpPr>
              <p:spPr>
                <a:xfrm>
                  <a:off x="38245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1168429" y="4164280"/>
                <a:ext cx="1949648" cy="337861"/>
                <a:chOff x="699" y="2780633"/>
                <a:chExt cx="1949648" cy="1281906"/>
              </a:xfrm>
            </p:grpSpPr>
            <p:sp>
              <p:nvSpPr>
                <p:cNvPr id="176" name="Rounded Rectangle 175"/>
                <p:cNvSpPr/>
                <p:nvPr/>
              </p:nvSpPr>
              <p:spPr>
                <a:xfrm>
                  <a:off x="699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7" name="Rounded Rectangle 4"/>
                <p:cNvSpPr/>
                <p:nvPr/>
              </p:nvSpPr>
              <p:spPr>
                <a:xfrm>
                  <a:off x="38245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sp>
            <p:nvSpPr>
              <p:cNvPr id="175" name="Rounded Rectangle 6"/>
              <p:cNvSpPr/>
              <p:nvPr/>
            </p:nvSpPr>
            <p:spPr>
              <a:xfrm>
                <a:off x="1205975" y="4840004"/>
                <a:ext cx="1874556" cy="3180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2880" tIns="182880" rIns="182880" bIns="182880" numCol="1" spcCol="1270" anchor="ctr" anchorCtr="0">
                <a:noAutofit/>
              </a:bodyPr>
              <a:lstStyle/>
              <a:p>
                <a:pPr lvl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4800" kern="120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1168429" y="4502141"/>
                <a:ext cx="1949648" cy="337861"/>
                <a:chOff x="4145652" y="1391046"/>
                <a:chExt cx="1949648" cy="1281906"/>
              </a:xfrm>
            </p:grpSpPr>
            <p:sp>
              <p:nvSpPr>
                <p:cNvPr id="172" name="Rounded Rectangle 171"/>
                <p:cNvSpPr/>
                <p:nvPr/>
              </p:nvSpPr>
              <p:spPr>
                <a:xfrm>
                  <a:off x="4145652" y="1391046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3" name="Rounded Rectangle 8"/>
                <p:cNvSpPr/>
                <p:nvPr/>
              </p:nvSpPr>
              <p:spPr>
                <a:xfrm>
                  <a:off x="4183198" y="1428592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1168429" y="3498454"/>
                <a:ext cx="1949648" cy="337861"/>
                <a:chOff x="4145652" y="2780633"/>
                <a:chExt cx="1949648" cy="1281906"/>
              </a:xfrm>
            </p:grpSpPr>
            <p:sp>
              <p:nvSpPr>
                <p:cNvPr id="170" name="Rounded Rectangle 169"/>
                <p:cNvSpPr/>
                <p:nvPr/>
              </p:nvSpPr>
              <p:spPr>
                <a:xfrm>
                  <a:off x="4145652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1" name="Rounded Rectangle 10"/>
                <p:cNvSpPr/>
                <p:nvPr/>
              </p:nvSpPr>
              <p:spPr>
                <a:xfrm>
                  <a:off x="4183198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1168429" y="2484537"/>
                <a:ext cx="1949648" cy="337861"/>
                <a:chOff x="699" y="2780633"/>
                <a:chExt cx="1949648" cy="1281906"/>
              </a:xfrm>
            </p:grpSpPr>
            <p:sp>
              <p:nvSpPr>
                <p:cNvPr id="168" name="Rounded Rectangle 167"/>
                <p:cNvSpPr/>
                <p:nvPr/>
              </p:nvSpPr>
              <p:spPr>
                <a:xfrm>
                  <a:off x="699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8CBCE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69" name="Rounded Rectangle 4"/>
                <p:cNvSpPr/>
                <p:nvPr/>
              </p:nvSpPr>
              <p:spPr>
                <a:xfrm>
                  <a:off x="38245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1168429" y="2822398"/>
                <a:ext cx="1949648" cy="337861"/>
                <a:chOff x="699" y="2780633"/>
                <a:chExt cx="1949648" cy="1281906"/>
              </a:xfrm>
            </p:grpSpPr>
            <p:sp>
              <p:nvSpPr>
                <p:cNvPr id="166" name="Rounded Rectangle 165"/>
                <p:cNvSpPr/>
                <p:nvPr/>
              </p:nvSpPr>
              <p:spPr>
                <a:xfrm>
                  <a:off x="699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67" name="Rounded Rectangle 4"/>
                <p:cNvSpPr/>
                <p:nvPr/>
              </p:nvSpPr>
              <p:spPr>
                <a:xfrm>
                  <a:off x="38245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1168429" y="3160259"/>
                <a:ext cx="1949648" cy="337861"/>
                <a:chOff x="4145652" y="1391046"/>
                <a:chExt cx="1949648" cy="1281906"/>
              </a:xfrm>
            </p:grpSpPr>
            <p:sp>
              <p:nvSpPr>
                <p:cNvPr id="164" name="Rounded Rectangle 163"/>
                <p:cNvSpPr/>
                <p:nvPr/>
              </p:nvSpPr>
              <p:spPr>
                <a:xfrm>
                  <a:off x="4145652" y="1391046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65" name="Rounded Rectangle 8"/>
                <p:cNvSpPr/>
                <p:nvPr/>
              </p:nvSpPr>
              <p:spPr>
                <a:xfrm>
                  <a:off x="4183198" y="1428592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1168429" y="2156572"/>
                <a:ext cx="1949648" cy="337861"/>
                <a:chOff x="4145652" y="2780633"/>
                <a:chExt cx="1949648" cy="1281906"/>
              </a:xfrm>
            </p:grpSpPr>
            <p:sp>
              <p:nvSpPr>
                <p:cNvPr id="162" name="Rounded Rectangle 161"/>
                <p:cNvSpPr/>
                <p:nvPr/>
              </p:nvSpPr>
              <p:spPr>
                <a:xfrm>
                  <a:off x="4145652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8CBCE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63" name="Rounded Rectangle 10"/>
                <p:cNvSpPr/>
                <p:nvPr/>
              </p:nvSpPr>
              <p:spPr>
                <a:xfrm>
                  <a:off x="4183198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</p:grpSp>
      </p:grpSp>
      <p:grpSp>
        <p:nvGrpSpPr>
          <p:cNvPr id="180" name="Group 179"/>
          <p:cNvGrpSpPr/>
          <p:nvPr/>
        </p:nvGrpSpPr>
        <p:grpSpPr>
          <a:xfrm>
            <a:off x="6670242" y="1996546"/>
            <a:ext cx="1879601" cy="3541710"/>
            <a:chOff x="1025236" y="1616364"/>
            <a:chExt cx="2235200" cy="3541710"/>
          </a:xfrm>
        </p:grpSpPr>
        <p:sp>
          <p:nvSpPr>
            <p:cNvPr id="181" name="Rounded Rectangle 180"/>
            <p:cNvSpPr/>
            <p:nvPr/>
          </p:nvSpPr>
          <p:spPr>
            <a:xfrm>
              <a:off x="1025236" y="1616364"/>
              <a:ext cx="2235200" cy="339748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168429" y="2156572"/>
              <a:ext cx="1949648" cy="3001502"/>
              <a:chOff x="1168429" y="2156572"/>
              <a:chExt cx="1949648" cy="3001502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1168429" y="3826419"/>
                <a:ext cx="1949648" cy="337861"/>
                <a:chOff x="699" y="2780633"/>
                <a:chExt cx="1949648" cy="1281906"/>
              </a:xfrm>
            </p:grpSpPr>
            <p:sp>
              <p:nvSpPr>
                <p:cNvPr id="208" name="Rounded Rectangle 207"/>
                <p:cNvSpPr/>
                <p:nvPr/>
              </p:nvSpPr>
              <p:spPr>
                <a:xfrm>
                  <a:off x="699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9" name="Rounded Rectangle 4"/>
                <p:cNvSpPr/>
                <p:nvPr/>
              </p:nvSpPr>
              <p:spPr>
                <a:xfrm>
                  <a:off x="38245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1168429" y="4164280"/>
                <a:ext cx="1949648" cy="337861"/>
                <a:chOff x="699" y="2780633"/>
                <a:chExt cx="1949648" cy="1281906"/>
              </a:xfrm>
            </p:grpSpPr>
            <p:sp>
              <p:nvSpPr>
                <p:cNvPr id="206" name="Rounded Rectangle 205"/>
                <p:cNvSpPr/>
                <p:nvPr/>
              </p:nvSpPr>
              <p:spPr>
                <a:xfrm>
                  <a:off x="699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7" name="Rounded Rectangle 4"/>
                <p:cNvSpPr/>
                <p:nvPr/>
              </p:nvSpPr>
              <p:spPr>
                <a:xfrm>
                  <a:off x="38245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sp>
            <p:nvSpPr>
              <p:cNvPr id="205" name="Rounded Rectangle 6"/>
              <p:cNvSpPr/>
              <p:nvPr/>
            </p:nvSpPr>
            <p:spPr>
              <a:xfrm>
                <a:off x="1205975" y="4840004"/>
                <a:ext cx="1874556" cy="3180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82880" tIns="182880" rIns="182880" bIns="182880" numCol="1" spcCol="1270" anchor="ctr" anchorCtr="0">
                <a:noAutofit/>
              </a:bodyPr>
              <a:lstStyle/>
              <a:p>
                <a:pPr lvl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4800" kern="1200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1168429" y="4502141"/>
                <a:ext cx="1949648" cy="337861"/>
                <a:chOff x="4145652" y="1391046"/>
                <a:chExt cx="1949648" cy="1281906"/>
              </a:xfrm>
            </p:grpSpPr>
            <p:sp>
              <p:nvSpPr>
                <p:cNvPr id="202" name="Rounded Rectangle 201"/>
                <p:cNvSpPr/>
                <p:nvPr/>
              </p:nvSpPr>
              <p:spPr>
                <a:xfrm>
                  <a:off x="4145652" y="1391046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3" name="Rounded Rectangle 8"/>
                <p:cNvSpPr/>
                <p:nvPr/>
              </p:nvSpPr>
              <p:spPr>
                <a:xfrm>
                  <a:off x="4183198" y="1428592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1168429" y="3498454"/>
                <a:ext cx="1949648" cy="337861"/>
                <a:chOff x="4145652" y="2780633"/>
                <a:chExt cx="1949648" cy="1281906"/>
              </a:xfrm>
            </p:grpSpPr>
            <p:sp>
              <p:nvSpPr>
                <p:cNvPr id="200" name="Rounded Rectangle 199"/>
                <p:cNvSpPr/>
                <p:nvPr/>
              </p:nvSpPr>
              <p:spPr>
                <a:xfrm>
                  <a:off x="4145652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1" name="Rounded Rectangle 10"/>
                <p:cNvSpPr/>
                <p:nvPr/>
              </p:nvSpPr>
              <p:spPr>
                <a:xfrm>
                  <a:off x="4183198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1168429" y="2484537"/>
                <a:ext cx="1949648" cy="337861"/>
                <a:chOff x="699" y="2780633"/>
                <a:chExt cx="1949648" cy="1281906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699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9" name="Rounded Rectangle 4"/>
                <p:cNvSpPr/>
                <p:nvPr/>
              </p:nvSpPr>
              <p:spPr>
                <a:xfrm>
                  <a:off x="38245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1168429" y="2822398"/>
                <a:ext cx="1949648" cy="337861"/>
                <a:chOff x="699" y="2780633"/>
                <a:chExt cx="1949648" cy="1281906"/>
              </a:xfrm>
            </p:grpSpPr>
            <p:sp>
              <p:nvSpPr>
                <p:cNvPr id="196" name="Rounded Rectangle 195"/>
                <p:cNvSpPr/>
                <p:nvPr/>
              </p:nvSpPr>
              <p:spPr>
                <a:xfrm>
                  <a:off x="699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7" name="Rounded Rectangle 4"/>
                <p:cNvSpPr/>
                <p:nvPr/>
              </p:nvSpPr>
              <p:spPr>
                <a:xfrm>
                  <a:off x="38245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1168429" y="3160259"/>
                <a:ext cx="1949648" cy="337861"/>
                <a:chOff x="4145652" y="1391046"/>
                <a:chExt cx="1949648" cy="1281906"/>
              </a:xfrm>
            </p:grpSpPr>
            <p:sp>
              <p:nvSpPr>
                <p:cNvPr id="194" name="Rounded Rectangle 193"/>
                <p:cNvSpPr/>
                <p:nvPr/>
              </p:nvSpPr>
              <p:spPr>
                <a:xfrm>
                  <a:off x="4145652" y="1391046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5" name="Rounded Rectangle 8"/>
                <p:cNvSpPr/>
                <p:nvPr/>
              </p:nvSpPr>
              <p:spPr>
                <a:xfrm>
                  <a:off x="4183198" y="1428592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1168429" y="2156572"/>
                <a:ext cx="1949648" cy="337861"/>
                <a:chOff x="4145652" y="2780633"/>
                <a:chExt cx="1949648" cy="1281906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4145652" y="2780633"/>
                  <a:ext cx="1949648" cy="1281906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3" name="Rounded Rectangle 10"/>
                <p:cNvSpPr/>
                <p:nvPr/>
              </p:nvSpPr>
              <p:spPr>
                <a:xfrm>
                  <a:off x="4183198" y="2818179"/>
                  <a:ext cx="1874556" cy="12068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82880" tIns="182880" rIns="182880" bIns="182880" numCol="1" spcCol="1270" anchor="ctr" anchorCtr="0">
                  <a:noAutofit/>
                </a:bodyPr>
                <a:lstStyle/>
                <a:p>
                  <a:pPr lvl="0" algn="ctr" defTabSz="2133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kumimoji="1" lang="ja-JP" altLang="en-US" sz="4800" kern="1200"/>
                </a:p>
              </p:txBody>
            </p:sp>
          </p:grpSp>
        </p:grpSp>
      </p:grpSp>
      <p:sp>
        <p:nvSpPr>
          <p:cNvPr id="11" name="Rounded Rectangle 10"/>
          <p:cNvSpPr/>
          <p:nvPr/>
        </p:nvSpPr>
        <p:spPr>
          <a:xfrm>
            <a:off x="890246" y="5615699"/>
            <a:ext cx="1759890" cy="415637"/>
          </a:xfrm>
          <a:prstGeom prst="roundRect">
            <a:avLst/>
          </a:prstGeom>
          <a:solidFill>
            <a:srgbClr val="E4E7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在家自己做</a:t>
            </a:r>
            <a:endParaRPr kumimoji="1" lang="ja-JP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2848270" y="5615699"/>
            <a:ext cx="1759890" cy="415637"/>
          </a:xfrm>
          <a:prstGeom prst="roundRect">
            <a:avLst/>
          </a:prstGeom>
          <a:solidFill>
            <a:srgbClr val="E4E7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材料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包</a:t>
            </a:r>
            <a:r>
              <a:rPr kumimoji="1" lang="en-US" altLang="zh-CN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+</a:t>
            </a:r>
            <a:r>
              <a:rPr kumimoji="1" lang="zh-CN" altLang="en-US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烘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焙</a:t>
            </a:r>
            <a:endParaRPr kumimoji="1" lang="en-US" altLang="zh-CN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4776425" y="5615699"/>
            <a:ext cx="1759890" cy="415637"/>
          </a:xfrm>
          <a:prstGeom prst="roundRect">
            <a:avLst/>
          </a:prstGeom>
          <a:solidFill>
            <a:srgbClr val="E4E7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披萨外卖</a:t>
            </a:r>
            <a:endParaRPr kumimoji="1" lang="ja-JP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6726001" y="5615699"/>
            <a:ext cx="1759890" cy="415637"/>
          </a:xfrm>
          <a:prstGeom prst="roundRect">
            <a:avLst/>
          </a:prstGeom>
          <a:solidFill>
            <a:srgbClr val="E4E7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餐厅就餐</a:t>
            </a:r>
            <a:endParaRPr kumimoji="1" lang="ja-JP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35053" y="25052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餐桌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19637" y="286076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苏打水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61929" y="3174673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电</a:t>
            </a:r>
            <a:r>
              <a:rPr lang="en-US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煤气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35053" y="352038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烤箱</a:t>
            </a:r>
            <a:endParaRPr lang="ja-JP" altLang="ja-JP" dirty="0">
              <a:solidFill>
                <a:srgbClr val="1F497D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7345" y="385112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Pizza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19637" y="420501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番茄酱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5628" y="48409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各种浇头</a:t>
            </a:r>
            <a:endParaRPr lang="ja-JP" altLang="ja-JP" dirty="0">
              <a:solidFill>
                <a:srgbClr val="1F497D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36465" y="45030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dirty="0" err="1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Cheeze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69943" y="1928027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Infrastructure </a:t>
            </a:r>
            <a:br>
              <a:rPr kumimoji="1" lang="en-US" altLang="ja-JP" sz="1200" b="1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</a:br>
            <a:r>
              <a:rPr kumimoji="1" lang="en-US" altLang="ja-JP" sz="1200" b="1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as </a:t>
            </a:r>
            <a:r>
              <a:rPr kumimoji="1" lang="en-US" altLang="ja-JP" sz="12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a </a:t>
            </a:r>
            <a:r>
              <a:rPr kumimoji="1" lang="en-US" altLang="ja-JP" sz="1200" b="1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Service</a:t>
            </a:r>
          </a:p>
          <a:p>
            <a:pPr algn="ctr"/>
            <a:r>
              <a:rPr kumimoji="1" lang="en-US" altLang="ja-JP" sz="1200" b="1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IaaS</a:t>
            </a:r>
            <a:endParaRPr lang="ja-JP" altLang="en-US" sz="1200" dirty="0"/>
          </a:p>
        </p:txBody>
      </p:sp>
      <p:sp>
        <p:nvSpPr>
          <p:cNvPr id="249" name="Rectangle 248"/>
          <p:cNvSpPr/>
          <p:nvPr/>
        </p:nvSpPr>
        <p:spPr>
          <a:xfrm>
            <a:off x="5072667" y="1939514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Platform </a:t>
            </a:r>
            <a:endParaRPr kumimoji="1" lang="en-US" altLang="ja-JP" sz="1200" b="1" dirty="0" smtClean="0">
              <a:solidFill>
                <a:schemeClr val="accent2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  <a:p>
            <a:pPr algn="ctr"/>
            <a:r>
              <a:rPr kumimoji="1" lang="en-US" altLang="ja-JP" sz="1200" b="1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as </a:t>
            </a:r>
            <a:r>
              <a:rPr kumimoji="1" lang="en-US" altLang="ja-JP" sz="12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a Service </a:t>
            </a:r>
            <a:endParaRPr kumimoji="1" lang="en-US" altLang="ja-JP" sz="1200" b="1" dirty="0" smtClean="0">
              <a:solidFill>
                <a:schemeClr val="accent2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  <a:p>
            <a:pPr algn="ctr"/>
            <a:r>
              <a:rPr kumimoji="1" lang="en-US" altLang="ja-JP" sz="1200" b="1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PaaS</a:t>
            </a:r>
            <a:endParaRPr lang="ja-JP" altLang="en-US" sz="1200" dirty="0"/>
          </a:p>
        </p:txBody>
      </p:sp>
      <p:sp>
        <p:nvSpPr>
          <p:cNvPr id="250" name="Rectangle 249"/>
          <p:cNvSpPr/>
          <p:nvPr/>
        </p:nvSpPr>
        <p:spPr>
          <a:xfrm>
            <a:off x="7015420" y="1939514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Software </a:t>
            </a:r>
            <a:endParaRPr kumimoji="1" lang="en-US" altLang="ja-JP" sz="1200" b="1" dirty="0" smtClean="0">
              <a:solidFill>
                <a:schemeClr val="accent2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  <a:p>
            <a:pPr algn="ctr"/>
            <a:r>
              <a:rPr kumimoji="1" lang="en-US" altLang="ja-JP" sz="1200" b="1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as </a:t>
            </a:r>
            <a:r>
              <a:rPr kumimoji="1" lang="en-US" altLang="ja-JP" sz="12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a Service </a:t>
            </a:r>
          </a:p>
          <a:p>
            <a:pPr algn="ctr"/>
            <a:r>
              <a:rPr kumimoji="1" lang="en-US" altLang="ja-JP" sz="1200" b="1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SaaS</a:t>
            </a:r>
            <a:endParaRPr lang="ja-JP" altLang="en-US" sz="1200" dirty="0"/>
          </a:p>
        </p:txBody>
      </p:sp>
      <p:sp>
        <p:nvSpPr>
          <p:cNvPr id="251" name="Rectangle 250"/>
          <p:cNvSpPr/>
          <p:nvPr/>
        </p:nvSpPr>
        <p:spPr>
          <a:xfrm>
            <a:off x="1226430" y="2089500"/>
            <a:ext cx="1031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Traditional</a:t>
            </a:r>
            <a:endParaRPr kumimoji="1" lang="ja-JP" altLang="en-US" sz="1200" b="1" dirty="0">
              <a:solidFill>
                <a:schemeClr val="accent2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407013" y="25099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餐桌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3291597" y="286538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苏打水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3233889" y="317929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电</a:t>
            </a:r>
            <a:r>
              <a:rPr lang="en-US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煤气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3407013" y="352500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烤箱</a:t>
            </a:r>
            <a:endParaRPr lang="ja-JP" altLang="ja-JP" dirty="0">
              <a:solidFill>
                <a:srgbClr val="1F497D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3349305" y="385574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Pizza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3291597" y="42096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番茄酱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3167588" y="48455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各种浇头</a:t>
            </a:r>
            <a:endParaRPr lang="ja-JP" altLang="ja-JP" dirty="0">
              <a:solidFill>
                <a:srgbClr val="1F497D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3308425" y="450771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dirty="0" err="1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Cheeze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5351269" y="252376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餐桌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5235853" y="28792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苏打水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5178145" y="319315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电</a:t>
            </a:r>
            <a:r>
              <a:rPr lang="en-US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煤气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5351269" y="35388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烤箱</a:t>
            </a:r>
            <a:endParaRPr lang="ja-JP" altLang="ja-JP" dirty="0">
              <a:solidFill>
                <a:srgbClr val="1F497D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5293561" y="386960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Pizza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5235853" y="422349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番茄酱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5111844" y="48594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各种浇头</a:t>
            </a:r>
            <a:endParaRPr lang="ja-JP" altLang="ja-JP" dirty="0">
              <a:solidFill>
                <a:srgbClr val="1F497D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5252681" y="452157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dirty="0" err="1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Cheeze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7332472" y="251914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餐桌</a:t>
            </a:r>
          </a:p>
        </p:txBody>
      </p:sp>
      <p:sp>
        <p:nvSpPr>
          <p:cNvPr id="269" name="Rectangle 268"/>
          <p:cNvSpPr/>
          <p:nvPr/>
        </p:nvSpPr>
        <p:spPr>
          <a:xfrm>
            <a:off x="7217056" y="287462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苏打水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7159348" y="3188533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电</a:t>
            </a:r>
            <a:r>
              <a:rPr lang="en-US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煤气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7332472" y="353424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烤箱</a:t>
            </a:r>
            <a:endParaRPr lang="ja-JP" altLang="ja-JP" dirty="0">
              <a:solidFill>
                <a:srgbClr val="1F497D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7274764" y="386498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Pizza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7217056" y="421887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番茄酱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7093047" y="485481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ja-JP" dirty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各种浇头</a:t>
            </a:r>
            <a:endParaRPr lang="ja-JP" altLang="ja-JP" dirty="0">
              <a:solidFill>
                <a:srgbClr val="1F497D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233884" y="45169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dirty="0" err="1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Cheeze</a:t>
            </a:r>
            <a:endParaRPr lang="ja-JP" altLang="ja-JP" sz="16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Rounded Rectangle 275"/>
          <p:cNvSpPr/>
          <p:nvPr/>
        </p:nvSpPr>
        <p:spPr>
          <a:xfrm>
            <a:off x="4275498" y="6223441"/>
            <a:ext cx="183691" cy="15716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7" name="Rounded Rectangle 276"/>
          <p:cNvSpPr/>
          <p:nvPr/>
        </p:nvSpPr>
        <p:spPr>
          <a:xfrm>
            <a:off x="3075642" y="6227412"/>
            <a:ext cx="183892" cy="149220"/>
          </a:xfrm>
          <a:prstGeom prst="roundRect">
            <a:avLst>
              <a:gd name="adj" fmla="val 10000"/>
            </a:avLst>
          </a:prstGeom>
          <a:solidFill>
            <a:srgbClr val="8CBCE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8" name="Rectangle 277"/>
          <p:cNvSpPr/>
          <p:nvPr/>
        </p:nvSpPr>
        <p:spPr>
          <a:xfrm>
            <a:off x="3217708" y="6171217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100" dirty="0" smtClean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自己控制</a:t>
            </a:r>
            <a:endParaRPr lang="ja-JP" altLang="en-US" sz="1100" dirty="0">
              <a:solidFill>
                <a:srgbClr val="1F497D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4428358" y="6171217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100" dirty="0" smtClean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Vendor</a:t>
            </a:r>
            <a:r>
              <a:rPr lang="zh-CN" altLang="en-US" sz="1100" dirty="0" smtClean="0">
                <a:solidFill>
                  <a:srgbClr val="1F497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控制</a:t>
            </a:r>
            <a:endParaRPr lang="ja-JP" altLang="en-US" sz="1100" dirty="0">
              <a:solidFill>
                <a:srgbClr val="1F497D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567651" y="1388884"/>
            <a:ext cx="854825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如果把吃披萨作为一项服务来考虑，则存在以下</a:t>
            </a:r>
            <a:r>
              <a:rPr kumimoji="1" lang="en-US" altLang="zh-CN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4</a:t>
            </a:r>
            <a:r>
              <a:rPr kumimoji="1" lang="zh-CN" altLang="en-US" sz="1500" dirty="0" smtClean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种具体的实现方法。</a:t>
            </a:r>
            <a:endParaRPr kumimoji="1" lang="en-US" altLang="ja-JP" sz="1500" dirty="0" smtClean="0">
              <a:solidFill>
                <a:schemeClr val="accent2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 descr="图形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71" y="4644736"/>
            <a:ext cx="1955987" cy="152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2542952"/>
          </a:xfrm>
          <a:effectLst/>
          <a:sp3d/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企业级云计算（</a:t>
            </a:r>
            <a:r>
              <a:rPr lang="en-US" altLang="ja-JP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SaaS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把传统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模式的数</a:t>
            </a: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据，网络，服务器的搭建模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式彻底颠覆，都集中到云端进行处理，具有以下特性。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AU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AU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可扩展性（</a:t>
            </a:r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scalability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US" altLang="zh-CN" sz="180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随时使用（</a:t>
            </a:r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instant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en-US" altLang="zh-CN" sz="180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节约成本（</a:t>
            </a:r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cost down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</a:t>
            </a:r>
            <a:endParaRPr lang="en-AU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企业级云计算的优势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</a:t>
            </a:r>
            <a:r>
              <a:rPr lang="en-US" altLang="zh-CN" dirty="0" smtClean="0"/>
              <a:t>6</a:t>
            </a:r>
            <a:r>
              <a:rPr lang="en-AU" dirty="0" smtClean="0"/>
              <a:t>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455613" y="3723752"/>
            <a:ext cx="3715592" cy="2456118"/>
            <a:chOff x="2298" y="1422"/>
            <a:chExt cx="2296" cy="204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2298" y="3159"/>
              <a:ext cx="2296" cy="311"/>
            </a:xfrm>
            <a:custGeom>
              <a:avLst/>
              <a:gdLst>
                <a:gd name="T0" fmla="*/ 0 w 2169"/>
                <a:gd name="T1" fmla="*/ 310 h 276"/>
                <a:gd name="T2" fmla="*/ 2077 w 2169"/>
                <a:gd name="T3" fmla="*/ 310 h 276"/>
                <a:gd name="T4" fmla="*/ 2295 w 2169"/>
                <a:gd name="T5" fmla="*/ 0 h 276"/>
                <a:gd name="T6" fmla="*/ 293 w 2169"/>
                <a:gd name="T7" fmla="*/ 0 h 276"/>
                <a:gd name="T8" fmla="*/ 0 w 2169"/>
                <a:gd name="T9" fmla="*/ 310 h 2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9" h="276">
                  <a:moveTo>
                    <a:pt x="0" y="275"/>
                  </a:moveTo>
                  <a:lnTo>
                    <a:pt x="1962" y="275"/>
                  </a:lnTo>
                  <a:lnTo>
                    <a:pt x="2168" y="0"/>
                  </a:lnTo>
                  <a:lnTo>
                    <a:pt x="277" y="0"/>
                  </a:lnTo>
                  <a:lnTo>
                    <a:pt x="0" y="275"/>
                  </a:lnTo>
                </a:path>
              </a:pathLst>
            </a:custGeom>
            <a:solidFill>
              <a:srgbClr val="003366"/>
            </a:solidFill>
            <a:ln w="12700" cap="rnd" cmpd="sng">
              <a:solidFill>
                <a:srgbClr val="003366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4135" y="2706"/>
              <a:ext cx="436" cy="659"/>
            </a:xfrm>
            <a:custGeom>
              <a:avLst/>
              <a:gdLst>
                <a:gd name="T0" fmla="*/ 222 w 412"/>
                <a:gd name="T1" fmla="*/ 658 h 584"/>
                <a:gd name="T2" fmla="*/ 0 w 412"/>
                <a:gd name="T3" fmla="*/ 230 h 584"/>
                <a:gd name="T4" fmla="*/ 163 w 412"/>
                <a:gd name="T5" fmla="*/ 0 h 584"/>
                <a:gd name="T6" fmla="*/ 435 w 412"/>
                <a:gd name="T7" fmla="*/ 362 h 584"/>
                <a:gd name="T8" fmla="*/ 222 w 412"/>
                <a:gd name="T9" fmla="*/ 658 h 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2" h="584">
                  <a:moveTo>
                    <a:pt x="210" y="583"/>
                  </a:moveTo>
                  <a:lnTo>
                    <a:pt x="0" y="204"/>
                  </a:lnTo>
                  <a:lnTo>
                    <a:pt x="154" y="0"/>
                  </a:lnTo>
                  <a:lnTo>
                    <a:pt x="411" y="321"/>
                  </a:lnTo>
                  <a:lnTo>
                    <a:pt x="210" y="583"/>
                  </a:lnTo>
                </a:path>
              </a:pathLst>
            </a:custGeom>
            <a:solidFill>
              <a:srgbClr val="0099CC"/>
            </a:solidFill>
            <a:ln w="12700" cap="rnd" cmpd="sng">
              <a:solidFill>
                <a:srgbClr val="0066CC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2354" y="2936"/>
              <a:ext cx="2004" cy="429"/>
            </a:xfrm>
            <a:custGeom>
              <a:avLst/>
              <a:gdLst>
                <a:gd name="T0" fmla="*/ 0 w 1893"/>
                <a:gd name="T1" fmla="*/ 428 h 380"/>
                <a:gd name="T2" fmla="*/ 2003 w 1893"/>
                <a:gd name="T3" fmla="*/ 428 h 380"/>
                <a:gd name="T4" fmla="*/ 1781 w 1893"/>
                <a:gd name="T5" fmla="*/ 0 h 380"/>
                <a:gd name="T6" fmla="*/ 220 w 1893"/>
                <a:gd name="T7" fmla="*/ 0 h 380"/>
                <a:gd name="T8" fmla="*/ 0 w 1893"/>
                <a:gd name="T9" fmla="*/ 428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3" h="380">
                  <a:moveTo>
                    <a:pt x="0" y="379"/>
                  </a:moveTo>
                  <a:lnTo>
                    <a:pt x="1892" y="379"/>
                  </a:lnTo>
                  <a:lnTo>
                    <a:pt x="1682" y="0"/>
                  </a:lnTo>
                  <a:lnTo>
                    <a:pt x="208" y="0"/>
                  </a:lnTo>
                  <a:lnTo>
                    <a:pt x="0" y="379"/>
                  </a:lnTo>
                </a:path>
              </a:pathLst>
            </a:custGeom>
            <a:solidFill>
              <a:srgbClr val="0099CC"/>
            </a:solidFill>
            <a:ln w="12700" cap="rnd" cmpd="sng">
              <a:solidFill>
                <a:srgbClr val="0066CC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ja-JP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            </a:t>
              </a:r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架构</a:t>
              </a:r>
              <a:endParaRPr lang="ja-JP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573" y="2706"/>
              <a:ext cx="1727" cy="232"/>
            </a:xfrm>
            <a:custGeom>
              <a:avLst/>
              <a:gdLst>
                <a:gd name="T0" fmla="*/ 0 w 1631"/>
                <a:gd name="T1" fmla="*/ 231 h 206"/>
                <a:gd name="T2" fmla="*/ 1563 w 1631"/>
                <a:gd name="T3" fmla="*/ 231 h 206"/>
                <a:gd name="T4" fmla="*/ 1726 w 1631"/>
                <a:gd name="T5" fmla="*/ 0 h 206"/>
                <a:gd name="T6" fmla="*/ 309 w 1631"/>
                <a:gd name="T7" fmla="*/ 1 h 206"/>
                <a:gd name="T8" fmla="*/ 0 w 1631"/>
                <a:gd name="T9" fmla="*/ 231 h 2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1" h="206">
                  <a:moveTo>
                    <a:pt x="0" y="205"/>
                  </a:moveTo>
                  <a:lnTo>
                    <a:pt x="1476" y="205"/>
                  </a:lnTo>
                  <a:lnTo>
                    <a:pt x="1630" y="0"/>
                  </a:lnTo>
                  <a:lnTo>
                    <a:pt x="292" y="1"/>
                  </a:lnTo>
                  <a:lnTo>
                    <a:pt x="0" y="205"/>
                  </a:lnTo>
                </a:path>
              </a:pathLst>
            </a:custGeom>
            <a:solidFill>
              <a:srgbClr val="336699"/>
            </a:solidFill>
            <a:ln w="12700" cap="rnd" cmpd="sng">
              <a:solidFill>
                <a:srgbClr val="3399FF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3884" y="2268"/>
              <a:ext cx="381" cy="569"/>
            </a:xfrm>
            <a:custGeom>
              <a:avLst/>
              <a:gdLst>
                <a:gd name="T0" fmla="*/ 0 w 360"/>
                <a:gd name="T1" fmla="*/ 154 h 505"/>
                <a:gd name="T2" fmla="*/ 225 w 360"/>
                <a:gd name="T3" fmla="*/ 568 h 505"/>
                <a:gd name="T4" fmla="*/ 380 w 360"/>
                <a:gd name="T5" fmla="*/ 356 h 505"/>
                <a:gd name="T6" fmla="*/ 109 w 360"/>
                <a:gd name="T7" fmla="*/ 0 h 505"/>
                <a:gd name="T8" fmla="*/ 0 w 360"/>
                <a:gd name="T9" fmla="*/ 154 h 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" h="505">
                  <a:moveTo>
                    <a:pt x="0" y="137"/>
                  </a:moveTo>
                  <a:lnTo>
                    <a:pt x="213" y="504"/>
                  </a:lnTo>
                  <a:lnTo>
                    <a:pt x="359" y="316"/>
                  </a:lnTo>
                  <a:lnTo>
                    <a:pt x="103" y="0"/>
                  </a:lnTo>
                  <a:lnTo>
                    <a:pt x="0" y="137"/>
                  </a:lnTo>
                </a:path>
              </a:pathLst>
            </a:custGeom>
            <a:solidFill>
              <a:srgbClr val="009999"/>
            </a:solidFill>
            <a:ln w="12700" cap="rnd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2840" y="2268"/>
              <a:ext cx="1153" cy="154"/>
            </a:xfrm>
            <a:custGeom>
              <a:avLst/>
              <a:gdLst>
                <a:gd name="T0" fmla="*/ 0 w 1089"/>
                <a:gd name="T1" fmla="*/ 153 h 137"/>
                <a:gd name="T2" fmla="*/ 1043 w 1089"/>
                <a:gd name="T3" fmla="*/ 153 h 137"/>
                <a:gd name="T4" fmla="*/ 1152 w 1089"/>
                <a:gd name="T5" fmla="*/ 0 h 137"/>
                <a:gd name="T6" fmla="*/ 291 w 1089"/>
                <a:gd name="T7" fmla="*/ 0 h 137"/>
                <a:gd name="T8" fmla="*/ 0 w 1089"/>
                <a:gd name="T9" fmla="*/ 153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9" h="137">
                  <a:moveTo>
                    <a:pt x="0" y="136"/>
                  </a:moveTo>
                  <a:lnTo>
                    <a:pt x="985" y="136"/>
                  </a:lnTo>
                  <a:lnTo>
                    <a:pt x="1088" y="0"/>
                  </a:lnTo>
                  <a:lnTo>
                    <a:pt x="275" y="0"/>
                  </a:lnTo>
                  <a:lnTo>
                    <a:pt x="0" y="136"/>
                  </a:lnTo>
                </a:path>
              </a:pathLst>
            </a:custGeom>
            <a:solidFill>
              <a:srgbClr val="006666"/>
            </a:solidFill>
            <a:ln w="12700" cap="rnd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2618" y="2421"/>
              <a:ext cx="1491" cy="417"/>
            </a:xfrm>
            <a:custGeom>
              <a:avLst/>
              <a:gdLst>
                <a:gd name="T0" fmla="*/ 0 w 1409"/>
                <a:gd name="T1" fmla="*/ 416 h 370"/>
                <a:gd name="T2" fmla="*/ 1490 w 1409"/>
                <a:gd name="T3" fmla="*/ 416 h 370"/>
                <a:gd name="T4" fmla="*/ 1265 w 1409"/>
                <a:gd name="T5" fmla="*/ 0 h 370"/>
                <a:gd name="T6" fmla="*/ 222 w 1409"/>
                <a:gd name="T7" fmla="*/ 0 h 370"/>
                <a:gd name="T8" fmla="*/ 0 w 1409"/>
                <a:gd name="T9" fmla="*/ 416 h 3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9" h="370">
                  <a:moveTo>
                    <a:pt x="0" y="369"/>
                  </a:moveTo>
                  <a:lnTo>
                    <a:pt x="1408" y="369"/>
                  </a:lnTo>
                  <a:lnTo>
                    <a:pt x="1195" y="0"/>
                  </a:lnTo>
                  <a:lnTo>
                    <a:pt x="210" y="0"/>
                  </a:lnTo>
                  <a:lnTo>
                    <a:pt x="0" y="369"/>
                  </a:lnTo>
                </a:path>
              </a:pathLst>
            </a:custGeom>
            <a:solidFill>
              <a:srgbClr val="009999"/>
            </a:solidFill>
            <a:ln w="12700" cap="rnd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ja-JP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  <a:r>
                <a:rPr lang="en-US" altLang="ja-JP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     </a:t>
              </a:r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应用平台</a:t>
              </a:r>
              <a:endParaRPr lang="ja-JP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3631" y="1831"/>
              <a:ext cx="328" cy="498"/>
            </a:xfrm>
            <a:custGeom>
              <a:avLst/>
              <a:gdLst>
                <a:gd name="T0" fmla="*/ 224 w 310"/>
                <a:gd name="T1" fmla="*/ 497 h 441"/>
                <a:gd name="T2" fmla="*/ 327 w 310"/>
                <a:gd name="T3" fmla="*/ 355 h 441"/>
                <a:gd name="T4" fmla="*/ 57 w 310"/>
                <a:gd name="T5" fmla="*/ 0 h 441"/>
                <a:gd name="T6" fmla="*/ 0 w 310"/>
                <a:gd name="T7" fmla="*/ 75 h 441"/>
                <a:gd name="T8" fmla="*/ 224 w 310"/>
                <a:gd name="T9" fmla="*/ 497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0" h="441">
                  <a:moveTo>
                    <a:pt x="212" y="440"/>
                  </a:moveTo>
                  <a:lnTo>
                    <a:pt x="309" y="314"/>
                  </a:lnTo>
                  <a:lnTo>
                    <a:pt x="54" y="0"/>
                  </a:lnTo>
                  <a:lnTo>
                    <a:pt x="0" y="66"/>
                  </a:lnTo>
                  <a:lnTo>
                    <a:pt x="212" y="440"/>
                  </a:lnTo>
                </a:path>
              </a:pathLst>
            </a:custGeom>
            <a:solidFill>
              <a:srgbClr val="CC9900"/>
            </a:solidFill>
            <a:ln w="12700" cap="rnd" cmpd="sng">
              <a:solidFill>
                <a:srgbClr val="4824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3112" y="1830"/>
              <a:ext cx="576" cy="76"/>
            </a:xfrm>
            <a:custGeom>
              <a:avLst/>
              <a:gdLst>
                <a:gd name="T0" fmla="*/ 0 w 544"/>
                <a:gd name="T1" fmla="*/ 75 h 67"/>
                <a:gd name="T2" fmla="*/ 518 w 544"/>
                <a:gd name="T3" fmla="*/ 75 h 67"/>
                <a:gd name="T4" fmla="*/ 575 w 544"/>
                <a:gd name="T5" fmla="*/ 0 h 67"/>
                <a:gd name="T6" fmla="*/ 179 w 544"/>
                <a:gd name="T7" fmla="*/ 0 h 67"/>
                <a:gd name="T8" fmla="*/ 0 w 544"/>
                <a:gd name="T9" fmla="*/ 75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4" h="67">
                  <a:moveTo>
                    <a:pt x="0" y="66"/>
                  </a:moveTo>
                  <a:lnTo>
                    <a:pt x="489" y="66"/>
                  </a:lnTo>
                  <a:lnTo>
                    <a:pt x="543" y="0"/>
                  </a:lnTo>
                  <a:lnTo>
                    <a:pt x="169" y="0"/>
                  </a:lnTo>
                  <a:lnTo>
                    <a:pt x="0" y="66"/>
                  </a:lnTo>
                </a:path>
              </a:pathLst>
            </a:custGeom>
            <a:solidFill>
              <a:srgbClr val="996633"/>
            </a:solidFill>
            <a:ln w="12700" cap="rnd" cmpd="sng">
              <a:solidFill>
                <a:srgbClr val="4824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2886" y="1905"/>
              <a:ext cx="970" cy="424"/>
            </a:xfrm>
            <a:custGeom>
              <a:avLst/>
              <a:gdLst>
                <a:gd name="T0" fmla="*/ 0 w 917"/>
                <a:gd name="T1" fmla="*/ 423 h 376"/>
                <a:gd name="T2" fmla="*/ 969 w 917"/>
                <a:gd name="T3" fmla="*/ 423 h 376"/>
                <a:gd name="T4" fmla="*/ 744 w 917"/>
                <a:gd name="T5" fmla="*/ 0 h 376"/>
                <a:gd name="T6" fmla="*/ 225 w 917"/>
                <a:gd name="T7" fmla="*/ 0 h 376"/>
                <a:gd name="T8" fmla="*/ 0 w 917"/>
                <a:gd name="T9" fmla="*/ 423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7" h="376">
                  <a:moveTo>
                    <a:pt x="0" y="375"/>
                  </a:moveTo>
                  <a:lnTo>
                    <a:pt x="916" y="375"/>
                  </a:lnTo>
                  <a:lnTo>
                    <a:pt x="703" y="0"/>
                  </a:lnTo>
                  <a:lnTo>
                    <a:pt x="213" y="0"/>
                  </a:lnTo>
                  <a:lnTo>
                    <a:pt x="0" y="375"/>
                  </a:lnTo>
                </a:path>
              </a:pathLst>
            </a:custGeom>
            <a:solidFill>
              <a:srgbClr val="CC9900"/>
            </a:solidFill>
            <a:ln w="12700" cap="rnd" cmpd="sng">
              <a:solidFill>
                <a:srgbClr val="4824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ja-JP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  <a:r>
                <a:rPr lang="en-US" altLang="ja-JP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   </a:t>
              </a:r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应用层</a:t>
              </a:r>
              <a:endParaRPr lang="ja-JP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3401" y="1422"/>
              <a:ext cx="277" cy="423"/>
            </a:xfrm>
            <a:custGeom>
              <a:avLst/>
              <a:gdLst>
                <a:gd name="T0" fmla="*/ 224 w 262"/>
                <a:gd name="T1" fmla="*/ 422 h 375"/>
                <a:gd name="T2" fmla="*/ 276 w 262"/>
                <a:gd name="T3" fmla="*/ 356 h 375"/>
                <a:gd name="T4" fmla="*/ 0 w 262"/>
                <a:gd name="T5" fmla="*/ 0 h 375"/>
                <a:gd name="T6" fmla="*/ 224 w 262"/>
                <a:gd name="T7" fmla="*/ 422 h 3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375">
                  <a:moveTo>
                    <a:pt x="212" y="374"/>
                  </a:moveTo>
                  <a:lnTo>
                    <a:pt x="261" y="316"/>
                  </a:lnTo>
                  <a:lnTo>
                    <a:pt x="0" y="0"/>
                  </a:lnTo>
                  <a:lnTo>
                    <a:pt x="212" y="374"/>
                  </a:lnTo>
                </a:path>
              </a:pathLst>
            </a:custGeom>
            <a:solidFill>
              <a:srgbClr val="FFB305"/>
            </a:solidFill>
            <a:ln w="12700" cap="rnd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3176" y="1422"/>
              <a:ext cx="502" cy="423"/>
            </a:xfrm>
            <a:custGeom>
              <a:avLst/>
              <a:gdLst>
                <a:gd name="T0" fmla="*/ 0 w 426"/>
                <a:gd name="T1" fmla="*/ 422 h 375"/>
                <a:gd name="T2" fmla="*/ 450 w 426"/>
                <a:gd name="T3" fmla="*/ 422 h 375"/>
                <a:gd name="T4" fmla="*/ 226 w 426"/>
                <a:gd name="T5" fmla="*/ 0 h 375"/>
                <a:gd name="T6" fmla="*/ 0 w 426"/>
                <a:gd name="T7" fmla="*/ 422 h 3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6" h="375">
                  <a:moveTo>
                    <a:pt x="0" y="374"/>
                  </a:moveTo>
                  <a:lnTo>
                    <a:pt x="425" y="374"/>
                  </a:lnTo>
                  <a:lnTo>
                    <a:pt x="213" y="0"/>
                  </a:lnTo>
                  <a:lnTo>
                    <a:pt x="0" y="374"/>
                  </a:lnTo>
                </a:path>
              </a:pathLst>
            </a:custGeom>
            <a:solidFill>
              <a:srgbClr val="FFD473"/>
            </a:solidFill>
            <a:ln w="12700" cap="rnd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zh-CN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用户</a:t>
              </a:r>
              <a:endParaRPr lang="ja-JP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64" name="Text Placeholder 2"/>
          <p:cNvSpPr txBox="1">
            <a:spLocks/>
          </p:cNvSpPr>
          <p:nvPr/>
        </p:nvSpPr>
        <p:spPr>
          <a:xfrm>
            <a:off x="230057" y="6170634"/>
            <a:ext cx="2835564" cy="472449"/>
          </a:xfrm>
          <a:prstGeom prst="rect">
            <a:avLst/>
          </a:prstGeom>
          <a:effectLst/>
          <a:sp3d/>
        </p:spPr>
        <p:txBody>
          <a:bodyPr vert="horz" lIns="0" tIns="45720" rIns="0" bIns="0" rtlCol="0">
            <a:noAutofit/>
          </a:bodyPr>
          <a:lstStyle>
            <a:lvl1pPr marL="0" indent="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accent2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2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传统架构模式</a:t>
            </a:r>
            <a:endParaRPr lang="en-AU" sz="1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6247861" y="4452851"/>
            <a:ext cx="1062825" cy="626683"/>
          </a:xfrm>
          <a:prstGeom prst="lightningBolt">
            <a:avLst/>
          </a:prstGeom>
          <a:solidFill>
            <a:srgbClr val="FFCC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eaLnBrk="1" hangingPunct="1"/>
            <a:endParaRPr lang="ja-JP" altLang="en-US"/>
          </a:p>
        </p:txBody>
      </p:sp>
      <p:sp>
        <p:nvSpPr>
          <p:cNvPr id="67" name="Freeform 16"/>
          <p:cNvSpPr>
            <a:spLocks/>
          </p:cNvSpPr>
          <p:nvPr/>
        </p:nvSpPr>
        <p:spPr bwMode="auto">
          <a:xfrm>
            <a:off x="5527979" y="4014218"/>
            <a:ext cx="828491" cy="507294"/>
          </a:xfrm>
          <a:custGeom>
            <a:avLst/>
            <a:gdLst>
              <a:gd name="T0" fmla="*/ 0 w 426"/>
              <a:gd name="T1" fmla="*/ 422 h 375"/>
              <a:gd name="T2" fmla="*/ 450 w 426"/>
              <a:gd name="T3" fmla="*/ 422 h 375"/>
              <a:gd name="T4" fmla="*/ 226 w 426"/>
              <a:gd name="T5" fmla="*/ 0 h 375"/>
              <a:gd name="T6" fmla="*/ 0 w 426"/>
              <a:gd name="T7" fmla="*/ 422 h 3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6" h="375">
                <a:moveTo>
                  <a:pt x="0" y="374"/>
                </a:moveTo>
                <a:lnTo>
                  <a:pt x="425" y="374"/>
                </a:lnTo>
                <a:lnTo>
                  <a:pt x="213" y="0"/>
                </a:lnTo>
                <a:lnTo>
                  <a:pt x="0" y="374"/>
                </a:lnTo>
              </a:path>
            </a:pathLst>
          </a:custGeom>
          <a:solidFill>
            <a:srgbClr val="FFD473"/>
          </a:solidFill>
          <a:ln w="12700" cap="rnd" cmpd="sng">
            <a:solidFill>
              <a:srgbClr val="FF99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用户</a:t>
            </a:r>
            <a:endParaRPr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8" name="Text Placeholder 2"/>
          <p:cNvSpPr txBox="1">
            <a:spLocks/>
          </p:cNvSpPr>
          <p:nvPr/>
        </p:nvSpPr>
        <p:spPr>
          <a:xfrm>
            <a:off x="5304791" y="6289244"/>
            <a:ext cx="2835564" cy="472449"/>
          </a:xfrm>
          <a:prstGeom prst="rect">
            <a:avLst/>
          </a:prstGeom>
          <a:effectLst/>
          <a:sp3d/>
        </p:spPr>
        <p:txBody>
          <a:bodyPr vert="horz" lIns="0" tIns="45720" rIns="0" bIns="0" rtlCol="0">
            <a:noAutofit/>
          </a:bodyPr>
          <a:lstStyle>
            <a:lvl1pPr marL="0" indent="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accent2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2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云计算架构模式</a:t>
            </a:r>
            <a:endParaRPr lang="en-AU" sz="1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5260306" y="4946242"/>
            <a:ext cx="828491" cy="507294"/>
          </a:xfrm>
          <a:custGeom>
            <a:avLst/>
            <a:gdLst>
              <a:gd name="T0" fmla="*/ 0 w 426"/>
              <a:gd name="T1" fmla="*/ 422 h 375"/>
              <a:gd name="T2" fmla="*/ 450 w 426"/>
              <a:gd name="T3" fmla="*/ 422 h 375"/>
              <a:gd name="T4" fmla="*/ 226 w 426"/>
              <a:gd name="T5" fmla="*/ 0 h 375"/>
              <a:gd name="T6" fmla="*/ 0 w 426"/>
              <a:gd name="T7" fmla="*/ 422 h 3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6" h="375">
                <a:moveTo>
                  <a:pt x="0" y="374"/>
                </a:moveTo>
                <a:lnTo>
                  <a:pt x="425" y="374"/>
                </a:lnTo>
                <a:lnTo>
                  <a:pt x="213" y="0"/>
                </a:lnTo>
                <a:lnTo>
                  <a:pt x="0" y="374"/>
                </a:lnTo>
              </a:path>
            </a:pathLst>
          </a:custGeom>
          <a:solidFill>
            <a:srgbClr val="FFD473"/>
          </a:solidFill>
          <a:ln w="12700" cap="rnd" cmpd="sng">
            <a:solidFill>
              <a:srgbClr val="FF99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用户</a:t>
            </a:r>
            <a:endParaRPr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0" name="AutoShape 7"/>
          <p:cNvSpPr>
            <a:spLocks noChangeArrowheads="1"/>
          </p:cNvSpPr>
          <p:nvPr/>
        </p:nvSpPr>
        <p:spPr bwMode="auto">
          <a:xfrm>
            <a:off x="5916682" y="5161623"/>
            <a:ext cx="1070972" cy="377833"/>
          </a:xfrm>
          <a:prstGeom prst="lightningBolt">
            <a:avLst/>
          </a:prstGeom>
          <a:solidFill>
            <a:srgbClr val="FFCC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eaLnBrk="1" hangingPunct="1"/>
            <a:endParaRPr lang="ja-JP" altLang="en-US"/>
          </a:p>
        </p:txBody>
      </p:sp>
      <p:sp>
        <p:nvSpPr>
          <p:cNvPr id="71" name="AutoShape 7"/>
          <p:cNvSpPr>
            <a:spLocks noChangeArrowheads="1"/>
          </p:cNvSpPr>
          <p:nvPr/>
        </p:nvSpPr>
        <p:spPr bwMode="auto">
          <a:xfrm flipV="1">
            <a:off x="5892904" y="5693385"/>
            <a:ext cx="1166669" cy="360561"/>
          </a:xfrm>
          <a:prstGeom prst="lightningBolt">
            <a:avLst/>
          </a:prstGeom>
          <a:solidFill>
            <a:srgbClr val="FFCC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eaLnBrk="1" hangingPunct="1"/>
            <a:endParaRPr lang="ja-JP" altLang="en-US"/>
          </a:p>
        </p:txBody>
      </p:sp>
      <p:sp>
        <p:nvSpPr>
          <p:cNvPr id="72" name="Freeform 16"/>
          <p:cNvSpPr>
            <a:spLocks/>
          </p:cNvSpPr>
          <p:nvPr/>
        </p:nvSpPr>
        <p:spPr bwMode="auto">
          <a:xfrm>
            <a:off x="5260306" y="5781950"/>
            <a:ext cx="828491" cy="507294"/>
          </a:xfrm>
          <a:custGeom>
            <a:avLst/>
            <a:gdLst>
              <a:gd name="T0" fmla="*/ 0 w 426"/>
              <a:gd name="T1" fmla="*/ 422 h 375"/>
              <a:gd name="T2" fmla="*/ 450 w 426"/>
              <a:gd name="T3" fmla="*/ 422 h 375"/>
              <a:gd name="T4" fmla="*/ 226 w 426"/>
              <a:gd name="T5" fmla="*/ 0 h 375"/>
              <a:gd name="T6" fmla="*/ 0 w 426"/>
              <a:gd name="T7" fmla="*/ 422 h 3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6" h="375">
                <a:moveTo>
                  <a:pt x="0" y="374"/>
                </a:moveTo>
                <a:lnTo>
                  <a:pt x="425" y="374"/>
                </a:lnTo>
                <a:lnTo>
                  <a:pt x="213" y="0"/>
                </a:lnTo>
                <a:lnTo>
                  <a:pt x="0" y="374"/>
                </a:lnTo>
              </a:path>
            </a:pathLst>
          </a:custGeom>
          <a:solidFill>
            <a:srgbClr val="FFD473"/>
          </a:solidFill>
          <a:ln w="12700" cap="rnd" cmpd="sng">
            <a:solidFill>
              <a:srgbClr val="FF99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用户</a:t>
            </a:r>
            <a:endParaRPr lang="ja-JP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65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基于云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的思维方式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</a:t>
            </a:r>
            <a:r>
              <a:rPr lang="en-US" altLang="zh-CN" dirty="0" smtClean="0"/>
              <a:t>6</a:t>
            </a:r>
            <a:r>
              <a:rPr lang="en-AU" dirty="0" smtClean="0"/>
              <a:t>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5613" y="1356287"/>
            <a:ext cx="8232775" cy="396000"/>
          </a:xfrm>
        </p:spPr>
        <p:txBody>
          <a:bodyPr/>
          <a:lstStyle/>
          <a:p>
            <a:r>
              <a:rPr kumimoji="1" lang="zh-CN" altLang="en-US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面向未来的应用</a:t>
            </a:r>
            <a:r>
              <a:rPr kumimoji="1"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kumimoji="1" lang="zh-CN" altLang="en-US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基于云服务的可重构应用</a:t>
            </a:r>
            <a:endParaRPr kumimoji="1" lang="en-US" altLang="zh-CN" b="1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 sz="800" b="1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kumimoji="1" lang="ja-JP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・</a:t>
            </a: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为了更敏捷的适应未来业务和技术的不断变化。应用需在在平衡</a:t>
            </a:r>
            <a:r>
              <a:rPr kumimoji="1" lang="zh-CN" altLang="en-US" sz="15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创建 </a:t>
            </a:r>
            <a:r>
              <a:rPr kumimoji="1" lang="en-US" altLang="zh-CN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VS </a:t>
            </a:r>
            <a:r>
              <a:rPr kumimoji="1" lang="zh-CN" altLang="en-US" sz="15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购买</a:t>
            </a: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的基础上</a:t>
            </a:r>
            <a:r>
              <a:rPr kumimoji="1" lang="en-US" altLang="zh-CN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kumimoji="1" lang="en-US" altLang="zh-CN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进行更加结构化的设计，云计算让这一切成为可能。</a:t>
            </a:r>
            <a:endParaRPr kumimoji="1" lang="en-US" altLang="zh-CN" sz="15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kumimoji="1" lang="ja-JP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・</a:t>
            </a: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新的应用需要以</a:t>
            </a:r>
            <a:r>
              <a:rPr kumimoji="1" lang="zh-CN" altLang="en-US" sz="15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基于云的思维</a:t>
            </a: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来构建。而既存的应用则需要升级，使其能以一种基于云</a:t>
            </a:r>
            <a:r>
              <a:rPr kumimoji="1" lang="en-US" altLang="zh-CN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kumimoji="1" lang="en-US" altLang="zh-CN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的服务模式被使用。</a:t>
            </a:r>
            <a:endParaRPr kumimoji="1" lang="ja-JP" altLang="en-US" sz="15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ja-JP" altLang="en-U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9" name="Text Placeholder 4"/>
          <p:cNvSpPr txBox="1">
            <a:spLocks/>
          </p:cNvSpPr>
          <p:nvPr/>
        </p:nvSpPr>
        <p:spPr>
          <a:xfrm>
            <a:off x="455613" y="3300546"/>
            <a:ext cx="8232775" cy="396000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0" indent="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accent2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2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22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永不过时的应用</a:t>
            </a:r>
            <a:r>
              <a:rPr kumimoji="1" lang="en-US" altLang="zh-CN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kumimoji="1" lang="zh-CN" altLang="en-US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虚拟化，横向扩展，灵活性</a:t>
            </a:r>
            <a:endParaRPr kumimoji="1" lang="en-US" altLang="zh-CN" b="1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 sz="800" b="1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kumimoji="1" lang="ja-JP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・</a:t>
            </a: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结构化的标准使得应用可以在</a:t>
            </a:r>
            <a:r>
              <a:rPr kumimoji="1" lang="zh-CN" altLang="en-US" sz="15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虚拟化的工作负载</a:t>
            </a: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下运行，而无须考虑应用本身是否已经</a:t>
            </a:r>
            <a:r>
              <a:rPr kumimoji="1" lang="en-US" altLang="zh-CN" sz="1500" dirty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kumimoji="1" lang="en-US" altLang="zh-CN" sz="15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kumimoji="1" lang="zh-CN" altLang="en-US" sz="1500" dirty="0">
                <a:latin typeface="SimSun" panose="02010600030101010101" pitchFamily="2" charset="-122"/>
                <a:ea typeface="SimSun" panose="02010600030101010101" pitchFamily="2" charset="-122"/>
              </a:rPr>
              <a:t>充分准备好被应用到云端</a:t>
            </a: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kumimoji="1" lang="en-US" altLang="zh-CN" sz="15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sz="15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ja-JP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・</a:t>
            </a:r>
            <a:r>
              <a:rPr kumimoji="1" lang="zh-CN" altLang="en-US" sz="1500" dirty="0">
                <a:latin typeface="SimSun" panose="02010600030101010101" pitchFamily="2" charset="-122"/>
                <a:ea typeface="SimSun" panose="02010600030101010101" pitchFamily="2" charset="-122"/>
              </a:rPr>
              <a:t>通过允许</a:t>
            </a: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不同应用以最小共性在同一虚拟平台上兼容运行，设计上可以实现应</a:t>
            </a:r>
            <a:r>
              <a:rPr kumimoji="1" lang="zh-CN" altLang="en-US" sz="15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用的互操</a:t>
            </a:r>
            <a:r>
              <a:rPr kumimoji="1" lang="en-US" altLang="zh-CN" sz="15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kumimoji="1" lang="en-US" altLang="zh-CN" sz="15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sz="15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作性</a:t>
            </a: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，从而减少对</a:t>
            </a:r>
            <a:r>
              <a:rPr kumimoji="1" lang="en-US" altLang="zh-CN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Vendor</a:t>
            </a: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提供的种类繁多的特定裸机的使用。</a:t>
            </a:r>
            <a:endParaRPr kumimoji="1" lang="en-US" altLang="zh-CN" sz="15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kumimoji="1" lang="ja-JP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・</a:t>
            </a: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为了更好地利用资源的</a:t>
            </a:r>
            <a:r>
              <a:rPr kumimoji="1" lang="zh-CN" altLang="en-US" sz="15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自动伸缩性</a:t>
            </a: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，来满足现有的需求并且能及时响应业务的变化，应</a:t>
            </a:r>
            <a:r>
              <a:rPr kumimoji="1" lang="en-US" altLang="zh-CN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kumimoji="1" lang="en-US" altLang="zh-CN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sz="15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用设计上必须通过将工作负荷分散到多个服务器来实现横向扩展。</a:t>
            </a:r>
            <a:endParaRPr kumimoji="1" lang="en-US" altLang="zh-CN" sz="15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 sz="15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 sz="15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ja-JP" altLang="en-US" sz="15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5613" y="1392074"/>
            <a:ext cx="8232775" cy="892830"/>
          </a:xfrm>
          <a:effectLst/>
          <a:sp3d/>
        </p:spPr>
        <p:txBody>
          <a:bodyPr/>
          <a:lstStyle/>
          <a:p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企业可以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把更多精力集中在业务数据分析等利益相关的重要领域，而不是硬件设备。从而产生令人欣喜的变化。</a:t>
            </a:r>
            <a:endParaRPr lang="en-AU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云计算给我们带来什么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32781" y="6575425"/>
            <a:ext cx="4060825" cy="128588"/>
          </a:xfrm>
        </p:spPr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</a:t>
            </a:r>
            <a:r>
              <a:rPr lang="en-US" altLang="zh-CN" dirty="0" smtClean="0"/>
              <a:t>6</a:t>
            </a:r>
            <a:r>
              <a:rPr lang="en-AU" dirty="0" smtClean="0"/>
              <a:t>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017523" y="6575425"/>
            <a:ext cx="548033" cy="128588"/>
          </a:xfrm>
        </p:spPr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>
            <a:off x="568042" y="2170820"/>
            <a:ext cx="3833813" cy="3833813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66667"/>
                  <a:invGamma/>
                  <a:alpha val="12000"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6667"/>
                  <a:invGamma/>
                  <a:alpha val="12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gray">
          <a:xfrm>
            <a:off x="872842" y="2475620"/>
            <a:ext cx="3200400" cy="3200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3529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gray">
          <a:xfrm>
            <a:off x="3407311" y="2581482"/>
            <a:ext cx="4651434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跨平台，跨设备，跨供应链的数据整</a:t>
            </a:r>
            <a:r>
              <a:rPr lang="zh-CN" altLang="en-US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合</a:t>
            </a:r>
            <a:endParaRPr lang="en-US" altLang="zh-CN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3801290" y="3324932"/>
            <a:ext cx="4949031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业务数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据分析和整合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，对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市场变化做出及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时决策</a:t>
            </a:r>
            <a:endParaRPr lang="en-US" altLang="zh-CN" b="1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gray">
          <a:xfrm>
            <a:off x="3801290" y="4061227"/>
            <a:ext cx="3863476" cy="4756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大幅度降低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运维成本</a:t>
            </a:r>
            <a:endParaRPr lang="en-AU" altLang="ja-JP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gray">
          <a:xfrm>
            <a:off x="3400735" y="4733839"/>
            <a:ext cx="3781425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企</a:t>
            </a:r>
            <a:r>
              <a:rPr lang="zh-CN" altLang="en-US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业数据安全性大大提高</a:t>
            </a:r>
            <a:endParaRPr lang="en-US" altLang="zh-CN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gray">
          <a:xfrm>
            <a:off x="1144794" y="3823408"/>
            <a:ext cx="2656496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企业级云计算</a:t>
            </a:r>
            <a:endParaRPr lang="en-US" altLang="zh-CN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28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5613" y="1180801"/>
            <a:ext cx="8232775" cy="2108310"/>
          </a:xfrm>
          <a:effectLst/>
          <a:sp3d/>
        </p:spPr>
        <p:txBody>
          <a:bodyPr/>
          <a:lstStyle/>
          <a:p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en-US" altLang="zh-CN" sz="180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怎么样用云计算驱动客户利益最大化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提供不同于市场现有的技术，使客户获得技术，信息，成本上的优势。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怎样用更好的平台提供给客户</a:t>
            </a:r>
            <a:endParaRPr lang="en-US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提供先进的运维体制，管理方式，内部挖潜，激发员工的创造力。</a:t>
            </a:r>
            <a:endParaRPr lang="en-AU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对云计算我们应该思考些什么</a:t>
            </a:r>
            <a:endParaRPr lang="en-AU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</a:t>
            </a:r>
            <a:r>
              <a:rPr lang="en-US" altLang="zh-CN" dirty="0" smtClean="0"/>
              <a:t>6</a:t>
            </a:r>
            <a:r>
              <a:rPr lang="en-AU" dirty="0" smtClean="0"/>
              <a:t>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 descr="C:\PPT\3D小人：商务系列-----------80幅\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351" y="3818629"/>
            <a:ext cx="2735783" cy="239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14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14-2698 - TGP Photo Illustration 2">
  <a:themeElements>
    <a:clrScheme name="Custom 10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FF0000"/>
      </a:accent1>
      <a:accent2>
        <a:srgbClr val="408FCD"/>
      </a:accent2>
      <a:accent3>
        <a:srgbClr val="FFDD00"/>
      </a:accent3>
      <a:accent4>
        <a:srgbClr val="551155"/>
      </a:accent4>
      <a:accent5>
        <a:srgbClr val="FF0000"/>
      </a:accent5>
      <a:accent6>
        <a:srgbClr val="408FCD"/>
      </a:accent6>
      <a:hlink>
        <a:srgbClr val="666666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BB5BF09D2FB43BEC430549F0DDF4A" ma:contentTypeVersion="0" ma:contentTypeDescription="Create a new document." ma:contentTypeScope="" ma:versionID="7a0de2ed6fdf2ec982e9290f3e4ee0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59EF702-AD5A-449F-82AF-45D1D3BDF4AF}"/>
</file>

<file path=customXml/itemProps2.xml><?xml version="1.0" encoding="utf-8"?>
<ds:datastoreItem xmlns:ds="http://schemas.openxmlformats.org/officeDocument/2006/customXml" ds:itemID="{9FB9E9F0-A80E-4BC0-BC10-BBDB06BF5FEE}"/>
</file>

<file path=customXml/itemProps3.xml><?xml version="1.0" encoding="utf-8"?>
<ds:datastoreItem xmlns:ds="http://schemas.openxmlformats.org/officeDocument/2006/customXml" ds:itemID="{F2F8FF39-A5D2-4C20-89CA-E0BB61C09927}"/>
</file>

<file path=docProps/app.xml><?xml version="1.0" encoding="utf-8"?>
<Properties xmlns="http://schemas.openxmlformats.org/officeDocument/2006/extended-properties" xmlns:vt="http://schemas.openxmlformats.org/officeDocument/2006/docPropsVTypes">
  <Template>Accenture PPT template_v9_16pt</Template>
  <TotalTime>590</TotalTime>
  <Words>478</Words>
  <Application>Microsoft Office PowerPoint</Application>
  <PresentationFormat>On-screen Show (4:3)</PresentationFormat>
  <Paragraphs>139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黑体</vt:lpstr>
      <vt:lpstr>SimSun</vt:lpstr>
      <vt:lpstr>14-2698 - TGP Photo Illustration 2</vt:lpstr>
      <vt:lpstr>Cloud Overview</vt:lpstr>
      <vt:lpstr>现代企业面临的亟待解决的问题</vt:lpstr>
      <vt:lpstr>3种服务层次-概念</vt:lpstr>
      <vt:lpstr>3种服务层次-实例</vt:lpstr>
      <vt:lpstr>企业级云计算的优势</vt:lpstr>
      <vt:lpstr>基于云的思维方式</vt:lpstr>
      <vt:lpstr>云计算给我们带来什么</vt:lpstr>
      <vt:lpstr>面对云计算我们应该思考些什么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creative.services.presentations@accenture.com</dc:creator>
  <cp:lastModifiedBy>zhiqing.shen</cp:lastModifiedBy>
  <cp:revision>93</cp:revision>
  <cp:lastPrinted>2009-05-13T12:37:25Z</cp:lastPrinted>
  <dcterms:created xsi:type="dcterms:W3CDTF">2014-04-11T05:16:37Z</dcterms:created>
  <dcterms:modified xsi:type="dcterms:W3CDTF">2016-05-26T07:15:31Z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0x010100EBFBB5BF09D2FB43BEC430549F0DDF4A</vt:lpwstr>
  </property>
  <property fmtid="{D5CDD505-2E9C-101B-9397-08002B2CF9AE}" pid="3" name="UserName">
    <vt:lpwstr>w.a.lee</vt:lpwstr>
  </property>
  <property fmtid="{D5CDD505-2E9C-101B-9397-08002B2CF9AE}" pid="4" name="ComputerName">
    <vt:lpwstr>MW7ZKKIP9LROPZ</vt:lpwstr>
  </property>
  <property fmtid="{D5CDD505-2E9C-101B-9397-08002B2CF9AE}" pid="5" name="palette_size">
    <vt:lpwstr>6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