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24"/>
  </p:notesMasterIdLst>
  <p:handoutMasterIdLst>
    <p:handoutMasterId r:id="rId25"/>
  </p:handoutMasterIdLst>
  <p:sldIdLst>
    <p:sldId id="256" r:id="rId5"/>
    <p:sldId id="269" r:id="rId6"/>
    <p:sldId id="270" r:id="rId7"/>
    <p:sldId id="271" r:id="rId8"/>
    <p:sldId id="272" r:id="rId9"/>
    <p:sldId id="274" r:id="rId10"/>
    <p:sldId id="273" r:id="rId11"/>
    <p:sldId id="275" r:id="rId12"/>
    <p:sldId id="276" r:id="rId13"/>
    <p:sldId id="277" r:id="rId14"/>
    <p:sldId id="278" r:id="rId15"/>
    <p:sldId id="282" r:id="rId16"/>
    <p:sldId id="283" r:id="rId17"/>
    <p:sldId id="284" r:id="rId18"/>
    <p:sldId id="285" r:id="rId19"/>
    <p:sldId id="286" r:id="rId20"/>
    <p:sldId id="279" r:id="rId21"/>
    <p:sldId id="280" r:id="rId22"/>
    <p:sldId id="281" r:id="rId23"/>
  </p:sldIdLst>
  <p:sldSz cx="9144000" cy="6858000" type="screen4x3"/>
  <p:notesSz cx="6858000" cy="9144000"/>
  <p:embeddedFontLst>
    <p:embeddedFont>
      <p:font typeface="黑体" panose="02010609060101010101" pitchFamily="49" charset="-122"/>
      <p:regular r:id="rId26"/>
    </p:embeddedFont>
    <p:embeddedFont>
      <p:font typeface="SimSun" panose="02010600030101010101" pitchFamily="2" charset="-122"/>
      <p:regular r:id="rId27"/>
    </p:embeddedFont>
  </p:embeddedFontLst>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pos="2813">
          <p15:clr>
            <a:srgbClr val="A4A3A4"/>
          </p15:clr>
        </p15:guide>
        <p15:guide id="21" pos="2948">
          <p15:clr>
            <a:srgbClr val="A4A3A4"/>
          </p15:clr>
        </p15:guide>
        <p15:guide id="22" pos="2061">
          <p15:clr>
            <a:srgbClr val="A4A3A4"/>
          </p15:clr>
        </p15:guide>
        <p15:guide id="23" pos="3699">
          <p15:clr>
            <a:srgbClr val="A4A3A4"/>
          </p15:clr>
        </p15:guide>
        <p15:guide id="24" pos="1925">
          <p15:clr>
            <a:srgbClr val="A4A3A4"/>
          </p15:clr>
        </p15:guide>
        <p15:guide id="25" pos="38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CCC"/>
    <a:srgbClr val="FF9900"/>
    <a:srgbClr val="5375AD"/>
    <a:srgbClr val="778888"/>
    <a:srgbClr val="359B4C"/>
    <a:srgbClr val="00BBEE"/>
    <a:srgbClr val="FF0000"/>
    <a:srgbClr val="99BEBE"/>
    <a:srgbClr val="BDC45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4" autoAdjust="0"/>
    <p:restoredTop sz="94688" autoAdjust="0"/>
  </p:normalViewPr>
  <p:slideViewPr>
    <p:cSldViewPr snapToGrid="0" snapToObjects="1" showGuides="1">
      <p:cViewPr varScale="1">
        <p:scale>
          <a:sx n="75" d="100"/>
          <a:sy n="75" d="100"/>
        </p:scale>
        <p:origin x="858" y="60"/>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pos="2813"/>
        <p:guide pos="2948"/>
        <p:guide pos="2061"/>
        <p:guide pos="3699"/>
        <p:guide pos="1925"/>
        <p:guide pos="3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7/28/2016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7/28/2016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smtClean="0"/>
          </a:p>
        </p:txBody>
      </p:sp>
    </p:spTree>
    <p:extLst>
      <p:ext uri="{BB962C8B-B14F-4D97-AF65-F5344CB8AC3E}">
        <p14:creationId xmlns:p14="http://schemas.microsoft.com/office/powerpoint/2010/main" val="2300290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_Colour">
    <p:bg>
      <p:bgPr>
        <a:solidFill>
          <a:schemeClr val="accent2"/>
        </a:solidFill>
        <a:effectLst/>
      </p:bgPr>
    </p:bg>
    <p:spTree>
      <p:nvGrpSpPr>
        <p:cNvPr id="1" name=""/>
        <p:cNvGrpSpPr/>
        <p:nvPr/>
      </p:nvGrpSpPr>
      <p:grpSpPr>
        <a:xfrm>
          <a:off x="0" y="0"/>
          <a:ext cx="0" cy="0"/>
          <a:chOff x="0" y="0"/>
          <a:chExt cx="0" cy="0"/>
        </a:xfrm>
      </p:grpSpPr>
      <p:pic>
        <p:nvPicPr>
          <p:cNvPr id="12" name="Picture 11" descr="Photo_iStock_000018658676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3558" r="7748"/>
          <a:stretch/>
        </p:blipFill>
        <p:spPr>
          <a:xfrm>
            <a:off x="1" y="0"/>
            <a:ext cx="9144000" cy="6858000"/>
          </a:xfrm>
          <a:prstGeom prst="rect">
            <a:avLst/>
          </a:prstGeom>
        </p:spPr>
      </p:pic>
      <p:grpSp>
        <p:nvGrpSpPr>
          <p:cNvPr id="31" name="Group 30"/>
          <p:cNvGrpSpPr/>
          <p:nvPr userDrawn="1"/>
        </p:nvGrpSpPr>
        <p:grpSpPr>
          <a:xfrm>
            <a:off x="457200" y="5859440"/>
            <a:ext cx="2182663" cy="633435"/>
            <a:chOff x="465138" y="401986"/>
            <a:chExt cx="2182663" cy="633435"/>
          </a:xfrm>
        </p:grpSpPr>
        <p:pic>
          <p:nvPicPr>
            <p:cNvPr id="32" name="Picture 6"/>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Freeform 33"/>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p:cNvGrpSpPr/>
          <p:nvPr userDrawn="1"/>
        </p:nvGrpSpPr>
        <p:grpSpPr>
          <a:xfrm>
            <a:off x="5728986" y="3312605"/>
            <a:ext cx="3074395" cy="2061722"/>
            <a:chOff x="8696970" y="3517927"/>
            <a:chExt cx="3074395" cy="2061722"/>
          </a:xfrm>
        </p:grpSpPr>
        <p:sp>
          <p:nvSpPr>
            <p:cNvPr id="28" name="Freeform 27"/>
            <p:cNvSpPr/>
            <p:nvPr/>
          </p:nvSpPr>
          <p:spPr>
            <a:xfrm>
              <a:off x="9159559" y="3517927"/>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9" name="Picture 2"/>
            <p:cNvPicPr>
              <a:picLocks noChangeAspect="1" noChangeArrowheads="1"/>
            </p:cNvPicPr>
            <p:nvPr userDrawn="1"/>
          </p:nvPicPr>
          <p:blipFill>
            <a:blip r:embed="rId4">
              <a:lum bright="100000"/>
              <a:extLst>
                <a:ext uri="{28A0092B-C50C-407E-A947-70E740481C1C}">
                  <a14:useLocalDpi xmlns:a14="http://schemas.microsoft.com/office/drawing/2010/main" val="0"/>
                </a:ext>
              </a:extLst>
            </a:blip>
            <a:srcRect/>
            <a:stretch>
              <a:fillRect/>
            </a:stretch>
          </p:blipFill>
          <p:spPr bwMode="auto">
            <a:xfrm>
              <a:off x="8696970" y="4358855"/>
              <a:ext cx="3074395" cy="25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5" name="Straight Connector 24"/>
          <p:cNvCxnSpPr/>
          <p:nvPr userDrawn="1"/>
        </p:nvCxnSpPr>
        <p:spPr>
          <a:xfrm>
            <a:off x="457200" y="6570921"/>
            <a:ext cx="868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Picture 34" descr="Acc_StratLine_Wht_RGB.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24128" y="6352195"/>
            <a:ext cx="3007794" cy="180287"/>
          </a:xfrm>
          <a:prstGeom prst="rect">
            <a:avLst/>
          </a:prstGeom>
        </p:spPr>
      </p:pic>
      <p:sp>
        <p:nvSpPr>
          <p:cNvPr id="2" name="Title 1"/>
          <p:cNvSpPr>
            <a:spLocks noGrp="1"/>
          </p:cNvSpPr>
          <p:nvPr userDrawn="1">
            <p:ph type="ctrTitle" hasCustomPrompt="1"/>
          </p:nvPr>
        </p:nvSpPr>
        <p:spPr>
          <a:xfrm>
            <a:off x="455614" y="2181423"/>
            <a:ext cx="4010024" cy="99695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5613" y="3252149"/>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pic>
        <p:nvPicPr>
          <p:cNvPr id="13" name="Picture 12"/>
          <p:cNvPicPr>
            <a:picLocks noChangeAspect="1"/>
          </p:cNvPicPr>
          <p:nvPr userDrawn="1"/>
        </p:nvPicPr>
        <p:blipFill>
          <a:blip r:embed="rId6"/>
          <a:stretch>
            <a:fillRect/>
          </a:stretch>
        </p:blipFill>
        <p:spPr>
          <a:xfrm>
            <a:off x="420688" y="2125465"/>
            <a:ext cx="1320800" cy="406400"/>
          </a:xfrm>
          <a:prstGeom prst="rect">
            <a:avLst/>
          </a:prstGeom>
        </p:spPr>
      </p:pic>
    </p:spTree>
    <p:extLst>
      <p:ext uri="{BB962C8B-B14F-4D97-AF65-F5344CB8AC3E}">
        <p14:creationId xmlns:p14="http://schemas.microsoft.com/office/powerpoint/2010/main" val="23370681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rgbClr val="FF99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smtClean="0"/>
              <a:t>Copyright © 2014 Accenture  All rights reserved.</a:t>
            </a:r>
            <a:endParaRPr lang="en-AU" dirty="0"/>
          </a:p>
        </p:txBody>
      </p:sp>
    </p:spTree>
    <p:extLst>
      <p:ext uri="{BB962C8B-B14F-4D97-AF65-F5344CB8AC3E}">
        <p14:creationId xmlns:p14="http://schemas.microsoft.com/office/powerpoint/2010/main" val="1643113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smtClean="0"/>
              <a:t>Copyright © 2014 Accenture  All rights reserved.</a:t>
            </a:r>
            <a:endParaRPr lang="en-AU" dirty="0"/>
          </a:p>
        </p:txBody>
      </p:sp>
    </p:spTree>
    <p:extLst>
      <p:ext uri="{BB962C8B-B14F-4D97-AF65-F5344CB8AC3E}">
        <p14:creationId xmlns:p14="http://schemas.microsoft.com/office/powerpoint/2010/main" val="28553610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8" name="Content Placeholder 7"/>
          <p:cNvSpPr>
            <a:spLocks noGrp="1"/>
          </p:cNvSpPr>
          <p:nvPr>
            <p:ph sz="quarter" idx="11"/>
          </p:nvPr>
        </p:nvSpPr>
        <p:spPr>
          <a:xfrm>
            <a:off x="455613" y="1576800"/>
            <a:ext cx="8232775" cy="4914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5" name="Footer Placeholder 4"/>
          <p:cNvSpPr>
            <a:spLocks noGrp="1"/>
          </p:cNvSpPr>
          <p:nvPr>
            <p:ph type="ftr" sz="quarter" idx="12"/>
          </p:nvPr>
        </p:nvSpPr>
        <p:spPr/>
        <p:txBody>
          <a:bodyPr/>
          <a:lstStyle/>
          <a:p>
            <a:r>
              <a:rPr lang="en-AU" smtClean="0"/>
              <a:t>Copyright © 2014 Accenture  All rights reserved.</a:t>
            </a:r>
            <a:endParaRPr lang="en-AU"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55525" y="1578021"/>
            <a:ext cx="4010114"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3" name="Content Placeholder 7"/>
          <p:cNvSpPr>
            <a:spLocks noGrp="1"/>
          </p:cNvSpPr>
          <p:nvPr>
            <p:ph sz="quarter" idx="17"/>
          </p:nvPr>
        </p:nvSpPr>
        <p:spPr>
          <a:xfrm>
            <a:off x="4679950" y="1578021"/>
            <a:ext cx="4008438"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55613" y="1578021"/>
            <a:ext cx="4010025"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79950" y="1578021"/>
            <a:ext cx="4008438"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195200"/>
            <a:ext cx="8232775" cy="52930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195200"/>
            <a:ext cx="4010025"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79950" y="1195200"/>
            <a:ext cx="4008437"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2" name="Footer Placeholder 1"/>
          <p:cNvSpPr>
            <a:spLocks noGrp="1"/>
          </p:cNvSpPr>
          <p:nvPr>
            <p:ph type="ftr" sz="quarter" idx="13"/>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smtClean="0"/>
              <a:t>Copyright © 2014 Accenture  All rights reserved.</a:t>
            </a:r>
            <a:endParaRPr lang="en-AU" dirty="0"/>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194793"/>
            <a:ext cx="8232775" cy="5298081"/>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55613" y="116205"/>
            <a:ext cx="8232775" cy="1002979"/>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cxnSp>
        <p:nvCxnSpPr>
          <p:cNvPr id="8" name="Straight Connector 7"/>
          <p:cNvCxnSpPr/>
          <p:nvPr/>
        </p:nvCxnSpPr>
        <p:spPr>
          <a:xfrm>
            <a:off x="455613" y="1159234"/>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4" r:id="rId1"/>
    <p:sldLayoutId id="2147483720" r:id="rId2"/>
    <p:sldLayoutId id="2147483728" r:id="rId3"/>
    <p:sldLayoutId id="2147483731" r:id="rId4"/>
    <p:sldLayoutId id="2147483721" r:id="rId5"/>
    <p:sldLayoutId id="2147483725" r:id="rId6"/>
    <p:sldLayoutId id="2147483726" r:id="rId7"/>
    <p:sldLayoutId id="2147483727" r:id="rId8"/>
    <p:sldLayoutId id="2147483729" r:id="rId9"/>
    <p:sldLayoutId id="2147483723" r:id="rId10"/>
    <p:sldLayoutId id="2147483735" r:id="rId11"/>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ylearning.accenture.com/ScormCourses/DTO_03312016-331201633418PM/index.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Design Thinking</a:t>
            </a:r>
            <a:endParaRPr lang="en-AU" dirty="0"/>
          </a:p>
        </p:txBody>
      </p:sp>
      <p:sp>
        <p:nvSpPr>
          <p:cNvPr id="8" name="Text Placeholder 7"/>
          <p:cNvSpPr>
            <a:spLocks noGrp="1"/>
          </p:cNvSpPr>
          <p:nvPr>
            <p:ph type="body" sz="quarter" idx="10"/>
          </p:nvPr>
        </p:nvSpPr>
        <p:spPr/>
        <p:txBody>
          <a:bodyPr/>
          <a:lstStyle/>
          <a:p>
            <a:r>
              <a:rPr lang="en-AU" smtClean="0"/>
              <a:t>July, </a:t>
            </a:r>
            <a:r>
              <a:rPr lang="en-AU" dirty="0" smtClean="0"/>
              <a:t>2016</a:t>
            </a:r>
          </a:p>
        </p:txBody>
      </p:sp>
    </p:spTree>
    <p:extLst>
      <p:ext uri="{BB962C8B-B14F-4D97-AF65-F5344CB8AC3E}">
        <p14:creationId xmlns:p14="http://schemas.microsoft.com/office/powerpoint/2010/main" val="2035941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r>
              <a:rPr lang="zh-CN" altLang="en-US" b="1" dirty="0" smtClean="0">
                <a:latin typeface="SimSun" panose="02010600030101010101" pitchFamily="2" charset="-122"/>
                <a:ea typeface="SimSun" panose="02010600030101010101" pitchFamily="2" charset="-122"/>
              </a:rPr>
              <a:t>设计思维帮助埃森哲在市场上实现差别化</a:t>
            </a:r>
            <a:endParaRPr lang="en-US" altLang="zh-CN" b="1" dirty="0" smtClean="0">
              <a:latin typeface="SimSun" panose="02010600030101010101" pitchFamily="2" charset="-122"/>
              <a:ea typeface="SimSun" panose="02010600030101010101" pitchFamily="2" charset="-122"/>
            </a:endParaRPr>
          </a:p>
          <a:p>
            <a:pPr marL="0" indent="0">
              <a:buNone/>
            </a:pPr>
            <a:r>
              <a:rPr lang="zh-CN" altLang="en-US" dirty="0" smtClean="0">
                <a:latin typeface="SimSun" panose="02010600030101010101" pitchFamily="2" charset="-122"/>
                <a:ea typeface="SimSun" panose="02010600030101010101" pitchFamily="2" charset="-122"/>
              </a:rPr>
              <a:t>  设计思维是埃森哲工作方式的重要组成部分，通过关注客户的核心价值我们帮助客户创建</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新的解决方式，为实施流程带来更多的创新和合作，从而实现更高的绩效。</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从传统的方法转变到设计思维的方法，需要我们对于如何思考和如何工作上有所转变。以</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人为本的方法指导我们更好地运用业务和技术。在快速迭代的多学科</a:t>
            </a:r>
            <a:r>
              <a:rPr lang="zh-CN" altLang="en-US" dirty="0">
                <a:latin typeface="SimSun" panose="02010600030101010101" pitchFamily="2" charset="-122"/>
                <a:ea typeface="SimSun" panose="02010600030101010101" pitchFamily="2" charset="-122"/>
              </a:rPr>
              <a:t>的</a:t>
            </a:r>
            <a:r>
              <a:rPr lang="zh-CN" altLang="en-US" dirty="0" smtClean="0">
                <a:latin typeface="SimSun" panose="02010600030101010101" pitchFamily="2" charset="-122"/>
                <a:ea typeface="SimSun" panose="02010600030101010101" pitchFamily="2" charset="-122"/>
              </a:rPr>
              <a:t>团队中工作，我们</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通过创</a:t>
            </a:r>
            <a:r>
              <a:rPr lang="zh-CN" altLang="en-US" dirty="0">
                <a:latin typeface="SimSun" panose="02010600030101010101" pitchFamily="2" charset="-122"/>
                <a:ea typeface="SimSun" panose="02010600030101010101" pitchFamily="2" charset="-122"/>
              </a:rPr>
              <a:t>造</a:t>
            </a:r>
            <a:r>
              <a:rPr lang="zh-CN" altLang="en-US" dirty="0" smtClean="0">
                <a:latin typeface="SimSun" panose="02010600030101010101" pitchFamily="2" charset="-122"/>
                <a:ea typeface="SimSun" panose="02010600030101010101" pitchFamily="2" charset="-122"/>
              </a:rPr>
              <a:t>来学习，实现更有创造性和充满乐趣的工作氛围。</a:t>
            </a: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a:latin typeface="SimSun" panose="02010600030101010101" pitchFamily="2" charset="-122"/>
              <a:ea typeface="SimSun" panose="02010600030101010101" pitchFamily="2" charset="-122"/>
            </a:endParaRPr>
          </a:p>
          <a:p>
            <a:pPr marL="0" indent="0">
              <a:buNone/>
            </a:pPr>
            <a:r>
              <a:rPr lang="zh-CN" altLang="en-US" b="1" dirty="0" smtClean="0">
                <a:latin typeface="SimSun" panose="02010600030101010101" pitchFamily="2" charset="-122"/>
                <a:ea typeface="SimSun" panose="02010600030101010101" pitchFamily="2" charset="-122"/>
              </a:rPr>
              <a:t>           传统方法</a:t>
            </a:r>
            <a:r>
              <a:rPr lang="en-US" altLang="zh-CN" b="1" dirty="0" smtClean="0">
                <a:latin typeface="SimSun" panose="02010600030101010101" pitchFamily="2" charset="-122"/>
                <a:ea typeface="SimSun" panose="02010600030101010101" pitchFamily="2" charset="-122"/>
              </a:rPr>
              <a:t>			</a:t>
            </a:r>
            <a:r>
              <a:rPr lang="zh-CN" altLang="en-US" b="1" dirty="0" smtClean="0">
                <a:latin typeface="SimSun" panose="02010600030101010101" pitchFamily="2" charset="-122"/>
                <a:ea typeface="SimSun" panose="02010600030101010101" pitchFamily="2" charset="-122"/>
              </a:rPr>
              <a:t>设计思维</a:t>
            </a:r>
            <a:r>
              <a:rPr lang="en-US" altLang="ja-JP" b="1" dirty="0">
                <a:latin typeface="SimSun" panose="02010600030101010101" pitchFamily="2" charset="-122"/>
                <a:ea typeface="SimSun" panose="02010600030101010101" pitchFamily="2" charset="-122"/>
              </a:rPr>
              <a:t/>
            </a:r>
            <a:br>
              <a:rPr lang="en-US" altLang="ja-JP" b="1" dirty="0">
                <a:latin typeface="SimSun" panose="02010600030101010101" pitchFamily="2" charset="-122"/>
                <a:ea typeface="SimSun" panose="02010600030101010101" pitchFamily="2" charset="-122"/>
              </a:rPr>
            </a:br>
            <a:r>
              <a:rPr lang="zh-CN" altLang="en-US" b="1" dirty="0" smtClean="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线形</a:t>
            </a:r>
            <a:r>
              <a:rPr lang="en-US" altLang="ja-JP"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例，瀑布式</a:t>
            </a:r>
            <a:r>
              <a:rPr lang="en-US" altLang="ja-JP"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a:t>
            </a:r>
            <a:r>
              <a:rPr lang="en-US" altLang="zh-CN" b="1" dirty="0" smtClean="0">
                <a:solidFill>
                  <a:srgbClr val="00B050"/>
                </a:solidFill>
                <a:latin typeface="SimSun" panose="02010600030101010101" pitchFamily="2" charset="-122"/>
                <a:ea typeface="SimSun" panose="02010600030101010101" pitchFamily="2" charset="-122"/>
              </a:rPr>
              <a:t>&gt;&gt;</a:t>
            </a:r>
            <a:r>
              <a:rPr lang="zh-CN" altLang="en-US" dirty="0" smtClean="0">
                <a:latin typeface="SimSun" panose="02010600030101010101" pitchFamily="2" charset="-122"/>
                <a:ea typeface="SimSun" panose="02010600030101010101" pitchFamily="2" charset="-122"/>
              </a:rPr>
              <a:t>    </a:t>
            </a:r>
            <a:r>
              <a:rPr lang="en-US" altLang="ja-JP" dirty="0" smtClean="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迭代（例，敏捷）</a:t>
            </a:r>
            <a:r>
              <a:rPr lang="en-US" altLang="ja-JP" dirty="0">
                <a:latin typeface="SimSun" panose="02010600030101010101" pitchFamily="2" charset="-122"/>
                <a:ea typeface="SimSun" panose="02010600030101010101" pitchFamily="2" charset="-122"/>
              </a:rPr>
              <a:t/>
            </a:r>
            <a:br>
              <a:rPr lang="en-US" altLang="ja-JP" dirty="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独立的员工</a:t>
            </a:r>
            <a:r>
              <a:rPr lang="en-US" altLang="ja-JP" dirty="0" smtClean="0">
                <a:latin typeface="SimSun" panose="02010600030101010101" pitchFamily="2" charset="-122"/>
                <a:ea typeface="SimSun" panose="02010600030101010101" pitchFamily="2" charset="-122"/>
              </a:rPr>
              <a:t> </a:t>
            </a:r>
            <a:r>
              <a:rPr lang="en-US" altLang="ja-JP" dirty="0">
                <a:latin typeface="SimSun" panose="02010600030101010101" pitchFamily="2" charset="-122"/>
                <a:ea typeface="SimSun" panose="02010600030101010101" pitchFamily="2" charset="-122"/>
              </a:rPr>
              <a:t>  </a:t>
            </a:r>
            <a:r>
              <a:rPr lang="en-US" altLang="ja-JP" dirty="0" smtClean="0">
                <a:latin typeface="SimSun" panose="02010600030101010101" pitchFamily="2" charset="-122"/>
                <a:ea typeface="SimSun" panose="02010600030101010101" pitchFamily="2" charset="-122"/>
              </a:rPr>
              <a:t>	       </a:t>
            </a:r>
            <a:r>
              <a:rPr lang="en-US" altLang="zh-CN" dirty="0" smtClean="0">
                <a:solidFill>
                  <a:srgbClr val="00B050"/>
                </a:solidFill>
                <a:latin typeface="SimSun" panose="02010600030101010101" pitchFamily="2" charset="-122"/>
                <a:ea typeface="SimSun" panose="02010600030101010101" pitchFamily="2" charset="-122"/>
              </a:rPr>
              <a:t> </a:t>
            </a:r>
            <a:r>
              <a:rPr lang="en-US" altLang="zh-CN" b="1" dirty="0">
                <a:solidFill>
                  <a:srgbClr val="00B050"/>
                </a:solidFill>
                <a:latin typeface="SimSun" panose="02010600030101010101" pitchFamily="2" charset="-122"/>
                <a:ea typeface="SimSun" panose="02010600030101010101" pitchFamily="2" charset="-122"/>
              </a:rPr>
              <a:t>&gt;&gt;</a:t>
            </a:r>
            <a:r>
              <a:rPr lang="en-US" altLang="zh-CN" dirty="0">
                <a:solidFill>
                  <a:srgbClr val="00B050"/>
                </a:solidFill>
                <a:latin typeface="SimSun" panose="02010600030101010101" pitchFamily="2" charset="-122"/>
                <a:ea typeface="SimSun" panose="02010600030101010101" pitchFamily="2" charset="-122"/>
              </a:rPr>
              <a:t> </a:t>
            </a:r>
            <a:r>
              <a:rPr lang="en-US" altLang="ja-JP" dirty="0" smtClean="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协作，多学科团队</a:t>
            </a:r>
            <a:r>
              <a:rPr lang="en-US" altLang="ja-JP" dirty="0">
                <a:latin typeface="SimSun" panose="02010600030101010101" pitchFamily="2" charset="-122"/>
                <a:ea typeface="SimSun" panose="02010600030101010101" pitchFamily="2" charset="-122"/>
              </a:rPr>
              <a:t/>
            </a:r>
            <a:br>
              <a:rPr lang="en-US" altLang="ja-JP" dirty="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感觉在工作</a:t>
            </a:r>
            <a:r>
              <a:rPr lang="en-US" altLang="zh-CN" dirty="0" smtClean="0">
                <a:latin typeface="SimSun" panose="02010600030101010101" pitchFamily="2" charset="-122"/>
                <a:ea typeface="SimSun" panose="02010600030101010101" pitchFamily="2" charset="-122"/>
              </a:rPr>
              <a:t>	</a:t>
            </a:r>
            <a:r>
              <a:rPr lang="en-US" altLang="zh-CN" dirty="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       </a:t>
            </a:r>
            <a:r>
              <a:rPr lang="en-US" altLang="zh-CN" b="1" dirty="0" smtClean="0">
                <a:solidFill>
                  <a:srgbClr val="00B050"/>
                </a:solidFill>
                <a:latin typeface="SimSun" panose="02010600030101010101" pitchFamily="2" charset="-122"/>
                <a:ea typeface="SimSun" panose="02010600030101010101" pitchFamily="2" charset="-122"/>
              </a:rPr>
              <a:t>&gt;&gt;        </a:t>
            </a:r>
            <a:r>
              <a:rPr lang="zh-CN" altLang="en-US" dirty="0" smtClean="0">
                <a:latin typeface="SimSun" panose="02010600030101010101" pitchFamily="2" charset="-122"/>
                <a:ea typeface="SimSun" panose="02010600030101010101" pitchFamily="2" charset="-122"/>
              </a:rPr>
              <a:t>感觉像是在游戏</a:t>
            </a:r>
            <a:r>
              <a:rPr lang="en-US" altLang="ja-JP" dirty="0">
                <a:latin typeface="SimSun" panose="02010600030101010101" pitchFamily="2" charset="-122"/>
                <a:ea typeface="SimSun" panose="02010600030101010101" pitchFamily="2" charset="-122"/>
              </a:rPr>
              <a:t/>
            </a:r>
            <a:br>
              <a:rPr lang="en-US" altLang="ja-JP" dirty="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业务和技术为中心       </a:t>
            </a:r>
            <a:r>
              <a:rPr lang="en-US" altLang="zh-CN" b="1" dirty="0" smtClean="0">
                <a:solidFill>
                  <a:srgbClr val="00B050"/>
                </a:solidFill>
                <a:latin typeface="SimSun" panose="02010600030101010101" pitchFamily="2" charset="-122"/>
                <a:ea typeface="SimSun" panose="02010600030101010101" pitchFamily="2" charset="-122"/>
              </a:rPr>
              <a:t> &gt;&gt;        </a:t>
            </a:r>
            <a:r>
              <a:rPr lang="zh-CN" altLang="en-US" dirty="0" smtClean="0">
                <a:latin typeface="SimSun" panose="02010600030101010101" pitchFamily="2" charset="-122"/>
                <a:ea typeface="SimSun" panose="02010600030101010101" pitchFamily="2" charset="-122"/>
              </a:rPr>
              <a:t>人和经验为中心  </a:t>
            </a:r>
            <a:r>
              <a:rPr lang="en-US" altLang="zh-CN" dirty="0">
                <a:latin typeface="SimSun" panose="02010600030101010101" pitchFamily="2" charset="-122"/>
                <a:ea typeface="SimSun" panose="02010600030101010101" pitchFamily="2" charset="-122"/>
              </a:rPr>
              <a:t/>
            </a:r>
            <a:br>
              <a:rPr lang="en-US" altLang="zh-CN" dirty="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a:t>
            </a:r>
            <a:r>
              <a:rPr lang="zh-CN" altLang="en-US" dirty="0">
                <a:latin typeface="SimSun" panose="02010600030101010101" pitchFamily="2" charset="-122"/>
                <a:ea typeface="SimSun" panose="02010600030101010101" pitchFamily="2" charset="-122"/>
              </a:rPr>
              <a:t>需求驱动</a:t>
            </a:r>
            <a:r>
              <a:rPr lang="zh-CN" altLang="en-US" dirty="0" smtClean="0">
                <a:latin typeface="SimSun" panose="02010600030101010101" pitchFamily="2" charset="-122"/>
                <a:ea typeface="SimSun" panose="02010600030101010101" pitchFamily="2" charset="-122"/>
              </a:rPr>
              <a:t>的原型          </a:t>
            </a:r>
            <a:r>
              <a:rPr lang="en-US" altLang="zh-CN" b="1" dirty="0" smtClean="0">
                <a:solidFill>
                  <a:srgbClr val="00B050"/>
                </a:solidFill>
                <a:latin typeface="SimSun" panose="02010600030101010101" pitchFamily="2" charset="-122"/>
                <a:ea typeface="SimSun" panose="02010600030101010101" pitchFamily="2" charset="-122"/>
              </a:rPr>
              <a:t>&gt;&gt;</a:t>
            </a:r>
            <a:r>
              <a:rPr lang="zh-CN" altLang="en-US" dirty="0" smtClean="0">
                <a:latin typeface="SimSun" panose="02010600030101010101" pitchFamily="2" charset="-122"/>
                <a:ea typeface="SimSun" panose="02010600030101010101" pitchFamily="2" charset="-122"/>
              </a:rPr>
              <a:t>        原型</a:t>
            </a:r>
            <a:r>
              <a:rPr lang="zh-CN" altLang="en-US" dirty="0">
                <a:latin typeface="SimSun" panose="02010600030101010101" pitchFamily="2" charset="-122"/>
                <a:ea typeface="SimSun" panose="02010600030101010101" pitchFamily="2" charset="-122"/>
              </a:rPr>
              <a:t>驱动的</a:t>
            </a:r>
            <a:r>
              <a:rPr lang="zh-CN" altLang="en-US" dirty="0" smtClean="0">
                <a:latin typeface="SimSun" panose="02010600030101010101" pitchFamily="2" charset="-122"/>
                <a:ea typeface="SimSun" panose="02010600030101010101" pitchFamily="2" charset="-122"/>
              </a:rPr>
              <a:t>需求</a:t>
            </a:r>
            <a:endParaRPr lang="en-US" altLang="ja-JP" dirty="0">
              <a:latin typeface="SimSun" panose="02010600030101010101" pitchFamily="2" charset="-122"/>
              <a:ea typeface="SimSun" panose="02010600030101010101" pitchFamily="2" charset="-122"/>
            </a:endParaRPr>
          </a:p>
          <a:p>
            <a:pPr marL="0" indent="0">
              <a:buNone/>
            </a:pPr>
            <a:endParaRPr lang="en-US" altLang="ja-JP" dirty="0" smtClean="0">
              <a:latin typeface="SimSun" panose="02010600030101010101" pitchFamily="2" charset="-122"/>
              <a:ea typeface="SimSun" panose="02010600030101010101" pitchFamily="2" charset="-122"/>
            </a:endParaRPr>
          </a:p>
          <a:p>
            <a:pPr marL="0" indent="0">
              <a:buNone/>
            </a:pPr>
            <a:endParaRPr lang="en-US" altLang="zh-CN"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设计思维在埃</a:t>
            </a:r>
            <a:r>
              <a:rPr lang="zh-CN" altLang="en-US" dirty="0">
                <a:latin typeface="SimSun" panose="02010600030101010101" pitchFamily="2" charset="-122"/>
                <a:ea typeface="SimSun" panose="02010600030101010101" pitchFamily="2" charset="-122"/>
              </a:rPr>
              <a:t>森</a:t>
            </a:r>
            <a:r>
              <a:rPr lang="zh-CN" altLang="en-US" dirty="0" smtClean="0">
                <a:latin typeface="SimSun" panose="02010600030101010101" pitchFamily="2" charset="-122"/>
                <a:ea typeface="SimSun" panose="02010600030101010101" pitchFamily="2" charset="-122"/>
              </a:rPr>
              <a:t>哲的运用（</a:t>
            </a:r>
            <a:r>
              <a:rPr lang="en-US" altLang="zh-CN" dirty="0" smtClean="0">
                <a:latin typeface="SimSun" panose="02010600030101010101" pitchFamily="2" charset="-122"/>
                <a:ea typeface="SimSun" panose="02010600030101010101" pitchFamily="2" charset="-122"/>
              </a:rPr>
              <a:t>1/</a:t>
            </a:r>
            <a:r>
              <a:rPr lang="zh-CN" altLang="en-US" dirty="0" smtClean="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10</a:t>
            </a:fld>
            <a:endParaRPr lang="en-US" dirty="0"/>
          </a:p>
        </p:txBody>
      </p:sp>
    </p:spTree>
    <p:extLst>
      <p:ext uri="{BB962C8B-B14F-4D97-AF65-F5344CB8AC3E}">
        <p14:creationId xmlns:p14="http://schemas.microsoft.com/office/powerpoint/2010/main" val="1844241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r>
              <a:rPr lang="zh-CN" altLang="en-US" dirty="0">
                <a:latin typeface="SimSun" panose="02010600030101010101" pitchFamily="2" charset="-122"/>
                <a:ea typeface="SimSun" panose="02010600030101010101" pitchFamily="2" charset="-122"/>
              </a:rPr>
              <a:t>迭代的方法</a:t>
            </a:r>
            <a:r>
              <a:rPr lang="zh-CN" altLang="en-US" dirty="0" smtClean="0">
                <a:latin typeface="SimSun" panose="02010600030101010101" pitchFamily="2" charset="-122"/>
                <a:ea typeface="SimSun" panose="02010600030101010101" pitchFamily="2" charset="-122"/>
              </a:rPr>
              <a:t>，使你可以多次重温每个设计思维阶段。我们开始发现应该如何去关注人，并通过身临</a:t>
            </a:r>
            <a:r>
              <a:rPr lang="zh-CN" altLang="en-US" dirty="0">
                <a:latin typeface="SimSun" panose="02010600030101010101" pitchFamily="2" charset="-122"/>
                <a:ea typeface="SimSun" panose="02010600030101010101" pitchFamily="2" charset="-122"/>
              </a:rPr>
              <a:t>其</a:t>
            </a:r>
            <a:r>
              <a:rPr lang="zh-CN" altLang="en-US" dirty="0" smtClean="0">
                <a:latin typeface="SimSun" panose="02010600030101010101" pitchFamily="2" charset="-122"/>
                <a:ea typeface="SimSun" panose="02010600030101010101" pitchFamily="2" charset="-122"/>
              </a:rPr>
              <a:t>境的研究来探索问题的背景。</a:t>
            </a:r>
            <a:r>
              <a:rPr lang="zh-CN" altLang="en-US" dirty="0">
                <a:latin typeface="SimSun" panose="02010600030101010101" pitchFamily="2" charset="-122"/>
                <a:ea typeface="SimSun" panose="02010600030101010101" pitchFamily="2" charset="-122"/>
              </a:rPr>
              <a:t>在描述阶段，整合我们所学</a:t>
            </a:r>
            <a:r>
              <a:rPr lang="zh-CN" altLang="en-US" dirty="0" smtClean="0">
                <a:latin typeface="SimSun" panose="02010600030101010101" pitchFamily="2" charset="-122"/>
                <a:ea typeface="SimSun" panose="02010600030101010101" pitchFamily="2" charset="-122"/>
              </a:rPr>
              <a:t>到的并将思考和设计原型作为工作的重点。每个阶段都有相应的工具与可交付结果。</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动态</a:t>
            </a:r>
            <a:r>
              <a:rPr lang="zh-CN" altLang="en-US" dirty="0" smtClean="0">
                <a:latin typeface="SimSun" panose="02010600030101010101" pitchFamily="2" charset="-122"/>
                <a:ea typeface="SimSun" panose="02010600030101010101" pitchFamily="2" charset="-122"/>
              </a:rPr>
              <a:t>的实施方法（</a:t>
            </a:r>
            <a:r>
              <a:rPr lang="en-US" altLang="zh-CN" dirty="0" smtClean="0">
                <a:latin typeface="SimSun" panose="02010600030101010101" pitchFamily="2" charset="-122"/>
                <a:ea typeface="SimSun" panose="02010600030101010101" pitchFamily="2" charset="-122"/>
              </a:rPr>
              <a:t>1/6</a:t>
            </a:r>
            <a:r>
              <a:rPr lang="zh-CN" altLang="en-US" dirty="0" smtClean="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11</a:t>
            </a:fld>
            <a:endParaRPr lang="en-US" dirty="0"/>
          </a:p>
        </p:txBody>
      </p:sp>
      <p:pic>
        <p:nvPicPr>
          <p:cNvPr id="7" name="図 6" descr="Design Thinking stages: Discover, Describe, Ideate &amp; Prototype, Test, and Implement"/>
          <p:cNvPicPr/>
          <p:nvPr/>
        </p:nvPicPr>
        <p:blipFill>
          <a:blip r:embed="rId2">
            <a:extLst>
              <a:ext uri="{28A0092B-C50C-407E-A947-70E740481C1C}">
                <a14:useLocalDpi xmlns:a14="http://schemas.microsoft.com/office/drawing/2010/main" val="0"/>
              </a:ext>
            </a:extLst>
          </a:blip>
          <a:srcRect/>
          <a:stretch>
            <a:fillRect/>
          </a:stretch>
        </p:blipFill>
        <p:spPr bwMode="auto">
          <a:xfrm>
            <a:off x="47307" y="2048827"/>
            <a:ext cx="9049385" cy="2760345"/>
          </a:xfrm>
          <a:prstGeom prst="rect">
            <a:avLst/>
          </a:prstGeom>
          <a:noFill/>
          <a:ln>
            <a:noFill/>
          </a:ln>
        </p:spPr>
      </p:pic>
    </p:spTree>
    <p:extLst>
      <p:ext uri="{BB962C8B-B14F-4D97-AF65-F5344CB8AC3E}">
        <p14:creationId xmlns:p14="http://schemas.microsoft.com/office/powerpoint/2010/main" val="2079805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r>
              <a:rPr lang="ja-JP" altLang="en-US" dirty="0">
                <a:latin typeface="SimSun" panose="02010600030101010101" pitchFamily="2" charset="-122"/>
                <a:ea typeface="SimSun" panose="02010600030101010101" pitchFamily="2" charset="-122"/>
              </a:rPr>
              <a:t>◆</a:t>
            </a:r>
            <a:r>
              <a:rPr lang="zh-CN" altLang="en-US" b="1" dirty="0" smtClean="0">
                <a:latin typeface="SimSun" panose="02010600030101010101" pitchFamily="2" charset="-122"/>
                <a:ea typeface="SimSun" panose="02010600030101010101" pitchFamily="2" charset="-122"/>
              </a:rPr>
              <a:t>发现阶段（</a:t>
            </a:r>
            <a:r>
              <a:rPr lang="en-US" altLang="zh-CN" b="1" dirty="0" smtClean="0">
                <a:latin typeface="SimSun" panose="02010600030101010101" pitchFamily="2" charset="-122"/>
                <a:ea typeface="SimSun" panose="02010600030101010101" pitchFamily="2" charset="-122"/>
              </a:rPr>
              <a:t>Discover</a:t>
            </a:r>
            <a:r>
              <a:rPr lang="zh-CN" altLang="en-US" b="1" dirty="0" smtClean="0">
                <a:latin typeface="SimSun" panose="02010600030101010101" pitchFamily="2" charset="-122"/>
                <a:ea typeface="SimSun" panose="02010600030101010101" pitchFamily="2" charset="-122"/>
              </a:rPr>
              <a:t>）</a:t>
            </a:r>
            <a:endParaRPr lang="en-US" altLang="zh-CN" b="1" dirty="0" smtClean="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发现阶段是深入的，</a:t>
            </a:r>
            <a:r>
              <a:rPr lang="zh-CN" altLang="en-US" dirty="0">
                <a:latin typeface="SimSun" panose="02010600030101010101" pitchFamily="2" charset="-122"/>
                <a:ea typeface="SimSun" panose="02010600030101010101" pitchFamily="2" charset="-122"/>
              </a:rPr>
              <a:t>身临其</a:t>
            </a:r>
            <a:r>
              <a:rPr lang="zh-CN" altLang="en-US" dirty="0" smtClean="0">
                <a:latin typeface="SimSun" panose="02010600030101010101" pitchFamily="2" charset="-122"/>
                <a:ea typeface="SimSun" panose="02010600030101010101" pitchFamily="2" charset="-122"/>
              </a:rPr>
              <a:t>境的研究和审视范围广泛</a:t>
            </a:r>
            <a:r>
              <a:rPr lang="zh-CN" altLang="en-US" dirty="0">
                <a:latin typeface="SimSun" panose="02010600030101010101" pitchFamily="2" charset="-122"/>
                <a:ea typeface="SimSun" panose="02010600030101010101" pitchFamily="2" charset="-122"/>
              </a:rPr>
              <a:t>的挑战或机会</a:t>
            </a:r>
            <a:r>
              <a:rPr lang="zh-CN" altLang="en-US" dirty="0" smtClean="0">
                <a:latin typeface="SimSun" panose="02010600030101010101" pitchFamily="2" charset="-122"/>
                <a:ea typeface="SimSun" panose="02010600030101010101" pitchFamily="2" charset="-122"/>
              </a:rPr>
              <a:t>。首先需要了解客户</a:t>
            </a:r>
            <a:r>
              <a:rPr lang="zh-CN" altLang="en-US" dirty="0">
                <a:latin typeface="SimSun" panose="02010600030101010101" pitchFamily="2" charset="-122"/>
                <a:ea typeface="SimSun" panose="02010600030101010101" pitchFamily="2" charset="-122"/>
              </a:rPr>
              <a:t>的业务</a:t>
            </a:r>
            <a:r>
              <a:rPr lang="zh-CN" altLang="en-US" dirty="0" smtClean="0">
                <a:latin typeface="SimSun" panose="02010600030101010101" pitchFamily="2" charset="-122"/>
                <a:ea typeface="SimSun" panose="02010600030101010101" pitchFamily="2" charset="-122"/>
              </a:rPr>
              <a:t>、战</a:t>
            </a:r>
            <a:r>
              <a:rPr lang="zh-CN" altLang="en-US" dirty="0">
                <a:latin typeface="SimSun" panose="02010600030101010101" pitchFamily="2" charset="-122"/>
                <a:ea typeface="SimSun" panose="02010600030101010101" pitchFamily="2" charset="-122"/>
              </a:rPr>
              <a:t>略</a:t>
            </a:r>
            <a:r>
              <a:rPr lang="zh-CN" altLang="en-US" dirty="0" smtClean="0">
                <a:latin typeface="SimSun" panose="02010600030101010101" pitchFamily="2" charset="-122"/>
                <a:ea typeface="SimSun" panose="02010600030101010101" pitchFamily="2" charset="-122"/>
              </a:rPr>
              <a:t>、市场、产业，而最重要的就是这其中所涉及到的人。 </a:t>
            </a:r>
            <a:endParaRPr lang="en-US" altLang="zh-CN"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共</a:t>
            </a:r>
            <a:r>
              <a:rPr lang="zh-CN" altLang="en-US" dirty="0">
                <a:latin typeface="SimSun" panose="02010600030101010101" pitchFamily="2" charset="-122"/>
                <a:ea typeface="SimSun" panose="02010600030101010101" pitchFamily="2" charset="-122"/>
              </a:rPr>
              <a:t>情</a:t>
            </a:r>
            <a:r>
              <a:rPr lang="zh-CN" altLang="en-US" dirty="0" smtClean="0">
                <a:latin typeface="SimSun" panose="02010600030101010101" pitchFamily="2" charset="-122"/>
                <a:ea typeface="SimSun" panose="02010600030101010101" pitchFamily="2" charset="-122"/>
              </a:rPr>
              <a:t>是发现阶段的</a:t>
            </a:r>
            <a:r>
              <a:rPr lang="zh-CN" altLang="en-US" dirty="0">
                <a:latin typeface="SimSun" panose="02010600030101010101" pitchFamily="2" charset="-122"/>
                <a:ea typeface="SimSun" panose="02010600030101010101" pitchFamily="2" charset="-122"/>
              </a:rPr>
              <a:t>核心</a:t>
            </a:r>
            <a:r>
              <a:rPr lang="zh-CN" altLang="en-US" dirty="0" smtClean="0">
                <a:latin typeface="SimSun" panose="02010600030101010101" pitchFamily="2" charset="-122"/>
                <a:ea typeface="SimSun" panose="02010600030101010101" pitchFamily="2" charset="-122"/>
              </a:rPr>
              <a:t>。通过实地访谈、模仿和观察等民族志</a:t>
            </a:r>
            <a:r>
              <a:rPr lang="en-US" altLang="ja-JP" baseline="30000" dirty="0">
                <a:latin typeface="SimSun" panose="02010600030101010101" pitchFamily="2" charset="-122"/>
                <a:ea typeface="SimSun" panose="02010600030101010101" pitchFamily="2" charset="-122"/>
              </a:rPr>
              <a:t>※1</a:t>
            </a:r>
            <a:r>
              <a:rPr lang="zh-CN" altLang="en-US" dirty="0" smtClean="0">
                <a:latin typeface="SimSun" panose="02010600030101010101" pitchFamily="2" charset="-122"/>
                <a:ea typeface="SimSun" panose="02010600030101010101" pitchFamily="2" charset="-122"/>
              </a:rPr>
              <a:t>的研究方法，</a:t>
            </a:r>
            <a:r>
              <a:rPr lang="zh-CN" altLang="en-US" dirty="0">
                <a:latin typeface="SimSun" panose="02010600030101010101" pitchFamily="2" charset="-122"/>
                <a:ea typeface="SimSun" panose="02010600030101010101" pitchFamily="2" charset="-122"/>
              </a:rPr>
              <a:t>团队协</a:t>
            </a:r>
            <a:r>
              <a:rPr lang="zh-CN" altLang="en-US" dirty="0" smtClean="0">
                <a:latin typeface="SimSun" panose="02010600030101010101" pitchFamily="2" charset="-122"/>
                <a:ea typeface="SimSun" panose="02010600030101010101" pitchFamily="2" charset="-122"/>
              </a:rPr>
              <a:t>同工作来揭示关于人类的有意义</a:t>
            </a:r>
            <a:r>
              <a:rPr lang="zh-CN" altLang="en-US" dirty="0">
                <a:latin typeface="SimSun" panose="02010600030101010101" pitchFamily="2" charset="-122"/>
                <a:ea typeface="SimSun" panose="02010600030101010101" pitchFamily="2" charset="-122"/>
              </a:rPr>
              <a:t>的见解</a:t>
            </a:r>
            <a:r>
              <a:rPr lang="zh-CN" altLang="en-US" dirty="0" smtClean="0">
                <a:latin typeface="SimSun" panose="02010600030101010101" pitchFamily="2" charset="-122"/>
                <a:ea typeface="SimSun" panose="02010600030101010101" pitchFamily="2" charset="-122"/>
              </a:rPr>
              <a:t>，从而充分理解人们的行为</a:t>
            </a:r>
            <a:r>
              <a:rPr lang="zh-CN" altLang="en-US" dirty="0">
                <a:latin typeface="SimSun" panose="02010600030101010101" pitchFamily="2" charset="-122"/>
                <a:ea typeface="SimSun" panose="02010600030101010101" pitchFamily="2" charset="-122"/>
              </a:rPr>
              <a:t>、 动机、 经验和需要。换句话说，</a:t>
            </a:r>
            <a:r>
              <a:rPr lang="zh-CN" altLang="en-US" dirty="0" smtClean="0">
                <a:latin typeface="SimSun" panose="02010600030101010101" pitchFamily="2" charset="-122"/>
                <a:ea typeface="SimSun" panose="02010600030101010101" pitchFamily="2" charset="-122"/>
              </a:rPr>
              <a:t>团队成员充分进入他人的世界。站在他人的角度来观察。</a:t>
            </a:r>
            <a:endParaRPr lang="en-US" altLang="zh-CN"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这些见</a:t>
            </a:r>
            <a:r>
              <a:rPr lang="zh-CN" altLang="en-US" dirty="0">
                <a:latin typeface="SimSun" panose="02010600030101010101" pitchFamily="2" charset="-122"/>
                <a:ea typeface="SimSun" panose="02010600030101010101" pitchFamily="2" charset="-122"/>
              </a:rPr>
              <a:t>解，</a:t>
            </a:r>
            <a:r>
              <a:rPr lang="zh-CN" altLang="en-US" dirty="0" smtClean="0">
                <a:latin typeface="SimSun" panose="02010600030101010101" pitchFamily="2" charset="-122"/>
                <a:ea typeface="SimSun" panose="02010600030101010101" pitchFamily="2" charset="-122"/>
              </a:rPr>
              <a:t>结合针对客户和</a:t>
            </a:r>
            <a:r>
              <a:rPr lang="zh-CN" altLang="en-US" dirty="0">
                <a:latin typeface="SimSun" panose="02010600030101010101" pitchFamily="2" charset="-122"/>
                <a:ea typeface="SimSun" panose="02010600030101010101" pitchFamily="2" charset="-122"/>
              </a:rPr>
              <a:t>市场的行业研究，</a:t>
            </a:r>
            <a:r>
              <a:rPr lang="zh-CN" altLang="en-US" dirty="0" smtClean="0">
                <a:latin typeface="SimSun" panose="02010600030101010101" pitchFamily="2" charset="-122"/>
                <a:ea typeface="SimSun" panose="02010600030101010101" pitchFamily="2" charset="-122"/>
              </a:rPr>
              <a:t>帮助对手头的问题建立框架（或重构问题）。</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pPr marL="0" indent="0">
              <a:buNone/>
            </a:pPr>
            <a:r>
              <a:rPr lang="en-US" altLang="ja-JP" dirty="0">
                <a:latin typeface="SimSun" panose="02010600030101010101" pitchFamily="2" charset="-122"/>
                <a:ea typeface="SimSun" panose="02010600030101010101" pitchFamily="2" charset="-122"/>
              </a:rPr>
              <a:t>※1</a:t>
            </a:r>
            <a:r>
              <a:rPr lang="ja-JP"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民族志是人类学独一无</a:t>
            </a:r>
            <a:r>
              <a:rPr lang="zh-CN" altLang="en-US" dirty="0">
                <a:latin typeface="SimSun" panose="02010600030101010101" pitchFamily="2" charset="-122"/>
                <a:ea typeface="SimSun" panose="02010600030101010101" pitchFamily="2" charset="-122"/>
              </a:rPr>
              <a:t>二的研究方法。是</a:t>
            </a:r>
            <a:r>
              <a:rPr lang="zh-CN" altLang="en-US" dirty="0" smtClean="0">
                <a:latin typeface="SimSun" panose="02010600030101010101" pitchFamily="2" charset="-122"/>
                <a:ea typeface="SimSun" panose="02010600030101010101" pitchFamily="2" charset="-122"/>
              </a:rPr>
              <a:t>建立在人</a:t>
            </a:r>
            <a:r>
              <a:rPr lang="zh-CN" altLang="en-US" dirty="0">
                <a:latin typeface="SimSun" panose="02010600030101010101" pitchFamily="2" charset="-122"/>
                <a:ea typeface="SimSun" panose="02010600030101010101" pitchFamily="2" charset="-122"/>
              </a:rPr>
              <a:t>群中田外野地工作基础</a:t>
            </a:r>
            <a:r>
              <a:rPr lang="zh-CN" altLang="en-US" dirty="0" smtClean="0">
                <a:latin typeface="SimSun" panose="02010600030101010101" pitchFamily="2" charset="-122"/>
                <a:ea typeface="SimSun" panose="02010600030101010101" pitchFamily="2" charset="-122"/>
              </a:rPr>
              <a:t>下第一手观察</a:t>
            </a:r>
            <a:r>
              <a:rPr lang="zh-CN" altLang="en-US" dirty="0">
                <a:latin typeface="SimSun" panose="02010600030101010101" pitchFamily="2" charset="-122"/>
                <a:ea typeface="SimSun" panose="02010600030101010101" pitchFamily="2" charset="-122"/>
              </a:rPr>
              <a:t> </a:t>
            </a:r>
            <a:r>
              <a:rPr lang="en-US" altLang="zh-CN" dirty="0">
                <a:latin typeface="SimSun" panose="02010600030101010101" pitchFamily="2" charset="-122"/>
                <a:ea typeface="SimSun" panose="02010600030101010101" pitchFamily="2" charset="-122"/>
              </a:rPr>
              <a:t/>
            </a:r>
            <a:br>
              <a:rPr lang="en-US" altLang="zh-CN" dirty="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和参与之</a:t>
            </a:r>
            <a:r>
              <a:rPr lang="zh-CN" altLang="en-US" dirty="0">
                <a:latin typeface="SimSun" panose="02010600030101010101" pitchFamily="2" charset="-122"/>
                <a:ea typeface="SimSun" panose="02010600030101010101" pitchFamily="2" charset="-122"/>
              </a:rPr>
              <a:t>上的关于习俗的撰写。或者通常说是关于文化的描述，以此来理解和解释</a:t>
            </a:r>
            <a:r>
              <a:rPr lang="zh-CN" altLang="en-US" dirty="0" smtClean="0">
                <a:latin typeface="SimSun" panose="02010600030101010101" pitchFamily="2" charset="-122"/>
                <a:ea typeface="SimSun" panose="02010600030101010101" pitchFamily="2" charset="-122"/>
              </a:rPr>
              <a:t>社会</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并提出理论</a:t>
            </a:r>
            <a:r>
              <a:rPr lang="zh-CN" altLang="en-US" dirty="0">
                <a:latin typeface="SimSun" panose="02010600030101010101" pitchFamily="2" charset="-122"/>
                <a:ea typeface="SimSun" panose="02010600030101010101" pitchFamily="2" charset="-122"/>
              </a:rPr>
              <a:t>的见解。民族志既是一种研究方法，也是一种文化展示的过程与结果。</a:t>
            </a:r>
            <a:endParaRPr lang="en-US" altLang="zh-CN" dirty="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动态的实施方法</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2/6</a:t>
            </a:r>
            <a:r>
              <a:rPr lang="zh-CN" altLang="en-US" dirty="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12</a:t>
            </a:fld>
            <a:endParaRPr lang="en-US" dirty="0"/>
          </a:p>
        </p:txBody>
      </p:sp>
    </p:spTree>
    <p:extLst>
      <p:ext uri="{BB962C8B-B14F-4D97-AF65-F5344CB8AC3E}">
        <p14:creationId xmlns:p14="http://schemas.microsoft.com/office/powerpoint/2010/main" val="2890328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r>
              <a:rPr lang="ja-JP" altLang="en-US" dirty="0">
                <a:latin typeface="SimSun" panose="02010600030101010101" pitchFamily="2" charset="-122"/>
                <a:ea typeface="SimSun" panose="02010600030101010101" pitchFamily="2" charset="-122"/>
              </a:rPr>
              <a:t>◆</a:t>
            </a:r>
            <a:r>
              <a:rPr lang="zh-CN" altLang="en-US" b="1" dirty="0" smtClean="0">
                <a:latin typeface="SimSun" panose="02010600030101010101" pitchFamily="2" charset="-122"/>
                <a:ea typeface="SimSun" panose="02010600030101010101" pitchFamily="2" charset="-122"/>
              </a:rPr>
              <a:t>描述阶段（</a:t>
            </a:r>
            <a:r>
              <a:rPr lang="en-US" altLang="zh-CN" b="1" dirty="0" smtClean="0">
                <a:latin typeface="SimSun" panose="02010600030101010101" pitchFamily="2" charset="-122"/>
                <a:ea typeface="SimSun" panose="02010600030101010101" pitchFamily="2" charset="-122"/>
              </a:rPr>
              <a:t>Describe</a:t>
            </a:r>
            <a:r>
              <a:rPr lang="zh-CN" altLang="en-US" b="1" dirty="0" smtClean="0">
                <a:latin typeface="SimSun" panose="02010600030101010101" pitchFamily="2" charset="-122"/>
                <a:ea typeface="SimSun" panose="02010600030101010101" pitchFamily="2" charset="-122"/>
              </a:rPr>
              <a:t>）</a:t>
            </a:r>
            <a:endParaRPr lang="en-US" altLang="zh-CN" b="1" dirty="0" smtClean="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在描述阶段，</a:t>
            </a:r>
            <a:r>
              <a:rPr lang="zh-CN" altLang="en-US" dirty="0" smtClean="0">
                <a:latin typeface="SimSun" panose="02010600030101010101" pitchFamily="2" charset="-122"/>
                <a:ea typeface="SimSun" panose="02010600030101010101" pitchFamily="2" charset="-122"/>
              </a:rPr>
              <a:t>团队会综合他们获得的见</a:t>
            </a:r>
            <a:r>
              <a:rPr lang="zh-CN" altLang="en-US" dirty="0">
                <a:latin typeface="SimSun" panose="02010600030101010101" pitchFamily="2" charset="-122"/>
                <a:ea typeface="SimSun" panose="02010600030101010101" pitchFamily="2" charset="-122"/>
              </a:rPr>
              <a:t>解</a:t>
            </a:r>
            <a:r>
              <a:rPr lang="zh-CN" altLang="en-US" dirty="0" smtClean="0">
                <a:latin typeface="SimSun" panose="02010600030101010101" pitchFamily="2" charset="-122"/>
                <a:ea typeface="SimSun" panose="02010600030101010101" pitchFamily="2" charset="-122"/>
              </a:rPr>
              <a:t>。在这个过程中团队成员会对他们学到的东西理解的更加透彻，从而定义出模式</a:t>
            </a:r>
            <a:r>
              <a:rPr lang="zh-CN" altLang="en-US" dirty="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发现意义并最终形成一个观点。并为技术架构和业务需求奠定基础。 </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通过将描述阶段的各种发现转变成可操作的内容，挑战或机会的根源被清晰定义，从而使团队明确该如何向前推进。</a:t>
            </a:r>
            <a:endParaRPr lang="en-US" altLang="zh-CN" dirty="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动态的实施方法</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3/6</a:t>
            </a:r>
            <a:r>
              <a:rPr lang="zh-CN" altLang="en-US" dirty="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13</a:t>
            </a:fld>
            <a:endParaRPr lang="en-US" dirty="0"/>
          </a:p>
        </p:txBody>
      </p:sp>
    </p:spTree>
    <p:extLst>
      <p:ext uri="{BB962C8B-B14F-4D97-AF65-F5344CB8AC3E}">
        <p14:creationId xmlns:p14="http://schemas.microsoft.com/office/powerpoint/2010/main" val="1020646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r>
              <a:rPr lang="ja-JP" altLang="en-US" dirty="0">
                <a:latin typeface="SimSun" panose="02010600030101010101" pitchFamily="2" charset="-122"/>
                <a:ea typeface="SimSun" panose="02010600030101010101" pitchFamily="2" charset="-122"/>
              </a:rPr>
              <a:t>◆</a:t>
            </a:r>
            <a:r>
              <a:rPr lang="zh-CN" altLang="en-US" b="1" dirty="0" smtClean="0">
                <a:latin typeface="SimSun" panose="02010600030101010101" pitchFamily="2" charset="-122"/>
                <a:ea typeface="SimSun" panose="02010600030101010101" pitchFamily="2" charset="-122"/>
              </a:rPr>
              <a:t>思考和原型（</a:t>
            </a:r>
            <a:r>
              <a:rPr lang="en-US" altLang="zh-CN" b="1" dirty="0">
                <a:latin typeface="SimSun" panose="02010600030101010101" pitchFamily="2" charset="-122"/>
                <a:ea typeface="SimSun" panose="02010600030101010101" pitchFamily="2" charset="-122"/>
              </a:rPr>
              <a:t>IDEATE &amp; </a:t>
            </a:r>
            <a:r>
              <a:rPr lang="en-US" altLang="zh-CN" b="1" dirty="0" smtClean="0">
                <a:latin typeface="SimSun" panose="02010600030101010101" pitchFamily="2" charset="-122"/>
                <a:ea typeface="SimSun" panose="02010600030101010101" pitchFamily="2" charset="-122"/>
              </a:rPr>
              <a:t>PROTOTYPE</a:t>
            </a:r>
            <a:r>
              <a:rPr lang="zh-CN" altLang="en-US" b="1" dirty="0" smtClean="0">
                <a:latin typeface="SimSun" panose="02010600030101010101" pitchFamily="2" charset="-122"/>
                <a:ea typeface="SimSun" panose="02010600030101010101" pitchFamily="2" charset="-122"/>
              </a:rPr>
              <a:t>）</a:t>
            </a:r>
            <a:endParaRPr lang="en-US" altLang="zh-CN" b="1" dirty="0" smtClean="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思考和原型阶段是关于想法的发散和收敛。针对描述阶段建立的观点，探索所有</a:t>
            </a:r>
            <a:r>
              <a:rPr lang="zh-CN" altLang="en-US" dirty="0">
                <a:latin typeface="SimSun" panose="02010600030101010101" pitchFamily="2" charset="-122"/>
                <a:ea typeface="SimSun" panose="02010600030101010101" pitchFamily="2" charset="-122"/>
              </a:rPr>
              <a:t>可能的解决办法。 </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非</a:t>
            </a:r>
            <a:r>
              <a:rPr lang="zh-CN" altLang="en-US" dirty="0">
                <a:latin typeface="SimSun" panose="02010600030101010101" pitchFamily="2" charset="-122"/>
                <a:ea typeface="SimSun" panose="02010600030101010101" pitchFamily="2" charset="-122"/>
              </a:rPr>
              <a:t>常</a:t>
            </a:r>
            <a:r>
              <a:rPr lang="zh-CN" altLang="en-US" dirty="0" smtClean="0">
                <a:latin typeface="SimSun" panose="02010600030101010101" pitchFamily="2" charset="-122"/>
                <a:ea typeface="SimSun" panose="02010600030101010101" pitchFamily="2" charset="-122"/>
              </a:rPr>
              <a:t>重要的一点是所有的想法都被认同并且所有人都会克制自己的判断</a:t>
            </a:r>
            <a:r>
              <a:rPr lang="zh-CN" altLang="en-US" dirty="0">
                <a:latin typeface="SimSun" panose="02010600030101010101" pitchFamily="2" charset="-122"/>
                <a:ea typeface="SimSun" panose="02010600030101010101" pitchFamily="2" charset="-122"/>
              </a:rPr>
              <a:t>。整个思考阶段，</a:t>
            </a:r>
            <a:r>
              <a:rPr lang="zh-CN" altLang="en-US" dirty="0" smtClean="0">
                <a:latin typeface="SimSun" panose="02010600030101010101" pitchFamily="2" charset="-122"/>
                <a:ea typeface="SimSun" panose="02010600030101010101" pitchFamily="2" charset="-122"/>
              </a:rPr>
              <a:t>最可行的想法会通过快速原型技术进行更深入的研究。</a:t>
            </a:r>
            <a:endParaRPr lang="en-US" altLang="zh-CN"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动态的实施方法</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4/6</a:t>
            </a:r>
            <a:r>
              <a:rPr lang="zh-CN" altLang="en-US" dirty="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14</a:t>
            </a:fld>
            <a:endParaRPr lang="en-US" dirty="0"/>
          </a:p>
        </p:txBody>
      </p:sp>
    </p:spTree>
    <p:extLst>
      <p:ext uri="{BB962C8B-B14F-4D97-AF65-F5344CB8AC3E}">
        <p14:creationId xmlns:p14="http://schemas.microsoft.com/office/powerpoint/2010/main" val="334079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318053" y="1261839"/>
            <a:ext cx="8799443" cy="5191969"/>
          </a:xfrm>
          <a:effectLst/>
          <a:sp3d/>
        </p:spPr>
        <p:txBody>
          <a:bodyPr/>
          <a:lstStyle/>
          <a:p>
            <a:pPr marL="0" indent="0">
              <a:buNone/>
            </a:pPr>
            <a:r>
              <a:rPr lang="ja-JP" altLang="en-US" dirty="0">
                <a:latin typeface="SimSun" panose="02010600030101010101" pitchFamily="2" charset="-122"/>
                <a:ea typeface="SimSun" panose="02010600030101010101" pitchFamily="2" charset="-122"/>
              </a:rPr>
              <a:t>◆</a:t>
            </a:r>
            <a:r>
              <a:rPr lang="zh-CN" altLang="en-US" b="1" dirty="0" smtClean="0">
                <a:latin typeface="SimSun" panose="02010600030101010101" pitchFamily="2" charset="-122"/>
                <a:ea typeface="SimSun" panose="02010600030101010101" pitchFamily="2" charset="-122"/>
              </a:rPr>
              <a:t>测试（</a:t>
            </a:r>
            <a:r>
              <a:rPr lang="en-US" altLang="zh-CN" b="1" dirty="0" smtClean="0">
                <a:latin typeface="SimSun" panose="02010600030101010101" pitchFamily="2" charset="-122"/>
                <a:ea typeface="SimSun" panose="02010600030101010101" pitchFamily="2" charset="-122"/>
              </a:rPr>
              <a:t>TEST</a:t>
            </a:r>
            <a:r>
              <a:rPr lang="zh-CN" altLang="en-US" b="1" dirty="0" smtClean="0">
                <a:latin typeface="SimSun" panose="02010600030101010101" pitchFamily="2" charset="-122"/>
                <a:ea typeface="SimSun" panose="02010600030101010101" pitchFamily="2" charset="-122"/>
              </a:rPr>
              <a:t>）</a:t>
            </a:r>
            <a:endParaRPr lang="en-US" altLang="zh-CN" b="1" dirty="0" smtClean="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通过早期开发粗略的</a:t>
            </a:r>
            <a:r>
              <a:rPr lang="zh-CN" altLang="en-US" dirty="0">
                <a:latin typeface="SimSun" panose="02010600030101010101" pitchFamily="2" charset="-122"/>
                <a:ea typeface="SimSun" panose="02010600030101010101" pitchFamily="2" charset="-122"/>
              </a:rPr>
              <a:t>原型，团队成员可以分享和获得反馈。</a:t>
            </a:r>
            <a:r>
              <a:rPr lang="zh-CN" altLang="en-US" dirty="0" smtClean="0">
                <a:latin typeface="SimSun" panose="02010600030101010101" pitchFamily="2" charset="-122"/>
                <a:ea typeface="SimSun" panose="02010600030101010101" pitchFamily="2" charset="-122"/>
              </a:rPr>
              <a:t>这有助于淘汰不太可行的想法</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或找</a:t>
            </a:r>
            <a:r>
              <a:rPr lang="zh-CN" altLang="en-US" dirty="0">
                <a:latin typeface="SimSun" panose="02010600030101010101" pitchFamily="2" charset="-122"/>
                <a:ea typeface="SimSun" panose="02010600030101010101" pitchFamily="2" charset="-122"/>
              </a:rPr>
              <a:t>出最有价值的部分</a:t>
            </a:r>
            <a:r>
              <a:rPr lang="zh-CN" altLang="en-US" dirty="0" smtClean="0">
                <a:latin typeface="SimSun" panose="02010600030101010101" pitchFamily="2" charset="-122"/>
                <a:ea typeface="SimSun" panose="02010600030101010101" pitchFamily="2" charset="-122"/>
              </a:rPr>
              <a:t>，来精炼和</a:t>
            </a:r>
            <a:r>
              <a:rPr lang="zh-CN" altLang="en-US" dirty="0">
                <a:latin typeface="SimSun" panose="02010600030101010101" pitchFamily="2" charset="-122"/>
                <a:ea typeface="SimSun" panose="02010600030101010101" pitchFamily="2" charset="-122"/>
              </a:rPr>
              <a:t>改善。</a:t>
            </a:r>
            <a:r>
              <a:rPr lang="zh-CN" altLang="en-US" dirty="0" smtClean="0">
                <a:latin typeface="SimSun" panose="02010600030101010101" pitchFamily="2" charset="-122"/>
                <a:ea typeface="SimSun" panose="02010600030101010101" pitchFamily="2" charset="-122"/>
              </a:rPr>
              <a:t>团队使用</a:t>
            </a:r>
            <a:r>
              <a:rPr lang="zh-CN" altLang="en-US" dirty="0">
                <a:latin typeface="SimSun" panose="02010600030101010101" pitchFamily="2" charset="-122"/>
                <a:ea typeface="SimSun" panose="02010600030101010101" pitchFamily="2" charset="-122"/>
              </a:rPr>
              <a:t>保</a:t>
            </a:r>
            <a:r>
              <a:rPr lang="zh-CN" altLang="en-US" dirty="0" smtClean="0">
                <a:latin typeface="SimSun" panose="02010600030101010101" pitchFamily="2" charset="-122"/>
                <a:ea typeface="SimSun" panose="02010600030101010101" pitchFamily="2" charset="-122"/>
              </a:rPr>
              <a:t>真度不断提</a:t>
            </a:r>
            <a:r>
              <a:rPr lang="zh-CN" altLang="en-US" dirty="0">
                <a:latin typeface="SimSun" panose="02010600030101010101" pitchFamily="2" charset="-122"/>
                <a:ea typeface="SimSun" panose="02010600030101010101" pitchFamily="2" charset="-122"/>
              </a:rPr>
              <a:t>高的</a:t>
            </a:r>
            <a:r>
              <a:rPr lang="zh-CN" altLang="en-US" dirty="0" smtClean="0">
                <a:latin typeface="SimSun" panose="02010600030101010101" pitchFamily="2" charset="-122"/>
                <a:ea typeface="SimSun" panose="02010600030101010101" pitchFamily="2" charset="-122"/>
              </a:rPr>
              <a:t>原型来进行</a:t>
            </a:r>
            <a:r>
              <a:rPr lang="zh-CN" altLang="en-US" dirty="0">
                <a:latin typeface="SimSun" panose="02010600030101010101" pitchFamily="2" charset="-122"/>
                <a:ea typeface="SimSun" panose="02010600030101010101" pitchFamily="2" charset="-122"/>
              </a:rPr>
              <a:t>解决方</a:t>
            </a:r>
            <a:r>
              <a:rPr lang="zh-CN" altLang="en-US" dirty="0" smtClean="0">
                <a:latin typeface="SimSun" panose="02010600030101010101" pitchFamily="2" charset="-122"/>
                <a:ea typeface="SimSun" panose="02010600030101010101" pitchFamily="2" charset="-122"/>
              </a:rPr>
              <a:t>案</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的迭代测试。 </a:t>
            </a:r>
            <a:endParaRPr lang="en-US" altLang="zh-CN" dirty="0" smtClean="0">
              <a:latin typeface="SimSun" panose="02010600030101010101" pitchFamily="2" charset="-122"/>
              <a:ea typeface="SimSun" panose="02010600030101010101" pitchFamily="2" charset="-122"/>
            </a:endParaRPr>
          </a:p>
          <a:p>
            <a:endParaRPr lang="en-US" altLang="zh-CN" sz="800"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通过这个过程，</a:t>
            </a:r>
            <a:r>
              <a:rPr lang="zh-CN" altLang="en-US" dirty="0">
                <a:latin typeface="SimSun" panose="02010600030101010101" pitchFamily="2" charset="-122"/>
                <a:ea typeface="SimSun" panose="02010600030101010101" pitchFamily="2" charset="-122"/>
              </a:rPr>
              <a:t>团队开发和测试所有</a:t>
            </a:r>
            <a:r>
              <a:rPr lang="zh-CN" altLang="en-US" dirty="0" smtClean="0">
                <a:latin typeface="SimSun" panose="02010600030101010101" pitchFamily="2" charset="-122"/>
                <a:ea typeface="SimSun" panose="02010600030101010101" pitchFamily="2" charset="-122"/>
              </a:rPr>
              <a:t>必需的组件，描绘出需求的特点，找到无法正常发挥</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作用的元素，并加以改造，根据实际的需要回顾之前的步骤。</a:t>
            </a:r>
            <a:endParaRPr lang="en-US" altLang="zh-CN" dirty="0" smtClean="0">
              <a:latin typeface="SimSun" panose="02010600030101010101" pitchFamily="2" charset="-122"/>
              <a:ea typeface="SimSun" panose="02010600030101010101" pitchFamily="2" charset="-122"/>
            </a:endParaRPr>
          </a:p>
          <a:p>
            <a:endParaRPr lang="en-US" altLang="zh-CN" sz="800"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常用方法</a:t>
            </a:r>
            <a:endParaRPr lang="en-US" altLang="zh-CN" dirty="0" smtClean="0">
              <a:latin typeface="SimSun" panose="02010600030101010101" pitchFamily="2" charset="-122"/>
              <a:ea typeface="SimSun" panose="02010600030101010101" pitchFamily="2" charset="-122"/>
            </a:endParaRPr>
          </a:p>
          <a:p>
            <a:pPr marL="0" indent="0">
              <a:buNone/>
            </a:pPr>
            <a:r>
              <a:rPr lang="zh-CN" altLang="en-US" dirty="0" smtClean="0">
                <a:latin typeface="SimSun" panose="02010600030101010101" pitchFamily="2" charset="-122"/>
                <a:ea typeface="SimSun" panose="02010600030101010101" pitchFamily="2" charset="-122"/>
              </a:rPr>
              <a:t>  </a:t>
            </a:r>
            <a:r>
              <a:rPr lang="en-US" altLang="ja-JP" b="1" dirty="0" smtClean="0"/>
              <a:t>A-B Testing</a:t>
            </a:r>
            <a:r>
              <a:rPr lang="zh-CN" altLang="en-US" b="1" dirty="0" smtClean="0"/>
              <a:t>：</a:t>
            </a:r>
            <a:r>
              <a:rPr lang="zh-CN" altLang="en-US" sz="1400" dirty="0" smtClean="0">
                <a:latin typeface="SimSun" panose="02010600030101010101" pitchFamily="2" charset="-122"/>
                <a:ea typeface="SimSun" panose="02010600030101010101" pitchFamily="2" charset="-122"/>
              </a:rPr>
              <a:t>就是为同一个目标制定两个方案，</a:t>
            </a:r>
            <a:r>
              <a:rPr lang="zh-CN" altLang="en-US" sz="1400" dirty="0">
                <a:latin typeface="SimSun" panose="02010600030101010101" pitchFamily="2" charset="-122"/>
                <a:ea typeface="SimSun" panose="02010600030101010101" pitchFamily="2" charset="-122"/>
              </a:rPr>
              <a:t>让一部分用户使用 </a:t>
            </a:r>
            <a:r>
              <a:rPr lang="en-US" altLang="zh-CN" sz="1400" dirty="0">
                <a:latin typeface="SimSun" panose="02010600030101010101" pitchFamily="2" charset="-122"/>
                <a:ea typeface="SimSun" panose="02010600030101010101" pitchFamily="2" charset="-122"/>
              </a:rPr>
              <a:t>A </a:t>
            </a:r>
            <a:r>
              <a:rPr lang="zh-CN" altLang="en-US" sz="1400" dirty="0">
                <a:latin typeface="SimSun" panose="02010600030101010101" pitchFamily="2" charset="-122"/>
                <a:ea typeface="SimSun" panose="02010600030101010101" pitchFamily="2" charset="-122"/>
              </a:rPr>
              <a:t>方案</a:t>
            </a:r>
            <a:r>
              <a:rPr lang="zh-CN" altLang="en-US" sz="1400" dirty="0" smtClean="0">
                <a:latin typeface="SimSun" panose="02010600030101010101" pitchFamily="2" charset="-122"/>
                <a:ea typeface="SimSun" panose="02010600030101010101" pitchFamily="2" charset="-122"/>
              </a:rPr>
              <a:t>，另一部分用户</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使用 </a:t>
            </a:r>
            <a:r>
              <a:rPr lang="en-US" altLang="zh-CN" sz="1400" dirty="0">
                <a:latin typeface="SimSun" panose="02010600030101010101" pitchFamily="2" charset="-122"/>
                <a:ea typeface="SimSun" panose="02010600030101010101" pitchFamily="2" charset="-122"/>
              </a:rPr>
              <a:t>B </a:t>
            </a:r>
            <a:r>
              <a:rPr lang="zh-CN" altLang="en-US" sz="1400" dirty="0">
                <a:latin typeface="SimSun" panose="02010600030101010101" pitchFamily="2" charset="-122"/>
                <a:ea typeface="SimSun" panose="02010600030101010101" pitchFamily="2" charset="-122"/>
              </a:rPr>
              <a:t>方案，记录下用户的使用情况，看哪个方案更符合设计目标。</a:t>
            </a:r>
            <a:endParaRPr lang="en-US" altLang="ja-JP" sz="1400" dirty="0">
              <a:latin typeface="SimSun" panose="02010600030101010101" pitchFamily="2" charset="-122"/>
              <a:ea typeface="SimSun" panose="02010600030101010101" pitchFamily="2" charset="-122"/>
            </a:endParaRPr>
          </a:p>
          <a:p>
            <a:pPr marL="0" indent="0">
              <a:buNone/>
            </a:pPr>
            <a:r>
              <a:rPr lang="zh-CN" altLang="en-US" b="1" dirty="0" smtClean="0"/>
              <a:t>   </a:t>
            </a:r>
            <a:r>
              <a:rPr lang="en-US" altLang="ja-JP" b="1" dirty="0" smtClean="0"/>
              <a:t>Desirability Testing</a:t>
            </a:r>
            <a:r>
              <a:rPr lang="zh-CN" altLang="en-US" b="1" dirty="0" smtClean="0"/>
              <a:t>：</a:t>
            </a:r>
            <a:r>
              <a:rPr lang="zh-CN" altLang="en-US" sz="1400" dirty="0" smtClean="0">
                <a:latin typeface="SimSun" panose="02010600030101010101" pitchFamily="2" charset="-122"/>
                <a:ea typeface="SimSun" panose="02010600030101010101" pitchFamily="2" charset="-122"/>
              </a:rPr>
              <a:t>期望测试，关注用户对产品的感性体验。通过各种手段来捕捉用户的期望。</a:t>
            </a:r>
            <a:endParaRPr lang="en-US" altLang="ja-JP" sz="1400" dirty="0">
              <a:latin typeface="SimSun" panose="02010600030101010101" pitchFamily="2" charset="-122"/>
              <a:ea typeface="SimSun" panose="02010600030101010101" pitchFamily="2" charset="-122"/>
            </a:endParaRPr>
          </a:p>
          <a:p>
            <a:pPr marL="0" indent="0">
              <a:buNone/>
            </a:pPr>
            <a:r>
              <a:rPr lang="zh-CN" altLang="en-US" b="1" dirty="0" smtClean="0"/>
              <a:t>   </a:t>
            </a:r>
            <a:r>
              <a:rPr lang="en-US" altLang="ja-JP" b="1" dirty="0" smtClean="0"/>
              <a:t>Multivariate Testing</a:t>
            </a:r>
            <a:r>
              <a:rPr lang="zh-CN" altLang="en-US" b="1" dirty="0" smtClean="0"/>
              <a:t>：</a:t>
            </a:r>
            <a:r>
              <a:rPr lang="zh-CN" altLang="en-US" sz="1400" dirty="0" smtClean="0">
                <a:latin typeface="SimSun" panose="02010600030101010101" pitchFamily="2" charset="-122"/>
                <a:ea typeface="SimSun" panose="02010600030101010101" pitchFamily="2" charset="-122"/>
              </a:rPr>
              <a:t>多元测试类似于</a:t>
            </a:r>
            <a:r>
              <a:rPr lang="en-US" altLang="zh-CN" sz="1400" dirty="0">
                <a:latin typeface="SimSun" panose="02010600030101010101" pitchFamily="2" charset="-122"/>
                <a:ea typeface="SimSun" panose="02010600030101010101" pitchFamily="2" charset="-122"/>
              </a:rPr>
              <a:t>A/B</a:t>
            </a:r>
            <a:r>
              <a:rPr lang="zh-CN" altLang="en-US" sz="1400" dirty="0">
                <a:latin typeface="SimSun" panose="02010600030101010101" pitchFamily="2" charset="-122"/>
                <a:ea typeface="SimSun" panose="02010600030101010101" pitchFamily="2" charset="-122"/>
              </a:rPr>
              <a:t>测试，但包含更多的选择</a:t>
            </a:r>
            <a:r>
              <a:rPr lang="zh-CN" altLang="en-US" sz="1400" dirty="0" smtClean="0">
                <a:latin typeface="SimSun" panose="02010600030101010101" pitchFamily="2" charset="-122"/>
                <a:ea typeface="SimSun" panose="02010600030101010101" pitchFamily="2" charset="-122"/>
              </a:rPr>
              <a:t>。</a:t>
            </a:r>
            <a:r>
              <a:rPr lang="zh-CN" altLang="en-US" sz="1400" dirty="0">
                <a:latin typeface="SimSun" panose="02010600030101010101" pitchFamily="2" charset="-122"/>
                <a:ea typeface="SimSun" panose="02010600030101010101" pitchFamily="2" charset="-122"/>
              </a:rPr>
              <a:t>例如一个动态网站可以</a:t>
            </a:r>
            <a:r>
              <a:rPr lang="zh-CN" altLang="en-US" sz="1400" dirty="0" smtClean="0">
                <a:latin typeface="SimSun" panose="02010600030101010101" pitchFamily="2" charset="-122"/>
                <a:ea typeface="SimSun" panose="02010600030101010101" pitchFamily="2" charset="-122"/>
              </a:rPr>
              <a:t>提供</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不同版本的页面给用户。测试各因素的影响，</a:t>
            </a:r>
            <a:r>
              <a:rPr lang="zh-CN" altLang="en-US" sz="1400" dirty="0">
                <a:latin typeface="SimSun" panose="02010600030101010101" pitchFamily="2" charset="-122"/>
                <a:ea typeface="SimSun" panose="02010600030101010101" pitchFamily="2" charset="-122"/>
              </a:rPr>
              <a:t>例如：文本</a:t>
            </a:r>
            <a:r>
              <a:rPr lang="zh-CN" altLang="en-US" sz="1400" dirty="0" smtClean="0">
                <a:latin typeface="SimSun" panose="02010600030101010101" pitchFamily="2" charset="-122"/>
                <a:ea typeface="SimSun" panose="02010600030101010101" pitchFamily="2" charset="-122"/>
              </a:rPr>
              <a:t>，布局，背景颜</a:t>
            </a:r>
            <a:r>
              <a:rPr lang="zh-CN" altLang="en-US" sz="1400" dirty="0">
                <a:latin typeface="SimSun" panose="02010600030101010101" pitchFamily="2" charset="-122"/>
                <a:ea typeface="SimSun" panose="02010600030101010101" pitchFamily="2" charset="-122"/>
              </a:rPr>
              <a:t>色</a:t>
            </a:r>
            <a:r>
              <a:rPr lang="zh-CN" altLang="en-US" sz="1400" dirty="0" smtClean="0">
                <a:latin typeface="SimSun" panose="02010600030101010101" pitchFamily="2" charset="-122"/>
                <a:ea typeface="SimSun" panose="02010600030101010101" pitchFamily="2" charset="-122"/>
              </a:rPr>
              <a:t>等</a:t>
            </a:r>
            <a:endParaRPr lang="en-US" altLang="ja-JP" sz="1400" dirty="0">
              <a:latin typeface="SimSun" panose="02010600030101010101" pitchFamily="2" charset="-122"/>
              <a:ea typeface="SimSun" panose="02010600030101010101" pitchFamily="2" charset="-122"/>
            </a:endParaRPr>
          </a:p>
          <a:p>
            <a:pPr marL="0" indent="0">
              <a:buNone/>
            </a:pPr>
            <a:r>
              <a:rPr lang="zh-CN" altLang="en-US" b="1" dirty="0" smtClean="0"/>
              <a:t>   </a:t>
            </a:r>
            <a:r>
              <a:rPr lang="en-US" altLang="ja-JP" b="1" dirty="0" smtClean="0"/>
              <a:t>Proof-of-Concept</a:t>
            </a:r>
            <a:r>
              <a:rPr lang="zh-CN" altLang="en-US" b="1" dirty="0" smtClean="0"/>
              <a:t>：</a:t>
            </a:r>
            <a:r>
              <a:rPr lang="zh-CN" altLang="en-US" sz="1400" dirty="0">
                <a:latin typeface="SimSun" panose="02010600030101010101" pitchFamily="2" charset="-122"/>
                <a:ea typeface="SimSun" panose="02010600030101010101" pitchFamily="2" charset="-122"/>
              </a:rPr>
              <a:t>根据特定客户的特定业务需求而设计的软件、硬件原型的解决方案</a:t>
            </a:r>
            <a:r>
              <a:rPr lang="zh-CN" altLang="en-US" sz="1400" dirty="0" smtClean="0">
                <a:latin typeface="SimSun" panose="02010600030101010101" pitchFamily="2" charset="-122"/>
                <a:ea typeface="SimSun" panose="02010600030101010101" pitchFamily="2" charset="-122"/>
              </a:rPr>
              <a:t>。目的是为客</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户确定合适的系统组成</a:t>
            </a:r>
            <a:r>
              <a:rPr lang="zh-CN" altLang="en-US" sz="1400" dirty="0">
                <a:latin typeface="SimSun" panose="02010600030101010101" pitchFamily="2" charset="-122"/>
                <a:ea typeface="SimSun" panose="02010600030101010101" pitchFamily="2" charset="-122"/>
              </a:rPr>
              <a:t>、</a:t>
            </a:r>
            <a:r>
              <a:rPr lang="zh-CN" altLang="en-US" sz="1400" dirty="0" smtClean="0">
                <a:latin typeface="SimSun" panose="02010600030101010101" pitchFamily="2" charset="-122"/>
                <a:ea typeface="SimSun" panose="02010600030101010101" pitchFamily="2" charset="-122"/>
              </a:rPr>
              <a:t>软件产品</a:t>
            </a:r>
            <a:r>
              <a:rPr lang="zh-CN" altLang="en-US" sz="1400" dirty="0">
                <a:latin typeface="SimSun" panose="02010600030101010101" pitchFamily="2" charset="-122"/>
                <a:ea typeface="SimSun" panose="02010600030101010101" pitchFamily="2" charset="-122"/>
              </a:rPr>
              <a:t>版本、方案的服务需</a:t>
            </a:r>
            <a:r>
              <a:rPr lang="zh-CN" altLang="en-US" sz="1400" dirty="0" smtClean="0">
                <a:latin typeface="SimSun" panose="02010600030101010101" pitchFamily="2" charset="-122"/>
                <a:ea typeface="SimSun" panose="02010600030101010101" pitchFamily="2" charset="-122"/>
              </a:rPr>
              <a:t>求等，及建议</a:t>
            </a:r>
            <a:r>
              <a:rPr lang="zh-CN" altLang="en-US" sz="1400" dirty="0">
                <a:latin typeface="SimSun" panose="02010600030101010101" pitchFamily="2" charset="-122"/>
                <a:ea typeface="SimSun" panose="02010600030101010101" pitchFamily="2" charset="-122"/>
              </a:rPr>
              <a:t>的方案是否</a:t>
            </a:r>
            <a:r>
              <a:rPr lang="zh-CN" altLang="en-US" sz="1400" dirty="0" smtClean="0">
                <a:latin typeface="SimSun" panose="02010600030101010101" pitchFamily="2" charset="-122"/>
                <a:ea typeface="SimSun" panose="02010600030101010101" pitchFamily="2" charset="-122"/>
              </a:rPr>
              <a:t>可行</a:t>
            </a:r>
            <a:endParaRPr lang="en-US" altLang="ja-JP" sz="1400" dirty="0">
              <a:latin typeface="SimSun" panose="02010600030101010101" pitchFamily="2" charset="-122"/>
              <a:ea typeface="SimSun" panose="02010600030101010101" pitchFamily="2" charset="-122"/>
            </a:endParaRPr>
          </a:p>
          <a:p>
            <a:pPr marL="0" indent="0">
              <a:buNone/>
            </a:pPr>
            <a:r>
              <a:rPr lang="zh-CN" altLang="en-US" b="1" dirty="0" smtClean="0"/>
              <a:t>   </a:t>
            </a:r>
            <a:r>
              <a:rPr lang="en-US" altLang="ja-JP" b="1" dirty="0" smtClean="0"/>
              <a:t>Feedback </a:t>
            </a:r>
            <a:r>
              <a:rPr lang="en-US" altLang="ja-JP" b="1" dirty="0"/>
              <a:t>and </a:t>
            </a:r>
            <a:r>
              <a:rPr lang="en-US" altLang="ja-JP" b="1" dirty="0" smtClean="0"/>
              <a:t>Surveys</a:t>
            </a:r>
            <a:r>
              <a:rPr lang="zh-CN" altLang="en-US" b="1" dirty="0" smtClean="0"/>
              <a:t>：</a:t>
            </a:r>
            <a:r>
              <a:rPr lang="zh-CN" altLang="en-US" sz="1400" dirty="0">
                <a:latin typeface="SimSun" panose="02010600030101010101" pitchFamily="2" charset="-122"/>
                <a:ea typeface="SimSun" panose="02010600030101010101" pitchFamily="2" charset="-122"/>
              </a:rPr>
              <a:t>基于问卷形式的反馈和调查</a:t>
            </a:r>
            <a:endParaRPr lang="en-US" altLang="ja-JP" sz="1400" dirty="0">
              <a:latin typeface="SimSun" panose="02010600030101010101" pitchFamily="2" charset="-122"/>
              <a:ea typeface="SimSun" panose="02010600030101010101" pitchFamily="2" charset="-122"/>
            </a:endParaRPr>
          </a:p>
          <a:p>
            <a:pPr marL="0" indent="0">
              <a:buNone/>
            </a:pPr>
            <a:endParaRPr lang="en-US" altLang="zh-CN" sz="1400"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动态的实施方法</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5/6</a:t>
            </a:r>
            <a:r>
              <a:rPr lang="zh-CN" altLang="en-US" dirty="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15</a:t>
            </a:fld>
            <a:endParaRPr lang="en-US" dirty="0"/>
          </a:p>
        </p:txBody>
      </p:sp>
    </p:spTree>
    <p:extLst>
      <p:ext uri="{BB962C8B-B14F-4D97-AF65-F5344CB8AC3E}">
        <p14:creationId xmlns:p14="http://schemas.microsoft.com/office/powerpoint/2010/main" val="1660293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r>
              <a:rPr lang="ja-JP" altLang="en-US" dirty="0">
                <a:latin typeface="SimSun" panose="02010600030101010101" pitchFamily="2" charset="-122"/>
                <a:ea typeface="SimSun" panose="02010600030101010101" pitchFamily="2" charset="-122"/>
              </a:rPr>
              <a:t>◆</a:t>
            </a:r>
            <a:r>
              <a:rPr lang="zh-CN" altLang="en-US" b="1" dirty="0" smtClean="0">
                <a:latin typeface="SimSun" panose="02010600030101010101" pitchFamily="2" charset="-122"/>
                <a:ea typeface="SimSun" panose="02010600030101010101" pitchFamily="2" charset="-122"/>
              </a:rPr>
              <a:t>执</a:t>
            </a:r>
            <a:r>
              <a:rPr lang="zh-CN" altLang="en-US" b="1" dirty="0">
                <a:latin typeface="SimSun" panose="02010600030101010101" pitchFamily="2" charset="-122"/>
                <a:ea typeface="SimSun" panose="02010600030101010101" pitchFamily="2" charset="-122"/>
              </a:rPr>
              <a:t>行</a:t>
            </a:r>
            <a:r>
              <a:rPr lang="zh-CN" altLang="en-US" b="1" dirty="0" smtClean="0">
                <a:latin typeface="SimSun" panose="02010600030101010101" pitchFamily="2" charset="-122"/>
                <a:ea typeface="SimSun" panose="02010600030101010101" pitchFamily="2" charset="-122"/>
              </a:rPr>
              <a:t>（</a:t>
            </a:r>
            <a:r>
              <a:rPr lang="en-US" altLang="zh-CN" b="1" dirty="0" smtClean="0">
                <a:latin typeface="SimSun" panose="02010600030101010101" pitchFamily="2" charset="-122"/>
                <a:ea typeface="SimSun" panose="02010600030101010101" pitchFamily="2" charset="-122"/>
              </a:rPr>
              <a:t>IMPLEMENT</a:t>
            </a:r>
            <a:r>
              <a:rPr lang="zh-CN" altLang="en-US" b="1" dirty="0" smtClean="0">
                <a:latin typeface="SimSun" panose="02010600030101010101" pitchFamily="2" charset="-122"/>
                <a:ea typeface="SimSun" panose="02010600030101010101" pitchFamily="2" charset="-122"/>
              </a:rPr>
              <a:t>）</a:t>
            </a:r>
            <a:endParaRPr lang="en-US" altLang="zh-CN" b="1" dirty="0" smtClean="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对选定的解决方案进一步开发、发布和集成。</a:t>
            </a:r>
            <a:r>
              <a:rPr lang="zh-CN" altLang="en-US" dirty="0">
                <a:latin typeface="SimSun" panose="02010600030101010101" pitchFamily="2" charset="-122"/>
                <a:ea typeface="SimSun" panose="02010600030101010101" pitchFamily="2" charset="-122"/>
              </a:rPr>
              <a:t>通常的解决方案</a:t>
            </a:r>
            <a:r>
              <a:rPr lang="zh-CN" altLang="en-US" dirty="0" smtClean="0">
                <a:latin typeface="SimSun" panose="02010600030101010101" pitchFamily="2" charset="-122"/>
                <a:ea typeface="SimSun" panose="02010600030101010101" pitchFamily="2" charset="-122"/>
              </a:rPr>
              <a:t>是在推广之后再进行进一步的监测和改善。</a:t>
            </a:r>
            <a:endParaRPr lang="en-US" altLang="zh-CN"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常用方法</a:t>
            </a:r>
            <a:endParaRPr lang="en-US" altLang="zh-CN" dirty="0">
              <a:latin typeface="SimSun" panose="02010600030101010101" pitchFamily="2" charset="-122"/>
              <a:ea typeface="SimSun" panose="02010600030101010101" pitchFamily="2" charset="-122"/>
            </a:endParaRPr>
          </a:p>
          <a:p>
            <a:pPr marL="0" indent="0">
              <a:spcBef>
                <a:spcPct val="4000"/>
              </a:spcBef>
              <a:buNone/>
            </a:pPr>
            <a:r>
              <a:rPr lang="zh-CN" altLang="en-US" b="1" dirty="0" smtClean="0"/>
              <a:t>   </a:t>
            </a:r>
            <a:r>
              <a:rPr lang="en-US" altLang="ja-JP" b="1" dirty="0" smtClean="0"/>
              <a:t>Analytics</a:t>
            </a:r>
            <a:r>
              <a:rPr lang="zh-CN" altLang="en-US" b="1" dirty="0" smtClean="0"/>
              <a:t>：</a:t>
            </a:r>
            <a:r>
              <a:rPr lang="zh-CN" altLang="en-US" dirty="0" smtClean="0">
                <a:latin typeface="SimSun" panose="02010600030101010101" pitchFamily="2" charset="-122"/>
                <a:ea typeface="SimSun" panose="02010600030101010101" pitchFamily="2" charset="-122"/>
              </a:rPr>
              <a:t>各种分析模型和专业的分析软件</a:t>
            </a:r>
            <a:endParaRPr lang="en-US" altLang="zh-CN" dirty="0" smtClean="0">
              <a:latin typeface="SimSun" panose="02010600030101010101" pitchFamily="2" charset="-122"/>
              <a:ea typeface="SimSun" panose="02010600030101010101" pitchFamily="2" charset="-122"/>
            </a:endParaRPr>
          </a:p>
          <a:p>
            <a:pPr marL="0" indent="0">
              <a:spcBef>
                <a:spcPct val="4000"/>
              </a:spcBef>
              <a:buNone/>
            </a:pPr>
            <a:endParaRPr lang="en-US" altLang="ja-JP" dirty="0">
              <a:latin typeface="SimSun" panose="02010600030101010101" pitchFamily="2" charset="-122"/>
              <a:ea typeface="SimSun" panose="02010600030101010101" pitchFamily="2" charset="-122"/>
            </a:endParaRPr>
          </a:p>
          <a:p>
            <a:pPr marL="0" indent="0">
              <a:spcBef>
                <a:spcPct val="4000"/>
              </a:spcBef>
              <a:buNone/>
            </a:pPr>
            <a:r>
              <a:rPr lang="zh-CN" altLang="en-US" b="1" dirty="0" smtClean="0"/>
              <a:t>   </a:t>
            </a:r>
            <a:r>
              <a:rPr lang="en-US" altLang="ja-JP" b="1" dirty="0" smtClean="0"/>
              <a:t>Market Reactions</a:t>
            </a:r>
            <a:r>
              <a:rPr lang="zh-CN" altLang="en-US" b="1" dirty="0" smtClean="0"/>
              <a:t>：</a:t>
            </a:r>
            <a:r>
              <a:rPr lang="zh-CN" altLang="en-US" dirty="0">
                <a:latin typeface="SimSun" panose="02010600030101010101" pitchFamily="2" charset="-122"/>
                <a:ea typeface="SimSun" panose="02010600030101010101" pitchFamily="2" charset="-122"/>
              </a:rPr>
              <a:t>市场反应</a:t>
            </a:r>
            <a:endParaRPr lang="en-US" altLang="ja-JP" dirty="0">
              <a:latin typeface="SimSun" panose="02010600030101010101" pitchFamily="2" charset="-122"/>
              <a:ea typeface="SimSun" panose="02010600030101010101" pitchFamily="2" charset="-122"/>
            </a:endParaRPr>
          </a:p>
          <a:p>
            <a:pPr marL="0" indent="0">
              <a:spcBef>
                <a:spcPct val="4000"/>
              </a:spcBef>
              <a:buNone/>
            </a:pPr>
            <a:endParaRPr lang="en-US" altLang="zh-CN" b="1" dirty="0" smtClean="0"/>
          </a:p>
          <a:p>
            <a:pPr marL="0" indent="0">
              <a:spcBef>
                <a:spcPct val="4000"/>
              </a:spcBef>
              <a:buNone/>
            </a:pPr>
            <a:r>
              <a:rPr lang="zh-CN" altLang="en-US" b="1" dirty="0" smtClean="0"/>
              <a:t>   </a:t>
            </a:r>
            <a:r>
              <a:rPr lang="en-US" altLang="ja-JP" b="1" dirty="0" smtClean="0"/>
              <a:t>New </a:t>
            </a:r>
            <a:r>
              <a:rPr lang="en-US" altLang="ja-JP" b="1" dirty="0"/>
              <a:t>Features &amp; </a:t>
            </a:r>
            <a:r>
              <a:rPr lang="en-US" altLang="ja-JP" b="1" dirty="0" smtClean="0"/>
              <a:t>Upgrades</a:t>
            </a:r>
            <a:r>
              <a:rPr lang="zh-CN" altLang="en-US" b="1" dirty="0" smtClean="0"/>
              <a:t>：</a:t>
            </a:r>
            <a:r>
              <a:rPr lang="zh-CN" altLang="en-US" dirty="0" smtClean="0">
                <a:latin typeface="SimSun" panose="02010600030101010101" pitchFamily="2" charset="-122"/>
                <a:ea typeface="SimSun" panose="02010600030101010101" pitchFamily="2" charset="-122"/>
              </a:rPr>
              <a:t>新增功能和升级</a:t>
            </a:r>
            <a:endParaRPr lang="en-US" altLang="ja-JP" dirty="0">
              <a:latin typeface="SimSun" panose="02010600030101010101" pitchFamily="2" charset="-122"/>
              <a:ea typeface="SimSun" panose="02010600030101010101" pitchFamily="2" charset="-122"/>
            </a:endParaRPr>
          </a:p>
          <a:p>
            <a:pPr marL="0" indent="0">
              <a:spcBef>
                <a:spcPct val="4000"/>
              </a:spcBef>
              <a:buNone/>
            </a:pPr>
            <a:endParaRPr lang="en-US" altLang="zh-CN" b="1" dirty="0" smtClean="0"/>
          </a:p>
          <a:p>
            <a:pPr marL="0" indent="0">
              <a:spcBef>
                <a:spcPct val="4000"/>
              </a:spcBef>
              <a:buNone/>
            </a:pPr>
            <a:r>
              <a:rPr lang="zh-CN" altLang="en-US" b="1" dirty="0" smtClean="0"/>
              <a:t>   </a:t>
            </a:r>
            <a:r>
              <a:rPr lang="en-US" altLang="ja-JP" b="1" dirty="0" smtClean="0"/>
              <a:t>Governance Modeling</a:t>
            </a:r>
            <a:r>
              <a:rPr lang="zh-CN" altLang="en-US" b="1" dirty="0" smtClean="0"/>
              <a:t>：</a:t>
            </a:r>
            <a:r>
              <a:rPr lang="zh-CN" altLang="en-US" dirty="0" smtClean="0">
                <a:latin typeface="SimSun" panose="02010600030101010101" pitchFamily="2" charset="-122"/>
                <a:ea typeface="SimSun" panose="02010600030101010101" pitchFamily="2" charset="-122"/>
              </a:rPr>
              <a:t>治理模型描述了项目</a:t>
            </a:r>
            <a:r>
              <a:rPr lang="zh-CN" altLang="en-US" dirty="0">
                <a:latin typeface="SimSun" panose="02010600030101010101" pitchFamily="2" charset="-122"/>
                <a:ea typeface="SimSun" panose="02010600030101010101" pitchFamily="2" charset="-122"/>
              </a:rPr>
              <a:t>参与者可以承担的角色和项目</a:t>
            </a:r>
            <a:r>
              <a:rPr lang="zh-CN" altLang="en-US" dirty="0" smtClean="0">
                <a:latin typeface="SimSun" panose="02010600030101010101" pitchFamily="2" charset="-122"/>
                <a:ea typeface="SimSun" panose="02010600030101010101" pitchFamily="2" charset="-122"/>
              </a:rPr>
              <a:t>内的决策</a:t>
            </a:r>
            <a:endParaRPr lang="en-US" altLang="zh-CN" dirty="0" smtClean="0">
              <a:latin typeface="SimSun" panose="02010600030101010101" pitchFamily="2" charset="-122"/>
              <a:ea typeface="SimSun" panose="02010600030101010101" pitchFamily="2" charset="-122"/>
            </a:endParaRPr>
          </a:p>
          <a:p>
            <a:pPr marL="0" indent="0">
              <a:spcBef>
                <a:spcPct val="4000"/>
              </a:spcBef>
              <a:buNone/>
            </a:pPr>
            <a:r>
              <a:rPr lang="zh-CN" altLang="en-US" dirty="0" smtClean="0">
                <a:latin typeface="SimSun" panose="02010600030101010101" pitchFamily="2" charset="-122"/>
                <a:ea typeface="SimSun" panose="02010600030101010101" pitchFamily="2" charset="-122"/>
              </a:rPr>
              <a:t>                         过</a:t>
            </a:r>
            <a:r>
              <a:rPr lang="zh-CN" altLang="en-US" dirty="0">
                <a:latin typeface="SimSun" panose="02010600030101010101" pitchFamily="2" charset="-122"/>
                <a:ea typeface="SimSun" panose="02010600030101010101" pitchFamily="2" charset="-122"/>
              </a:rPr>
              <a:t>程</a:t>
            </a:r>
            <a:r>
              <a:rPr lang="zh-CN" altLang="en-US" dirty="0" smtClean="0">
                <a:latin typeface="SimSun" panose="02010600030101010101" pitchFamily="2" charset="-122"/>
                <a:ea typeface="SimSun" panose="02010600030101010101" pitchFamily="2" charset="-122"/>
              </a:rPr>
              <a:t>。它还描述了项目参与者在项目团队内沟通和成果共享</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的基本规则。从而避免开源项目陷入混乱。</a:t>
            </a:r>
            <a:endParaRPr lang="en-US" altLang="ja-JP" dirty="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动态的实施方法</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6/6</a:t>
            </a:r>
            <a:r>
              <a:rPr lang="zh-CN" altLang="en-US" dirty="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16</a:t>
            </a:fld>
            <a:endParaRPr lang="en-US" dirty="0"/>
          </a:p>
        </p:txBody>
      </p:sp>
    </p:spTree>
    <p:extLst>
      <p:ext uri="{BB962C8B-B14F-4D97-AF65-F5344CB8AC3E}">
        <p14:creationId xmlns:p14="http://schemas.microsoft.com/office/powerpoint/2010/main" val="3091675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421687" cy="4336320"/>
          </a:xfrm>
          <a:effectLst/>
          <a:sp3d/>
        </p:spPr>
        <p:txBody>
          <a:bodyPr/>
          <a:lstStyle/>
          <a:p>
            <a:pPr marL="0" lvl="0" indent="0">
              <a:buNone/>
            </a:pPr>
            <a:r>
              <a:rPr lang="zh-CN" altLang="ja-JP" b="1" dirty="0">
                <a:latin typeface="SimSun" panose="02010600030101010101" pitchFamily="2" charset="-122"/>
                <a:ea typeface="SimSun" panose="02010600030101010101" pitchFamily="2" charset="-122"/>
              </a:rPr>
              <a:t>转换你</a:t>
            </a:r>
            <a:r>
              <a:rPr lang="zh-CN" altLang="ja-JP" b="1" dirty="0" smtClean="0">
                <a:latin typeface="SimSun" panose="02010600030101010101" pitchFamily="2" charset="-122"/>
                <a:ea typeface="SimSun" panose="02010600030101010101" pitchFamily="2" charset="-122"/>
              </a:rPr>
              <a:t>的</a:t>
            </a:r>
            <a:r>
              <a:rPr lang="zh-CN" altLang="en-US" b="1" dirty="0" smtClean="0">
                <a:latin typeface="SimSun" panose="02010600030101010101" pitchFamily="2" charset="-122"/>
                <a:ea typeface="SimSun" panose="02010600030101010101" pitchFamily="2" charset="-122"/>
              </a:rPr>
              <a:t>思维</a:t>
            </a:r>
            <a:endParaRPr lang="ja-JP" altLang="ja-JP" b="1"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学习设计思维的最佳方法是边学边实践。我们可以更多地让设计带动我们的日常工作，设计思维包含很多方面的内容，我们可以更多地练习。</a:t>
            </a:r>
            <a:r>
              <a:rPr lang="zh-CN" altLang="en-US" dirty="0">
                <a:latin typeface="SimSun" panose="02010600030101010101" pitchFamily="2" charset="-122"/>
                <a:ea typeface="SimSun" panose="02010600030101010101" pitchFamily="2" charset="-122"/>
              </a:rPr>
              <a:t>下次你要解决一个问题，无论是在你当前的项目或在你的日常生活中，</a:t>
            </a:r>
            <a:r>
              <a:rPr lang="zh-CN" altLang="en-US" dirty="0" smtClean="0">
                <a:latin typeface="SimSun" panose="02010600030101010101" pitchFamily="2" charset="-122"/>
                <a:ea typeface="SimSun" panose="02010600030101010101" pitchFamily="2" charset="-122"/>
              </a:rPr>
              <a:t>你都可以通过以下三个练习开始实践设计思维。</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pPr>
              <a:buFont typeface="Wingdings" pitchFamily="2" charset="2"/>
              <a:buChar char="Ø"/>
            </a:pPr>
            <a:r>
              <a:rPr lang="zh-CN" altLang="en-US" dirty="0" smtClean="0">
                <a:latin typeface="SimSun" panose="02010600030101010101" pitchFamily="2" charset="-122"/>
                <a:ea typeface="SimSun" panose="02010600030101010101" pitchFamily="2" charset="-122"/>
              </a:rPr>
              <a:t>练</a:t>
            </a:r>
            <a:r>
              <a:rPr lang="zh-CN" altLang="en-US" dirty="0">
                <a:latin typeface="SimSun" panose="02010600030101010101" pitchFamily="2" charset="-122"/>
                <a:ea typeface="SimSun" panose="02010600030101010101" pitchFamily="2" charset="-122"/>
              </a:rPr>
              <a:t>习</a:t>
            </a:r>
            <a:r>
              <a:rPr lang="zh-CN" altLang="en-US" dirty="0" smtClean="0">
                <a:latin typeface="SimSun" panose="02010600030101010101" pitchFamily="2" charset="-122"/>
                <a:ea typeface="SimSun" panose="02010600030101010101" pitchFamily="2" charset="-122"/>
              </a:rPr>
              <a:t>一 </a:t>
            </a:r>
            <a:r>
              <a:rPr lang="en-US" altLang="zh-CN" dirty="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通过共情了解你的听众。通过以人为本的全新视角来了解人们，广泛深入的思考。</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a:t>
            </a:r>
            <a:endParaRPr lang="en-US" altLang="zh-CN" dirty="0" smtClean="0">
              <a:latin typeface="SimSun" panose="02010600030101010101" pitchFamily="2" charset="-122"/>
              <a:ea typeface="SimSun" panose="02010600030101010101" pitchFamily="2" charset="-122"/>
            </a:endParaRPr>
          </a:p>
          <a:p>
            <a:pPr>
              <a:buFont typeface="Wingdings" pitchFamily="2" charset="2"/>
              <a:buChar char="Ø"/>
            </a:pPr>
            <a:r>
              <a:rPr lang="zh-CN" altLang="en-US" dirty="0">
                <a:latin typeface="SimSun" panose="02010600030101010101" pitchFamily="2" charset="-122"/>
                <a:ea typeface="SimSun" panose="02010600030101010101" pitchFamily="2" charset="-122"/>
              </a:rPr>
              <a:t>练习二 </a:t>
            </a:r>
            <a:r>
              <a:rPr lang="en-US" altLang="zh-CN" dirty="0">
                <a:latin typeface="SimSun" panose="02010600030101010101" pitchFamily="2" charset="-122"/>
                <a:ea typeface="SimSun" panose="02010600030101010101" pitchFamily="2" charset="-122"/>
              </a:rPr>
              <a:t>︰ </a:t>
            </a:r>
            <a:r>
              <a:rPr lang="zh-CN" altLang="en-US" dirty="0">
                <a:latin typeface="SimSun" panose="02010600030101010101" pitchFamily="2" charset="-122"/>
                <a:ea typeface="SimSun" panose="02010600030101010101" pitchFamily="2" charset="-122"/>
              </a:rPr>
              <a:t>重构问题和挑战</a:t>
            </a:r>
            <a:r>
              <a:rPr lang="zh-CN" altLang="en-US" dirty="0" smtClean="0">
                <a:latin typeface="SimSun" panose="02010600030101010101" pitchFamily="2" charset="-122"/>
                <a:ea typeface="SimSun" panose="02010600030101010101" pitchFamily="2" charset="-122"/>
              </a:rPr>
              <a:t>。重构挑战可以扩展你</a:t>
            </a:r>
            <a:r>
              <a:rPr lang="zh-CN" altLang="en-US" dirty="0">
                <a:latin typeface="SimSun" panose="02010600030101010101" pitchFamily="2" charset="-122"/>
                <a:ea typeface="SimSun" panose="02010600030101010101" pitchFamily="2" charset="-122"/>
              </a:rPr>
              <a:t>的思维</a:t>
            </a:r>
            <a:r>
              <a:rPr lang="zh-CN" altLang="en-US" dirty="0" smtClean="0">
                <a:latin typeface="SimSun" panose="02010600030101010101" pitchFamily="2" charset="-122"/>
                <a:ea typeface="SimSun" panose="02010600030101010101" pitchFamily="2" charset="-122"/>
              </a:rPr>
              <a:t>，帮助你从不同的角度或视图来解</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决</a:t>
            </a:r>
            <a:r>
              <a:rPr lang="zh-CN" altLang="en-US" dirty="0">
                <a:latin typeface="SimSun" panose="02010600030101010101" pitchFamily="2" charset="-122"/>
                <a:ea typeface="SimSun" panose="02010600030101010101" pitchFamily="2" charset="-122"/>
              </a:rPr>
              <a:t>的问题。   </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endParaRPr lang="en-US" altLang="zh-CN" dirty="0" smtClean="0">
              <a:latin typeface="SimSun" panose="02010600030101010101" pitchFamily="2" charset="-122"/>
              <a:ea typeface="SimSun" panose="02010600030101010101" pitchFamily="2" charset="-122"/>
            </a:endParaRPr>
          </a:p>
          <a:p>
            <a:pPr>
              <a:buFont typeface="Wingdings" pitchFamily="2" charset="2"/>
              <a:buChar char="Ø"/>
            </a:pPr>
            <a:r>
              <a:rPr lang="zh-CN" altLang="en-US" dirty="0">
                <a:latin typeface="SimSun" panose="02010600030101010101" pitchFamily="2" charset="-122"/>
                <a:ea typeface="SimSun" panose="02010600030101010101" pitchFamily="2" charset="-122"/>
              </a:rPr>
              <a:t>练习三 </a:t>
            </a:r>
            <a:r>
              <a:rPr lang="en-US" altLang="zh-CN" dirty="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通过视觉化来探索创意。有时你不得不利用计算机或拿起纸和笔。通过图片，流</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程图，图标等将文本转化成具有故事情节的连环画。</a:t>
            </a:r>
            <a:endParaRPr lang="en-US" altLang="zh-CN"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如何运用设计思维？（</a:t>
            </a:r>
            <a:r>
              <a:rPr lang="en-US" altLang="zh-CN" dirty="0" smtClean="0">
                <a:latin typeface="SimSun" panose="02010600030101010101" pitchFamily="2" charset="-122"/>
                <a:ea typeface="SimSun" panose="02010600030101010101" pitchFamily="2" charset="-122"/>
              </a:rPr>
              <a:t>1/3</a:t>
            </a:r>
            <a:r>
              <a:rPr lang="zh-CN" altLang="en-US" dirty="0" smtClean="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17</a:t>
            </a:fld>
            <a:endParaRPr lang="en-US" dirty="0"/>
          </a:p>
        </p:txBody>
      </p:sp>
    </p:spTree>
    <p:extLst>
      <p:ext uri="{BB962C8B-B14F-4D97-AF65-F5344CB8AC3E}">
        <p14:creationId xmlns:p14="http://schemas.microsoft.com/office/powerpoint/2010/main" val="3399202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39"/>
            <a:ext cx="8232775" cy="4709469"/>
          </a:xfrm>
          <a:effectLst/>
          <a:sp3d/>
        </p:spPr>
        <p:txBody>
          <a:bodyPr/>
          <a:lstStyle/>
          <a:p>
            <a:pPr marL="0" lvl="0" indent="0">
              <a:buNone/>
            </a:pPr>
            <a:r>
              <a:rPr lang="zh-CN" altLang="en-US" b="1" dirty="0" smtClean="0">
                <a:latin typeface="SimSun" panose="02010600030101010101" pitchFamily="2" charset="-122"/>
                <a:ea typeface="SimSun" panose="02010600030101010101" pitchFamily="2" charset="-122"/>
              </a:rPr>
              <a:t>致力于学习</a:t>
            </a:r>
            <a:endParaRPr lang="en-US" altLang="zh-CN" b="1" dirty="0" smtClean="0">
              <a:latin typeface="SimSun" panose="02010600030101010101" pitchFamily="2" charset="-122"/>
              <a:ea typeface="SimSun" panose="02010600030101010101" pitchFamily="2" charset="-122"/>
            </a:endParaRPr>
          </a:p>
          <a:p>
            <a:pPr marL="0" lvl="0" indent="0">
              <a:buNone/>
            </a:pPr>
            <a:endParaRPr lang="en-US" altLang="zh-CN" dirty="0" smtClean="0">
              <a:latin typeface="SimSun" panose="02010600030101010101" pitchFamily="2" charset="-122"/>
              <a:ea typeface="SimSun" panose="02010600030101010101" pitchFamily="2" charset="-122"/>
            </a:endParaRPr>
          </a:p>
          <a:p>
            <a:r>
              <a:rPr lang="zh-CN" altLang="en-US" b="1" dirty="0" smtClean="0">
                <a:latin typeface="SimSun" panose="02010600030101010101" pitchFamily="2" charset="-122"/>
                <a:ea typeface="SimSun" panose="02010600030101010101" pitchFamily="2" charset="-122"/>
              </a:rPr>
              <a:t>参</a:t>
            </a:r>
            <a:r>
              <a:rPr lang="zh-CN" altLang="en-US" b="1" dirty="0">
                <a:latin typeface="SimSun" panose="02010600030101010101" pitchFamily="2" charset="-122"/>
                <a:ea typeface="SimSun" panose="02010600030101010101" pitchFamily="2" charset="-122"/>
              </a:rPr>
              <a:t>与</a:t>
            </a:r>
            <a:endParaRPr lang="ja-JP" altLang="ja-JP" b="1" dirty="0" smtClean="0">
              <a:latin typeface="SimSun" panose="02010600030101010101" pitchFamily="2" charset="-122"/>
              <a:ea typeface="SimSun" panose="02010600030101010101" pitchFamily="2" charset="-122"/>
            </a:endParaRPr>
          </a:p>
          <a:p>
            <a:pPr>
              <a:buFont typeface="Wingdings" pitchFamily="2" charset="2"/>
              <a:buChar char="u"/>
            </a:pPr>
            <a:r>
              <a:rPr lang="zh-CN" altLang="en-US" dirty="0" smtClean="0">
                <a:latin typeface="SimSun" panose="02010600030101010101" pitchFamily="2" charset="-122"/>
                <a:ea typeface="SimSun" panose="02010600030101010101" pitchFamily="2" charset="-122"/>
              </a:rPr>
              <a:t>加入 </a:t>
            </a:r>
            <a:r>
              <a:rPr lang="zh-CN" altLang="en-US" dirty="0" smtClean="0">
                <a:latin typeface="SimSun" panose="02010600030101010101" pitchFamily="2" charset="-122"/>
                <a:ea typeface="SimSun" panose="02010600030101010101" pitchFamily="2" charset="-122"/>
                <a:hlinkClick r:id="rId2"/>
              </a:rPr>
              <a:t>设计思维实践团队</a:t>
            </a:r>
            <a:r>
              <a:rPr lang="zh-CN" altLang="en-US" dirty="0" smtClean="0">
                <a:latin typeface="SimSun" panose="02010600030101010101" pitchFamily="2" charset="-122"/>
                <a:ea typeface="SimSun" panose="02010600030101010101" pitchFamily="2" charset="-122"/>
              </a:rPr>
              <a:t> 通过最新的学习资料</a:t>
            </a:r>
            <a:r>
              <a:rPr lang="en-US" altLang="ja-JP" dirty="0" smtClean="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在头脑风暴里参与讨论，参与即将到来的实践对话。</a:t>
            </a:r>
            <a:r>
              <a:rPr lang="en-US" altLang="ja-JP" dirty="0" smtClean="0">
                <a:latin typeface="SimSun" panose="02010600030101010101" pitchFamily="2" charset="-122"/>
                <a:ea typeface="SimSun" panose="02010600030101010101" pitchFamily="2" charset="-122"/>
              </a:rPr>
              <a:t> </a:t>
            </a:r>
            <a:endParaRPr lang="ja-JP" altLang="ja-JP" dirty="0" smtClean="0">
              <a:latin typeface="SimSun" panose="02010600030101010101" pitchFamily="2" charset="-122"/>
              <a:ea typeface="SimSun" panose="02010600030101010101" pitchFamily="2" charset="-122"/>
            </a:endParaRPr>
          </a:p>
          <a:p>
            <a:pPr lvl="0">
              <a:buFont typeface="Wingdings" pitchFamily="2" charset="2"/>
              <a:buChar char="u"/>
            </a:pPr>
            <a:r>
              <a:rPr lang="zh-CN" altLang="en-US" dirty="0" smtClean="0">
                <a:latin typeface="SimSun" panose="02010600030101010101" pitchFamily="2" charset="-122"/>
                <a:ea typeface="SimSun" panose="02010600030101010101" pitchFamily="2" charset="-122"/>
              </a:rPr>
              <a:t>关注</a:t>
            </a:r>
            <a:r>
              <a:rPr lang="en-US" altLang="ja-JP" dirty="0">
                <a:latin typeface="SimSun" panose="02010600030101010101" pitchFamily="2" charset="-122"/>
                <a:ea typeface="SimSun" panose="02010600030101010101" pitchFamily="2" charset="-122"/>
              </a:rPr>
              <a:t> </a:t>
            </a:r>
            <a:r>
              <a:rPr lang="zh-CN" altLang="en-US" u="sng" dirty="0" smtClean="0">
                <a:latin typeface="SimSun" panose="02010600030101010101" pitchFamily="2" charset="-122"/>
                <a:ea typeface="SimSun" panose="02010600030101010101" pitchFamily="2" charset="-122"/>
                <a:hlinkClick r:id="rId2"/>
              </a:rPr>
              <a:t>设计思维博客</a:t>
            </a:r>
            <a:r>
              <a:rPr lang="en-US" altLang="ja-JP" dirty="0">
                <a:latin typeface="SimSun" panose="02010600030101010101" pitchFamily="2" charset="-122"/>
                <a:ea typeface="SimSun" panose="02010600030101010101" pitchFamily="2" charset="-122"/>
              </a:rPr>
              <a:t>  </a:t>
            </a:r>
            <a:endParaRPr lang="en-US" altLang="ja-JP" dirty="0" smtClean="0">
              <a:latin typeface="SimSun" panose="02010600030101010101" pitchFamily="2" charset="-122"/>
              <a:ea typeface="SimSun" panose="02010600030101010101" pitchFamily="2" charset="-122"/>
            </a:endParaRPr>
          </a:p>
          <a:p>
            <a:pPr lvl="0">
              <a:buFont typeface="Wingdings" pitchFamily="2" charset="2"/>
              <a:buChar char="u"/>
            </a:pPr>
            <a:endParaRPr lang="ja-JP" altLang="ja-JP" dirty="0">
              <a:latin typeface="SimSun" panose="02010600030101010101" pitchFamily="2" charset="-122"/>
              <a:ea typeface="SimSun" panose="02010600030101010101" pitchFamily="2" charset="-122"/>
            </a:endParaRPr>
          </a:p>
          <a:p>
            <a:r>
              <a:rPr lang="zh-CN" altLang="en-US" b="1" dirty="0">
                <a:latin typeface="SimSun" panose="02010600030101010101" pitchFamily="2" charset="-122"/>
                <a:ea typeface="SimSun" panose="02010600030101010101" pitchFamily="2" charset="-122"/>
              </a:rPr>
              <a:t>培训</a:t>
            </a:r>
            <a:endParaRPr lang="ja-JP" altLang="ja-JP" dirty="0">
              <a:latin typeface="SimSun" panose="02010600030101010101" pitchFamily="2" charset="-122"/>
              <a:ea typeface="SimSun" panose="02010600030101010101" pitchFamily="2" charset="-122"/>
            </a:endParaRPr>
          </a:p>
          <a:p>
            <a:pPr lvl="0">
              <a:buFont typeface="Wingdings" pitchFamily="2" charset="2"/>
              <a:buChar char="u"/>
            </a:pPr>
            <a:r>
              <a:rPr lang="zh-CN" altLang="en-US" dirty="0" smtClean="0">
                <a:latin typeface="SimSun" panose="02010600030101010101" pitchFamily="2" charset="-122"/>
                <a:ea typeface="SimSun" panose="02010600030101010101" pitchFamily="2" charset="-122"/>
              </a:rPr>
              <a:t>报名</a:t>
            </a:r>
            <a:r>
              <a:rPr lang="zh-CN" altLang="en-US" dirty="0">
                <a:latin typeface="SimSun" panose="02010600030101010101" pitchFamily="2" charset="-122"/>
                <a:ea typeface="SimSun" panose="02010600030101010101" pitchFamily="2" charset="-122"/>
              </a:rPr>
              <a:t>参加埃森</a:t>
            </a:r>
            <a:r>
              <a:rPr lang="zh-CN" altLang="en-US" dirty="0" smtClean="0">
                <a:latin typeface="SimSun" panose="02010600030101010101" pitchFamily="2" charset="-122"/>
                <a:ea typeface="SimSun" panose="02010600030101010101" pitchFamily="2" charset="-122"/>
              </a:rPr>
              <a:t>哲的设计思维训练。访问</a:t>
            </a:r>
            <a:r>
              <a:rPr lang="zh-CN" altLang="en-US" u="sng" dirty="0" smtClean="0">
                <a:latin typeface="SimSun" panose="02010600030101010101" pitchFamily="2" charset="-122"/>
                <a:ea typeface="SimSun" panose="02010600030101010101" pitchFamily="2" charset="-122"/>
                <a:hlinkClick r:id="rId2"/>
              </a:rPr>
              <a:t>设计思维培训课程</a:t>
            </a:r>
            <a:r>
              <a:rPr lang="en-US" altLang="ja-JP" u="sng" dirty="0">
                <a:latin typeface="SimSun" panose="02010600030101010101" pitchFamily="2" charset="-122"/>
                <a:ea typeface="SimSun" panose="02010600030101010101" pitchFamily="2" charset="-122"/>
              </a:rPr>
              <a:t> </a:t>
            </a:r>
            <a:r>
              <a:rPr lang="zh-CN" altLang="en-US" dirty="0">
                <a:latin typeface="SimSun" panose="02010600030101010101" pitchFamily="2" charset="-122"/>
                <a:ea typeface="SimSun" panose="02010600030101010101" pitchFamily="2" charset="-122"/>
              </a:rPr>
              <a:t>得到更</a:t>
            </a:r>
            <a:r>
              <a:rPr lang="zh-CN" altLang="en-US" dirty="0" smtClean="0">
                <a:latin typeface="SimSun" panose="02010600030101010101" pitchFamily="2" charset="-122"/>
                <a:ea typeface="SimSun" panose="02010600030101010101" pitchFamily="2" charset="-122"/>
              </a:rPr>
              <a:t>多的培训信息。</a:t>
            </a:r>
            <a:endParaRPr lang="ja-JP" altLang="ja-JP" dirty="0">
              <a:latin typeface="SimSun" panose="02010600030101010101" pitchFamily="2" charset="-122"/>
              <a:ea typeface="SimSun" panose="02010600030101010101" pitchFamily="2" charset="-122"/>
            </a:endParaRPr>
          </a:p>
          <a:p>
            <a:pPr lvl="0">
              <a:buFont typeface="Wingdings" pitchFamily="2" charset="2"/>
              <a:buChar char="u"/>
            </a:pPr>
            <a:r>
              <a:rPr lang="zh-CN" altLang="en-US" dirty="0" smtClean="0">
                <a:latin typeface="SimSun" panose="02010600030101010101" pitchFamily="2" charset="-122"/>
                <a:ea typeface="SimSun" panose="02010600030101010101" pitchFamily="2" charset="-122"/>
              </a:rPr>
              <a:t>查阅</a:t>
            </a:r>
            <a:r>
              <a:rPr lang="zh-CN" altLang="en-US" u="sng" dirty="0" smtClean="0">
                <a:latin typeface="SimSun" panose="02010600030101010101" pitchFamily="2" charset="-122"/>
                <a:ea typeface="SimSun" panose="02010600030101010101" pitchFamily="2" charset="-122"/>
                <a:hlinkClick r:id="rId2"/>
              </a:rPr>
              <a:t>设计思维学习板</a:t>
            </a:r>
            <a:r>
              <a:rPr lang="en-US" altLang="ja-JP" dirty="0">
                <a:latin typeface="SimSun" panose="02010600030101010101" pitchFamily="2" charset="-122"/>
                <a:ea typeface="SimSun" panose="02010600030101010101" pitchFamily="2" charset="-122"/>
              </a:rPr>
              <a:t> </a:t>
            </a:r>
            <a:endParaRPr lang="en-US" altLang="ja-JP" dirty="0" smtClean="0">
              <a:latin typeface="SimSun" panose="02010600030101010101" pitchFamily="2" charset="-122"/>
              <a:ea typeface="SimSun" panose="02010600030101010101" pitchFamily="2" charset="-122"/>
            </a:endParaRPr>
          </a:p>
          <a:p>
            <a:pPr lvl="0">
              <a:buFont typeface="Wingdings" pitchFamily="2" charset="2"/>
              <a:buChar char="u"/>
            </a:pPr>
            <a:endParaRPr lang="ja-JP" altLang="ja-JP" dirty="0">
              <a:latin typeface="SimSun" panose="02010600030101010101" pitchFamily="2" charset="-122"/>
              <a:ea typeface="SimSun" panose="02010600030101010101" pitchFamily="2" charset="-122"/>
            </a:endParaRPr>
          </a:p>
          <a:p>
            <a:r>
              <a:rPr lang="zh-CN" altLang="en-US" b="1" dirty="0">
                <a:latin typeface="SimSun" panose="02010600030101010101" pitchFamily="2" charset="-122"/>
                <a:ea typeface="SimSun" panose="02010600030101010101" pitchFamily="2" charset="-122"/>
              </a:rPr>
              <a:t>应用</a:t>
            </a:r>
            <a:r>
              <a:rPr lang="en-US" altLang="ja-JP" b="1" dirty="0">
                <a:latin typeface="SimSun" panose="02010600030101010101" pitchFamily="2" charset="-122"/>
                <a:ea typeface="SimSun" panose="02010600030101010101" pitchFamily="2" charset="-122"/>
              </a:rPr>
              <a:t> </a:t>
            </a:r>
            <a:endParaRPr lang="ja-JP" altLang="ja-JP" dirty="0">
              <a:latin typeface="SimSun" panose="02010600030101010101" pitchFamily="2" charset="-122"/>
              <a:ea typeface="SimSun" panose="02010600030101010101" pitchFamily="2" charset="-122"/>
            </a:endParaRPr>
          </a:p>
          <a:p>
            <a:pPr lvl="0">
              <a:buFont typeface="Wingdings" pitchFamily="2" charset="2"/>
              <a:buChar char="u"/>
            </a:pPr>
            <a:r>
              <a:rPr lang="zh-CN" altLang="en-US" dirty="0">
                <a:latin typeface="SimSun" panose="02010600030101010101" pitchFamily="2" charset="-122"/>
                <a:ea typeface="SimSun" panose="02010600030101010101" pitchFamily="2" charset="-122"/>
              </a:rPr>
              <a:t>参与</a:t>
            </a:r>
            <a:r>
              <a:rPr lang="zh-CN" altLang="en-US" dirty="0" smtClean="0">
                <a:latin typeface="SimSun" panose="02010600030101010101" pitchFamily="2" charset="-122"/>
                <a:ea typeface="SimSun" panose="02010600030101010101" pitchFamily="2" charset="-122"/>
              </a:rPr>
              <a:t>或者组织一场练习，来学习使用</a:t>
            </a:r>
            <a:r>
              <a:rPr lang="zh-CN" altLang="en-US" u="sng" dirty="0" smtClean="0">
                <a:latin typeface="SimSun" panose="02010600030101010101" pitchFamily="2" charset="-122"/>
                <a:ea typeface="SimSun" panose="02010600030101010101" pitchFamily="2" charset="-122"/>
                <a:hlinkClick r:id="rId2"/>
              </a:rPr>
              <a:t>设计思维工具包</a:t>
            </a:r>
            <a:r>
              <a:rPr lang="zh-CN" altLang="en-US" u="sng" dirty="0" smtClean="0">
                <a:latin typeface="SimSun" panose="02010600030101010101" pitchFamily="2" charset="-122"/>
                <a:ea typeface="SimSun" panose="02010600030101010101" pitchFamily="2" charset="-122"/>
              </a:rPr>
              <a:t>。</a:t>
            </a:r>
            <a:endParaRPr lang="en-US" altLang="zh-CN" u="sng" dirty="0" smtClean="0">
              <a:latin typeface="SimSun" panose="02010600030101010101" pitchFamily="2" charset="-122"/>
              <a:ea typeface="SimSun" panose="02010600030101010101" pitchFamily="2" charset="-122"/>
            </a:endParaRPr>
          </a:p>
          <a:p>
            <a:pPr lvl="0">
              <a:buFont typeface="Wingdings" pitchFamily="2" charset="2"/>
              <a:buChar char="u"/>
            </a:pPr>
            <a:r>
              <a:rPr lang="zh-CN" altLang="en-US" dirty="0" smtClean="0">
                <a:latin typeface="SimSun" panose="02010600030101010101" pitchFamily="2" charset="-122"/>
                <a:ea typeface="SimSun" panose="02010600030101010101" pitchFamily="2" charset="-122"/>
              </a:rPr>
              <a:t>通过访问</a:t>
            </a:r>
            <a:r>
              <a:rPr lang="zh-CN" altLang="en-US" u="sng" dirty="0" smtClean="0">
                <a:latin typeface="SimSun" panose="02010600030101010101" pitchFamily="2" charset="-122"/>
                <a:ea typeface="SimSun" panose="02010600030101010101" pitchFamily="2" charset="-122"/>
                <a:hlinkClick r:id="rId2"/>
              </a:rPr>
              <a:t>设计思维会议连接</a:t>
            </a:r>
            <a:r>
              <a:rPr lang="zh-CN" altLang="en-US" dirty="0" smtClean="0">
                <a:latin typeface="SimSun" panose="02010600030101010101" pitchFamily="2" charset="-122"/>
                <a:ea typeface="SimSun" panose="02010600030101010101" pitchFamily="2" charset="-122"/>
              </a:rPr>
              <a:t>，为你的问题或者需求找到合适的参与者。</a:t>
            </a:r>
            <a:endParaRPr lang="en-US" altLang="zh-CN"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如何运用设计思维？（</a:t>
            </a:r>
            <a:r>
              <a:rPr lang="en-US" altLang="zh-CN" dirty="0">
                <a:latin typeface="SimSun" panose="02010600030101010101" pitchFamily="2" charset="-122"/>
                <a:ea typeface="SimSun" panose="02010600030101010101" pitchFamily="2" charset="-122"/>
              </a:rPr>
              <a:t>2</a:t>
            </a:r>
            <a:r>
              <a:rPr lang="en-US" altLang="zh-CN" dirty="0" smtClean="0">
                <a:latin typeface="SimSun" panose="02010600030101010101" pitchFamily="2" charset="-122"/>
                <a:ea typeface="SimSun" panose="02010600030101010101" pitchFamily="2" charset="-122"/>
              </a:rPr>
              <a:t>/3</a:t>
            </a:r>
            <a:r>
              <a:rPr lang="zh-CN" altLang="en-US" dirty="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18</a:t>
            </a:fld>
            <a:endParaRPr lang="en-US" dirty="0"/>
          </a:p>
        </p:txBody>
      </p:sp>
    </p:spTree>
    <p:extLst>
      <p:ext uri="{BB962C8B-B14F-4D97-AF65-F5344CB8AC3E}">
        <p14:creationId xmlns:p14="http://schemas.microsoft.com/office/powerpoint/2010/main" val="2799571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lvl="0" indent="0">
              <a:buNone/>
            </a:pPr>
            <a:r>
              <a:rPr lang="zh-CN" altLang="en-US" b="1" dirty="0" smtClean="0">
                <a:latin typeface="SimSun" panose="02010600030101010101" pitchFamily="2" charset="-122"/>
                <a:ea typeface="SimSun" panose="02010600030101010101" pitchFamily="2" charset="-122"/>
              </a:rPr>
              <a:t>完成设计思维挑战</a:t>
            </a:r>
            <a:endParaRPr lang="en-US" altLang="zh-CN" b="1" dirty="0" smtClean="0">
              <a:latin typeface="SimSun" panose="02010600030101010101" pitchFamily="2" charset="-122"/>
              <a:ea typeface="SimSun" panose="02010600030101010101" pitchFamily="2" charset="-122"/>
            </a:endParaRPr>
          </a:p>
          <a:p>
            <a:pPr marL="0" lvl="0" indent="0">
              <a:buNone/>
            </a:pPr>
            <a:endParaRPr lang="en-US" altLang="ja-JP" dirty="0">
              <a:latin typeface="SimSun" panose="02010600030101010101" pitchFamily="2" charset="-122"/>
              <a:ea typeface="SimSun" panose="02010600030101010101" pitchFamily="2" charset="-122"/>
            </a:endParaRPr>
          </a:p>
          <a:p>
            <a:pPr lvl="0"/>
            <a:r>
              <a:rPr lang="zh-CN" altLang="en-US" dirty="0" smtClean="0">
                <a:latin typeface="SimSun" panose="02010600030101010101" pitchFamily="2" charset="-122"/>
                <a:ea typeface="SimSun" panose="02010600030101010101" pitchFamily="2" charset="-122"/>
              </a:rPr>
              <a:t>学习设计思维</a:t>
            </a:r>
            <a:r>
              <a:rPr lang="zh-CN" altLang="en-US" dirty="0">
                <a:latin typeface="SimSun" panose="02010600030101010101" pitchFamily="2" charset="-122"/>
                <a:ea typeface="SimSun" panose="02010600030101010101" pitchFamily="2" charset="-122"/>
              </a:rPr>
              <a:t>的最佳方法是实践，从您的项目，办公室或团队 （</a:t>
            </a:r>
            <a:r>
              <a:rPr lang="zh-CN" altLang="en-US" dirty="0" smtClean="0">
                <a:latin typeface="SimSun" panose="02010600030101010101" pitchFamily="2" charset="-122"/>
                <a:ea typeface="SimSun" panose="02010600030101010101" pitchFamily="2" charset="-122"/>
              </a:rPr>
              <a:t>无论是现场还是远</a:t>
            </a:r>
            <a:r>
              <a:rPr lang="zh-CN" altLang="en-US" dirty="0">
                <a:latin typeface="SimSun" panose="02010600030101010101" pitchFamily="2" charset="-122"/>
                <a:ea typeface="SimSun" panose="02010600030101010101" pitchFamily="2" charset="-122"/>
              </a:rPr>
              <a:t>程</a:t>
            </a:r>
            <a:r>
              <a:rPr lang="zh-CN" altLang="en-US" dirty="0" smtClean="0">
                <a:latin typeface="SimSun" panose="02010600030101010101" pitchFamily="2" charset="-122"/>
                <a:ea typeface="SimSun" panose="02010600030101010101" pitchFamily="2" charset="-122"/>
              </a:rPr>
              <a:t>）中挑选</a:t>
            </a:r>
            <a:r>
              <a:rPr lang="en-US" altLang="zh-CN" dirty="0" smtClean="0">
                <a:latin typeface="SimSun" panose="02010600030101010101" pitchFamily="2" charset="-122"/>
                <a:ea typeface="SimSun" panose="02010600030101010101" pitchFamily="2" charset="-122"/>
              </a:rPr>
              <a:t>2-3</a:t>
            </a:r>
            <a:r>
              <a:rPr lang="zh-CN" altLang="en-US" dirty="0" smtClean="0">
                <a:latin typeface="SimSun" panose="02010600030101010101" pitchFamily="2" charset="-122"/>
                <a:ea typeface="SimSun" panose="02010600030101010101" pitchFamily="2" charset="-122"/>
              </a:rPr>
              <a:t>人，重新思考一个每天在世界各地数百万人都会有的经历</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通过机场安检。</a:t>
            </a:r>
            <a:r>
              <a:rPr lang="zh-CN" altLang="en-US" dirty="0">
                <a:latin typeface="SimSun" panose="02010600030101010101" pitchFamily="2" charset="-122"/>
                <a:ea typeface="SimSun" panose="02010600030101010101" pitchFamily="2" charset="-122"/>
              </a:rPr>
              <a:t>花</a:t>
            </a:r>
            <a:r>
              <a:rPr lang="zh-CN" altLang="en-US" dirty="0" smtClean="0">
                <a:latin typeface="SimSun" panose="02010600030101010101" pitchFamily="2" charset="-122"/>
                <a:ea typeface="SimSun" panose="02010600030101010101" pitchFamily="2" charset="-122"/>
              </a:rPr>
              <a:t> </a:t>
            </a:r>
            <a:r>
              <a:rPr lang="en-US" altLang="zh-CN" dirty="0">
                <a:latin typeface="SimSun" panose="02010600030101010101" pitchFamily="2" charset="-122"/>
                <a:ea typeface="SimSun" panose="02010600030101010101" pitchFamily="2" charset="-122"/>
              </a:rPr>
              <a:t>30 </a:t>
            </a:r>
            <a:r>
              <a:rPr lang="zh-CN" altLang="en-US" dirty="0" smtClean="0">
                <a:latin typeface="SimSun" panose="02010600030101010101" pitchFamily="2" charset="-122"/>
                <a:ea typeface="SimSun" panose="02010600030101010101" pitchFamily="2" charset="-122"/>
              </a:rPr>
              <a:t>分钟围绕这个问题进行集体讨论</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我们如何才能为旅客改善机场安检的过程？ </a:t>
            </a:r>
            <a:endParaRPr lang="en-US" altLang="zh-CN" dirty="0">
              <a:latin typeface="SimSun" panose="02010600030101010101" pitchFamily="2" charset="-122"/>
              <a:ea typeface="SimSun" panose="02010600030101010101" pitchFamily="2" charset="-122"/>
            </a:endParaRPr>
          </a:p>
          <a:p>
            <a:pPr marL="0" lvl="0" indent="0">
              <a:buNone/>
            </a:pPr>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如果你现在不能组成一个小组</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你可以在别的时间重温这个问题。除了让你感受到设计思维活动个中滋味</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我们还希望这种关于真正解决人类挑战的思维方式会激励你，驱动你努力</a:t>
            </a:r>
            <a:r>
              <a:rPr lang="zh-CN" altLang="en-US" dirty="0">
                <a:latin typeface="SimSun" panose="02010600030101010101" pitchFamily="2" charset="-122"/>
                <a:ea typeface="SimSun" panose="02010600030101010101" pitchFamily="2" charset="-122"/>
              </a:rPr>
              <a:t>提供更好、 更多创新的解决方案。</a:t>
            </a:r>
            <a:endParaRPr lang="ja-JP" altLang="ja-JP"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如何运用设计思维？（</a:t>
            </a:r>
            <a:r>
              <a:rPr lang="en-US" altLang="zh-CN" dirty="0" smtClean="0">
                <a:latin typeface="SimSun" panose="02010600030101010101" pitchFamily="2" charset="-122"/>
                <a:ea typeface="SimSun" panose="02010600030101010101" pitchFamily="2" charset="-122"/>
              </a:rPr>
              <a:t>3/3</a:t>
            </a:r>
            <a:r>
              <a:rPr lang="zh-CN" altLang="en-US" dirty="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19</a:t>
            </a:fld>
            <a:endParaRPr lang="en-US" dirty="0"/>
          </a:p>
        </p:txBody>
      </p:sp>
    </p:spTree>
    <p:extLst>
      <p:ext uri="{BB962C8B-B14F-4D97-AF65-F5344CB8AC3E}">
        <p14:creationId xmlns:p14="http://schemas.microsoft.com/office/powerpoint/2010/main" val="2062889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41520"/>
            <a:ext cx="8232775" cy="4914306"/>
          </a:xfrm>
          <a:effectLst/>
          <a:sp3d/>
        </p:spPr>
        <p:txBody>
          <a:bodyPr/>
          <a:lstStyle/>
          <a:p>
            <a:r>
              <a:rPr lang="en-US" altLang="zh-CN" dirty="0" smtClean="0">
                <a:latin typeface="SimSun" panose="02010600030101010101" pitchFamily="2" charset="-122"/>
                <a:ea typeface="SimSun" panose="02010600030101010101" pitchFamily="2" charset="-122"/>
              </a:rPr>
              <a:t>Design</a:t>
            </a:r>
            <a:r>
              <a:rPr lang="zh-CN" altLang="en-US" dirty="0" smtClean="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Thinking</a:t>
            </a:r>
            <a:r>
              <a:rPr lang="zh-CN" altLang="en-US" dirty="0" smtClean="0">
                <a:latin typeface="SimSun" panose="02010600030101010101" pitchFamily="2" charset="-122"/>
                <a:ea typeface="SimSun" panose="02010600030101010101" pitchFamily="2" charset="-122"/>
              </a:rPr>
              <a:t>是一种新的思考以及工作的方法</a:t>
            </a:r>
            <a:endParaRPr lang="en-US" altLang="zh-CN"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设计思维可以描述为从设计</a:t>
            </a:r>
            <a:r>
              <a:rPr lang="zh-CN" altLang="en-US" dirty="0">
                <a:latin typeface="SimSun" panose="02010600030101010101" pitchFamily="2" charset="-122"/>
                <a:ea typeface="SimSun" panose="02010600030101010101" pitchFamily="2" charset="-122"/>
              </a:rPr>
              <a:t>的</a:t>
            </a:r>
            <a:r>
              <a:rPr lang="zh-CN" altLang="en-US" dirty="0" smtClean="0">
                <a:latin typeface="SimSun" panose="02010600030101010101" pitchFamily="2" charset="-122"/>
                <a:ea typeface="SimSun" panose="02010600030101010101" pitchFamily="2" charset="-122"/>
              </a:rPr>
              <a:t>角度</a:t>
            </a:r>
            <a:r>
              <a:rPr lang="zh-CN" altLang="en-US" dirty="0">
                <a:latin typeface="SimSun" panose="02010600030101010101" pitchFamily="2" charset="-122"/>
                <a:ea typeface="SimSun" panose="02010600030101010101" pitchFamily="2" charset="-122"/>
              </a:rPr>
              <a:t>来</a:t>
            </a:r>
            <a:r>
              <a:rPr lang="zh-CN" altLang="en-US" dirty="0" smtClean="0">
                <a:latin typeface="SimSun" panose="02010600030101010101" pitchFamily="2" charset="-122"/>
                <a:ea typeface="SimSun" panose="02010600030101010101" pitchFamily="2" charset="-122"/>
              </a:rPr>
              <a:t>思考</a:t>
            </a:r>
            <a:r>
              <a:rPr lang="zh-CN" altLang="en-US" dirty="0">
                <a:latin typeface="SimSun" panose="02010600030101010101" pitchFamily="2" charset="-122"/>
                <a:ea typeface="SimSun" panose="02010600030101010101" pitchFamily="2" charset="-122"/>
              </a:rPr>
              <a:t>。它是一种高度协作</a:t>
            </a:r>
            <a:r>
              <a:rPr lang="zh-CN" altLang="en-US" dirty="0" smtClean="0">
                <a:latin typeface="SimSun" panose="02010600030101010101" pitchFamily="2" charset="-122"/>
                <a:ea typeface="SimSun" panose="02010600030101010101" pitchFamily="2" charset="-122"/>
              </a:rPr>
              <a:t>、以人为本、充满乐趣和不断迭代的方法用以发现问题和解决问题。它很大程度上依赖于同理心、思维能力和实验，用以推动人们喜爱的创新解决方案。</a:t>
            </a:r>
            <a:endParaRPr lang="en-US" altLang="zh-CN"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驱动</a:t>
            </a:r>
            <a:r>
              <a:rPr lang="zh-CN" altLang="en-US" dirty="0" smtClean="0">
                <a:latin typeface="SimSun" panose="02010600030101010101" pitchFamily="2" charset="-122"/>
                <a:ea typeface="SimSun" panose="02010600030101010101" pitchFamily="2" charset="-122"/>
              </a:rPr>
              <a:t>突破性思维</a:t>
            </a:r>
            <a:endParaRPr lang="en-US" altLang="zh-CN" dirty="0">
              <a:latin typeface="SimSun" panose="02010600030101010101" pitchFamily="2" charset="-122"/>
              <a:ea typeface="SimSun" panose="02010600030101010101" pitchFamily="2" charset="-122"/>
            </a:endParaRPr>
          </a:p>
          <a:p>
            <a:pPr marL="0" indent="0">
              <a:buNone/>
            </a:pPr>
            <a:r>
              <a:rPr lang="zh-CN" altLang="en-US" dirty="0" smtClean="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如何驱动突破性思维？拥有充分的自由和结构化</a:t>
            </a:r>
            <a:r>
              <a:rPr lang="zh-CN" altLang="en-US" dirty="0">
                <a:latin typeface="SimSun" panose="02010600030101010101" pitchFamily="2" charset="-122"/>
                <a:ea typeface="SimSun" panose="02010600030101010101" pitchFamily="2" charset="-122"/>
              </a:rPr>
              <a:t>的定义挑战，发展概念</a:t>
            </a:r>
            <a:r>
              <a:rPr lang="zh-CN" altLang="en-US" dirty="0" smtClean="0">
                <a:latin typeface="SimSun" panose="02010600030101010101" pitchFamily="2" charset="-122"/>
                <a:ea typeface="SimSun" panose="02010600030101010101" pitchFamily="2" charset="-122"/>
              </a:rPr>
              <a:t>、测试原型以及</a:t>
            </a:r>
            <a:r>
              <a:rPr lang="en-US" altLang="zh-CN" dirty="0">
                <a:latin typeface="SimSun" panose="02010600030101010101" pitchFamily="2" charset="-122"/>
                <a:ea typeface="SimSun" panose="02010600030101010101" pitchFamily="2" charset="-122"/>
              </a:rPr>
              <a:t/>
            </a:r>
            <a:br>
              <a:rPr lang="en-US" altLang="zh-CN" dirty="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实施完成的解决方案。</a:t>
            </a: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解决正确的问题</a:t>
            </a:r>
            <a:endParaRPr lang="en-US" altLang="zh-CN" dirty="0">
              <a:latin typeface="SimSun" panose="02010600030101010101" pitchFamily="2" charset="-122"/>
              <a:ea typeface="SimSun" panose="02010600030101010101" pitchFamily="2" charset="-122"/>
            </a:endParaRPr>
          </a:p>
          <a:p>
            <a:pPr marL="0" indent="0">
              <a:buNone/>
            </a:pPr>
            <a:r>
              <a:rPr lang="zh-CN" altLang="en-US" dirty="0" smtClean="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解决正确</a:t>
            </a:r>
            <a:r>
              <a:rPr lang="zh-CN" altLang="en-US" dirty="0">
                <a:latin typeface="SimSun" panose="02010600030101010101" pitchFamily="2" charset="-122"/>
                <a:ea typeface="SimSun" panose="02010600030101010101" pitchFamily="2" charset="-122"/>
              </a:rPr>
              <a:t>的问题是指利用领</a:t>
            </a:r>
            <a:r>
              <a:rPr lang="zh-CN" altLang="en-US" dirty="0" smtClean="0">
                <a:latin typeface="SimSun" panose="02010600030101010101" pitchFamily="2" charset="-122"/>
                <a:ea typeface="SimSun" panose="02010600030101010101" pitchFamily="2" charset="-122"/>
              </a:rPr>
              <a:t>先的技术来设计和开发那些人们喜爱的系统以及结构，提升业</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务绩效。</a:t>
            </a: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保持一致以及采</a:t>
            </a:r>
            <a:r>
              <a:rPr lang="zh-CN" altLang="en-US" dirty="0">
                <a:latin typeface="SimSun" panose="02010600030101010101" pitchFamily="2" charset="-122"/>
                <a:ea typeface="SimSun" panose="02010600030101010101" pitchFamily="2" charset="-122"/>
              </a:rPr>
              <a:t>取行动</a:t>
            </a:r>
            <a:endParaRPr lang="en-US" altLang="zh-CN" dirty="0">
              <a:latin typeface="SimSun" panose="02010600030101010101" pitchFamily="2" charset="-122"/>
              <a:ea typeface="SimSun" panose="02010600030101010101" pitchFamily="2" charset="-122"/>
            </a:endParaRPr>
          </a:p>
          <a:p>
            <a:pPr marL="0" indent="0">
              <a:buNone/>
            </a:pPr>
            <a:r>
              <a:rPr lang="zh-CN" altLang="en-US" dirty="0" smtClean="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设计思维可以帮助实现更快的市场反应，快速决断、降低</a:t>
            </a:r>
            <a:r>
              <a:rPr lang="zh-CN" altLang="en-US" dirty="0">
                <a:latin typeface="SimSun" panose="02010600030101010101" pitchFamily="2" charset="-122"/>
                <a:ea typeface="SimSun" panose="02010600030101010101" pitchFamily="2" charset="-122"/>
              </a:rPr>
              <a:t>项目</a:t>
            </a:r>
            <a:r>
              <a:rPr lang="zh-CN" altLang="en-US" dirty="0" smtClean="0">
                <a:latin typeface="SimSun" panose="02010600030101010101" pitchFamily="2" charset="-122"/>
                <a:ea typeface="SimSun" panose="02010600030101010101" pitchFamily="2" charset="-122"/>
              </a:rPr>
              <a:t>成本和减少返工</a:t>
            </a:r>
            <a:r>
              <a:rPr lang="zh-CN" altLang="en-US" dirty="0">
                <a:latin typeface="SimSun" panose="02010600030101010101" pitchFamily="2" charset="-122"/>
                <a:ea typeface="SimSun" panose="02010600030101010101" pitchFamily="2" charset="-122"/>
              </a:rPr>
              <a:t>。</a:t>
            </a:r>
            <a:endParaRPr lang="en-US" altLang="zh-CN" dirty="0" smtClean="0">
              <a:latin typeface="SimSun" panose="02010600030101010101" pitchFamily="2" charset="-122"/>
              <a:ea typeface="SimSun" panose="02010600030101010101" pitchFamily="2" charset="-122"/>
            </a:endParaRPr>
          </a:p>
          <a:p>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en-AU" dirty="0" smtClean="0">
                <a:latin typeface="SimSun" panose="02010600030101010101" pitchFamily="2" charset="-122"/>
                <a:ea typeface="SimSun" panose="02010600030101010101" pitchFamily="2" charset="-122"/>
              </a:rPr>
              <a:t>Design Thinking</a:t>
            </a:r>
            <a:r>
              <a:rPr lang="zh-CN" altLang="en-US" dirty="0" smtClean="0">
                <a:latin typeface="SimSun" panose="02010600030101010101" pitchFamily="2" charset="-122"/>
                <a:ea typeface="SimSun" panose="02010600030101010101" pitchFamily="2" charset="-122"/>
              </a:rPr>
              <a:t>是什么（</a:t>
            </a:r>
            <a:r>
              <a:rPr lang="en-US" altLang="zh-CN" dirty="0" smtClean="0">
                <a:latin typeface="SimSun" panose="02010600030101010101" pitchFamily="2" charset="-122"/>
                <a:ea typeface="SimSun" panose="02010600030101010101" pitchFamily="2" charset="-122"/>
              </a:rPr>
              <a:t>1/2</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2</a:t>
            </a:fld>
            <a:endParaRPr lang="en-US" dirty="0"/>
          </a:p>
        </p:txBody>
      </p:sp>
    </p:spTree>
    <p:extLst>
      <p:ext uri="{BB962C8B-B14F-4D97-AF65-F5344CB8AC3E}">
        <p14:creationId xmlns:p14="http://schemas.microsoft.com/office/powerpoint/2010/main" val="345176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r>
              <a:rPr lang="en-US" altLang="zh-CN" dirty="0">
                <a:latin typeface="SimSun" panose="02010600030101010101" pitchFamily="2" charset="-122"/>
                <a:ea typeface="SimSun" panose="02010600030101010101" pitchFamily="2" charset="-122"/>
              </a:rPr>
              <a:t>Design</a:t>
            </a:r>
            <a:r>
              <a:rPr lang="zh-CN" altLang="en-US" dirty="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Thinking</a:t>
            </a:r>
            <a:r>
              <a:rPr lang="zh-CN" altLang="en-US" dirty="0" smtClean="0">
                <a:latin typeface="SimSun" panose="02010600030101010101" pitchFamily="2" charset="-122"/>
                <a:ea typeface="SimSun" panose="02010600030101010101" pitchFamily="2" charset="-122"/>
              </a:rPr>
              <a:t>是真正的以人为中心，而不是你的产品，服务，流程或组织。以人为本让你有空间去发现新的视角，产生有创造性的想法，以及可以同时为人和商业创造出最大价值的解决方案。</a:t>
            </a: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pPr marL="0" indent="0">
              <a:buNone/>
            </a:pPr>
            <a:r>
              <a:rPr lang="en-US" altLang="zh-CN" dirty="0" smtClean="0">
                <a:latin typeface="SimSun" panose="02010600030101010101" pitchFamily="2" charset="-122"/>
                <a:ea typeface="SimSun" panose="02010600030101010101" pitchFamily="2" charset="-122"/>
              </a:rPr>
              <a:t>Design</a:t>
            </a:r>
            <a:r>
              <a:rPr lang="zh-CN" altLang="en-US" dirty="0" smtClean="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Thinking</a:t>
            </a:r>
            <a:r>
              <a:rPr lang="zh-CN" altLang="en-US" dirty="0" smtClean="0">
                <a:latin typeface="SimSun" panose="02010600030101010101" pitchFamily="2" charset="-122"/>
                <a:ea typeface="SimSun" panose="02010600030101010101" pitchFamily="2" charset="-122"/>
              </a:rPr>
              <a:t>为解决各种充满挑战的问题带来曙光</a:t>
            </a: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我们生活在一个充满各种挑战的世界，要解决其中大部分的挑战，需要我们采取一种</a:t>
            </a:r>
            <a:r>
              <a:rPr lang="zh-CN" altLang="en-US" dirty="0">
                <a:latin typeface="SimSun" panose="02010600030101010101" pitchFamily="2" charset="-122"/>
                <a:ea typeface="SimSun" panose="02010600030101010101" pitchFamily="2" charset="-122"/>
              </a:rPr>
              <a:t>新的方法</a:t>
            </a:r>
            <a:r>
              <a:rPr lang="zh-CN" altLang="en-US" dirty="0" smtClean="0">
                <a:latin typeface="SimSun" panose="02010600030101010101" pitchFamily="2" charset="-122"/>
                <a:ea typeface="SimSun" panose="02010600030101010101" pitchFamily="2" charset="-122"/>
              </a:rPr>
              <a:t>，将人作为解决这些挑战的重点。  </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pPr marL="0" indent="0">
              <a:buNone/>
            </a:pPr>
            <a:r>
              <a:rPr lang="zh-CN" altLang="en-US" dirty="0" smtClean="0">
                <a:latin typeface="SimSun" panose="02010600030101010101" pitchFamily="2" charset="-122"/>
                <a:ea typeface="SimSun" panose="02010600030101010101" pitchFamily="2" charset="-122"/>
              </a:rPr>
              <a:t>  实例：</a:t>
            </a:r>
            <a:r>
              <a:rPr lang="en-US" altLang="zh-CN" dirty="0" smtClean="0">
                <a:latin typeface="SimSun" panose="02010600030101010101" pitchFamily="2" charset="-122"/>
                <a:ea typeface="SimSun" panose="02010600030101010101" pitchFamily="2" charset="-122"/>
              </a:rPr>
              <a:t>Fjord</a:t>
            </a:r>
            <a:r>
              <a:rPr lang="zh-CN" altLang="en-US" dirty="0" smtClean="0">
                <a:latin typeface="SimSun" panose="02010600030101010101" pitchFamily="2" charset="-122"/>
                <a:ea typeface="SimSun" panose="02010600030101010101" pitchFamily="2" charset="-122"/>
              </a:rPr>
              <a:t>的</a:t>
            </a:r>
            <a:r>
              <a:rPr lang="en-US" altLang="zh-CN" dirty="0" smtClean="0">
                <a:latin typeface="SimSun" panose="02010600030101010101" pitchFamily="2" charset="-122"/>
                <a:ea typeface="SimSun" panose="02010600030101010101" pitchFamily="2" charset="-122"/>
              </a:rPr>
              <a:t>Jonas</a:t>
            </a:r>
            <a:r>
              <a:rPr lang="zh-CN" altLang="en-US" dirty="0" smtClean="0">
                <a:latin typeface="SimSun" panose="02010600030101010101" pitchFamily="2" charset="-122"/>
                <a:ea typeface="SimSun" panose="02010600030101010101" pitchFamily="2" charset="-122"/>
              </a:rPr>
              <a:t>向他患有</a:t>
            </a:r>
            <a:r>
              <a:rPr lang="en-US" altLang="zh-CN" dirty="0">
                <a:latin typeface="SimSun" panose="02010600030101010101" pitchFamily="2" charset="-122"/>
                <a:ea typeface="SimSun" panose="02010600030101010101" pitchFamily="2" charset="-122"/>
              </a:rPr>
              <a:t>I</a:t>
            </a:r>
            <a:r>
              <a:rPr lang="zh-CN" altLang="en-US" dirty="0">
                <a:latin typeface="SimSun" panose="02010600030101010101" pitchFamily="2" charset="-122"/>
                <a:ea typeface="SimSun" panose="02010600030101010101" pitchFamily="2" charset="-122"/>
              </a:rPr>
              <a:t>型</a:t>
            </a:r>
            <a:r>
              <a:rPr lang="zh-CN" altLang="en-US" dirty="0" smtClean="0">
                <a:latin typeface="SimSun" panose="02010600030101010101" pitchFamily="2" charset="-122"/>
                <a:ea typeface="SimSun" panose="02010600030101010101" pitchFamily="2" charset="-122"/>
              </a:rPr>
              <a:t>糖尿病的</a:t>
            </a:r>
            <a:r>
              <a:rPr lang="en-US" altLang="zh-CN" dirty="0" smtClean="0">
                <a:latin typeface="SimSun" panose="02010600030101010101" pitchFamily="2" charset="-122"/>
                <a:ea typeface="SimSun" panose="02010600030101010101" pitchFamily="2" charset="-122"/>
              </a:rPr>
              <a:t>5</a:t>
            </a:r>
            <a:r>
              <a:rPr lang="zh-CN" altLang="en-US" dirty="0" smtClean="0">
                <a:latin typeface="SimSun" panose="02010600030101010101" pitchFamily="2" charset="-122"/>
                <a:ea typeface="SimSun" panose="02010600030101010101" pitchFamily="2" charset="-122"/>
              </a:rPr>
              <a:t>岁儿子作出承诺，通过可以实时监控身体状况，</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让他尽可能的像正常人一样生活。为了实现这一承诺，他和他的团队</a:t>
            </a:r>
            <a:r>
              <a:rPr lang="zh-CN" altLang="en-US" dirty="0">
                <a:latin typeface="SimSun" panose="02010600030101010101" pitchFamily="2" charset="-122"/>
                <a:ea typeface="SimSun" panose="02010600030101010101" pitchFamily="2" charset="-122"/>
              </a:rPr>
              <a:t>，使用设计思维，</a:t>
            </a:r>
            <a:r>
              <a:rPr lang="zh-CN" altLang="en-US" dirty="0" smtClean="0">
                <a:latin typeface="SimSun" panose="02010600030101010101" pitchFamily="2" charset="-122"/>
                <a:ea typeface="SimSun" panose="02010600030101010101" pitchFamily="2" charset="-122"/>
              </a:rPr>
              <a:t>开</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发了一种实用的</a:t>
            </a:r>
            <a:r>
              <a:rPr lang="en-US" altLang="zh-CN" dirty="0" smtClean="0">
                <a:latin typeface="SimSun" panose="02010600030101010101" pitchFamily="2" charset="-122"/>
                <a:ea typeface="SimSun" panose="02010600030101010101" pitchFamily="2" charset="-122"/>
              </a:rPr>
              <a:t>App</a:t>
            </a:r>
            <a:r>
              <a:rPr lang="zh-CN" altLang="en-US" dirty="0" smtClean="0">
                <a:latin typeface="SimSun" panose="02010600030101010101" pitchFamily="2" charset="-122"/>
                <a:ea typeface="SimSun" panose="02010600030101010101" pitchFamily="2" charset="-122"/>
              </a:rPr>
              <a:t>用来帮助那些患有</a:t>
            </a:r>
            <a:r>
              <a:rPr lang="en-US" altLang="zh-CN" dirty="0" smtClean="0">
                <a:latin typeface="SimSun" panose="02010600030101010101" pitchFamily="2" charset="-122"/>
                <a:ea typeface="SimSun" panose="02010600030101010101" pitchFamily="2" charset="-122"/>
              </a:rPr>
              <a:t>I</a:t>
            </a:r>
            <a:r>
              <a:rPr lang="zh-CN" altLang="en-US" dirty="0" smtClean="0">
                <a:latin typeface="SimSun" panose="02010600030101010101" pitchFamily="2" charset="-122"/>
                <a:ea typeface="SimSun" panose="02010600030101010101" pitchFamily="2" charset="-122"/>
              </a:rPr>
              <a:t>型糖尿病的病人用更加积极主动</a:t>
            </a:r>
            <a:r>
              <a:rPr lang="zh-CN" altLang="en-US" dirty="0">
                <a:latin typeface="SimSun" panose="02010600030101010101" pitchFamily="2" charset="-122"/>
                <a:ea typeface="SimSun" panose="02010600030101010101" pitchFamily="2" charset="-122"/>
              </a:rPr>
              <a:t>的方式来</a:t>
            </a:r>
            <a:r>
              <a:rPr lang="zh-CN" altLang="en-US" dirty="0" smtClean="0">
                <a:latin typeface="SimSun" panose="02010600030101010101" pitchFamily="2" charset="-122"/>
                <a:ea typeface="SimSun" panose="02010600030101010101" pitchFamily="2" charset="-122"/>
              </a:rPr>
              <a:t>管理他们</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的健康状况。</a:t>
            </a:r>
            <a:r>
              <a:rPr lang="en-US" altLang="zh-CN" dirty="0" smtClean="0">
                <a:latin typeface="SimSun" panose="02010600030101010101" pitchFamily="2" charset="-122"/>
                <a:ea typeface="SimSun" panose="02010600030101010101" pitchFamily="2" charset="-122"/>
              </a:rPr>
              <a:t>App</a:t>
            </a:r>
            <a:r>
              <a:rPr lang="zh-CN" altLang="en-US" dirty="0" smtClean="0">
                <a:latin typeface="SimSun" panose="02010600030101010101" pitchFamily="2" charset="-122"/>
                <a:ea typeface="SimSun" panose="02010600030101010101" pitchFamily="2" charset="-122"/>
              </a:rPr>
              <a:t>可以跟踪患者之前的饮食，睡眠及运动状况，基于这些数据的分析给出关</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于饮食，睡眠和运动的新的建议。</a:t>
            </a:r>
            <a:r>
              <a:rPr lang="en-US" altLang="zh-CN" dirty="0" smtClean="0">
                <a:latin typeface="SimSun" panose="02010600030101010101" pitchFamily="2" charset="-122"/>
                <a:ea typeface="SimSun" panose="02010600030101010101" pitchFamily="2" charset="-122"/>
              </a:rPr>
              <a:t>App</a:t>
            </a:r>
            <a:r>
              <a:rPr lang="zh-CN" altLang="en-US" dirty="0" smtClean="0">
                <a:latin typeface="SimSun" panose="02010600030101010101" pitchFamily="2" charset="-122"/>
                <a:ea typeface="SimSun" panose="02010600030101010101" pitchFamily="2" charset="-122"/>
              </a:rPr>
              <a:t>还可以通过大量的数据分析做自适应，从而及时地调</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zh-CN" altLang="en-US" dirty="0" smtClean="0">
                <a:latin typeface="SimSun" panose="02010600030101010101" pitchFamily="2" charset="-122"/>
                <a:ea typeface="SimSun" panose="02010600030101010101" pitchFamily="2" charset="-122"/>
              </a:rPr>
              <a:t>  整建议策略。而全球庞大的患者数量也足以确保其获得应有的商业利益。</a:t>
            </a:r>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en-AU" altLang="ja-JP" dirty="0">
                <a:latin typeface="SimSun" panose="02010600030101010101" pitchFamily="2" charset="-122"/>
                <a:ea typeface="SimSun" panose="02010600030101010101" pitchFamily="2" charset="-122"/>
              </a:rPr>
              <a:t>Design Thinking</a:t>
            </a:r>
            <a:r>
              <a:rPr lang="zh-CN" altLang="en-US" dirty="0">
                <a:latin typeface="SimSun" panose="02010600030101010101" pitchFamily="2" charset="-122"/>
                <a:ea typeface="SimSun" panose="02010600030101010101" pitchFamily="2" charset="-122"/>
              </a:rPr>
              <a:t>是什么</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2/2</a:t>
            </a:r>
            <a:r>
              <a:rPr lang="zh-CN" altLang="en-US" dirty="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3</a:t>
            </a:fld>
            <a:endParaRPr lang="en-US" dirty="0"/>
          </a:p>
        </p:txBody>
      </p:sp>
    </p:spTree>
    <p:extLst>
      <p:ext uri="{BB962C8B-B14F-4D97-AF65-F5344CB8AC3E}">
        <p14:creationId xmlns:p14="http://schemas.microsoft.com/office/powerpoint/2010/main" val="4142551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以人为本意味着用更加感性的视角看待问题，与人建立联系并且在</a:t>
            </a:r>
            <a:r>
              <a:rPr lang="zh-CN" altLang="en-US" dirty="0">
                <a:latin typeface="SimSun" panose="02010600030101010101" pitchFamily="2" charset="-122"/>
                <a:ea typeface="SimSun" panose="02010600030101010101" pitchFamily="2" charset="-122"/>
              </a:rPr>
              <a:t>更深的层次</a:t>
            </a:r>
            <a:r>
              <a:rPr lang="zh-CN" altLang="en-US" dirty="0" smtClean="0">
                <a:latin typeface="SimSun" panose="02010600030101010101" pitchFamily="2" charset="-122"/>
                <a:ea typeface="SimSun" panose="02010600030101010101" pitchFamily="2" charset="-122"/>
              </a:rPr>
              <a:t>上理解他们。不单纯是研究人，而是在他们自然的状态下观察他们，追踪他们。换位思考，</a:t>
            </a:r>
            <a:r>
              <a:rPr lang="zh-CN" altLang="en-US" dirty="0">
                <a:latin typeface="SimSun" panose="02010600030101010101" pitchFamily="2" charset="-122"/>
                <a:ea typeface="SimSun" panose="02010600030101010101" pitchFamily="2" charset="-122"/>
              </a:rPr>
              <a:t>并</a:t>
            </a:r>
            <a:r>
              <a:rPr lang="zh-CN" altLang="en-US" dirty="0" smtClean="0">
                <a:latin typeface="SimSun" panose="02010600030101010101" pitchFamily="2" charset="-122"/>
                <a:ea typeface="SimSun" panose="02010600030101010101" pitchFamily="2" charset="-122"/>
              </a:rPr>
              <a:t>和他们一起实施他们</a:t>
            </a:r>
            <a:r>
              <a:rPr lang="zh-CN" altLang="en-US" dirty="0">
                <a:latin typeface="SimSun" panose="02010600030101010101" pitchFamily="2" charset="-122"/>
                <a:ea typeface="SimSun" panose="02010600030101010101" pitchFamily="2" charset="-122"/>
              </a:rPr>
              <a:t>的某些</a:t>
            </a:r>
            <a:r>
              <a:rPr lang="zh-CN" altLang="en-US" dirty="0" smtClean="0">
                <a:latin typeface="SimSun" panose="02010600030101010101" pitchFamily="2" charset="-122"/>
                <a:ea typeface="SimSun" panose="02010600030101010101" pitchFamily="2" charset="-122"/>
              </a:rPr>
              <a:t>任务。</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超越传统、以</a:t>
            </a:r>
            <a:r>
              <a:rPr lang="zh-CN" altLang="en-US" dirty="0">
                <a:latin typeface="SimSun" panose="02010600030101010101" pitchFamily="2" charset="-122"/>
                <a:ea typeface="SimSun" panose="02010600030101010101" pitchFamily="2" charset="-122"/>
              </a:rPr>
              <a:t>数据为</a:t>
            </a:r>
            <a:r>
              <a:rPr lang="zh-CN" altLang="en-US" dirty="0" smtClean="0">
                <a:latin typeface="SimSun" panose="02010600030101010101" pitchFamily="2" charset="-122"/>
                <a:ea typeface="SimSun" panose="02010600030101010101" pitchFamily="2" charset="-122"/>
              </a:rPr>
              <a:t>中心的客户研究方法使你能够建立共情</a:t>
            </a:r>
            <a:r>
              <a:rPr lang="en-US" altLang="ja-JP" baseline="30000" dirty="0" smtClean="0">
                <a:latin typeface="SimSun" panose="02010600030101010101" pitchFamily="2" charset="-122"/>
                <a:ea typeface="SimSun" panose="02010600030101010101" pitchFamily="2" charset="-122"/>
              </a:rPr>
              <a:t>※1</a:t>
            </a:r>
            <a:r>
              <a:rPr lang="zh-CN" altLang="en-US" dirty="0" smtClean="0">
                <a:latin typeface="SimSun" panose="02010600030101010101" pitchFamily="2" charset="-122"/>
                <a:ea typeface="SimSun" panose="02010600030101010101" pitchFamily="2" charset="-122"/>
              </a:rPr>
              <a:t> （这是设计思维的核心概念）</a:t>
            </a:r>
            <a:r>
              <a:rPr lang="zh-CN" altLang="en-US" dirty="0">
                <a:latin typeface="SimSun" panose="02010600030101010101" pitchFamily="2" charset="-122"/>
                <a:ea typeface="SimSun" panose="02010600030101010101" pitchFamily="2" charset="-122"/>
              </a:rPr>
              <a:t>，了解你</a:t>
            </a:r>
            <a:r>
              <a:rPr lang="zh-CN" altLang="en-US" dirty="0" smtClean="0">
                <a:latin typeface="SimSun" panose="02010600030101010101" pitchFamily="2" charset="-122"/>
                <a:ea typeface="SimSun" panose="02010600030101010101" pitchFamily="2" charset="-122"/>
              </a:rPr>
              <a:t>正在为人类（而不是用户或客户）解决问题，以及发现在通常情况下不易被发现的独特见解。</a:t>
            </a:r>
            <a:endParaRPr lang="en-US" altLang="zh-CN" dirty="0" smtClean="0">
              <a:latin typeface="SimSun" panose="02010600030101010101" pitchFamily="2" charset="-122"/>
              <a:ea typeface="SimSun" panose="02010600030101010101" pitchFamily="2" charset="-122"/>
            </a:endParaRPr>
          </a:p>
          <a:p>
            <a:endParaRPr lang="en-US" dirty="0">
              <a:latin typeface="SimSun" panose="02010600030101010101" pitchFamily="2" charset="-122"/>
              <a:ea typeface="SimSun" panose="02010600030101010101" pitchFamily="2" charset="-122"/>
            </a:endParaRPr>
          </a:p>
          <a:p>
            <a:pPr marL="0" indent="0">
              <a:buNone/>
            </a:pPr>
            <a:r>
              <a:rPr lang="en-US" altLang="ja-JP" dirty="0">
                <a:latin typeface="SimSun" panose="02010600030101010101" pitchFamily="2" charset="-122"/>
                <a:ea typeface="SimSun" panose="02010600030101010101" pitchFamily="2" charset="-122"/>
              </a:rPr>
              <a:t>※1</a:t>
            </a:r>
            <a:r>
              <a:rPr lang="ja-JP" altLang="en-US" dirty="0">
                <a:latin typeface="SimSun" panose="02010600030101010101" pitchFamily="2" charset="-122"/>
                <a:ea typeface="SimSun" panose="02010600030101010101" pitchFamily="2" charset="-122"/>
              </a:rPr>
              <a:t>：</a:t>
            </a:r>
            <a:r>
              <a:rPr lang="ja-JP" altLang="en-US" dirty="0" smtClean="0">
                <a:latin typeface="SimSun" panose="02010600030101010101" pitchFamily="2" charset="-122"/>
                <a:ea typeface="SimSun" panose="02010600030101010101" pitchFamily="2" charset="-122"/>
              </a:rPr>
              <a:t>共</a:t>
            </a:r>
            <a:r>
              <a:rPr lang="ja-JP" altLang="en-US" dirty="0">
                <a:latin typeface="SimSun" panose="02010600030101010101" pitchFamily="2" charset="-122"/>
                <a:ea typeface="SimSun" panose="02010600030101010101" pitchFamily="2" charset="-122"/>
              </a:rPr>
              <a:t>情（</a:t>
            </a:r>
            <a:r>
              <a:rPr lang="en-US" altLang="ja-JP" dirty="0">
                <a:latin typeface="SimSun" panose="02010600030101010101" pitchFamily="2" charset="-122"/>
                <a:ea typeface="SimSun" panose="02010600030101010101" pitchFamily="2" charset="-122"/>
              </a:rPr>
              <a:t>EMPATHY</a:t>
            </a:r>
            <a:r>
              <a:rPr lang="ja-JP" altLang="en-US" dirty="0">
                <a:latin typeface="SimSun" panose="02010600030101010101" pitchFamily="2" charset="-122"/>
                <a:ea typeface="SimSun" panose="02010600030101010101" pitchFamily="2" charset="-122"/>
              </a:rPr>
              <a:t>），指的是一种能</a:t>
            </a:r>
            <a:r>
              <a:rPr lang="ja-JP" altLang="en-US" dirty="0" smtClean="0">
                <a:latin typeface="SimSun" panose="02010600030101010101" pitchFamily="2" charset="-122"/>
                <a:ea typeface="SimSun" panose="02010600030101010101" pitchFamily="2" charset="-122"/>
              </a:rPr>
              <a:t>深入他人</a:t>
            </a:r>
            <a:r>
              <a:rPr lang="zh-CN" altLang="en-US" dirty="0">
                <a:latin typeface="SimSun" panose="02010600030101010101" pitchFamily="2" charset="-122"/>
                <a:ea typeface="SimSun" panose="02010600030101010101" pitchFamily="2" charset="-122"/>
              </a:rPr>
              <a:t>的</a:t>
            </a:r>
            <a:r>
              <a:rPr lang="ja-JP" altLang="en-US" dirty="0" smtClean="0">
                <a:latin typeface="SimSun" panose="02010600030101010101" pitchFamily="2" charset="-122"/>
                <a:ea typeface="SimSun" panose="02010600030101010101" pitchFamily="2" charset="-122"/>
              </a:rPr>
              <a:t>主观</a:t>
            </a:r>
            <a:r>
              <a:rPr lang="ja-JP" altLang="en-US" dirty="0">
                <a:latin typeface="SimSun" panose="02010600030101010101" pitchFamily="2" charset="-122"/>
                <a:ea typeface="SimSun" panose="02010600030101010101" pitchFamily="2" charset="-122"/>
              </a:rPr>
              <a:t>世界</a:t>
            </a:r>
            <a:r>
              <a:rPr lang="ja-JP" altLang="en-US"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并</a:t>
            </a:r>
            <a:r>
              <a:rPr lang="ja-JP" altLang="en-US" dirty="0" smtClean="0">
                <a:latin typeface="SimSun" panose="02010600030101010101" pitchFamily="2" charset="-122"/>
                <a:ea typeface="SimSun" panose="02010600030101010101" pitchFamily="2" charset="-122"/>
              </a:rPr>
              <a:t>了解</a:t>
            </a:r>
            <a:r>
              <a:rPr lang="ja-JP" altLang="en-US" dirty="0">
                <a:latin typeface="SimSun" panose="02010600030101010101" pitchFamily="2" charset="-122"/>
                <a:ea typeface="SimSun" panose="02010600030101010101" pitchFamily="2" charset="-122"/>
              </a:rPr>
              <a:t>其</a:t>
            </a:r>
            <a:r>
              <a:rPr lang="ja-JP" altLang="en-US" dirty="0" smtClean="0">
                <a:latin typeface="SimSun" panose="02010600030101010101" pitchFamily="2" charset="-122"/>
                <a:ea typeface="SimSun" panose="02010600030101010101" pitchFamily="2" charset="-122"/>
              </a:rPr>
              <a:t>感受的能力。</a:t>
            </a:r>
            <a:r>
              <a:rPr lang="en-US" altLang="ja-JP" dirty="0">
                <a:latin typeface="SimSun" panose="02010600030101010101" pitchFamily="2" charset="-122"/>
                <a:ea typeface="SimSun" panose="02010600030101010101" pitchFamily="2" charset="-122"/>
              </a:rPr>
              <a:t/>
            </a:r>
            <a:br>
              <a:rPr lang="en-US" altLang="ja-JP" dirty="0">
                <a:latin typeface="SimSun" panose="02010600030101010101" pitchFamily="2" charset="-122"/>
                <a:ea typeface="SimSun" panose="02010600030101010101" pitchFamily="2" charset="-122"/>
              </a:rPr>
            </a:br>
            <a:r>
              <a:rPr lang="ja-JP" altLang="en-US" dirty="0" smtClean="0">
                <a:latin typeface="SimSun" panose="02010600030101010101" pitchFamily="2" charset="-122"/>
                <a:ea typeface="SimSun" panose="02010600030101010101" pitchFamily="2" charset="-122"/>
              </a:rPr>
              <a:t>　　 共情</a:t>
            </a:r>
            <a:r>
              <a:rPr lang="zh-CN" altLang="en-US" dirty="0" smtClean="0">
                <a:latin typeface="SimSun" panose="02010600030101010101" pitchFamily="2" charset="-122"/>
                <a:ea typeface="SimSun" panose="02010600030101010101" pitchFamily="2" charset="-122"/>
              </a:rPr>
              <a:t>就是关怀一个人，必须能够了解他及他的世界，就好像我就是他，我必须能够好像</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en-US" altLang="zh-CN" dirty="0" smtClean="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用他的眼看他的世界及他自己一样，而不能把他看成物品一样从外面去审核、观察，必</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en-US" altLang="zh-CN" dirty="0" smtClean="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须能与他同在他的世界里，并进入他的世界，从内部去体认他的生活方式，及他的目标</a:t>
            </a:r>
            <a:r>
              <a:rPr lang="en-US" altLang="zh-CN" dirty="0" smtClean="0">
                <a:latin typeface="SimSun" panose="02010600030101010101" pitchFamily="2" charset="-122"/>
                <a:ea typeface="SimSun" panose="02010600030101010101" pitchFamily="2" charset="-122"/>
              </a:rPr>
              <a:t/>
            </a:r>
            <a:br>
              <a:rPr lang="en-US" altLang="zh-CN" dirty="0" smtClean="0">
                <a:latin typeface="SimSun" panose="02010600030101010101" pitchFamily="2" charset="-122"/>
                <a:ea typeface="SimSun" panose="02010600030101010101" pitchFamily="2" charset="-122"/>
              </a:rPr>
            </a:br>
            <a:r>
              <a:rPr lang="en-US" altLang="zh-CN" dirty="0" smtClean="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与方向。</a:t>
            </a:r>
            <a:r>
              <a:rPr lang="en-US" altLang="zh-CN"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 </a:t>
            </a:r>
            <a:r>
              <a:rPr lang="en-US" altLang="zh-CN" dirty="0" smtClean="0">
                <a:latin typeface="SimSun" panose="02010600030101010101" pitchFamily="2" charset="-122"/>
                <a:ea typeface="SimSun" panose="02010600030101010101" pitchFamily="2" charset="-122"/>
              </a:rPr>
              <a:t>by </a:t>
            </a:r>
            <a:r>
              <a:rPr lang="en-US" altLang="ja-JP" dirty="0" err="1">
                <a:latin typeface="SimSun" panose="02010600030101010101" pitchFamily="2" charset="-122"/>
                <a:ea typeface="SimSun" panose="02010600030101010101" pitchFamily="2" charset="-122"/>
              </a:rPr>
              <a:t>Mayeroff</a:t>
            </a:r>
            <a:endParaRPr lang="zh-CN" altLang="en-US" dirty="0">
              <a:latin typeface="SimSun" panose="02010600030101010101" pitchFamily="2" charset="-122"/>
              <a:ea typeface="SimSun" panose="02010600030101010101" pitchFamily="2" charset="-122"/>
            </a:endParaRPr>
          </a:p>
          <a:p>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pPr marL="0" indent="0"/>
            <a:r>
              <a:rPr lang="zh-CN" altLang="en-US" dirty="0">
                <a:latin typeface="SimSun" panose="02010600030101010101" pitchFamily="2" charset="-122"/>
                <a:ea typeface="SimSun" panose="02010600030101010101" pitchFamily="2" charset="-122"/>
              </a:rPr>
              <a:t>设计思维的五种思维</a:t>
            </a:r>
            <a:r>
              <a:rPr lang="zh-CN" altLang="en-US" dirty="0" smtClean="0">
                <a:latin typeface="SimSun" panose="02010600030101010101" pitchFamily="2" charset="-122"/>
                <a:ea typeface="SimSun" panose="02010600030101010101" pitchFamily="2" charset="-122"/>
              </a:rPr>
              <a:t>方式（</a:t>
            </a:r>
            <a:r>
              <a:rPr lang="en-US" altLang="zh-CN" dirty="0" smtClean="0">
                <a:latin typeface="SimSun" panose="02010600030101010101" pitchFamily="2" charset="-122"/>
                <a:ea typeface="SimSun" panose="02010600030101010101" pitchFamily="2" charset="-122"/>
              </a:rPr>
              <a:t>1/5</a:t>
            </a:r>
            <a:r>
              <a:rPr lang="zh-CN" altLang="en-US" dirty="0" smtClean="0">
                <a:latin typeface="SimSun" panose="02010600030101010101" pitchFamily="2" charset="-122"/>
                <a:ea typeface="SimSun" panose="02010600030101010101" pitchFamily="2" charset="-122"/>
              </a:rPr>
              <a:t>）</a:t>
            </a:r>
            <a:endParaRPr lang="en-US" altLang="zh-CN"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4</a:t>
            </a:fld>
            <a:endParaRPr lang="en-US" dirty="0"/>
          </a:p>
        </p:txBody>
      </p:sp>
      <p:pic>
        <p:nvPicPr>
          <p:cNvPr id="6" name="図 5" descr="https://mylearning.accenture.com/ScormCourses/DTO_03312016-331201633418PM/assets/DA14B784-CD02-91BB-4273-B6416E15B585.png"/>
          <p:cNvPicPr/>
          <p:nvPr/>
        </p:nvPicPr>
        <p:blipFill>
          <a:blip r:embed="rId2">
            <a:extLst>
              <a:ext uri="{28A0092B-C50C-407E-A947-70E740481C1C}">
                <a14:useLocalDpi xmlns:a14="http://schemas.microsoft.com/office/drawing/2010/main" val="0"/>
              </a:ext>
            </a:extLst>
          </a:blip>
          <a:srcRect/>
          <a:stretch>
            <a:fillRect/>
          </a:stretch>
        </p:blipFill>
        <p:spPr bwMode="auto">
          <a:xfrm>
            <a:off x="521970" y="1554970"/>
            <a:ext cx="2700020" cy="810895"/>
          </a:xfrm>
          <a:prstGeom prst="rect">
            <a:avLst/>
          </a:prstGeom>
          <a:noFill/>
          <a:ln>
            <a:noFill/>
          </a:ln>
        </p:spPr>
      </p:pic>
    </p:spTree>
    <p:extLst>
      <p:ext uri="{BB962C8B-B14F-4D97-AF65-F5344CB8AC3E}">
        <p14:creationId xmlns:p14="http://schemas.microsoft.com/office/powerpoint/2010/main" val="3944457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834160"/>
          </a:xfrm>
          <a:effectLst/>
          <a:sp3d/>
        </p:spPr>
        <p:txBody>
          <a:bodyPr/>
          <a:lstStyle/>
          <a:p>
            <a:pPr marL="0" indent="0">
              <a:buNone/>
            </a:pPr>
            <a:endParaRPr lang="en-US" altLang="zh-CN" dirty="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采用创造性和游戏性的思维可以帮助我们更快地得到创新的解决方</a:t>
            </a:r>
            <a:r>
              <a:rPr lang="zh-CN" altLang="en-US" dirty="0">
                <a:latin typeface="SimSun" panose="02010600030101010101" pitchFamily="2" charset="-122"/>
                <a:ea typeface="SimSun" panose="02010600030101010101" pitchFamily="2" charset="-122"/>
              </a:rPr>
              <a:t>案。</a:t>
            </a:r>
            <a:r>
              <a:rPr lang="zh-CN" altLang="en-US" dirty="0" smtClean="0">
                <a:latin typeface="SimSun" panose="02010600030101010101" pitchFamily="2" charset="-122"/>
                <a:ea typeface="SimSun" panose="02010600030101010101" pitchFamily="2" charset="-122"/>
              </a:rPr>
              <a:t>当我们突破那些使我们的想法狭隘和受限的传统的问题解决的思维边界，我们就有足够的心理空间，从另一个角度来看待问题</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从绘画，素描到创建甚至角色扮</a:t>
            </a:r>
            <a:r>
              <a:rPr lang="zh-CN" altLang="en-US" dirty="0">
                <a:latin typeface="SimSun" panose="02010600030101010101" pitchFamily="2" charset="-122"/>
                <a:ea typeface="SimSun" panose="02010600030101010101" pitchFamily="2" charset="-122"/>
              </a:rPr>
              <a:t>演</a:t>
            </a:r>
            <a:r>
              <a:rPr lang="zh-CN" altLang="en-US" dirty="0" smtClean="0">
                <a:latin typeface="SimSun" panose="02010600030101010101" pitchFamily="2" charset="-122"/>
                <a:ea typeface="SimSun" panose="02010600030101010101" pitchFamily="2" charset="-122"/>
              </a:rPr>
              <a:t>，以一种充满乐趣的，</a:t>
            </a:r>
            <a:r>
              <a:rPr lang="zh-CN" altLang="en-US" dirty="0">
                <a:latin typeface="SimSun" panose="02010600030101010101" pitchFamily="2" charset="-122"/>
                <a:ea typeface="SimSun" panose="02010600030101010101" pitchFamily="2" charset="-122"/>
              </a:rPr>
              <a:t>动手的</a:t>
            </a:r>
            <a:r>
              <a:rPr lang="zh-CN" altLang="en-US" dirty="0" smtClean="0">
                <a:latin typeface="SimSun" panose="02010600030101010101" pitchFamily="2" charset="-122"/>
                <a:ea typeface="SimSun" panose="02010600030101010101" pitchFamily="2" charset="-122"/>
              </a:rPr>
              <a:t>方式来探索想法可以延伸我们</a:t>
            </a:r>
            <a:r>
              <a:rPr lang="zh-CN" altLang="en-US" dirty="0">
                <a:latin typeface="SimSun" panose="02010600030101010101" pitchFamily="2" charset="-122"/>
                <a:ea typeface="SimSun" panose="02010600030101010101" pitchFamily="2" charset="-122"/>
              </a:rPr>
              <a:t>的创造力</a:t>
            </a:r>
            <a:r>
              <a:rPr lang="zh-CN" altLang="en-US" dirty="0" smtClean="0">
                <a:latin typeface="SimSun" panose="02010600030101010101" pitchFamily="2" charset="-122"/>
                <a:ea typeface="SimSun" panose="02010600030101010101" pitchFamily="2" charset="-122"/>
              </a:rPr>
              <a:t>，而这些是电脑屏幕</a:t>
            </a:r>
            <a:r>
              <a:rPr lang="zh-CN" altLang="en-US" dirty="0">
                <a:latin typeface="SimSun" panose="02010600030101010101" pitchFamily="2" charset="-122"/>
                <a:ea typeface="SimSun" panose="02010600030101010101" pitchFamily="2" charset="-122"/>
              </a:rPr>
              <a:t>、 会议、 电子表格和 </a:t>
            </a:r>
            <a:r>
              <a:rPr lang="en-US" altLang="zh-CN" dirty="0" smtClean="0">
                <a:latin typeface="SimSun" panose="02010600030101010101" pitchFamily="2" charset="-122"/>
                <a:ea typeface="SimSun" panose="02010600030101010101" pitchFamily="2" charset="-122"/>
              </a:rPr>
              <a:t>PowerPoint</a:t>
            </a:r>
            <a:r>
              <a:rPr lang="zh-CN" altLang="en-US" dirty="0" smtClean="0">
                <a:latin typeface="SimSun" panose="02010600030101010101" pitchFamily="2" charset="-122"/>
                <a:ea typeface="SimSun" panose="02010600030101010101" pitchFamily="2" charset="-122"/>
              </a:rPr>
              <a:t>所不能做到的。</a:t>
            </a:r>
            <a:endParaRPr lang="en-US" altLang="zh-CN" dirty="0" smtClean="0">
              <a:latin typeface="SimSun" panose="02010600030101010101" pitchFamily="2" charset="-122"/>
              <a:ea typeface="SimSun" panose="02010600030101010101" pitchFamily="2" charset="-122"/>
            </a:endParaRPr>
          </a:p>
          <a:p>
            <a:endParaRPr lang="en-US" dirty="0">
              <a:latin typeface="SimSun" panose="02010600030101010101" pitchFamily="2" charset="-122"/>
              <a:ea typeface="SimSun" panose="02010600030101010101" pitchFamily="2" charset="-122"/>
            </a:endParaRPr>
          </a:p>
          <a:p>
            <a:endParaRPr lang="en-US"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设计思维的五种思维</a:t>
            </a:r>
            <a:r>
              <a:rPr lang="zh-CN" altLang="en-US" dirty="0">
                <a:latin typeface="SimSun" panose="02010600030101010101" pitchFamily="2" charset="-122"/>
                <a:ea typeface="SimSun" panose="02010600030101010101" pitchFamily="2" charset="-122"/>
              </a:rPr>
              <a:t>方式</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2/5</a:t>
            </a:r>
            <a:r>
              <a:rPr lang="zh-CN" altLang="en-US" dirty="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5</a:t>
            </a:fld>
            <a:endParaRPr lang="en-US" dirty="0"/>
          </a:p>
        </p:txBody>
      </p:sp>
      <p:pic>
        <p:nvPicPr>
          <p:cNvPr id="7" name="図 6" descr="https://mylearning.accenture.com/ScormCourses/DTO_03312016-331201633418PM/assets/89702CA9-DC5C-9DF1-168E-D6C4BA22B814.png"/>
          <p:cNvPicPr/>
          <p:nvPr/>
        </p:nvPicPr>
        <p:blipFill>
          <a:blip r:embed="rId2">
            <a:extLst>
              <a:ext uri="{28A0092B-C50C-407E-A947-70E740481C1C}">
                <a14:useLocalDpi xmlns:a14="http://schemas.microsoft.com/office/drawing/2010/main" val="0"/>
              </a:ext>
            </a:extLst>
          </a:blip>
          <a:srcRect/>
          <a:stretch>
            <a:fillRect/>
          </a:stretch>
        </p:blipFill>
        <p:spPr bwMode="auto">
          <a:xfrm>
            <a:off x="455613" y="1518147"/>
            <a:ext cx="2695575" cy="810895"/>
          </a:xfrm>
          <a:prstGeom prst="rect">
            <a:avLst/>
          </a:prstGeom>
          <a:noFill/>
          <a:ln>
            <a:noFill/>
          </a:ln>
        </p:spPr>
      </p:pic>
    </p:spTree>
    <p:extLst>
      <p:ext uri="{BB962C8B-B14F-4D97-AF65-F5344CB8AC3E}">
        <p14:creationId xmlns:p14="http://schemas.microsoft.com/office/powerpoint/2010/main" val="3059171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834160"/>
          </a:xfrm>
          <a:effectLst/>
          <a:sp3d/>
        </p:spPr>
        <p:txBody>
          <a:bodyPr/>
          <a:lstStyle/>
          <a:p>
            <a:endParaRPr lang="en-US" dirty="0">
              <a:latin typeface="SimSun" panose="02010600030101010101" pitchFamily="2" charset="-122"/>
              <a:ea typeface="SimSun" panose="02010600030101010101" pitchFamily="2" charset="-122"/>
            </a:endParaRPr>
          </a:p>
          <a:p>
            <a:endParaRPr lang="en-US"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当实施一种设计思维，</a:t>
            </a:r>
            <a:r>
              <a:rPr lang="zh-CN" altLang="en-US" dirty="0">
                <a:latin typeface="SimSun" panose="02010600030101010101" pitchFamily="2" charset="-122"/>
                <a:ea typeface="SimSun" panose="02010600030101010101" pitchFamily="2" charset="-122"/>
              </a:rPr>
              <a:t>你可能</a:t>
            </a:r>
            <a:r>
              <a:rPr lang="zh-CN" altLang="en-US" dirty="0" smtClean="0">
                <a:latin typeface="SimSun" panose="02010600030101010101" pitchFamily="2" charset="-122"/>
                <a:ea typeface="SimSun" panose="02010600030101010101" pitchFamily="2" charset="-122"/>
              </a:rPr>
              <a:t>不会第一次就得到想要的结</a:t>
            </a:r>
            <a:r>
              <a:rPr lang="zh-CN" altLang="en-US" dirty="0">
                <a:latin typeface="SimSun" panose="02010600030101010101" pitchFamily="2" charset="-122"/>
                <a:ea typeface="SimSun" panose="02010600030101010101" pitchFamily="2" charset="-122"/>
              </a:rPr>
              <a:t>果</a:t>
            </a:r>
            <a:r>
              <a:rPr lang="zh-CN" altLang="en-US" dirty="0" smtClean="0">
                <a:latin typeface="SimSun" panose="02010600030101010101" pitchFamily="2" charset="-122"/>
                <a:ea typeface="SimSun" panose="02010600030101010101" pitchFamily="2" charset="-122"/>
              </a:rPr>
              <a:t>。但这没有关系。</a:t>
            </a:r>
            <a:r>
              <a:rPr lang="zh-CN" altLang="en-US" dirty="0">
                <a:latin typeface="SimSun" panose="02010600030101010101" pitchFamily="2" charset="-122"/>
                <a:ea typeface="SimSun" panose="02010600030101010101" pitchFamily="2" charset="-122"/>
              </a:rPr>
              <a:t>事实上，</a:t>
            </a:r>
            <a:r>
              <a:rPr lang="zh-CN" altLang="en-US" dirty="0" smtClean="0">
                <a:latin typeface="SimSun" panose="02010600030101010101" pitchFamily="2" charset="-122"/>
                <a:ea typeface="SimSun" panose="02010600030101010101" pitchFamily="2" charset="-122"/>
              </a:rPr>
              <a:t>失败是设计思维理念所固有的。</a:t>
            </a:r>
            <a:r>
              <a:rPr lang="zh-CN" altLang="en-US" dirty="0">
                <a:latin typeface="SimSun" panose="02010600030101010101" pitchFamily="2" charset="-122"/>
                <a:ea typeface="SimSun" panose="02010600030101010101" pitchFamily="2" charset="-122"/>
              </a:rPr>
              <a:t>目标不是成为最聪</a:t>
            </a:r>
            <a:r>
              <a:rPr lang="zh-CN" altLang="en-US" dirty="0" smtClean="0">
                <a:latin typeface="SimSun" panose="02010600030101010101" pitchFamily="2" charset="-122"/>
                <a:ea typeface="SimSun" panose="02010600030101010101" pitchFamily="2" charset="-122"/>
              </a:rPr>
              <a:t>明的，它是通过分享我们</a:t>
            </a:r>
            <a:r>
              <a:rPr lang="zh-CN" altLang="en-US" dirty="0">
                <a:latin typeface="SimSun" panose="02010600030101010101" pitchFamily="2" charset="-122"/>
                <a:ea typeface="SimSun" panose="02010600030101010101" pitchFamily="2" charset="-122"/>
              </a:rPr>
              <a:t>的想法，</a:t>
            </a:r>
            <a:r>
              <a:rPr lang="zh-CN" altLang="en-US" dirty="0" smtClean="0">
                <a:latin typeface="SimSun" panose="02010600030101010101" pitchFamily="2" charset="-122"/>
                <a:ea typeface="SimSun" panose="02010600030101010101" pitchFamily="2" charset="-122"/>
              </a:rPr>
              <a:t>征求反馈意见和不断的改进，使我们按照聪</a:t>
            </a:r>
            <a:r>
              <a:rPr lang="zh-CN" altLang="en-US" dirty="0">
                <a:latin typeface="SimSun" panose="02010600030101010101" pitchFamily="2" charset="-122"/>
                <a:ea typeface="SimSun" panose="02010600030101010101" pitchFamily="2" charset="-122"/>
              </a:rPr>
              <a:t>明的解决方</a:t>
            </a:r>
            <a:r>
              <a:rPr lang="zh-CN" altLang="en-US" dirty="0" smtClean="0">
                <a:latin typeface="SimSun" panose="02010600030101010101" pitchFamily="2" charset="-122"/>
                <a:ea typeface="SimSun" panose="02010600030101010101" pitchFamily="2" charset="-122"/>
              </a:rPr>
              <a:t>案不断进步。这就是所谓</a:t>
            </a:r>
            <a:r>
              <a:rPr lang="zh-CN" altLang="en-US" dirty="0">
                <a:latin typeface="SimSun" panose="02010600030101010101" pitchFamily="2" charset="-122"/>
                <a:ea typeface="SimSun" panose="02010600030101010101" pitchFamily="2" charset="-122"/>
              </a:rPr>
              <a:t>的迭代</a:t>
            </a:r>
            <a:r>
              <a:rPr lang="zh-CN" altLang="en-US" dirty="0" smtClean="0">
                <a:latin typeface="SimSun" panose="02010600030101010101" pitchFamily="2" charset="-122"/>
                <a:ea typeface="SimSun" panose="02010600030101010101" pitchFamily="2" charset="-122"/>
              </a:rPr>
              <a:t>。</a:t>
            </a:r>
            <a:endParaRPr lang="en-US" altLang="zh-CN" dirty="0" smtClean="0">
              <a:latin typeface="SimSun" panose="02010600030101010101" pitchFamily="2" charset="-122"/>
              <a:ea typeface="SimSun" panose="02010600030101010101" pitchFamily="2" charset="-122"/>
            </a:endParaRPr>
          </a:p>
          <a:p>
            <a:pPr marL="0" indent="0">
              <a:buNone/>
            </a:pPr>
            <a:r>
              <a:rPr lang="zh-CN" altLang="en-US" dirty="0" smtClean="0">
                <a:latin typeface="SimSun" panose="02010600030101010101" pitchFamily="2" charset="-122"/>
                <a:ea typeface="SimSun" panose="02010600030101010101" pitchFamily="2" charset="-122"/>
              </a:rPr>
              <a:t> </a:t>
            </a:r>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创</a:t>
            </a:r>
            <a:r>
              <a:rPr lang="zh-CN" altLang="en-US" dirty="0">
                <a:latin typeface="SimSun" panose="02010600030101010101" pitchFamily="2" charset="-122"/>
                <a:ea typeface="SimSun" panose="02010600030101010101" pitchFamily="2" charset="-122"/>
              </a:rPr>
              <a:t>造</a:t>
            </a:r>
            <a:r>
              <a:rPr lang="zh-CN" altLang="en-US" dirty="0" smtClean="0">
                <a:latin typeface="SimSun" panose="02010600030101010101" pitchFamily="2" charset="-122"/>
                <a:ea typeface="SimSun" panose="02010600030101010101" pitchFamily="2" charset="-122"/>
              </a:rPr>
              <a:t>、得到</a:t>
            </a:r>
            <a:r>
              <a:rPr lang="zh-CN" altLang="en-US" dirty="0">
                <a:latin typeface="SimSun" panose="02010600030101010101" pitchFamily="2" charset="-122"/>
                <a:ea typeface="SimSun" panose="02010600030101010101" pitchFamily="2" charset="-122"/>
              </a:rPr>
              <a:t>反馈</a:t>
            </a:r>
            <a:r>
              <a:rPr lang="zh-CN" altLang="en-US" dirty="0" smtClean="0">
                <a:latin typeface="SimSun" panose="02010600030101010101" pitchFamily="2" charset="-122"/>
                <a:ea typeface="SimSun" panose="02010600030101010101" pitchFamily="2" charset="-122"/>
              </a:rPr>
              <a:t>、精炼</a:t>
            </a:r>
            <a:r>
              <a:rPr lang="zh-CN" altLang="en-US" dirty="0">
                <a:latin typeface="SimSun" panose="02010600030101010101" pitchFamily="2" charset="-122"/>
                <a:ea typeface="SimSun" panose="02010600030101010101" pitchFamily="2" charset="-122"/>
              </a:rPr>
              <a:t>和获得更多反馈的过程是创造性地解决问题的一个</a:t>
            </a:r>
            <a:r>
              <a:rPr lang="zh-CN" altLang="en-US" dirty="0" smtClean="0">
                <a:latin typeface="SimSun" panose="02010600030101010101" pitchFamily="2" charset="-122"/>
                <a:ea typeface="SimSun" panose="02010600030101010101" pitchFamily="2" charset="-122"/>
              </a:rPr>
              <a:t>基本组成部分</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它允许我们拥有更</a:t>
            </a:r>
            <a:r>
              <a:rPr lang="zh-CN" altLang="en-US" dirty="0">
                <a:latin typeface="SimSun" panose="02010600030101010101" pitchFamily="2" charset="-122"/>
                <a:ea typeface="SimSun" panose="02010600030101010101" pitchFamily="2" charset="-122"/>
              </a:rPr>
              <a:t>大的梦想</a:t>
            </a:r>
            <a:r>
              <a:rPr lang="zh-CN" altLang="en-US" dirty="0" smtClean="0">
                <a:latin typeface="SimSun" panose="02010600030101010101" pitchFamily="2" charset="-122"/>
                <a:ea typeface="SimSun" panose="02010600030101010101" pitchFamily="2" charset="-122"/>
              </a:rPr>
              <a:t>，看似疯狂的大胆的解决方案。通过真实用户对解决方案的整个过程的测试（而不是直接发布，希望用户会喜欢）</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我们可以明确什么是可行的，什么是不可行的。它使得我们能够前进的更</a:t>
            </a:r>
            <a:r>
              <a:rPr lang="zh-CN" altLang="en-US" dirty="0">
                <a:latin typeface="SimSun" panose="02010600030101010101" pitchFamily="2" charset="-122"/>
                <a:ea typeface="SimSun" panose="02010600030101010101" pitchFamily="2" charset="-122"/>
              </a:rPr>
              <a:t>快</a:t>
            </a:r>
            <a:r>
              <a:rPr lang="zh-CN" altLang="en-US" dirty="0" smtClean="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同时避免返工</a:t>
            </a:r>
            <a:r>
              <a:rPr lang="zh-CN" altLang="en-US" dirty="0" smtClean="0">
                <a:latin typeface="SimSun" panose="02010600030101010101" pitchFamily="2" charset="-122"/>
                <a:ea typeface="SimSun" panose="02010600030101010101" pitchFamily="2" charset="-122"/>
              </a:rPr>
              <a:t>。通过测试、证明、反驳和提炼，一个看似疯狂的想法可以成为一个具有潜在的颠覆性的，可行的解决方案。</a:t>
            </a:r>
            <a:endParaRPr lang="en-US" dirty="0" smtClean="0">
              <a:latin typeface="SimSun" panose="02010600030101010101" pitchFamily="2" charset="-122"/>
              <a:ea typeface="SimSun" panose="02010600030101010101" pitchFamily="2" charset="-122"/>
            </a:endParaRPr>
          </a:p>
          <a:p>
            <a:endParaRPr lang="en-AU" dirty="0" smtClean="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设计思维的五种思维方式</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3/5</a:t>
            </a:r>
            <a:r>
              <a:rPr lang="zh-CN" altLang="en-US" dirty="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6</a:t>
            </a:fld>
            <a:endParaRPr lang="en-US" dirty="0"/>
          </a:p>
        </p:txBody>
      </p:sp>
      <p:pic>
        <p:nvPicPr>
          <p:cNvPr id="9" name="図 8" descr="https://mylearning.accenture.com/ScormCourses/DTO_03312016-331201633418PM/assets/3DA13D95-D83D-3BD6-F05E-FF6AC03A6FF4.png"/>
          <p:cNvPicPr/>
          <p:nvPr/>
        </p:nvPicPr>
        <p:blipFill>
          <a:blip r:embed="rId2">
            <a:extLst>
              <a:ext uri="{28A0092B-C50C-407E-A947-70E740481C1C}">
                <a14:useLocalDpi xmlns:a14="http://schemas.microsoft.com/office/drawing/2010/main" val="0"/>
              </a:ext>
            </a:extLst>
          </a:blip>
          <a:srcRect/>
          <a:stretch>
            <a:fillRect/>
          </a:stretch>
        </p:blipFill>
        <p:spPr bwMode="auto">
          <a:xfrm>
            <a:off x="455613" y="1511226"/>
            <a:ext cx="2695575" cy="810895"/>
          </a:xfrm>
          <a:prstGeom prst="rect">
            <a:avLst/>
          </a:prstGeom>
          <a:noFill/>
          <a:ln>
            <a:noFill/>
          </a:ln>
        </p:spPr>
      </p:pic>
    </p:spTree>
    <p:extLst>
      <p:ext uri="{BB962C8B-B14F-4D97-AF65-F5344CB8AC3E}">
        <p14:creationId xmlns:p14="http://schemas.microsoft.com/office/powerpoint/2010/main" val="416583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在埃</a:t>
            </a:r>
            <a:r>
              <a:rPr lang="zh-CN" altLang="en-US" dirty="0">
                <a:latin typeface="SimSun" panose="02010600030101010101" pitchFamily="2" charset="-122"/>
                <a:ea typeface="SimSun" panose="02010600030101010101" pitchFamily="2" charset="-122"/>
              </a:rPr>
              <a:t>森哲，</a:t>
            </a:r>
            <a:r>
              <a:rPr lang="zh-CN" altLang="en-US" dirty="0" smtClean="0">
                <a:latin typeface="SimSun" panose="02010600030101010101" pitchFamily="2" charset="-122"/>
                <a:ea typeface="SimSun" panose="02010600030101010101" pitchFamily="2" charset="-122"/>
              </a:rPr>
              <a:t>传统意义上我们认为</a:t>
            </a:r>
            <a:r>
              <a:rPr lang="zh-CN" altLang="en-US" dirty="0">
                <a:latin typeface="SimSun" panose="02010600030101010101" pitchFamily="2" charset="-122"/>
                <a:ea typeface="SimSun" panose="02010600030101010101" pitchFamily="2" charset="-122"/>
              </a:rPr>
              <a:t>原型是解决方</a:t>
            </a:r>
            <a:r>
              <a:rPr lang="zh-CN" altLang="en-US" dirty="0" smtClean="0">
                <a:latin typeface="SimSun" panose="02010600030101010101" pitchFamily="2" charset="-122"/>
                <a:ea typeface="SimSun" panose="02010600030101010101" pitchFamily="2" charset="-122"/>
              </a:rPr>
              <a:t>案的高保真模拟</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但设计思维则恰恰相反</a:t>
            </a:r>
            <a:r>
              <a:rPr lang="zh-CN" altLang="en-US" dirty="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原型驱动意味着我们在一些想法还没有非常完善之前，就大范围的尝试这些想法。我们</a:t>
            </a:r>
            <a:r>
              <a:rPr lang="zh-CN" altLang="en-US" dirty="0">
                <a:latin typeface="SimSun" panose="02010600030101010101" pitchFamily="2" charset="-122"/>
                <a:ea typeface="SimSun" panose="02010600030101010101" pitchFamily="2" charset="-122"/>
              </a:rPr>
              <a:t>不需要</a:t>
            </a:r>
            <a:r>
              <a:rPr lang="zh-CN" altLang="en-US" dirty="0" smtClean="0">
                <a:latin typeface="SimSun" panose="02010600030101010101" pitchFamily="2" charset="-122"/>
                <a:ea typeface="SimSun" panose="02010600030101010101" pitchFamily="2" charset="-122"/>
              </a:rPr>
              <a:t>全面的需求列表使得解决办法变得非常明确。通过在纸上描绘一个想法来实现初步的客户体验，早期的原型应该是粗糙</a:t>
            </a:r>
            <a:r>
              <a:rPr lang="zh-CN" altLang="en-US" dirty="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廉价和简单的。</a:t>
            </a:r>
            <a:r>
              <a:rPr lang="zh-CN" altLang="en-US" dirty="0">
                <a:latin typeface="SimSun" panose="02010600030101010101" pitchFamily="2" charset="-122"/>
                <a:ea typeface="SimSun" panose="02010600030101010101" pitchFamily="2" charset="-122"/>
              </a:rPr>
              <a:t>这使我们能够对其进行评估，淘汰平庸的想法</a:t>
            </a:r>
            <a:r>
              <a:rPr lang="zh-CN" altLang="en-US" dirty="0" smtClean="0">
                <a:latin typeface="SimSun" panose="02010600030101010101" pitchFamily="2" charset="-122"/>
                <a:ea typeface="SimSun" panose="02010600030101010101" pitchFamily="2" charset="-122"/>
              </a:rPr>
              <a:t>，钻研那些值得追求和创建从而不断推动前进的想法。</a:t>
            </a:r>
            <a:endParaRPr lang="en-AU"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设计思维的五种思维方式</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4/5</a:t>
            </a:r>
            <a:r>
              <a:rPr lang="zh-CN" altLang="en-US" dirty="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zh-CN" altLang="en-US" dirty="0" smtClean="0"/>
              <a:t> </a:t>
            </a:r>
            <a:r>
              <a:rPr lang="en-AU" dirty="0" smtClean="0"/>
              <a:t>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7</a:t>
            </a:fld>
            <a:endParaRPr lang="en-US" dirty="0"/>
          </a:p>
        </p:txBody>
      </p:sp>
      <p:pic>
        <p:nvPicPr>
          <p:cNvPr id="11" name="図 10" descr="https://mylearning.accenture.com/ScormCourses/DTO_03312016-331201633418PM/assets/3DA13CEF-0D67-EDED-2E3F-097BA37765F4.png"/>
          <p:cNvPicPr/>
          <p:nvPr/>
        </p:nvPicPr>
        <p:blipFill>
          <a:blip r:embed="rId2">
            <a:extLst>
              <a:ext uri="{28A0092B-C50C-407E-A947-70E740481C1C}">
                <a14:useLocalDpi xmlns:a14="http://schemas.microsoft.com/office/drawing/2010/main" val="0"/>
              </a:ext>
            </a:extLst>
          </a:blip>
          <a:srcRect/>
          <a:stretch>
            <a:fillRect/>
          </a:stretch>
        </p:blipFill>
        <p:spPr bwMode="auto">
          <a:xfrm>
            <a:off x="455613" y="1521410"/>
            <a:ext cx="2695575" cy="810895"/>
          </a:xfrm>
          <a:prstGeom prst="rect">
            <a:avLst/>
          </a:prstGeom>
          <a:noFill/>
          <a:ln>
            <a:noFill/>
          </a:ln>
        </p:spPr>
      </p:pic>
    </p:spTree>
    <p:extLst>
      <p:ext uri="{BB962C8B-B14F-4D97-AF65-F5344CB8AC3E}">
        <p14:creationId xmlns:p14="http://schemas.microsoft.com/office/powerpoint/2010/main" val="405017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1261840"/>
            <a:ext cx="8232775" cy="4336320"/>
          </a:xfrm>
          <a:effectLst/>
          <a:sp3d/>
        </p:spPr>
        <p:txBody>
          <a:bodyPr/>
          <a:lstStyle/>
          <a:p>
            <a:pPr marL="0" indent="0">
              <a:buNone/>
            </a:pPr>
            <a:endParaRPr lang="en-US" altLang="zh-CN" dirty="0" smtClean="0">
              <a:latin typeface="SimSun" panose="02010600030101010101" pitchFamily="2" charset="-122"/>
              <a:ea typeface="SimSun" panose="02010600030101010101" pitchFamily="2" charset="-122"/>
            </a:endParaRPr>
          </a:p>
          <a:p>
            <a:pPr marL="0" indent="0">
              <a:buNone/>
            </a:pPr>
            <a:endParaRPr lang="en-US" altLang="zh-CN" dirty="0">
              <a:latin typeface="SimSun" panose="02010600030101010101" pitchFamily="2" charset="-122"/>
              <a:ea typeface="SimSun" panose="02010600030101010101" pitchFamily="2" charset="-122"/>
            </a:endParaRPr>
          </a:p>
          <a:p>
            <a:pPr marL="0" indent="0">
              <a:buNone/>
            </a:pPr>
            <a:endParaRPr lang="en-US" altLang="zh-CN" dirty="0" smtClean="0">
              <a:latin typeface="SimSun" panose="02010600030101010101" pitchFamily="2" charset="-122"/>
              <a:ea typeface="SimSun" panose="02010600030101010101" pitchFamily="2" charset="-122"/>
            </a:endParaRPr>
          </a:p>
          <a:p>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协作可以发生在很多项目中，但是对于设计思维则是成功的关键因素。它使得拥有</a:t>
            </a:r>
            <a:r>
              <a:rPr lang="zh-CN" altLang="en-US" dirty="0">
                <a:latin typeface="SimSun" panose="02010600030101010101" pitchFamily="2" charset="-122"/>
                <a:ea typeface="SimSun" panose="02010600030101010101" pitchFamily="2" charset="-122"/>
              </a:rPr>
              <a:t>不同背景和视</a:t>
            </a:r>
            <a:r>
              <a:rPr lang="zh-CN" altLang="en-US" dirty="0" smtClean="0">
                <a:latin typeface="SimSun" panose="02010600030101010101" pitchFamily="2" charset="-122"/>
                <a:ea typeface="SimSun" panose="02010600030101010101" pitchFamily="2" charset="-122"/>
              </a:rPr>
              <a:t>角的多学科团队能从项目开始就一起合作。</a:t>
            </a:r>
            <a:r>
              <a:rPr lang="zh-CN" altLang="en-US" dirty="0">
                <a:latin typeface="SimSun" panose="02010600030101010101" pitchFamily="2" charset="-122"/>
                <a:ea typeface="SimSun" panose="02010600030101010101" pitchFamily="2" charset="-122"/>
              </a:rPr>
              <a:t>协作和多样</a:t>
            </a:r>
            <a:r>
              <a:rPr lang="zh-CN" altLang="en-US" dirty="0" smtClean="0">
                <a:latin typeface="SimSun" panose="02010600030101010101" pitchFamily="2" charset="-122"/>
                <a:ea typeface="SimSun" panose="02010600030101010101" pitchFamily="2" charset="-122"/>
              </a:rPr>
              <a:t>性推动创造力并不断突破直至真正的创新出现</a:t>
            </a:r>
            <a:r>
              <a:rPr lang="zh-CN" altLang="en-US" dirty="0">
                <a:latin typeface="SimSun" panose="02010600030101010101" pitchFamily="2" charset="-122"/>
                <a:ea typeface="SimSun" panose="02010600030101010101" pitchFamily="2" charset="-122"/>
              </a:rPr>
              <a:t>。 </a:t>
            </a:r>
            <a:endParaRPr lang="en-US" altLang="zh-CN" dirty="0" smtClean="0">
              <a:latin typeface="SimSun" panose="02010600030101010101" pitchFamily="2" charset="-122"/>
              <a:ea typeface="SimSun" panose="02010600030101010101" pitchFamily="2" charset="-122"/>
            </a:endParaRPr>
          </a:p>
          <a:p>
            <a:endParaRPr lang="en-US" altLang="zh-CN"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通过引入来</a:t>
            </a:r>
            <a:r>
              <a:rPr lang="zh-CN" altLang="en-US" dirty="0">
                <a:latin typeface="SimSun" panose="02010600030101010101" pitchFamily="2" charset="-122"/>
                <a:ea typeface="SimSun" panose="02010600030101010101" pitchFamily="2" charset="-122"/>
              </a:rPr>
              <a:t>自不同专业的人</a:t>
            </a:r>
            <a:r>
              <a:rPr lang="zh-CN" altLang="en-US" dirty="0" smtClean="0">
                <a:latin typeface="SimSun" panose="02010600030101010101" pitchFamily="2" charset="-122"/>
                <a:ea typeface="SimSun" panose="02010600030101010101" pitchFamily="2" charset="-122"/>
              </a:rPr>
              <a:t>，能够促进一个欢迎各种非常规想法相互碰撞融合的环境</a:t>
            </a:r>
            <a:r>
              <a:rPr lang="zh-CN" altLang="en-US" dirty="0">
                <a:latin typeface="SimSun" panose="02010600030101010101" pitchFamily="2" charset="-122"/>
                <a:ea typeface="SimSun" panose="02010600030101010101" pitchFamily="2" charset="-122"/>
              </a:rPr>
              <a:t>。通过在整个项</a:t>
            </a:r>
            <a:r>
              <a:rPr lang="zh-CN" altLang="en-US" dirty="0" smtClean="0">
                <a:latin typeface="SimSun" panose="02010600030101010101" pitchFamily="2" charset="-122"/>
                <a:ea typeface="SimSun" panose="02010600030101010101" pitchFamily="2" charset="-122"/>
              </a:rPr>
              <a:t>目中彼此合作，</a:t>
            </a:r>
            <a:r>
              <a:rPr lang="zh-CN" altLang="en-US" dirty="0">
                <a:latin typeface="SimSun" panose="02010600030101010101" pitchFamily="2" charset="-122"/>
                <a:ea typeface="SimSun" panose="02010600030101010101" pitchFamily="2" charset="-122"/>
              </a:rPr>
              <a:t>团队认为自己有能力创</a:t>
            </a:r>
            <a:r>
              <a:rPr lang="zh-CN" altLang="en-US" dirty="0" smtClean="0">
                <a:latin typeface="SimSun" panose="02010600030101010101" pitchFamily="2" charset="-122"/>
                <a:ea typeface="SimSun" panose="02010600030101010101" pitchFamily="2" charset="-122"/>
              </a:rPr>
              <a:t>造性地共同创建出可以产生持久影响的解决方</a:t>
            </a:r>
            <a:r>
              <a:rPr lang="zh-CN" altLang="en-US" dirty="0">
                <a:latin typeface="SimSun" panose="02010600030101010101" pitchFamily="2" charset="-122"/>
                <a:ea typeface="SimSun" panose="02010600030101010101" pitchFamily="2" charset="-122"/>
              </a:rPr>
              <a:t>案 </a:t>
            </a:r>
            <a:r>
              <a:rPr lang="zh-CN" altLang="en-US" dirty="0" smtClean="0">
                <a:latin typeface="SimSun" panose="02010600030101010101" pitchFamily="2" charset="-122"/>
                <a:ea typeface="SimSun" panose="02010600030101010101" pitchFamily="2" charset="-122"/>
              </a:rPr>
              <a:t>（而不只是共同创</a:t>
            </a:r>
            <a:r>
              <a:rPr lang="zh-CN" altLang="en-US" dirty="0">
                <a:latin typeface="SimSun" panose="02010600030101010101" pitchFamily="2" charset="-122"/>
                <a:ea typeface="SimSun" panose="02010600030101010101" pitchFamily="2" charset="-122"/>
              </a:rPr>
              <a:t>造的想法</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a:latin typeface="SimSun" panose="02010600030101010101" pitchFamily="2" charset="-122"/>
                <a:ea typeface="SimSun" panose="02010600030101010101" pitchFamily="2" charset="-122"/>
              </a:rPr>
              <a:t>设计思维的五种思维方式</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5/5</a:t>
            </a:r>
            <a:r>
              <a:rPr lang="zh-CN" altLang="en-US" dirty="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8</a:t>
            </a:fld>
            <a:endParaRPr lang="en-US" dirty="0"/>
          </a:p>
        </p:txBody>
      </p:sp>
      <p:pic>
        <p:nvPicPr>
          <p:cNvPr id="7" name="図 6" descr="https://mylearning.accenture.com/ScormCourses/DTO_03312016-331201633418PM/assets/3DA1453D-F8B2-9FD9-7786-2A8F129D8F41.png"/>
          <p:cNvPicPr/>
          <p:nvPr/>
        </p:nvPicPr>
        <p:blipFill>
          <a:blip r:embed="rId2">
            <a:extLst>
              <a:ext uri="{28A0092B-C50C-407E-A947-70E740481C1C}">
                <a14:useLocalDpi xmlns:a14="http://schemas.microsoft.com/office/drawing/2010/main" val="0"/>
              </a:ext>
            </a:extLst>
          </a:blip>
          <a:srcRect/>
          <a:stretch>
            <a:fillRect/>
          </a:stretch>
        </p:blipFill>
        <p:spPr bwMode="auto">
          <a:xfrm>
            <a:off x="455613" y="1541113"/>
            <a:ext cx="2695575" cy="810895"/>
          </a:xfrm>
          <a:prstGeom prst="rect">
            <a:avLst/>
          </a:prstGeom>
          <a:noFill/>
          <a:ln>
            <a:noFill/>
          </a:ln>
        </p:spPr>
      </p:pic>
    </p:spTree>
    <p:extLst>
      <p:ext uri="{BB962C8B-B14F-4D97-AF65-F5344CB8AC3E}">
        <p14:creationId xmlns:p14="http://schemas.microsoft.com/office/powerpoint/2010/main" val="33289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55613" y="944339"/>
            <a:ext cx="8232775" cy="5631085"/>
          </a:xfrm>
          <a:effectLst/>
          <a:sp3d/>
        </p:spPr>
        <p:txBody>
          <a:bodyPr/>
          <a:lstStyle/>
          <a:p>
            <a:pPr marL="0" indent="0">
              <a:buNone/>
            </a:pPr>
            <a:endParaRPr lang="en-US" altLang="zh-CN" dirty="0" smtClean="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我们</a:t>
            </a:r>
            <a:r>
              <a:rPr lang="zh-CN" altLang="en-US" dirty="0">
                <a:latin typeface="SimSun" panose="02010600030101010101" pitchFamily="2" charset="-122"/>
                <a:ea typeface="SimSun" panose="02010600030101010101" pitchFamily="2" charset="-122"/>
              </a:rPr>
              <a:t>的客户、 合作伙伴、 </a:t>
            </a:r>
            <a:r>
              <a:rPr lang="zh-CN" altLang="en-US" dirty="0" smtClean="0">
                <a:latin typeface="SimSun" panose="02010600030101010101" pitchFamily="2" charset="-122"/>
                <a:ea typeface="SimSun" panose="02010600030101010101" pitchFamily="2" charset="-122"/>
              </a:rPr>
              <a:t>竞争对手和颠覆性的初创公司都在采用设计思维</a:t>
            </a:r>
            <a:r>
              <a:rPr lang="zh-CN" altLang="en-US" dirty="0">
                <a:latin typeface="SimSun" panose="02010600030101010101" pitchFamily="2" charset="-122"/>
                <a:ea typeface="SimSun" panose="02010600030101010101" pitchFamily="2" charset="-122"/>
              </a:rPr>
              <a:t>。像 </a:t>
            </a:r>
            <a:r>
              <a:rPr lang="en-US" altLang="zh-CN" dirty="0">
                <a:latin typeface="SimSun" panose="02010600030101010101" pitchFamily="2" charset="-122"/>
                <a:ea typeface="SimSun" panose="02010600030101010101" pitchFamily="2" charset="-122"/>
              </a:rPr>
              <a:t>Airbnb </a:t>
            </a:r>
            <a:r>
              <a:rPr lang="zh-CN" altLang="en-US" dirty="0" smtClean="0">
                <a:latin typeface="SimSun" panose="02010600030101010101" pitchFamily="2" charset="-122"/>
                <a:ea typeface="SimSun" panose="02010600030101010101" pitchFamily="2" charset="-122"/>
              </a:rPr>
              <a:t>公司就运用设计思维来解决业务所面临</a:t>
            </a:r>
            <a:r>
              <a:rPr lang="zh-CN" altLang="en-US" dirty="0">
                <a:latin typeface="SimSun" panose="02010600030101010101" pitchFamily="2" charset="-122"/>
                <a:ea typeface="SimSun" panose="02010600030101010101" pitchFamily="2" charset="-122"/>
              </a:rPr>
              <a:t>的最复杂的问题。百事可乐使用设计思维，推动他们的创新引擎和开发新的产品和服务。</a:t>
            </a:r>
            <a:r>
              <a:rPr lang="en-US" altLang="zh-CN" dirty="0" smtClean="0">
                <a:latin typeface="SimSun" panose="02010600030101010101" pitchFamily="2" charset="-122"/>
                <a:ea typeface="SimSun" panose="02010600030101010101" pitchFamily="2" charset="-122"/>
              </a:rPr>
              <a:t>SAP</a:t>
            </a:r>
            <a:r>
              <a:rPr lang="zh-CN" altLang="en-US" dirty="0" smtClean="0">
                <a:latin typeface="SimSun" panose="02010600030101010101" pitchFamily="2" charset="-122"/>
                <a:ea typeface="SimSun" panose="02010600030101010101" pitchFamily="2" charset="-122"/>
              </a:rPr>
              <a:t>利用设计思维帮助用户更好的理解和采纳他们的软件解决方案。</a:t>
            </a:r>
            <a:r>
              <a:rPr lang="en-US" altLang="zh-CN" dirty="0" smtClean="0">
                <a:latin typeface="SimSun" panose="02010600030101010101" pitchFamily="2" charset="-122"/>
                <a:ea typeface="SimSun" panose="02010600030101010101" pitchFamily="2" charset="-122"/>
              </a:rPr>
              <a:t>IBM</a:t>
            </a:r>
            <a:r>
              <a:rPr lang="zh-CN" altLang="en-US" dirty="0" smtClean="0">
                <a:latin typeface="SimSun" panose="02010600030101010101" pitchFamily="2" charset="-122"/>
                <a:ea typeface="SimSun" panose="02010600030101010101" pitchFamily="2" charset="-122"/>
              </a:rPr>
              <a:t>已经投资了一项关于设计思维的实践，它将帮助</a:t>
            </a:r>
            <a:r>
              <a:rPr lang="en-US" altLang="zh-CN" dirty="0" smtClean="0">
                <a:latin typeface="SimSun" panose="02010600030101010101" pitchFamily="2" charset="-122"/>
                <a:ea typeface="SimSun" panose="02010600030101010101" pitchFamily="2" charset="-122"/>
              </a:rPr>
              <a:t>IBM</a:t>
            </a:r>
            <a:r>
              <a:rPr lang="zh-CN" altLang="en-US" dirty="0" smtClean="0">
                <a:latin typeface="SimSun" panose="02010600030101010101" pitchFamily="2" charset="-122"/>
                <a:ea typeface="SimSun" panose="02010600030101010101" pitchFamily="2" charset="-122"/>
              </a:rPr>
              <a:t>把以人为本的理念嵌入到其服务和软件产品中。</a:t>
            </a:r>
            <a:endParaRPr lang="en-US" altLang="zh-CN" dirty="0" smtClean="0">
              <a:latin typeface="SimSun" panose="02010600030101010101" pitchFamily="2" charset="-122"/>
              <a:ea typeface="SimSun" panose="02010600030101010101" pitchFamily="2" charset="-122"/>
            </a:endParaRPr>
          </a:p>
          <a:p>
            <a:endParaRPr lang="en-US" sz="400" dirty="0">
              <a:latin typeface="SimSun" panose="02010600030101010101" pitchFamily="2" charset="-122"/>
              <a:ea typeface="SimSun" panose="02010600030101010101" pitchFamily="2" charset="-122"/>
            </a:endParaRPr>
          </a:p>
          <a:p>
            <a:r>
              <a:rPr lang="zh-CN" altLang="en-US" dirty="0" smtClean="0">
                <a:latin typeface="SimSun" panose="02010600030101010101" pitchFamily="2" charset="-122"/>
                <a:ea typeface="SimSun" panose="02010600030101010101" pitchFamily="2" charset="-122"/>
              </a:rPr>
              <a:t>设计思维在不同企业的运用</a:t>
            </a:r>
            <a:endParaRPr lang="en-US" altLang="zh-CN" dirty="0" smtClean="0">
              <a:latin typeface="SimSun" panose="02010600030101010101" pitchFamily="2" charset="-122"/>
              <a:ea typeface="SimSun" panose="02010600030101010101" pitchFamily="2" charset="-122"/>
            </a:endParaRPr>
          </a:p>
          <a:p>
            <a:pPr marL="0" indent="0">
              <a:buNone/>
            </a:pPr>
            <a:r>
              <a:rPr lang="zh-CN" altLang="en-US" dirty="0">
                <a:latin typeface="SimSun" panose="02010600030101010101" pitchFamily="2" charset="-122"/>
                <a:ea typeface="SimSun" panose="02010600030101010101" pitchFamily="2" charset="-122"/>
              </a:rPr>
              <a:t> </a:t>
            </a:r>
            <a:r>
              <a:rPr lang="zh-CN" altLang="en-US" dirty="0" smtClean="0">
                <a:latin typeface="SimSun" panose="02010600030101010101" pitchFamily="2" charset="-122"/>
                <a:ea typeface="SimSun" panose="02010600030101010101" pitchFamily="2" charset="-122"/>
              </a:rPr>
              <a:t> </a:t>
            </a:r>
            <a:r>
              <a:rPr lang="ja-JP" altLang="en-US" dirty="0" smtClean="0">
                <a:latin typeface="SimSun" panose="02010600030101010101" pitchFamily="2" charset="-122"/>
                <a:ea typeface="SimSun" panose="02010600030101010101" pitchFamily="2" charset="-122"/>
              </a:rPr>
              <a:t>◆ </a:t>
            </a:r>
            <a:r>
              <a:rPr lang="en-US" altLang="zh-CN" b="1" dirty="0" smtClean="0">
                <a:latin typeface="SimSun" panose="02010600030101010101" pitchFamily="2" charset="-122"/>
                <a:ea typeface="SimSun" panose="02010600030101010101" pitchFamily="2" charset="-122"/>
              </a:rPr>
              <a:t>Airbnb</a:t>
            </a:r>
          </a:p>
          <a:p>
            <a:pPr marL="0" indent="0">
              <a:buNone/>
            </a:pPr>
            <a:r>
              <a:rPr lang="zh-CN" altLang="en-US" dirty="0" smtClean="0">
                <a:latin typeface="SimSun" panose="02010600030101010101" pitchFamily="2" charset="-122"/>
                <a:ea typeface="SimSun" panose="02010600030101010101" pitchFamily="2" charset="-122"/>
              </a:rPr>
              <a:t>     </a:t>
            </a:r>
            <a:r>
              <a:rPr lang="zh-CN" altLang="en-US" sz="1400" dirty="0" smtClean="0">
                <a:latin typeface="SimSun" panose="02010600030101010101" pitchFamily="2" charset="-122"/>
                <a:ea typeface="SimSun" panose="02010600030101010101" pitchFamily="2" charset="-122"/>
              </a:rPr>
              <a:t>为了找到房东不愿意加入</a:t>
            </a:r>
            <a:r>
              <a:rPr lang="en-US" altLang="zh-CN" sz="1400" dirty="0" smtClean="0">
                <a:latin typeface="SimSun" panose="02010600030101010101" pitchFamily="2" charset="-122"/>
                <a:ea typeface="SimSun" panose="02010600030101010101" pitchFamily="2" charset="-122"/>
              </a:rPr>
              <a:t>Airbnb</a:t>
            </a:r>
            <a:r>
              <a:rPr lang="zh-CN" altLang="en-US" sz="1400" dirty="0" smtClean="0">
                <a:latin typeface="SimSun" panose="02010600030101010101" pitchFamily="2" charset="-122"/>
                <a:ea typeface="SimSun" panose="02010600030101010101" pitchFamily="2" charset="-122"/>
              </a:rPr>
              <a:t>平台的原因，他们分析了房东可能会面临的一些主要问题，并与实</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en-US" altLang="zh-CN" sz="1400" dirty="0" smtClean="0">
                <a:latin typeface="SimSun" panose="02010600030101010101" pitchFamily="2" charset="-122"/>
                <a:ea typeface="SimSun" panose="02010600030101010101" pitchFamily="2" charset="-122"/>
              </a:rPr>
              <a:t>      </a:t>
            </a:r>
            <a:r>
              <a:rPr lang="zh-CN" altLang="en-US" sz="1400" dirty="0" smtClean="0">
                <a:latin typeface="SimSun" panose="02010600030101010101" pitchFamily="2" charset="-122"/>
                <a:ea typeface="SimSun" panose="02010600030101010101" pitchFamily="2" charset="-122"/>
              </a:rPr>
              <a:t>际遇到过这些问题的房东进行深入的讨论，从而设计出可以解决房东各种顾虑的方案。</a:t>
            </a:r>
            <a:endParaRPr lang="en-US" altLang="zh-CN" sz="1400" dirty="0" smtClean="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  </a:t>
            </a:r>
            <a:r>
              <a:rPr lang="ja-JP" altLang="en-US" dirty="0" smtClean="0">
                <a:latin typeface="SimSun" panose="02010600030101010101" pitchFamily="2" charset="-122"/>
                <a:ea typeface="SimSun" panose="02010600030101010101" pitchFamily="2" charset="-122"/>
              </a:rPr>
              <a:t>◆ </a:t>
            </a:r>
            <a:r>
              <a:rPr lang="en-US" altLang="ja-JP" b="1" dirty="0" smtClean="0">
                <a:latin typeface="SimSun" panose="02010600030101010101" pitchFamily="2" charset="-122"/>
                <a:ea typeface="SimSun" panose="02010600030101010101" pitchFamily="2" charset="-122"/>
              </a:rPr>
              <a:t>Pepsi</a:t>
            </a:r>
            <a:endParaRPr lang="en-US" altLang="zh-CN" b="1" dirty="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     为了让设计思维的理念植入企业</a:t>
            </a:r>
            <a:r>
              <a:rPr lang="en-US" altLang="zh-CN" sz="1400" dirty="0" smtClean="0">
                <a:latin typeface="SimSun" panose="02010600030101010101" pitchFamily="2" charset="-122"/>
                <a:ea typeface="SimSun" panose="02010600030101010101" pitchFamily="2" charset="-122"/>
              </a:rPr>
              <a:t>DNA</a:t>
            </a:r>
            <a:r>
              <a:rPr lang="zh-CN" altLang="en-US" sz="1400" dirty="0" smtClean="0">
                <a:latin typeface="SimSun" panose="02010600030101010101" pitchFamily="2" charset="-122"/>
                <a:ea typeface="SimSun" panose="02010600030101010101" pitchFamily="2" charset="-122"/>
              </a:rPr>
              <a:t>，百事在</a:t>
            </a:r>
            <a:r>
              <a:rPr lang="en-US" altLang="zh-CN" sz="1400" dirty="0" smtClean="0">
                <a:latin typeface="SimSun" panose="02010600030101010101" pitchFamily="2" charset="-122"/>
                <a:ea typeface="SimSun" panose="02010600030101010101" pitchFamily="2" charset="-122"/>
              </a:rPr>
              <a:t>2012</a:t>
            </a:r>
            <a:r>
              <a:rPr lang="zh-CN" altLang="en-US" sz="1400" dirty="0" smtClean="0">
                <a:latin typeface="SimSun" panose="02010600030101010101" pitchFamily="2" charset="-122"/>
                <a:ea typeface="SimSun" panose="02010600030101010101" pitchFamily="2" charset="-122"/>
              </a:rPr>
              <a:t>年聘用了一位</a:t>
            </a:r>
            <a:r>
              <a:rPr lang="ja-JP" altLang="en-US" sz="1400" dirty="0" smtClean="0">
                <a:latin typeface="SimSun" panose="02010600030101010101" pitchFamily="2" charset="-122"/>
                <a:ea typeface="SimSun" panose="02010600030101010101" pitchFamily="2" charset="-122"/>
              </a:rPr>
              <a:t>首席设计官</a:t>
            </a:r>
            <a:r>
              <a:rPr lang="zh-CN" altLang="en-US" sz="1400" dirty="0" smtClean="0">
                <a:latin typeface="SimSun" panose="02010600030101010101" pitchFamily="2" charset="-122"/>
                <a:ea typeface="SimSun" panose="02010600030101010101" pitchFamily="2" charset="-122"/>
              </a:rPr>
              <a:t>为。如今设计思维已经深</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入到产品设计和战略策定的各个方面。其中一项成果是他们最近重新设计了汽水制造模式。</a:t>
            </a:r>
            <a:endParaRPr lang="en-US" altLang="zh-CN" sz="1400" dirty="0" smtClean="0">
              <a:latin typeface="SimSun" panose="02010600030101010101" pitchFamily="2" charset="-122"/>
              <a:ea typeface="SimSun" panose="02010600030101010101" pitchFamily="2" charset="-122"/>
            </a:endParaRPr>
          </a:p>
          <a:p>
            <a:pPr marL="0" indent="0">
              <a:buNone/>
            </a:pPr>
            <a:r>
              <a:rPr lang="zh-CN" altLang="en-US" dirty="0" smtClean="0">
                <a:latin typeface="SimSun" panose="02010600030101010101" pitchFamily="2" charset="-122"/>
                <a:ea typeface="SimSun" panose="02010600030101010101" pitchFamily="2" charset="-122"/>
              </a:rPr>
              <a:t>  </a:t>
            </a:r>
            <a:r>
              <a:rPr lang="ja-JP" altLang="en-US" dirty="0" smtClean="0">
                <a:latin typeface="SimSun" panose="02010600030101010101" pitchFamily="2" charset="-122"/>
                <a:ea typeface="SimSun" panose="02010600030101010101" pitchFamily="2" charset="-122"/>
              </a:rPr>
              <a:t>◆ </a:t>
            </a:r>
            <a:r>
              <a:rPr lang="en-US" altLang="ja-JP" b="1" dirty="0" smtClean="0">
                <a:latin typeface="SimSun" panose="02010600030101010101" pitchFamily="2" charset="-122"/>
                <a:ea typeface="SimSun" panose="02010600030101010101" pitchFamily="2" charset="-122"/>
              </a:rPr>
              <a:t>SAP</a:t>
            </a:r>
            <a:endParaRPr lang="en-US" altLang="zh-CN" b="1" dirty="0">
              <a:latin typeface="SimSun" panose="02010600030101010101" pitchFamily="2" charset="-122"/>
              <a:ea typeface="SimSun" panose="02010600030101010101" pitchFamily="2" charset="-122"/>
            </a:endParaRPr>
          </a:p>
          <a:p>
            <a:pPr marL="0" indent="0">
              <a:buNone/>
            </a:pPr>
            <a:r>
              <a:rPr lang="zh-CN" altLang="en-US" sz="1400" dirty="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2008</a:t>
            </a:r>
            <a:r>
              <a:rPr lang="zh-CN" altLang="en-US" sz="1400" dirty="0" smtClean="0">
                <a:latin typeface="SimSun" panose="02010600030101010101" pitchFamily="2" charset="-122"/>
                <a:ea typeface="SimSun" panose="02010600030101010101" pitchFamily="2" charset="-122"/>
              </a:rPr>
              <a:t>年</a:t>
            </a:r>
            <a:r>
              <a:rPr lang="en-US" altLang="zh-CN" sz="1400" dirty="0" smtClean="0">
                <a:latin typeface="SimSun" panose="02010600030101010101" pitchFamily="2" charset="-122"/>
                <a:ea typeface="SimSun" panose="02010600030101010101" pitchFamily="2" charset="-122"/>
              </a:rPr>
              <a:t>SAP</a:t>
            </a:r>
            <a:r>
              <a:rPr lang="zh-CN" altLang="en-US" sz="1400" dirty="0" smtClean="0">
                <a:latin typeface="SimSun" panose="02010600030101010101" pitchFamily="2" charset="-122"/>
                <a:ea typeface="SimSun" panose="02010600030101010101" pitchFamily="2" charset="-122"/>
              </a:rPr>
              <a:t>的一位创始人首次将设计思维引入</a:t>
            </a:r>
            <a:r>
              <a:rPr lang="en-US" altLang="zh-CN" sz="1400" dirty="0" smtClean="0">
                <a:latin typeface="SimSun" panose="02010600030101010101" pitchFamily="2" charset="-122"/>
                <a:ea typeface="SimSun" panose="02010600030101010101" pitchFamily="2" charset="-122"/>
              </a:rPr>
              <a:t>SAP</a:t>
            </a:r>
            <a:r>
              <a:rPr lang="zh-CN" altLang="en-US" sz="1400" dirty="0" smtClean="0">
                <a:latin typeface="SimSun" panose="02010600030101010101" pitchFamily="2" charset="-122"/>
                <a:ea typeface="SimSun" panose="02010600030101010101" pitchFamily="2" charset="-122"/>
              </a:rPr>
              <a:t>，</a:t>
            </a:r>
            <a:r>
              <a:rPr lang="en-US" altLang="zh-CN" sz="1400" dirty="0" smtClean="0">
                <a:latin typeface="SimSun" panose="02010600030101010101" pitchFamily="2" charset="-122"/>
                <a:ea typeface="SimSun" panose="02010600030101010101" pitchFamily="2" charset="-122"/>
              </a:rPr>
              <a:t>2012</a:t>
            </a:r>
            <a:r>
              <a:rPr lang="zh-CN" altLang="en-US" sz="1400" dirty="0" smtClean="0">
                <a:latin typeface="SimSun" panose="02010600030101010101" pitchFamily="2" charset="-122"/>
                <a:ea typeface="SimSun" panose="02010600030101010101" pitchFamily="2" charset="-122"/>
              </a:rPr>
              <a:t>年在公司内部发起了一项展开设计思维的倡</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议。</a:t>
            </a:r>
            <a:r>
              <a:rPr lang="en-US" altLang="zh-CN" sz="1400" dirty="0" smtClean="0">
                <a:latin typeface="SimSun" panose="02010600030101010101" pitchFamily="2" charset="-122"/>
                <a:ea typeface="SimSun" panose="02010600030101010101" pitchFamily="2" charset="-122"/>
              </a:rPr>
              <a:t>2014</a:t>
            </a:r>
            <a:r>
              <a:rPr lang="zh-CN" altLang="en-US" sz="1400" dirty="0" smtClean="0">
                <a:latin typeface="SimSun" panose="02010600030101010101" pitchFamily="2" charset="-122"/>
                <a:ea typeface="SimSun" panose="02010600030101010101" pitchFamily="2" charset="-122"/>
              </a:rPr>
              <a:t>年</a:t>
            </a:r>
            <a:r>
              <a:rPr lang="zh-CN" altLang="en-US" sz="1400" dirty="0">
                <a:latin typeface="SimSun" panose="02010600030101010101" pitchFamily="2" charset="-122"/>
                <a:ea typeface="SimSun" panose="02010600030101010101" pitchFamily="2" charset="-122"/>
              </a:rPr>
              <a:t>聘用了一位</a:t>
            </a:r>
            <a:r>
              <a:rPr lang="ja-JP" altLang="en-US" sz="1400" dirty="0" smtClean="0">
                <a:latin typeface="SimSun" panose="02010600030101010101" pitchFamily="2" charset="-122"/>
                <a:ea typeface="SimSun" panose="02010600030101010101" pitchFamily="2" charset="-122"/>
              </a:rPr>
              <a:t>首席设计官</a:t>
            </a:r>
            <a:r>
              <a:rPr lang="zh-CN" altLang="en-US" sz="1400" dirty="0" smtClean="0">
                <a:latin typeface="SimSun" panose="02010600030101010101" pitchFamily="2" charset="-122"/>
                <a:ea typeface="SimSun" panose="02010600030101010101" pitchFamily="2" charset="-122"/>
              </a:rPr>
              <a:t>来继续推进设计思维来创造更大的价值。</a:t>
            </a:r>
            <a:endParaRPr lang="en-US" altLang="zh-CN" sz="1400" dirty="0" smtClean="0">
              <a:latin typeface="SimSun" panose="02010600030101010101" pitchFamily="2" charset="-122"/>
              <a:ea typeface="SimSun" panose="02010600030101010101" pitchFamily="2" charset="-122"/>
            </a:endParaRPr>
          </a:p>
          <a:p>
            <a:pPr marL="0" indent="0">
              <a:buNone/>
            </a:pPr>
            <a:r>
              <a:rPr lang="zh-CN" altLang="en-US" sz="1400" dirty="0">
                <a:latin typeface="SimSun" panose="02010600030101010101" pitchFamily="2" charset="-122"/>
                <a:ea typeface="SimSun" panose="02010600030101010101" pitchFamily="2" charset="-122"/>
              </a:rPr>
              <a:t> </a:t>
            </a:r>
            <a:r>
              <a:rPr lang="zh-CN" altLang="en-US" sz="1400" dirty="0" smtClean="0">
                <a:latin typeface="SimSun" panose="02010600030101010101" pitchFamily="2" charset="-122"/>
                <a:ea typeface="SimSun" panose="02010600030101010101" pitchFamily="2" charset="-122"/>
              </a:rPr>
              <a:t> </a:t>
            </a:r>
            <a:r>
              <a:rPr lang="ja-JP" altLang="en-US" dirty="0" smtClean="0">
                <a:latin typeface="SimSun" panose="02010600030101010101" pitchFamily="2" charset="-122"/>
                <a:ea typeface="SimSun" panose="02010600030101010101" pitchFamily="2" charset="-122"/>
              </a:rPr>
              <a:t>◆ </a:t>
            </a:r>
            <a:r>
              <a:rPr lang="en-US" altLang="ja-JP" b="1" dirty="0" smtClean="0">
                <a:latin typeface="SimSun" panose="02010600030101010101" pitchFamily="2" charset="-122"/>
                <a:ea typeface="SimSun" panose="02010600030101010101" pitchFamily="2" charset="-122"/>
              </a:rPr>
              <a:t>IBM</a:t>
            </a:r>
            <a:endParaRPr lang="en-US" altLang="zh-CN" b="1" dirty="0">
              <a:latin typeface="SimSun" panose="02010600030101010101" pitchFamily="2" charset="-122"/>
              <a:ea typeface="SimSun" panose="02010600030101010101" pitchFamily="2" charset="-122"/>
            </a:endParaRPr>
          </a:p>
          <a:p>
            <a:pPr marL="0" indent="0">
              <a:buNone/>
            </a:pPr>
            <a:r>
              <a:rPr lang="zh-CN" altLang="en-US" sz="1400" dirty="0">
                <a:latin typeface="SimSun" panose="02010600030101010101" pitchFamily="2" charset="-122"/>
                <a:ea typeface="SimSun" panose="02010600030101010101" pitchFamily="2" charset="-122"/>
              </a:rPr>
              <a:t>     </a:t>
            </a:r>
            <a:r>
              <a:rPr lang="en-US" altLang="zh-CN" sz="1400" dirty="0" smtClean="0">
                <a:latin typeface="SimSun" panose="02010600030101010101" pitchFamily="2" charset="-122"/>
                <a:ea typeface="SimSun" panose="02010600030101010101" pitchFamily="2" charset="-122"/>
              </a:rPr>
              <a:t>2015</a:t>
            </a:r>
            <a:r>
              <a:rPr lang="zh-CN" altLang="en-US" sz="1400" dirty="0" smtClean="0">
                <a:latin typeface="SimSun" panose="02010600030101010101" pitchFamily="2" charset="-122"/>
                <a:ea typeface="SimSun" panose="02010600030101010101" pitchFamily="2" charset="-122"/>
              </a:rPr>
              <a:t>年</a:t>
            </a:r>
            <a:r>
              <a:rPr lang="en-US" altLang="zh-CN" sz="1400" dirty="0" smtClean="0">
                <a:latin typeface="SimSun" panose="02010600030101010101" pitchFamily="2" charset="-122"/>
                <a:ea typeface="SimSun" panose="02010600030101010101" pitchFamily="2" charset="-122"/>
              </a:rPr>
              <a:t>IBM</a:t>
            </a:r>
            <a:r>
              <a:rPr lang="zh-CN" altLang="en-US" sz="1400" dirty="0" smtClean="0">
                <a:latin typeface="SimSun" panose="02010600030101010101" pitchFamily="2" charset="-122"/>
                <a:ea typeface="SimSun" panose="02010600030101010101" pitchFamily="2" charset="-122"/>
              </a:rPr>
              <a:t>发表了</a:t>
            </a:r>
            <a:r>
              <a:rPr lang="en-US" altLang="zh-CN" sz="1400" dirty="0" smtClean="0">
                <a:latin typeface="SimSun" panose="02010600030101010101" pitchFamily="2" charset="-122"/>
                <a:ea typeface="SimSun" panose="02010600030101010101" pitchFamily="2" charset="-122"/>
              </a:rPr>
              <a:t>IBM</a:t>
            </a:r>
            <a:r>
              <a:rPr lang="zh-CN" altLang="en-US" sz="1400" dirty="0" smtClean="0">
                <a:latin typeface="SimSun" panose="02010600030101010101" pitchFamily="2" charset="-122"/>
                <a:ea typeface="SimSun" panose="02010600030101010101" pitchFamily="2" charset="-122"/>
              </a:rPr>
              <a:t>设计并宣布对全球各地的工作室投资</a:t>
            </a:r>
            <a:r>
              <a:rPr lang="en-US" altLang="zh-CN" sz="1400" dirty="0" smtClean="0">
                <a:latin typeface="SimSun" panose="02010600030101010101" pitchFamily="2" charset="-122"/>
                <a:ea typeface="SimSun" panose="02010600030101010101" pitchFamily="2" charset="-122"/>
              </a:rPr>
              <a:t>1</a:t>
            </a:r>
            <a:r>
              <a:rPr lang="zh-CN" altLang="en-US" sz="1400" dirty="0" smtClean="0">
                <a:latin typeface="SimSun" panose="02010600030101010101" pitchFamily="2" charset="-122"/>
                <a:ea typeface="SimSun" panose="02010600030101010101" pitchFamily="2" charset="-122"/>
              </a:rPr>
              <a:t>亿美金，招聘</a:t>
            </a:r>
            <a:r>
              <a:rPr lang="en-US" altLang="zh-CN" sz="1400" dirty="0" smtClean="0">
                <a:latin typeface="SimSun" panose="02010600030101010101" pitchFamily="2" charset="-122"/>
                <a:ea typeface="SimSun" panose="02010600030101010101" pitchFamily="2" charset="-122"/>
              </a:rPr>
              <a:t>1000</a:t>
            </a:r>
            <a:r>
              <a:rPr lang="zh-CN" altLang="en-US" sz="1400" dirty="0" smtClean="0">
                <a:latin typeface="SimSun" panose="02010600030101010101" pitchFamily="2" charset="-122"/>
                <a:ea typeface="SimSun" panose="02010600030101010101" pitchFamily="2" charset="-122"/>
              </a:rPr>
              <a:t>位设计师，并对公司内</a:t>
            </a:r>
            <a:r>
              <a:rPr lang="en-US" altLang="zh-CN" sz="1400" dirty="0" smtClean="0">
                <a:latin typeface="SimSun" panose="02010600030101010101" pitchFamily="2" charset="-122"/>
                <a:ea typeface="SimSun" panose="02010600030101010101" pitchFamily="2" charset="-122"/>
              </a:rPr>
              <a:t/>
            </a:r>
            <a:br>
              <a:rPr lang="en-US" altLang="zh-CN" sz="1400" dirty="0" smtClean="0">
                <a:latin typeface="SimSun" panose="02010600030101010101" pitchFamily="2" charset="-122"/>
                <a:ea typeface="SimSun" panose="02010600030101010101" pitchFamily="2" charset="-122"/>
              </a:rPr>
            </a:br>
            <a:r>
              <a:rPr lang="zh-CN" altLang="en-US" sz="1400" dirty="0" smtClean="0">
                <a:latin typeface="SimSun" panose="02010600030101010101" pitchFamily="2" charset="-122"/>
                <a:ea typeface="SimSun" panose="02010600030101010101" pitchFamily="2" charset="-122"/>
              </a:rPr>
              <a:t>     的经营者进行相关培训。</a:t>
            </a:r>
            <a:endParaRPr lang="en-US" altLang="zh-CN" sz="1400" dirty="0">
              <a:latin typeface="SimSun" panose="02010600030101010101" pitchFamily="2" charset="-122"/>
              <a:ea typeface="SimSun" panose="02010600030101010101" pitchFamily="2" charset="-122"/>
            </a:endParaRPr>
          </a:p>
          <a:p>
            <a:pPr marL="0" indent="0">
              <a:buNone/>
            </a:pPr>
            <a:endParaRPr lang="en-US" altLang="zh-CN" sz="1400" dirty="0" smtClean="0">
              <a:latin typeface="SimSun" panose="02010600030101010101" pitchFamily="2" charset="-122"/>
              <a:ea typeface="SimSun" panose="02010600030101010101" pitchFamily="2" charset="-122"/>
            </a:endParaRPr>
          </a:p>
          <a:p>
            <a:pPr marL="0" indent="0">
              <a:buNone/>
            </a:pPr>
            <a:r>
              <a:rPr lang="zh-CN" altLang="en-US" sz="1400" dirty="0" smtClean="0">
                <a:latin typeface="SimSun" panose="02010600030101010101" pitchFamily="2" charset="-122"/>
                <a:ea typeface="SimSun" panose="02010600030101010101" pitchFamily="2" charset="-122"/>
              </a:rPr>
              <a:t>  </a:t>
            </a:r>
            <a:endParaRPr lang="en-US" altLang="zh-CN" sz="1400" dirty="0" smtClean="0">
              <a:latin typeface="SimSun" panose="02010600030101010101" pitchFamily="2" charset="-122"/>
              <a:ea typeface="SimSun" panose="02010600030101010101" pitchFamily="2" charset="-122"/>
            </a:endParaRPr>
          </a:p>
          <a:p>
            <a:pPr marL="0" indent="0">
              <a:buNone/>
            </a:pPr>
            <a:endParaRPr lang="en-US" sz="1400" dirty="0">
              <a:latin typeface="SimSun" panose="02010600030101010101" pitchFamily="2" charset="-122"/>
              <a:ea typeface="SimSun" panose="02010600030101010101" pitchFamily="2" charset="-122"/>
            </a:endParaRPr>
          </a:p>
          <a:p>
            <a:pPr marL="0" indent="0">
              <a:buNone/>
            </a:pPr>
            <a:endParaRPr lang="en-AU" sz="1400" dirty="0">
              <a:latin typeface="SimSun" panose="02010600030101010101" pitchFamily="2" charset="-122"/>
              <a:ea typeface="SimSun" panose="02010600030101010101" pitchFamily="2" charset="-122"/>
            </a:endParaRPr>
          </a:p>
        </p:txBody>
      </p:sp>
      <p:sp>
        <p:nvSpPr>
          <p:cNvPr id="2" name="Title 1"/>
          <p:cNvSpPr>
            <a:spLocks noGrp="1"/>
          </p:cNvSpPr>
          <p:nvPr>
            <p:ph type="title"/>
          </p:nvPr>
        </p:nvSpPr>
        <p:spPr>
          <a:effectLst/>
          <a:sp3d/>
        </p:spPr>
        <p:txBody>
          <a:bodyPr/>
          <a:lstStyle/>
          <a:p>
            <a:r>
              <a:rPr lang="zh-CN" altLang="en-US" dirty="0" smtClean="0">
                <a:latin typeface="SimSun" panose="02010600030101010101" pitchFamily="2" charset="-122"/>
                <a:ea typeface="SimSun" panose="02010600030101010101" pitchFamily="2" charset="-122"/>
              </a:rPr>
              <a:t>设计思维的运用</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a:t>
            </a:r>
            <a:r>
              <a:rPr lang="en-US" altLang="zh-CN" dirty="0" smtClean="0"/>
              <a:t>6</a:t>
            </a:r>
            <a:r>
              <a:rPr lang="en-AU" dirty="0" smtClean="0"/>
              <a:t>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9</a:t>
            </a:fld>
            <a:endParaRPr lang="en-US" dirty="0"/>
          </a:p>
        </p:txBody>
      </p:sp>
    </p:spTree>
    <p:extLst>
      <p:ext uri="{BB962C8B-B14F-4D97-AF65-F5344CB8AC3E}">
        <p14:creationId xmlns:p14="http://schemas.microsoft.com/office/powerpoint/2010/main" val="9047630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14-2698 - TGP Photo">
  <a:themeElements>
    <a:clrScheme name="Custom 19">
      <a:dk1>
        <a:srgbClr val="000000"/>
      </a:dk1>
      <a:lt1>
        <a:srgbClr val="FFFFFF"/>
      </a:lt1>
      <a:dk2>
        <a:srgbClr val="666666"/>
      </a:dk2>
      <a:lt2>
        <a:srgbClr val="778888"/>
      </a:lt2>
      <a:accent1>
        <a:srgbClr val="778888"/>
      </a:accent1>
      <a:accent2>
        <a:srgbClr val="551155"/>
      </a:accent2>
      <a:accent3>
        <a:srgbClr val="00AA99"/>
      </a:accent3>
      <a:accent4>
        <a:srgbClr val="408FCD"/>
      </a:accent4>
      <a:accent5>
        <a:srgbClr val="FFDD00"/>
      </a:accent5>
      <a:accent6>
        <a:srgbClr val="FF0000"/>
      </a:accent6>
      <a:hlink>
        <a:srgbClr val="FF9900"/>
      </a:hlink>
      <a:folHlink>
        <a:srgbClr val="FF99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BB5BF09D2FB43BEC430549F0DDF4A" ma:contentTypeVersion="0" ma:contentTypeDescription="Create a new document." ma:contentTypeScope="" ma:versionID="7a0de2ed6fdf2ec982e9290f3e4ee0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341311-AB7D-4C3F-B0FD-B3E358624D9B}"/>
</file>

<file path=customXml/itemProps2.xml><?xml version="1.0" encoding="utf-8"?>
<ds:datastoreItem xmlns:ds="http://schemas.openxmlformats.org/officeDocument/2006/customXml" ds:itemID="{F2F8FF39-A5D2-4C20-89CA-E0BB61C09927}"/>
</file>

<file path=customXml/itemProps3.xml><?xml version="1.0" encoding="utf-8"?>
<ds:datastoreItem xmlns:ds="http://schemas.openxmlformats.org/officeDocument/2006/customXml" ds:itemID="{9FB9E9F0-A80E-4BC0-BC10-BBDB06BF5FEE}"/>
</file>

<file path=docProps/app.xml><?xml version="1.0" encoding="utf-8"?>
<Properties xmlns="http://schemas.openxmlformats.org/officeDocument/2006/extended-properties" xmlns:vt="http://schemas.openxmlformats.org/officeDocument/2006/docPropsVTypes">
  <Template>14-2698 - TGP Photo 1</Template>
  <TotalTime>2696</TotalTime>
  <Words>1168</Words>
  <Application>Microsoft Office PowerPoint</Application>
  <PresentationFormat>On-screen Show (4:3)</PresentationFormat>
  <Paragraphs>198</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黑体</vt:lpstr>
      <vt:lpstr>Wingdings</vt:lpstr>
      <vt:lpstr>Arial</vt:lpstr>
      <vt:lpstr>SimSun</vt:lpstr>
      <vt:lpstr>14-2698 - TGP Photo</vt:lpstr>
      <vt:lpstr>Design Thinking</vt:lpstr>
      <vt:lpstr>Design Thinking是什么（1/2）</vt:lpstr>
      <vt:lpstr>Design Thinking是什么（2/2）</vt:lpstr>
      <vt:lpstr>设计思维的五种思维方式（1/5）</vt:lpstr>
      <vt:lpstr>设计思维的五种思维方式（2/5）</vt:lpstr>
      <vt:lpstr>设计思维的五种思维方式（3/5）</vt:lpstr>
      <vt:lpstr>设计思维的五种思维方式（4/5）</vt:lpstr>
      <vt:lpstr>设计思维的五种思维方式（5/5）</vt:lpstr>
      <vt:lpstr>设计思维的运用</vt:lpstr>
      <vt:lpstr>设计思维在埃森哲的运用（1/）</vt:lpstr>
      <vt:lpstr>动态的实施方法（1/6）</vt:lpstr>
      <vt:lpstr>动态的实施方法（2/6）</vt:lpstr>
      <vt:lpstr>动态的实施方法（3/6）</vt:lpstr>
      <vt:lpstr>动态的实施方法（4/6）</vt:lpstr>
      <vt:lpstr>动态的实施方法（5/6）</vt:lpstr>
      <vt:lpstr>动态的实施方法（6/6）</vt:lpstr>
      <vt:lpstr>如何运用设计思维？（1/3）</vt:lpstr>
      <vt:lpstr>如何运用设计思维？（2/3）</vt:lpstr>
      <vt:lpstr>如何运用设计思维？（3/3）</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creative.services.presentations@accenture.com</dc:creator>
  <cp:lastModifiedBy>zhiqing.shen</cp:lastModifiedBy>
  <cp:revision>134</cp:revision>
  <cp:lastPrinted>2009-05-13T12:37:25Z</cp:lastPrinted>
  <dcterms:created xsi:type="dcterms:W3CDTF">2014-04-11T06:33:26Z</dcterms:created>
  <dcterms:modified xsi:type="dcterms:W3CDTF">2016-07-28T08:56:53Z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0x010100EBFBB5BF09D2FB43BEC430549F0DDF4A</vt:lpwstr>
  </property>
  <property fmtid="{D5CDD505-2E9C-101B-9397-08002B2CF9AE}" pid="3" name="UserName">
    <vt:lpwstr>w.a.lee</vt:lpwstr>
  </property>
  <property fmtid="{D5CDD505-2E9C-101B-9397-08002B2CF9AE}" pid="4" name="ComputerName">
    <vt:lpwstr>MW7ZKKIP9LROPZ</vt:lpwstr>
  </property>
  <property fmtid="{D5CDD505-2E9C-101B-9397-08002B2CF9AE}" pid="5" name="palette_size">
    <vt:lpwstr>6</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