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20"/>
  </p:notesMasterIdLst>
  <p:handoutMasterIdLst>
    <p:handoutMasterId r:id="rId21"/>
  </p:handoutMasterIdLst>
  <p:sldIdLst>
    <p:sldId id="256" r:id="rId5"/>
    <p:sldId id="269" r:id="rId6"/>
    <p:sldId id="270" r:id="rId7"/>
    <p:sldId id="272" r:id="rId8"/>
    <p:sldId id="271" r:id="rId9"/>
    <p:sldId id="273" r:id="rId10"/>
    <p:sldId id="274" r:id="rId11"/>
    <p:sldId id="275" r:id="rId12"/>
    <p:sldId id="276" r:id="rId13"/>
    <p:sldId id="279" r:id="rId14"/>
    <p:sldId id="280" r:id="rId15"/>
    <p:sldId id="277" r:id="rId16"/>
    <p:sldId id="282" r:id="rId17"/>
    <p:sldId id="284" r:id="rId18"/>
    <p:sldId id="285" r:id="rId19"/>
  </p:sldIdLst>
  <p:sldSz cx="9144000" cy="6858000" type="screen4x3"/>
  <p:notesSz cx="6858000" cy="9144000"/>
  <p:embeddedFontLst>
    <p:embeddedFont>
      <p:font typeface="SimSun" panose="02010600030101010101" pitchFamily="2" charset="-122"/>
      <p:regular r:id="rId22"/>
    </p:embeddedFont>
  </p:embeddedFontLst>
  <p:custDataLst>
    <p:tags r:id="rId2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guide id="20" pos="2813">
          <p15:clr>
            <a:srgbClr val="A4A3A4"/>
          </p15:clr>
        </p15:guide>
        <p15:guide id="21" pos="2948">
          <p15:clr>
            <a:srgbClr val="A4A3A4"/>
          </p15:clr>
        </p15:guide>
        <p15:guide id="22" pos="2061">
          <p15:clr>
            <a:srgbClr val="A4A3A4"/>
          </p15:clr>
        </p15:guide>
        <p15:guide id="23" pos="3699">
          <p15:clr>
            <a:srgbClr val="A4A3A4"/>
          </p15:clr>
        </p15:guide>
        <p15:guide id="24" pos="1925">
          <p15:clr>
            <a:srgbClr val="A4A3A4"/>
          </p15:clr>
        </p15:guide>
        <p15:guide id="25" pos="38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LO" initials="DLO "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AEFFE"/>
    <a:srgbClr val="C6E7FE"/>
    <a:srgbClr val="DDE8FF"/>
    <a:srgbClr val="00BBEE"/>
    <a:srgbClr val="408FCD"/>
    <a:srgbClr val="CBCCCC"/>
    <a:srgbClr val="FF9900"/>
    <a:srgbClr val="5375AD"/>
    <a:srgbClr val="77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4" autoAdjust="0"/>
    <p:restoredTop sz="94688" autoAdjust="0"/>
  </p:normalViewPr>
  <p:slideViewPr>
    <p:cSldViewPr snapToGrid="0" snapToObjects="1" showGuides="1">
      <p:cViewPr varScale="1">
        <p:scale>
          <a:sx n="104" d="100"/>
          <a:sy n="104" d="100"/>
        </p:scale>
        <p:origin x="408" y="102"/>
      </p:cViewPr>
      <p:guideLst>
        <p:guide orient="horz" pos="2159"/>
        <p:guide orient="horz" pos="245"/>
        <p:guide orient="horz" pos="665"/>
        <p:guide orient="horz" pos="732"/>
        <p:guide orient="horz" pos="4223"/>
        <p:guide orient="horz" pos="4142"/>
        <p:guide orient="horz" pos="4090"/>
        <p:guide orient="horz" pos="811"/>
        <p:guide orient="horz" pos="2451"/>
        <p:guide pos="287"/>
        <p:guide pos="5473"/>
        <p:guide pos="2845"/>
        <p:guide pos="2915"/>
        <p:guide pos="2881"/>
        <p:guide pos="5504"/>
        <p:guide pos="1970"/>
        <p:guide pos="3790"/>
        <p:guide pos="3721"/>
        <p:guide pos="2037"/>
        <p:guide pos="2813"/>
        <p:guide pos="2948"/>
        <p:guide pos="2061"/>
        <p:guide pos="3699"/>
        <p:guide pos="1925"/>
        <p:guide pos="3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8/16/2016</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8/16/2016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dirty="0" smtClean="0"/>
          </a:p>
        </p:txBody>
      </p:sp>
    </p:spTree>
    <p:extLst>
      <p:ext uri="{BB962C8B-B14F-4D97-AF65-F5344CB8AC3E}">
        <p14:creationId xmlns:p14="http://schemas.microsoft.com/office/powerpoint/2010/main" val="2300290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_Bottom_Colour">
    <p:bg>
      <p:bgPr>
        <a:solidFill>
          <a:schemeClr val="accent2"/>
        </a:solidFill>
        <a:effectLst/>
      </p:bgPr>
    </p:bg>
    <p:spTree>
      <p:nvGrpSpPr>
        <p:cNvPr id="1" name=""/>
        <p:cNvGrpSpPr/>
        <p:nvPr/>
      </p:nvGrpSpPr>
      <p:grpSpPr>
        <a:xfrm>
          <a:off x="0" y="0"/>
          <a:ext cx="0" cy="0"/>
          <a:chOff x="0" y="0"/>
          <a:chExt cx="0" cy="0"/>
        </a:xfrm>
      </p:grpSpPr>
      <p:pic>
        <p:nvPicPr>
          <p:cNvPr id="12" name="Picture 11" descr="Photo_iStock_000018658676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3558" r="7748"/>
          <a:stretch/>
        </p:blipFill>
        <p:spPr>
          <a:xfrm>
            <a:off x="1" y="0"/>
            <a:ext cx="9144000" cy="6858000"/>
          </a:xfrm>
          <a:prstGeom prst="rect">
            <a:avLst/>
          </a:prstGeom>
        </p:spPr>
      </p:pic>
      <p:grpSp>
        <p:nvGrpSpPr>
          <p:cNvPr id="31" name="Group 30"/>
          <p:cNvGrpSpPr/>
          <p:nvPr userDrawn="1"/>
        </p:nvGrpSpPr>
        <p:grpSpPr>
          <a:xfrm>
            <a:off x="457200" y="5859440"/>
            <a:ext cx="2182663" cy="633435"/>
            <a:chOff x="465138" y="401986"/>
            <a:chExt cx="2182663" cy="633435"/>
          </a:xfrm>
        </p:grpSpPr>
        <p:pic>
          <p:nvPicPr>
            <p:cNvPr id="32" name="Picture 6"/>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Freeform 33"/>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p:cNvGrpSpPr/>
          <p:nvPr userDrawn="1"/>
        </p:nvGrpSpPr>
        <p:grpSpPr>
          <a:xfrm>
            <a:off x="5728986" y="3312605"/>
            <a:ext cx="3074395" cy="2061722"/>
            <a:chOff x="8696970" y="3517927"/>
            <a:chExt cx="3074395" cy="2061722"/>
          </a:xfrm>
        </p:grpSpPr>
        <p:sp>
          <p:nvSpPr>
            <p:cNvPr id="28" name="Freeform 27"/>
            <p:cNvSpPr/>
            <p:nvPr/>
          </p:nvSpPr>
          <p:spPr>
            <a:xfrm>
              <a:off x="9159559" y="3517927"/>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9" name="Picture 2"/>
            <p:cNvPicPr>
              <a:picLocks noChangeAspect="1" noChangeArrowheads="1"/>
            </p:cNvPicPr>
            <p:nvPr userDrawn="1"/>
          </p:nvPicPr>
          <p:blipFill>
            <a:blip r:embed="rId4">
              <a:lum bright="100000"/>
              <a:extLst>
                <a:ext uri="{28A0092B-C50C-407E-A947-70E740481C1C}">
                  <a14:useLocalDpi xmlns:a14="http://schemas.microsoft.com/office/drawing/2010/main" val="0"/>
                </a:ext>
              </a:extLst>
            </a:blip>
            <a:srcRect/>
            <a:stretch>
              <a:fillRect/>
            </a:stretch>
          </p:blipFill>
          <p:spPr bwMode="auto">
            <a:xfrm>
              <a:off x="8696970" y="4358855"/>
              <a:ext cx="3074395" cy="251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5" name="Straight Connector 24"/>
          <p:cNvCxnSpPr/>
          <p:nvPr userDrawn="1"/>
        </p:nvCxnSpPr>
        <p:spPr>
          <a:xfrm>
            <a:off x="457200" y="6570921"/>
            <a:ext cx="868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Picture 34" descr="Acc_StratLine_Wht_RGB.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24128" y="6352195"/>
            <a:ext cx="3007794" cy="180287"/>
          </a:xfrm>
          <a:prstGeom prst="rect">
            <a:avLst/>
          </a:prstGeom>
        </p:spPr>
      </p:pic>
      <p:sp>
        <p:nvSpPr>
          <p:cNvPr id="2" name="Title 1"/>
          <p:cNvSpPr>
            <a:spLocks noGrp="1"/>
          </p:cNvSpPr>
          <p:nvPr userDrawn="1">
            <p:ph type="ctrTitle" hasCustomPrompt="1"/>
          </p:nvPr>
        </p:nvSpPr>
        <p:spPr>
          <a:xfrm>
            <a:off x="455614" y="2181423"/>
            <a:ext cx="4010024" cy="99695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33" name="Text Placeholder 32"/>
          <p:cNvSpPr>
            <a:spLocks noGrp="1"/>
          </p:cNvSpPr>
          <p:nvPr userDrawn="1">
            <p:ph type="body" sz="quarter" idx="10"/>
          </p:nvPr>
        </p:nvSpPr>
        <p:spPr>
          <a:xfrm>
            <a:off x="455613" y="3252149"/>
            <a:ext cx="4010024"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smtClean="0"/>
              <a:t>Click to edit Master text styles</a:t>
            </a:r>
          </a:p>
        </p:txBody>
      </p:sp>
      <p:pic>
        <p:nvPicPr>
          <p:cNvPr id="13" name="Picture 12"/>
          <p:cNvPicPr>
            <a:picLocks noChangeAspect="1"/>
          </p:cNvPicPr>
          <p:nvPr userDrawn="1"/>
        </p:nvPicPr>
        <p:blipFill>
          <a:blip r:embed="rId6"/>
          <a:stretch>
            <a:fillRect/>
          </a:stretch>
        </p:blipFill>
        <p:spPr>
          <a:xfrm>
            <a:off x="420688" y="2125465"/>
            <a:ext cx="1320800" cy="406400"/>
          </a:xfrm>
          <a:prstGeom prst="rect">
            <a:avLst/>
          </a:prstGeom>
        </p:spPr>
      </p:pic>
    </p:spTree>
    <p:extLst>
      <p:ext uri="{BB962C8B-B14F-4D97-AF65-F5344CB8AC3E}">
        <p14:creationId xmlns:p14="http://schemas.microsoft.com/office/powerpoint/2010/main" val="23370681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rgbClr val="FF990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AU" smtClean="0"/>
              <a:t>Copyright © 2014 Accenture  All rights reserved.</a:t>
            </a:r>
            <a:endParaRPr lang="en-AU" dirty="0"/>
          </a:p>
        </p:txBody>
      </p:sp>
    </p:spTree>
    <p:extLst>
      <p:ext uri="{BB962C8B-B14F-4D97-AF65-F5344CB8AC3E}">
        <p14:creationId xmlns:p14="http://schemas.microsoft.com/office/powerpoint/2010/main" val="1643113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ivider Slide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AU" smtClean="0"/>
              <a:t>Copyright © 2014 Accenture  All rights reserved.</a:t>
            </a:r>
            <a:endParaRPr lang="en-AU" dirty="0"/>
          </a:p>
        </p:txBody>
      </p:sp>
    </p:spTree>
    <p:extLst>
      <p:ext uri="{BB962C8B-B14F-4D97-AF65-F5344CB8AC3E}">
        <p14:creationId xmlns:p14="http://schemas.microsoft.com/office/powerpoint/2010/main" val="28553610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3" y="1180800"/>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8" name="Content Placeholder 7"/>
          <p:cNvSpPr>
            <a:spLocks noGrp="1"/>
          </p:cNvSpPr>
          <p:nvPr>
            <p:ph sz="quarter" idx="11"/>
          </p:nvPr>
        </p:nvSpPr>
        <p:spPr>
          <a:xfrm>
            <a:off x="455613" y="1576800"/>
            <a:ext cx="8232775" cy="4914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1"/>
          <p:cNvSpPr>
            <a:spLocks noGrp="1"/>
          </p:cNvSpPr>
          <p:nvPr>
            <p:ph type="title"/>
          </p:nvPr>
        </p:nvSpPr>
        <p:spPr/>
        <p:txBody>
          <a:bodyPr/>
          <a:lstStyle/>
          <a:p>
            <a:r>
              <a:rPr lang="en-US" smtClean="0"/>
              <a:t>Click to edit Master title style</a:t>
            </a:r>
            <a:endParaRPr lang="en-AU" dirty="0"/>
          </a:p>
        </p:txBody>
      </p:sp>
      <p:sp>
        <p:nvSpPr>
          <p:cNvPr id="5" name="Footer Placeholder 4"/>
          <p:cNvSpPr>
            <a:spLocks noGrp="1"/>
          </p:cNvSpPr>
          <p:nvPr>
            <p:ph type="ftr" sz="quarter" idx="12"/>
          </p:nvPr>
        </p:nvSpPr>
        <p:spPr/>
        <p:txBody>
          <a:bodyPr/>
          <a:lstStyle/>
          <a:p>
            <a:r>
              <a:rPr lang="en-AU" smtClean="0"/>
              <a:t>Copyright © 2014 Accenture  All rights reserved.</a:t>
            </a:r>
            <a:endParaRPr lang="en-AU" dirty="0"/>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dirty="0"/>
          </a:p>
        </p:txBody>
      </p:sp>
      <p:sp>
        <p:nvSpPr>
          <p:cNvPr id="10" name="Text Placeholder 16"/>
          <p:cNvSpPr>
            <a:spLocks noGrp="1"/>
          </p:cNvSpPr>
          <p:nvPr>
            <p:ph type="body" sz="quarter" idx="10"/>
          </p:nvPr>
        </p:nvSpPr>
        <p:spPr>
          <a:xfrm>
            <a:off x="455614" y="1182021"/>
            <a:ext cx="4010114"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55525" y="1578021"/>
            <a:ext cx="4010114"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Text Placeholder 16"/>
          <p:cNvSpPr>
            <a:spLocks noGrp="1"/>
          </p:cNvSpPr>
          <p:nvPr>
            <p:ph type="body" sz="quarter" idx="16"/>
          </p:nvPr>
        </p:nvSpPr>
        <p:spPr>
          <a:xfrm>
            <a:off x="4679950" y="1182021"/>
            <a:ext cx="4008438"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13" name="Content Placeholder 7"/>
          <p:cNvSpPr>
            <a:spLocks noGrp="1"/>
          </p:cNvSpPr>
          <p:nvPr>
            <p:ph sz="quarter" idx="17"/>
          </p:nvPr>
        </p:nvSpPr>
        <p:spPr>
          <a:xfrm>
            <a:off x="4679950" y="1578021"/>
            <a:ext cx="4008438"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11" name="Content Placeholder 7"/>
          <p:cNvSpPr>
            <a:spLocks noGrp="1"/>
          </p:cNvSpPr>
          <p:nvPr>
            <p:ph sz="quarter" idx="11"/>
          </p:nvPr>
        </p:nvSpPr>
        <p:spPr>
          <a:xfrm>
            <a:off x="455613" y="1578021"/>
            <a:ext cx="4010025"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Content Placeholder 7"/>
          <p:cNvSpPr>
            <a:spLocks noGrp="1"/>
          </p:cNvSpPr>
          <p:nvPr>
            <p:ph sz="quarter" idx="17"/>
          </p:nvPr>
        </p:nvSpPr>
        <p:spPr>
          <a:xfrm>
            <a:off x="4679950" y="1578021"/>
            <a:ext cx="4008438" cy="49148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55613" y="1195200"/>
            <a:ext cx="8232775" cy="52930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 name="Footer Placeholder 2"/>
          <p:cNvSpPr>
            <a:spLocks noGrp="1"/>
          </p:cNvSpPr>
          <p:nvPr>
            <p:ph type="ftr" sz="quarter" idx="15"/>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55613" y="1195200"/>
            <a:ext cx="4010025" cy="52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3" name="Content Placeholder 3"/>
          <p:cNvSpPr>
            <a:spLocks noGrp="1"/>
          </p:cNvSpPr>
          <p:nvPr>
            <p:ph sz="quarter" idx="17"/>
          </p:nvPr>
        </p:nvSpPr>
        <p:spPr>
          <a:xfrm>
            <a:off x="4679950" y="1195200"/>
            <a:ext cx="4008437" cy="52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55613" y="1182021"/>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smtClean="0"/>
              <a:t>Click to edit Master text styles</a:t>
            </a:r>
          </a:p>
        </p:txBody>
      </p:sp>
      <p:sp>
        <p:nvSpPr>
          <p:cNvPr id="2" name="Footer Placeholder 1"/>
          <p:cNvSpPr>
            <a:spLocks noGrp="1"/>
          </p:cNvSpPr>
          <p:nvPr>
            <p:ph type="ftr" sz="quarter" idx="13"/>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5"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smtClean="0"/>
              <a:t>Copyright © 2014 Accenture  All rights reserved.</a:t>
            </a:r>
            <a:endParaRPr lang="en-AU" dirty="0"/>
          </a:p>
        </p:txBody>
      </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085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3" y="1194793"/>
            <a:ext cx="8232775" cy="5298081"/>
          </a:xfrm>
          <a:prstGeom prst="rect">
            <a:avLst/>
          </a:prstGeom>
        </p:spPr>
        <p:txBody>
          <a:bodyPr vert="horz" lIns="0" tIns="4572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Placeholder 1"/>
          <p:cNvSpPr>
            <a:spLocks noGrp="1"/>
          </p:cNvSpPr>
          <p:nvPr>
            <p:ph type="title"/>
          </p:nvPr>
        </p:nvSpPr>
        <p:spPr>
          <a:xfrm>
            <a:off x="455613" y="116205"/>
            <a:ext cx="8232775" cy="1002979"/>
          </a:xfrm>
          <a:prstGeom prst="rect">
            <a:avLst/>
          </a:prstGeom>
        </p:spPr>
        <p:txBody>
          <a:bodyPr vert="horz" lIns="0" tIns="45720" rIns="0" bIns="0" rtlCol="0" anchor="b" anchorCtr="0">
            <a:noAutofit/>
          </a:bodyPr>
          <a:lstStyle/>
          <a:p>
            <a:pPr lvl="0"/>
            <a:r>
              <a:rPr lang="en-US" smtClean="0"/>
              <a:t>Click to edit Master title style</a:t>
            </a:r>
            <a:endParaRPr lang="en-AU" dirty="0"/>
          </a:p>
        </p:txBody>
      </p:sp>
      <p:sp>
        <p:nvSpPr>
          <p:cNvPr id="5" name="Slide Number Placeholder 4"/>
          <p:cNvSpPr>
            <a:spLocks noGrp="1"/>
          </p:cNvSpPr>
          <p:nvPr>
            <p:ph type="sldNum" sz="quarter" idx="4"/>
          </p:nvPr>
        </p:nvSpPr>
        <p:spPr>
          <a:xfrm>
            <a:off x="8140355" y="6575425"/>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4"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cxnSp>
        <p:nvCxnSpPr>
          <p:cNvPr id="8" name="Straight Connector 7"/>
          <p:cNvCxnSpPr/>
          <p:nvPr/>
        </p:nvCxnSpPr>
        <p:spPr>
          <a:xfrm>
            <a:off x="455613" y="1159234"/>
            <a:ext cx="868838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4" r:id="rId1"/>
    <p:sldLayoutId id="2147483720" r:id="rId2"/>
    <p:sldLayoutId id="2147483728" r:id="rId3"/>
    <p:sldLayoutId id="2147483731" r:id="rId4"/>
    <p:sldLayoutId id="2147483721" r:id="rId5"/>
    <p:sldLayoutId id="2147483725" r:id="rId6"/>
    <p:sldLayoutId id="2147483726" r:id="rId7"/>
    <p:sldLayoutId id="2147483727" r:id="rId8"/>
    <p:sldLayoutId id="2147483729" r:id="rId9"/>
    <p:sldLayoutId id="2147483723" r:id="rId10"/>
    <p:sldLayoutId id="2147483735" r:id="rId11"/>
  </p:sldLayoutIdLst>
  <p:timing>
    <p:tnLst>
      <p:par>
        <p:cTn id="1" dur="indefinite" restart="never" nodeType="tmRoot"/>
      </p:par>
    </p:tnLst>
  </p:timing>
  <p:hf hdr="0" dt="0"/>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adsem.cn/wp-content/uploads/2011/01/kpi-global-soft.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dsem.cn/wp-content/uploads/2011/01/wa-yuanli.png"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adsem.cn/wp-content/uploads/2011/01/3.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adsem.cn/wp-content/uploads/2011/01/date-drive-bc.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adsem.cn/wp-content/uploads/2011/01/wa-kpi-II.png"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www.adsem.cn/wp-content/uploads/2011/01/13.jpg"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3.jpeg"/><Relationship Id="rId5" Type="http://schemas.openxmlformats.org/officeDocument/2006/relationships/hyperlink" Target="http://www.adsem.cn/wp-content/uploads/2011/01/14.jpg" TargetMode="Externa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Web </a:t>
            </a:r>
            <a:r>
              <a:rPr lang="en-US" b="1" dirty="0" smtClean="0"/>
              <a:t>Analytics</a:t>
            </a:r>
            <a:endParaRPr lang="en-AU" dirty="0"/>
          </a:p>
        </p:txBody>
      </p:sp>
      <p:sp>
        <p:nvSpPr>
          <p:cNvPr id="8" name="Text Placeholder 7"/>
          <p:cNvSpPr>
            <a:spLocks noGrp="1"/>
          </p:cNvSpPr>
          <p:nvPr>
            <p:ph type="body" sz="quarter" idx="10"/>
          </p:nvPr>
        </p:nvSpPr>
        <p:spPr/>
        <p:txBody>
          <a:bodyPr/>
          <a:lstStyle/>
          <a:p>
            <a:r>
              <a:rPr lang="en-AU" dirty="0" smtClean="0"/>
              <a:t>Aug, 2016</a:t>
            </a:r>
          </a:p>
        </p:txBody>
      </p:sp>
    </p:spTree>
    <p:extLst>
      <p:ext uri="{BB962C8B-B14F-4D97-AF65-F5344CB8AC3E}">
        <p14:creationId xmlns:p14="http://schemas.microsoft.com/office/powerpoint/2010/main" val="2035941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5259" y="1449233"/>
            <a:ext cx="1930337" cy="369332"/>
          </a:xfrm>
          <a:prstGeom prst="rect">
            <a:avLst/>
          </a:prstGeom>
        </p:spPr>
        <p:txBody>
          <a:bodyPr wrap="none">
            <a:spAutoFit/>
          </a:bodyPr>
          <a:lstStyle/>
          <a:p>
            <a:r>
              <a:rPr lang="en-US" b="1" kern="0" dirty="0">
                <a:latin typeface="SimSun" panose="02010600030101010101" pitchFamily="2" charset="-122"/>
                <a:ea typeface="SimSun" panose="02010600030101010101" pitchFamily="2" charset="-122"/>
                <a:cs typeface="SimSun" panose="02010600030101010101" pitchFamily="2" charset="-122"/>
              </a:rPr>
              <a:t>(</a:t>
            </a:r>
            <a:r>
              <a:rPr lang="zh-CN" altLang="en-US" b="1" kern="0" dirty="0">
                <a:latin typeface="SimSun" panose="02010600030101010101" pitchFamily="2" charset="-122"/>
                <a:ea typeface="SimSun" panose="02010600030101010101" pitchFamily="2" charset="-122"/>
                <a:cs typeface="SimSun" panose="02010600030101010101" pitchFamily="2" charset="-122"/>
              </a:rPr>
              <a:t>目标转化配置</a:t>
            </a:r>
            <a:r>
              <a:rPr lang="en-US" b="1" kern="0" dirty="0">
                <a:latin typeface="SimSun" panose="02010600030101010101" pitchFamily="2" charset="-122"/>
                <a:ea typeface="SimSun" panose="02010600030101010101" pitchFamily="2" charset="-122"/>
                <a:cs typeface="SimSun" panose="02010600030101010101" pitchFamily="2" charset="-122"/>
              </a:rPr>
              <a:t>) </a:t>
            </a:r>
            <a:endParaRPr lang="en-US" dirty="0">
              <a:latin typeface="SimSun" panose="02010600030101010101" pitchFamily="2" charset="-122"/>
              <a:ea typeface="SimSun" panose="02010600030101010101" pitchFamily="2" charset="-122"/>
            </a:endParaRPr>
          </a:p>
        </p:txBody>
      </p:sp>
      <p:pic>
        <p:nvPicPr>
          <p:cNvPr id="12" name="图片 4" descr="i-global-soft ">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5384" y="2001245"/>
            <a:ext cx="5715000" cy="3571875"/>
          </a:xfrm>
          <a:prstGeom prst="rect">
            <a:avLst/>
          </a:prstGeom>
          <a:noFill/>
          <a:ln>
            <a:noFill/>
          </a:ln>
        </p:spPr>
      </p:pic>
      <p:sp>
        <p:nvSpPr>
          <p:cNvPr id="5" name="Title 1"/>
          <p:cNvSpPr>
            <a:spLocks noGrp="1"/>
          </p:cNvSpPr>
          <p:nvPr>
            <p:ph type="title"/>
          </p:nvPr>
        </p:nvSpPr>
        <p:spPr>
          <a:xfrm>
            <a:off x="455613" y="116205"/>
            <a:ext cx="8232775" cy="1002979"/>
          </a:xfrm>
          <a:effectLst/>
          <a:sp3d/>
        </p:spPr>
        <p:txBody>
          <a:bodyPr/>
          <a:lstStyle/>
          <a:p>
            <a:r>
              <a:rPr lang="en-US" b="1" dirty="0">
                <a:latin typeface="SimSun" panose="02010600030101010101" pitchFamily="2" charset="-122"/>
                <a:ea typeface="SimSun" panose="02010600030101010101" pitchFamily="2" charset="-122"/>
              </a:rPr>
              <a:t>KPI</a:t>
            </a:r>
            <a:r>
              <a:rPr lang="zh-CN" altLang="en-US" b="1" dirty="0">
                <a:latin typeface="SimSun" panose="02010600030101010101" pitchFamily="2" charset="-122"/>
                <a:ea typeface="SimSun" panose="02010600030101010101" pitchFamily="2" charset="-122"/>
              </a:rPr>
              <a:t>定制实例</a:t>
            </a:r>
            <a:r>
              <a:rPr lang="zh-CN" altLang="en-US" b="1" dirty="0" smtClean="0">
                <a:latin typeface="SimSun" panose="02010600030101010101" pitchFamily="2" charset="-122"/>
                <a:ea typeface="SimSun" panose="02010600030101010101" pitchFamily="2" charset="-122"/>
              </a:rPr>
              <a:t>（</a:t>
            </a:r>
            <a:r>
              <a:rPr lang="en-US" altLang="zh-CN" b="1" dirty="0" smtClean="0">
                <a:latin typeface="SimSun" panose="02010600030101010101" pitchFamily="2" charset="-122"/>
                <a:ea typeface="SimSun" panose="02010600030101010101" pitchFamily="2" charset="-122"/>
              </a:rPr>
              <a:t>3/5</a:t>
            </a:r>
            <a:r>
              <a:rPr lang="zh-CN" altLang="en-US" b="1" dirty="0">
                <a:latin typeface="SimSun" panose="02010600030101010101" pitchFamily="2" charset="-122"/>
                <a:ea typeface="SimSun" panose="02010600030101010101" pitchFamily="2" charset="-122"/>
              </a:rPr>
              <a:t>）</a:t>
            </a:r>
            <a:endParaRPr lang="en-AU" b="1" dirty="0">
              <a:latin typeface="SimSun" panose="02010600030101010101" pitchFamily="2" charset="-122"/>
              <a:ea typeface="SimSun" panose="02010600030101010101" pitchFamily="2" charset="-122"/>
            </a:endParaRPr>
          </a:p>
        </p:txBody>
      </p:sp>
      <p:sp>
        <p:nvSpPr>
          <p:cNvPr id="8" name="Footer Placeholder 3"/>
          <p:cNvSpPr>
            <a:spLocks noGrp="1"/>
          </p:cNvSpPr>
          <p:nvPr>
            <p:ph type="ftr" sz="quarter" idx="12"/>
          </p:nvPr>
        </p:nvSpPr>
        <p:spPr>
          <a:xfrm>
            <a:off x="455613" y="6575425"/>
            <a:ext cx="4060825" cy="128588"/>
          </a:xfrm>
        </p:spPr>
        <p:txBody>
          <a:bodyPr/>
          <a:lstStyle/>
          <a:p>
            <a:r>
              <a:rPr lang="en-AU" dirty="0" smtClean="0"/>
              <a:t>Copyright © 2016 Accenture  All rights reserved.</a:t>
            </a:r>
            <a:endParaRPr lang="en-AU" dirty="0"/>
          </a:p>
        </p:txBody>
      </p:sp>
    </p:spTree>
    <p:extLst>
      <p:ext uri="{BB962C8B-B14F-4D97-AF65-F5344CB8AC3E}">
        <p14:creationId xmlns:p14="http://schemas.microsoft.com/office/powerpoint/2010/main" val="2453030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3" descr="Web Analytics"/>
          <p:cNvPicPr/>
          <p:nvPr/>
        </p:nvPicPr>
        <p:blipFill>
          <a:blip r:embed="rId2">
            <a:extLst>
              <a:ext uri="{28A0092B-C50C-407E-A947-70E740481C1C}">
                <a14:useLocalDpi xmlns:a14="http://schemas.microsoft.com/office/drawing/2010/main" val="0"/>
              </a:ext>
            </a:extLst>
          </a:blip>
          <a:srcRect/>
          <a:stretch>
            <a:fillRect/>
          </a:stretch>
        </p:blipFill>
        <p:spPr bwMode="auto">
          <a:xfrm>
            <a:off x="772805" y="1750720"/>
            <a:ext cx="7133522" cy="4058951"/>
          </a:xfrm>
          <a:prstGeom prst="rect">
            <a:avLst/>
          </a:prstGeom>
          <a:noFill/>
          <a:ln>
            <a:noFill/>
          </a:ln>
        </p:spPr>
      </p:pic>
      <p:sp>
        <p:nvSpPr>
          <p:cNvPr id="12" name="Rectangle 11"/>
          <p:cNvSpPr/>
          <p:nvPr/>
        </p:nvSpPr>
        <p:spPr>
          <a:xfrm>
            <a:off x="359799" y="720102"/>
            <a:ext cx="2860078" cy="446276"/>
          </a:xfrm>
          <a:prstGeom prst="rect">
            <a:avLst/>
          </a:prstGeom>
        </p:spPr>
        <p:txBody>
          <a:bodyPr wrap="none">
            <a:spAutoFit/>
          </a:bodyPr>
          <a:lstStyle/>
          <a:p>
            <a:pPr>
              <a:buFont typeface="Arial" charset="0"/>
            </a:pPr>
            <a:r>
              <a:rPr lang="en-US" sz="2300" b="1" dirty="0">
                <a:latin typeface="SimSun" panose="02010600030101010101" pitchFamily="2" charset="-122"/>
                <a:ea typeface="SimSun" panose="02010600030101010101" pitchFamily="2" charset="-122"/>
                <a:cs typeface="Arial" pitchFamily="34" charset="0"/>
              </a:rPr>
              <a:t>KPI</a:t>
            </a:r>
            <a:r>
              <a:rPr lang="zh-CN" altLang="en-US" sz="2300" b="1" dirty="0">
                <a:latin typeface="SimSun" panose="02010600030101010101" pitchFamily="2" charset="-122"/>
                <a:ea typeface="SimSun" panose="02010600030101010101" pitchFamily="2" charset="-122"/>
                <a:cs typeface="Arial" pitchFamily="34" charset="0"/>
              </a:rPr>
              <a:t>定制实例（</a:t>
            </a:r>
            <a:r>
              <a:rPr lang="en-US" altLang="zh-CN" sz="2300" b="1" dirty="0">
                <a:latin typeface="SimSun" panose="02010600030101010101" pitchFamily="2" charset="-122"/>
                <a:ea typeface="SimSun" panose="02010600030101010101" pitchFamily="2" charset="-122"/>
                <a:cs typeface="Arial" pitchFamily="34" charset="0"/>
              </a:rPr>
              <a:t>4/5</a:t>
            </a:r>
            <a:r>
              <a:rPr lang="zh-CN" altLang="en-US" sz="2300" b="1" dirty="0">
                <a:latin typeface="SimSun" panose="02010600030101010101" pitchFamily="2" charset="-122"/>
                <a:ea typeface="SimSun" panose="02010600030101010101" pitchFamily="2" charset="-122"/>
                <a:cs typeface="Arial" pitchFamily="34" charset="0"/>
              </a:rPr>
              <a:t>）</a:t>
            </a:r>
            <a:endParaRPr lang="en-US" sz="2300" b="1" dirty="0">
              <a:latin typeface="SimSun" panose="02010600030101010101" pitchFamily="2" charset="-122"/>
              <a:ea typeface="SimSun" panose="02010600030101010101" pitchFamily="2" charset="-122"/>
              <a:cs typeface="Arial" pitchFamily="34" charset="0"/>
            </a:endParaRPr>
          </a:p>
        </p:txBody>
      </p:sp>
      <p:sp>
        <p:nvSpPr>
          <p:cNvPr id="4" name="Footer Placeholder 3"/>
          <p:cNvSpPr>
            <a:spLocks noGrp="1"/>
          </p:cNvSpPr>
          <p:nvPr>
            <p:ph type="ftr" sz="quarter" idx="12"/>
          </p:nvPr>
        </p:nvSpPr>
        <p:spPr>
          <a:xfrm>
            <a:off x="455613" y="6575425"/>
            <a:ext cx="4060825" cy="128588"/>
          </a:xfrm>
        </p:spPr>
        <p:txBody>
          <a:bodyPr/>
          <a:lstStyle/>
          <a:p>
            <a:r>
              <a:rPr lang="en-AU" dirty="0" smtClean="0"/>
              <a:t>Copyright © 2016 Accenture  All rights reserved.</a:t>
            </a:r>
            <a:endParaRPr lang="en-AU" dirty="0"/>
          </a:p>
        </p:txBody>
      </p:sp>
    </p:spTree>
    <p:extLst>
      <p:ext uri="{BB962C8B-B14F-4D97-AF65-F5344CB8AC3E}">
        <p14:creationId xmlns:p14="http://schemas.microsoft.com/office/powerpoint/2010/main" val="3456632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2" descr="Web Analytics"/>
          <p:cNvPicPr/>
          <p:nvPr/>
        </p:nvPicPr>
        <p:blipFill>
          <a:blip r:embed="rId2">
            <a:extLst>
              <a:ext uri="{28A0092B-C50C-407E-A947-70E740481C1C}">
                <a14:useLocalDpi xmlns:a14="http://schemas.microsoft.com/office/drawing/2010/main" val="0"/>
              </a:ext>
            </a:extLst>
          </a:blip>
          <a:srcRect/>
          <a:stretch>
            <a:fillRect/>
          </a:stretch>
        </p:blipFill>
        <p:spPr bwMode="auto">
          <a:xfrm>
            <a:off x="689954" y="1458847"/>
            <a:ext cx="6699136" cy="5034316"/>
          </a:xfrm>
          <a:prstGeom prst="rect">
            <a:avLst/>
          </a:prstGeom>
          <a:noFill/>
          <a:ln>
            <a:noFill/>
          </a:ln>
        </p:spPr>
      </p:pic>
      <p:sp>
        <p:nvSpPr>
          <p:cNvPr id="4" name="Rectangle 3"/>
          <p:cNvSpPr/>
          <p:nvPr/>
        </p:nvSpPr>
        <p:spPr>
          <a:xfrm>
            <a:off x="359799" y="720102"/>
            <a:ext cx="2858475" cy="446276"/>
          </a:xfrm>
          <a:prstGeom prst="rect">
            <a:avLst/>
          </a:prstGeom>
        </p:spPr>
        <p:txBody>
          <a:bodyPr wrap="none">
            <a:spAutoFit/>
          </a:bodyPr>
          <a:lstStyle/>
          <a:p>
            <a:pPr>
              <a:buFont typeface="Arial" charset="0"/>
            </a:pPr>
            <a:r>
              <a:rPr lang="en-US" sz="2300" b="1" dirty="0">
                <a:latin typeface="SimSun" panose="02010600030101010101" pitchFamily="2" charset="-122"/>
                <a:ea typeface="SimSun" panose="02010600030101010101" pitchFamily="2" charset="-122"/>
                <a:cs typeface="Arial" pitchFamily="34" charset="0"/>
              </a:rPr>
              <a:t>KPI</a:t>
            </a:r>
            <a:r>
              <a:rPr lang="zh-CN" altLang="en-US" sz="2300" b="1" dirty="0">
                <a:latin typeface="SimSun" panose="02010600030101010101" pitchFamily="2" charset="-122"/>
                <a:ea typeface="SimSun" panose="02010600030101010101" pitchFamily="2" charset="-122"/>
                <a:cs typeface="Arial" pitchFamily="34" charset="0"/>
              </a:rPr>
              <a:t>定制实例</a:t>
            </a:r>
            <a:r>
              <a:rPr lang="zh-CN" altLang="en-US" sz="2300" b="1" dirty="0" smtClean="0">
                <a:latin typeface="SimSun" panose="02010600030101010101" pitchFamily="2" charset="-122"/>
                <a:ea typeface="SimSun" panose="02010600030101010101" pitchFamily="2" charset="-122"/>
                <a:cs typeface="Arial" pitchFamily="34" charset="0"/>
              </a:rPr>
              <a:t>（</a:t>
            </a:r>
            <a:r>
              <a:rPr lang="en-US" altLang="zh-CN" sz="2300" b="1" dirty="0">
                <a:latin typeface="SimSun" panose="02010600030101010101" pitchFamily="2" charset="-122"/>
                <a:ea typeface="SimSun" panose="02010600030101010101" pitchFamily="2" charset="-122"/>
                <a:cs typeface="Arial" pitchFamily="34" charset="0"/>
              </a:rPr>
              <a:t>5</a:t>
            </a:r>
            <a:r>
              <a:rPr lang="en-US" altLang="zh-CN" sz="2300" b="1" dirty="0" smtClean="0">
                <a:latin typeface="SimSun" panose="02010600030101010101" pitchFamily="2" charset="-122"/>
                <a:ea typeface="SimSun" panose="02010600030101010101" pitchFamily="2" charset="-122"/>
                <a:cs typeface="Arial" pitchFamily="34" charset="0"/>
              </a:rPr>
              <a:t>/5</a:t>
            </a:r>
            <a:r>
              <a:rPr lang="zh-CN" altLang="en-US" sz="2300" b="1" dirty="0">
                <a:latin typeface="SimSun" panose="02010600030101010101" pitchFamily="2" charset="-122"/>
                <a:ea typeface="SimSun" panose="02010600030101010101" pitchFamily="2" charset="-122"/>
                <a:cs typeface="Arial" pitchFamily="34" charset="0"/>
              </a:rPr>
              <a:t>）</a:t>
            </a:r>
            <a:endParaRPr lang="en-US" sz="2300" b="1" dirty="0">
              <a:latin typeface="SimSun" panose="02010600030101010101" pitchFamily="2" charset="-122"/>
              <a:ea typeface="SimSun" panose="02010600030101010101" pitchFamily="2" charset="-122"/>
              <a:cs typeface="Arial" pitchFamily="34" charset="0"/>
            </a:endParaRPr>
          </a:p>
        </p:txBody>
      </p:sp>
      <p:sp>
        <p:nvSpPr>
          <p:cNvPr id="5" name="Footer Placeholder 3"/>
          <p:cNvSpPr>
            <a:spLocks noGrp="1"/>
          </p:cNvSpPr>
          <p:nvPr>
            <p:ph type="ftr" sz="quarter" idx="12"/>
          </p:nvPr>
        </p:nvSpPr>
        <p:spPr>
          <a:xfrm>
            <a:off x="455613" y="6575425"/>
            <a:ext cx="4060825" cy="128588"/>
          </a:xfrm>
        </p:spPr>
        <p:txBody>
          <a:bodyPr/>
          <a:lstStyle/>
          <a:p>
            <a:r>
              <a:rPr lang="en-AU" dirty="0" smtClean="0"/>
              <a:t>Copyright © 2016 Accenture  All rights reserved.</a:t>
            </a:r>
            <a:endParaRPr lang="en-AU" dirty="0"/>
          </a:p>
        </p:txBody>
      </p:sp>
    </p:spTree>
    <p:extLst>
      <p:ext uri="{BB962C8B-B14F-4D97-AF65-F5344CB8AC3E}">
        <p14:creationId xmlns:p14="http://schemas.microsoft.com/office/powerpoint/2010/main" val="522158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zh-CN" altLang="en-US" b="1" dirty="0">
                <a:latin typeface="SimSun" panose="02010600030101010101" pitchFamily="2" charset="-122"/>
                <a:ea typeface="SimSun" panose="02010600030101010101" pitchFamily="2" charset="-122"/>
              </a:rPr>
              <a:t>解析流量属性与</a:t>
            </a:r>
            <a:r>
              <a:rPr lang="en-US" b="1" dirty="0">
                <a:latin typeface="SimSun" panose="02010600030101010101" pitchFamily="2" charset="-122"/>
                <a:ea typeface="SimSun" panose="02010600030101010101" pitchFamily="2" charset="-122"/>
              </a:rPr>
              <a:t>KPI</a:t>
            </a:r>
            <a:r>
              <a:rPr lang="zh-CN" altLang="en-US" b="1" dirty="0">
                <a:latin typeface="SimSun" panose="02010600030101010101" pitchFamily="2" charset="-122"/>
                <a:ea typeface="SimSun" panose="02010600030101010101" pitchFamily="2" charset="-122"/>
              </a:rPr>
              <a:t>之间</a:t>
            </a:r>
            <a:r>
              <a:rPr lang="zh-CN" altLang="en-US" b="1" dirty="0" smtClean="0">
                <a:latin typeface="SimSun" panose="02010600030101010101" pitchFamily="2" charset="-122"/>
                <a:ea typeface="SimSun" panose="02010600030101010101" pitchFamily="2" charset="-122"/>
              </a:rPr>
              <a:t>的关系示例 </a:t>
            </a:r>
            <a:endParaRPr lang="en-AU" b="1" dirty="0">
              <a:latin typeface="SimSun" panose="02010600030101010101" pitchFamily="2" charset="-122"/>
              <a:ea typeface="SimSun" panose="02010600030101010101" pitchFamily="2" charset="-122"/>
            </a:endParaRPr>
          </a:p>
        </p:txBody>
      </p:sp>
      <p:pic>
        <p:nvPicPr>
          <p:cNvPr id="12" name="图片 1" descr="kpi-soft-date "/>
          <p:cNvPicPr/>
          <p:nvPr/>
        </p:nvPicPr>
        <p:blipFill>
          <a:blip r:embed="rId2">
            <a:extLst>
              <a:ext uri="{28A0092B-C50C-407E-A947-70E740481C1C}">
                <a14:useLocalDpi xmlns:a14="http://schemas.microsoft.com/office/drawing/2010/main" val="0"/>
              </a:ext>
            </a:extLst>
          </a:blip>
          <a:srcRect/>
          <a:stretch>
            <a:fillRect/>
          </a:stretch>
        </p:blipFill>
        <p:spPr bwMode="auto">
          <a:xfrm>
            <a:off x="455613" y="1262416"/>
            <a:ext cx="7077951" cy="3582538"/>
          </a:xfrm>
          <a:prstGeom prst="rect">
            <a:avLst/>
          </a:prstGeom>
          <a:noFill/>
          <a:ln>
            <a:noFill/>
          </a:ln>
        </p:spPr>
      </p:pic>
      <p:sp>
        <p:nvSpPr>
          <p:cNvPr id="10" name="Rectangle 9"/>
          <p:cNvSpPr/>
          <p:nvPr/>
        </p:nvSpPr>
        <p:spPr>
          <a:xfrm>
            <a:off x="455613" y="4854264"/>
            <a:ext cx="8524614" cy="923330"/>
          </a:xfrm>
          <a:prstGeom prst="rect">
            <a:avLst/>
          </a:prstGeom>
        </p:spPr>
        <p:txBody>
          <a:bodyPr wrap="square">
            <a:spAutoFit/>
          </a:bodyPr>
          <a:lstStyle/>
          <a:p>
            <a:r>
              <a:rPr lang="zh-CN" altLang="en-US" kern="0" dirty="0">
                <a:latin typeface="SimSun" panose="02010600030101010101" pitchFamily="2" charset="-122"/>
                <a:ea typeface="SimSun" panose="02010600030101010101" pitchFamily="2" charset="-122"/>
                <a:cs typeface="SimSun" panose="02010600030101010101" pitchFamily="2" charset="-122"/>
              </a:rPr>
              <a:t>大多数转化率高的流量源，用户平均停留时间都超过了</a:t>
            </a:r>
            <a:r>
              <a:rPr lang="en-US" kern="0" dirty="0">
                <a:latin typeface="SimSun" panose="02010600030101010101" pitchFamily="2" charset="-122"/>
                <a:ea typeface="SimSun" panose="02010600030101010101" pitchFamily="2" charset="-122"/>
                <a:cs typeface="SimSun" panose="02010600030101010101" pitchFamily="2" charset="-122"/>
              </a:rPr>
              <a:t>1</a:t>
            </a:r>
            <a:r>
              <a:rPr lang="zh-CN" altLang="en-US" kern="0" dirty="0">
                <a:latin typeface="SimSun" panose="02010600030101010101" pitchFamily="2" charset="-122"/>
                <a:ea typeface="SimSun" panose="02010600030101010101" pitchFamily="2" charset="-122"/>
                <a:cs typeface="SimSun" panose="02010600030101010101" pitchFamily="2" charset="-122"/>
              </a:rPr>
              <a:t>分钟</a:t>
            </a:r>
            <a:r>
              <a:rPr lang="en-US" kern="0" dirty="0">
                <a:latin typeface="SimSun" panose="02010600030101010101" pitchFamily="2" charset="-122"/>
                <a:ea typeface="SimSun" panose="02010600030101010101" pitchFamily="2" charset="-122"/>
                <a:cs typeface="SimSun" panose="02010600030101010101" pitchFamily="2" charset="-122"/>
              </a:rPr>
              <a:t>. </a:t>
            </a:r>
            <a:r>
              <a:rPr lang="zh-CN" altLang="en-US" kern="0" dirty="0">
                <a:solidFill>
                  <a:srgbClr val="FF0000"/>
                </a:solidFill>
                <a:latin typeface="SimSun" panose="02010600030101010101" pitchFamily="2" charset="-122"/>
                <a:ea typeface="SimSun" panose="02010600030101010101" pitchFamily="2" charset="-122"/>
                <a:cs typeface="SimSun" panose="02010600030101010101" pitchFamily="2" charset="-122"/>
              </a:rPr>
              <a:t>跳</a:t>
            </a:r>
            <a:r>
              <a:rPr lang="zh-CN" altLang="en-US" kern="0" dirty="0" smtClean="0">
                <a:solidFill>
                  <a:srgbClr val="FF0000"/>
                </a:solidFill>
                <a:latin typeface="SimSun" panose="02010600030101010101" pitchFamily="2" charset="-122"/>
                <a:ea typeface="SimSun" panose="02010600030101010101" pitchFamily="2" charset="-122"/>
                <a:cs typeface="SimSun" panose="02010600030101010101" pitchFamily="2" charset="-122"/>
              </a:rPr>
              <a:t>出率</a:t>
            </a:r>
            <a:r>
              <a:rPr lang="en-US" kern="0" dirty="0" smtClean="0">
                <a:solidFill>
                  <a:srgbClr val="FF0000"/>
                </a:solidFill>
                <a:latin typeface="SimSun" panose="02010600030101010101" pitchFamily="2" charset="-122"/>
                <a:ea typeface="SimSun" panose="02010600030101010101" pitchFamily="2" charset="-122"/>
                <a:cs typeface="SimSun" panose="02010600030101010101" pitchFamily="2" charset="-122"/>
              </a:rPr>
              <a:t>80</a:t>
            </a:r>
            <a:r>
              <a:rPr lang="en-US" kern="0" dirty="0">
                <a:solidFill>
                  <a:srgbClr val="FF0000"/>
                </a:solidFill>
                <a:latin typeface="SimSun" panose="02010600030101010101" pitchFamily="2" charset="-122"/>
                <a:ea typeface="SimSun" panose="02010600030101010101" pitchFamily="2" charset="-122"/>
                <a:cs typeface="SimSun" panose="02010600030101010101" pitchFamily="2" charset="-122"/>
              </a:rPr>
              <a:t>%</a:t>
            </a:r>
            <a:r>
              <a:rPr lang="zh-CN" altLang="en-US" kern="0" dirty="0" smtClean="0">
                <a:latin typeface="SimSun" panose="02010600030101010101" pitchFamily="2" charset="-122"/>
                <a:ea typeface="SimSun" panose="02010600030101010101" pitchFamily="2" charset="-122"/>
                <a:cs typeface="SimSun" panose="02010600030101010101" pitchFamily="2" charset="-122"/>
              </a:rPr>
              <a:t>以内</a:t>
            </a:r>
            <a:endParaRPr lang="en-US" altLang="zh-CN" kern="0" dirty="0" smtClean="0">
              <a:latin typeface="SimSun" panose="02010600030101010101" pitchFamily="2" charset="-122"/>
              <a:ea typeface="SimSun" panose="02010600030101010101" pitchFamily="2" charset="-122"/>
              <a:cs typeface="SimSun" panose="02010600030101010101" pitchFamily="2" charset="-122"/>
            </a:endParaRPr>
          </a:p>
          <a:p>
            <a:r>
              <a:rPr lang="zh-CN" altLang="en-US" kern="0" dirty="0" smtClean="0">
                <a:latin typeface="SimSun" panose="02010600030101010101" pitchFamily="2" charset="-122"/>
                <a:ea typeface="SimSun" panose="02010600030101010101" pitchFamily="2" charset="-122"/>
                <a:cs typeface="SimSun" panose="02010600030101010101" pitchFamily="2" charset="-122"/>
              </a:rPr>
              <a:t>转换率表现</a:t>
            </a:r>
            <a:r>
              <a:rPr lang="zh-CN" altLang="en-US" kern="0" dirty="0">
                <a:latin typeface="SimSun" panose="02010600030101010101" pitchFamily="2" charset="-122"/>
                <a:ea typeface="SimSun" panose="02010600030101010101" pitchFamily="2" charset="-122"/>
                <a:cs typeface="SimSun" panose="02010600030101010101" pitchFamily="2" charset="-122"/>
              </a:rPr>
              <a:t>最好的流量源，</a:t>
            </a:r>
            <a:r>
              <a:rPr lang="zh-CN" altLang="en-US" kern="0" dirty="0">
                <a:solidFill>
                  <a:srgbClr val="0000FF"/>
                </a:solidFill>
                <a:latin typeface="SimSun" panose="02010600030101010101" pitchFamily="2" charset="-122"/>
                <a:ea typeface="SimSun" panose="02010600030101010101" pitchFamily="2" charset="-122"/>
                <a:cs typeface="SimSun" panose="02010600030101010101" pitchFamily="2" charset="-122"/>
              </a:rPr>
              <a:t>新访问者</a:t>
            </a:r>
            <a:r>
              <a:rPr lang="zh-CN" altLang="en-US" kern="0" dirty="0" smtClean="0">
                <a:solidFill>
                  <a:srgbClr val="FF0000"/>
                </a:solidFill>
                <a:latin typeface="SimSun" panose="02010600030101010101" pitchFamily="2" charset="-122"/>
                <a:ea typeface="SimSun" panose="02010600030101010101" pitchFamily="2" charset="-122"/>
                <a:cs typeface="SimSun" panose="02010600030101010101" pitchFamily="2" charset="-122"/>
              </a:rPr>
              <a:t>占有比率低</a:t>
            </a:r>
            <a:r>
              <a:rPr lang="zh-CN" altLang="en-US" kern="0" dirty="0" smtClean="0">
                <a:latin typeface="SimSun" panose="02010600030101010101" pitchFamily="2" charset="-122"/>
                <a:ea typeface="SimSun" panose="02010600030101010101" pitchFamily="2" charset="-122"/>
                <a:cs typeface="SimSun" panose="02010600030101010101" pitchFamily="2" charset="-122"/>
              </a:rPr>
              <a:t>。所有</a:t>
            </a:r>
            <a:r>
              <a:rPr lang="zh-CN" altLang="en-US" kern="0" dirty="0" smtClean="0">
                <a:solidFill>
                  <a:srgbClr val="0000FF"/>
                </a:solidFill>
                <a:latin typeface="SimSun" panose="02010600030101010101" pitchFamily="2" charset="-122"/>
                <a:ea typeface="SimSun" panose="02010600030101010101" pitchFamily="2" charset="-122"/>
                <a:cs typeface="SimSun" panose="02010600030101010101" pitchFamily="2" charset="-122"/>
              </a:rPr>
              <a:t>停留时间</a:t>
            </a:r>
            <a:r>
              <a:rPr lang="zh-CN" altLang="en-US" kern="0" dirty="0" smtClean="0">
                <a:solidFill>
                  <a:srgbClr val="FF0000"/>
                </a:solidFill>
                <a:latin typeface="SimSun" panose="02010600030101010101" pitchFamily="2" charset="-122"/>
                <a:ea typeface="SimSun" panose="02010600030101010101" pitchFamily="2" charset="-122"/>
                <a:cs typeface="SimSun" panose="02010600030101010101" pitchFamily="2" charset="-122"/>
              </a:rPr>
              <a:t>低于</a:t>
            </a:r>
            <a:r>
              <a:rPr lang="en-US" kern="0" dirty="0">
                <a:solidFill>
                  <a:srgbClr val="FF0000"/>
                </a:solidFill>
                <a:latin typeface="SimSun" panose="02010600030101010101" pitchFamily="2" charset="-122"/>
                <a:ea typeface="SimSun" panose="02010600030101010101" pitchFamily="2" charset="-122"/>
                <a:cs typeface="SimSun" panose="02010600030101010101" pitchFamily="2" charset="-122"/>
              </a:rPr>
              <a:t>30</a:t>
            </a:r>
            <a:r>
              <a:rPr lang="zh-CN" altLang="en-US" kern="0" dirty="0">
                <a:solidFill>
                  <a:srgbClr val="FF0000"/>
                </a:solidFill>
                <a:latin typeface="SimSun" panose="02010600030101010101" pitchFamily="2" charset="-122"/>
                <a:ea typeface="SimSun" panose="02010600030101010101" pitchFamily="2" charset="-122"/>
                <a:cs typeface="SimSun" panose="02010600030101010101" pitchFamily="2" charset="-122"/>
              </a:rPr>
              <a:t>秒</a:t>
            </a:r>
            <a:r>
              <a:rPr lang="zh-CN" altLang="en-US" kern="0" dirty="0" smtClean="0">
                <a:latin typeface="SimSun" panose="02010600030101010101" pitchFamily="2" charset="-122"/>
                <a:ea typeface="SimSun" panose="02010600030101010101" pitchFamily="2" charset="-122"/>
                <a:cs typeface="SimSun" panose="02010600030101010101" pitchFamily="2" charset="-122"/>
              </a:rPr>
              <a:t>，</a:t>
            </a:r>
            <a:endParaRPr lang="en-US" altLang="zh-CN" kern="0" dirty="0" smtClean="0">
              <a:latin typeface="SimSun" panose="02010600030101010101" pitchFamily="2" charset="-122"/>
              <a:ea typeface="SimSun" panose="02010600030101010101" pitchFamily="2" charset="-122"/>
              <a:cs typeface="SimSun" panose="02010600030101010101" pitchFamily="2" charset="-122"/>
            </a:endParaRPr>
          </a:p>
          <a:p>
            <a:r>
              <a:rPr lang="zh-CN" altLang="en-US" kern="0" dirty="0" smtClean="0">
                <a:solidFill>
                  <a:srgbClr val="0000FF"/>
                </a:solidFill>
                <a:latin typeface="SimSun" panose="02010600030101010101" pitchFamily="2" charset="-122"/>
                <a:ea typeface="SimSun" panose="02010600030101010101" pitchFamily="2" charset="-122"/>
                <a:cs typeface="SimSun" panose="02010600030101010101" pitchFamily="2" charset="-122"/>
              </a:rPr>
              <a:t>跳</a:t>
            </a:r>
            <a:r>
              <a:rPr lang="zh-CN" altLang="en-US" kern="0" dirty="0">
                <a:solidFill>
                  <a:srgbClr val="0000FF"/>
                </a:solidFill>
                <a:latin typeface="SimSun" panose="02010600030101010101" pitchFamily="2" charset="-122"/>
                <a:ea typeface="SimSun" panose="02010600030101010101" pitchFamily="2" charset="-122"/>
                <a:cs typeface="SimSun" panose="02010600030101010101" pitchFamily="2" charset="-122"/>
              </a:rPr>
              <a:t>出率</a:t>
            </a:r>
            <a:r>
              <a:rPr lang="zh-CN" altLang="en-US" kern="0" dirty="0">
                <a:solidFill>
                  <a:srgbClr val="FF0000"/>
                </a:solidFill>
                <a:latin typeface="SimSun" panose="02010600030101010101" pitchFamily="2" charset="-122"/>
                <a:ea typeface="SimSun" panose="02010600030101010101" pitchFamily="2" charset="-122"/>
                <a:cs typeface="SimSun" panose="02010600030101010101" pitchFamily="2" charset="-122"/>
              </a:rPr>
              <a:t>高于</a:t>
            </a:r>
            <a:r>
              <a:rPr lang="en-US" kern="0" dirty="0">
                <a:solidFill>
                  <a:srgbClr val="FF0000"/>
                </a:solidFill>
                <a:latin typeface="SimSun" panose="02010600030101010101" pitchFamily="2" charset="-122"/>
                <a:ea typeface="SimSun" panose="02010600030101010101" pitchFamily="2" charset="-122"/>
                <a:cs typeface="SimSun" panose="02010600030101010101" pitchFamily="2" charset="-122"/>
              </a:rPr>
              <a:t>90%</a:t>
            </a:r>
            <a:r>
              <a:rPr lang="zh-CN" altLang="en-US" kern="0" dirty="0" smtClean="0">
                <a:latin typeface="SimSun" panose="02010600030101010101" pitchFamily="2" charset="-122"/>
                <a:ea typeface="SimSun" panose="02010600030101010101" pitchFamily="2" charset="-122"/>
                <a:cs typeface="SimSun" panose="02010600030101010101" pitchFamily="2" charset="-122"/>
              </a:rPr>
              <a:t>的流量源均</a:t>
            </a:r>
            <a:r>
              <a:rPr lang="zh-CN" altLang="en-US" kern="0" dirty="0" smtClean="0">
                <a:solidFill>
                  <a:srgbClr val="FF0000"/>
                </a:solidFill>
                <a:latin typeface="SimSun" panose="02010600030101010101" pitchFamily="2" charset="-122"/>
                <a:ea typeface="SimSun" panose="02010600030101010101" pitchFamily="2" charset="-122"/>
                <a:cs typeface="SimSun" panose="02010600030101010101" pitchFamily="2" charset="-122"/>
              </a:rPr>
              <a:t>无转化</a:t>
            </a:r>
            <a:r>
              <a:rPr lang="zh-CN" altLang="en-US" kern="0" dirty="0">
                <a:latin typeface="SimSun" panose="02010600030101010101" pitchFamily="2" charset="-122"/>
                <a:ea typeface="SimSun" panose="02010600030101010101" pitchFamily="2" charset="-122"/>
                <a:cs typeface="SimSun" panose="02010600030101010101" pitchFamily="2" charset="-122"/>
              </a:rPr>
              <a:t>。</a:t>
            </a:r>
            <a:endParaRPr lang="en-US" dirty="0">
              <a:latin typeface="SimSun" panose="02010600030101010101" pitchFamily="2" charset="-122"/>
              <a:ea typeface="SimSun" panose="02010600030101010101" pitchFamily="2" charset="-122"/>
            </a:endParaRPr>
          </a:p>
        </p:txBody>
      </p:sp>
      <p:sp>
        <p:nvSpPr>
          <p:cNvPr id="5" name="Footer Placeholder 3"/>
          <p:cNvSpPr>
            <a:spLocks noGrp="1"/>
          </p:cNvSpPr>
          <p:nvPr>
            <p:ph type="ftr" sz="quarter" idx="12"/>
          </p:nvPr>
        </p:nvSpPr>
        <p:spPr>
          <a:xfrm>
            <a:off x="455613" y="6575425"/>
            <a:ext cx="4060825" cy="128588"/>
          </a:xfrm>
        </p:spPr>
        <p:txBody>
          <a:bodyPr/>
          <a:lstStyle/>
          <a:p>
            <a:r>
              <a:rPr lang="en-AU" dirty="0" smtClean="0"/>
              <a:t>Copyright © 2016 Accenture  All rights reserved.</a:t>
            </a:r>
            <a:endParaRPr lang="en-AU" dirty="0"/>
          </a:p>
        </p:txBody>
      </p:sp>
    </p:spTree>
    <p:extLst>
      <p:ext uri="{BB962C8B-B14F-4D97-AF65-F5344CB8AC3E}">
        <p14:creationId xmlns:p14="http://schemas.microsoft.com/office/powerpoint/2010/main" val="4109273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zh-CN" altLang="en-US" b="1" dirty="0" smtClean="0">
                <a:latin typeface="SimSun" panose="02010600030101010101" pitchFamily="2" charset="-122"/>
                <a:ea typeface="SimSun" panose="02010600030101010101" pitchFamily="2" charset="-122"/>
              </a:rPr>
              <a:t>转化率优化软件介绍</a:t>
            </a:r>
            <a:endParaRPr lang="en-AU" b="1" dirty="0">
              <a:latin typeface="SimSun" panose="02010600030101010101" pitchFamily="2" charset="-122"/>
              <a:ea typeface="SimSun" panose="02010600030101010101" pitchFamily="2" charset="-122"/>
            </a:endParaRPr>
          </a:p>
        </p:txBody>
      </p:sp>
      <p:sp>
        <p:nvSpPr>
          <p:cNvPr id="10" name="Rectangle 9"/>
          <p:cNvSpPr/>
          <p:nvPr/>
        </p:nvSpPr>
        <p:spPr>
          <a:xfrm>
            <a:off x="455613" y="1454807"/>
            <a:ext cx="8524614" cy="1477328"/>
          </a:xfrm>
          <a:prstGeom prst="rect">
            <a:avLst/>
          </a:prstGeom>
        </p:spPr>
        <p:txBody>
          <a:bodyPr wrap="square">
            <a:spAutoFit/>
          </a:bodyPr>
          <a:lstStyle/>
          <a:p>
            <a:r>
              <a:rPr lang="zh-CN" altLang="en-US" kern="0" dirty="0" smtClean="0">
                <a:ea typeface="SimSun" panose="02010600030101010101" pitchFamily="2" charset="-122"/>
              </a:rPr>
              <a:t>以下坐标图可以帮助你选择最符合你商业利益需求的转化率优化软件产品。下图的结果基于相关产品的客户满意度和实际的市场占有率。</a:t>
            </a:r>
            <a:endParaRPr lang="en-US" altLang="zh-CN" kern="0" dirty="0" smtClean="0">
              <a:ea typeface="SimSun" panose="02010600030101010101" pitchFamily="2" charset="-122"/>
            </a:endParaRPr>
          </a:p>
          <a:p>
            <a:endParaRPr lang="en-US" altLang="zh-CN" kern="0" dirty="0">
              <a:ea typeface="SimSun" panose="02010600030101010101" pitchFamily="2" charset="-122"/>
            </a:endParaRPr>
          </a:p>
          <a:p>
            <a:r>
              <a:rPr lang="zh-CN" altLang="en-US" kern="0" dirty="0" smtClean="0">
                <a:ea typeface="SimSun" panose="02010600030101010101" pitchFamily="2" charset="-122"/>
              </a:rPr>
              <a:t>想要学习更多相关软件功能，</a:t>
            </a:r>
            <a:r>
              <a:rPr lang="zh-CN" altLang="en-US" kern="0" dirty="0">
                <a:ea typeface="SimSun" panose="02010600030101010101" pitchFamily="2" charset="-122"/>
              </a:rPr>
              <a:t>请访问以下链接，</a:t>
            </a:r>
            <a:r>
              <a:rPr lang="zh-CN" altLang="en-US" kern="0" dirty="0" smtClean="0">
                <a:ea typeface="SimSun" panose="02010600030101010101" pitchFamily="2" charset="-122"/>
              </a:rPr>
              <a:t>查看相关介绍。</a:t>
            </a:r>
            <a:endParaRPr lang="en-US" dirty="0" smtClean="0"/>
          </a:p>
          <a:p>
            <a:r>
              <a:rPr lang="en-US" i="1" u="sng" dirty="0" smtClean="0">
                <a:solidFill>
                  <a:srgbClr val="0000FF"/>
                </a:solidFill>
              </a:rPr>
              <a:t>https</a:t>
            </a:r>
            <a:r>
              <a:rPr lang="en-US" i="1" u="sng" dirty="0">
                <a:solidFill>
                  <a:srgbClr val="0000FF"/>
                </a:solidFill>
              </a:rPr>
              <a:t>://www.g2crowd.com/categories/conversion-rate-optimization</a:t>
            </a:r>
            <a:endParaRPr lang="en-US" i="1" u="sng" dirty="0">
              <a:solidFill>
                <a:srgbClr val="0000FF"/>
              </a:solidFill>
            </a:endParaRPr>
          </a:p>
        </p:txBody>
      </p:sp>
      <p:pic>
        <p:nvPicPr>
          <p:cNvPr id="3" name="Picture 2"/>
          <p:cNvPicPr>
            <a:picLocks noChangeAspect="1"/>
          </p:cNvPicPr>
          <p:nvPr/>
        </p:nvPicPr>
        <p:blipFill rotWithShape="1">
          <a:blip r:embed="rId2"/>
          <a:srcRect l="26881" t="36756" r="5103" b="14757"/>
          <a:stretch/>
        </p:blipFill>
        <p:spPr>
          <a:xfrm>
            <a:off x="566815" y="2932135"/>
            <a:ext cx="7214821" cy="3570265"/>
          </a:xfrm>
          <a:prstGeom prst="rect">
            <a:avLst/>
          </a:prstGeom>
        </p:spPr>
      </p:pic>
      <p:sp>
        <p:nvSpPr>
          <p:cNvPr id="6" name="Footer Placeholder 3"/>
          <p:cNvSpPr>
            <a:spLocks noGrp="1"/>
          </p:cNvSpPr>
          <p:nvPr>
            <p:ph type="ftr" sz="quarter" idx="12"/>
          </p:nvPr>
        </p:nvSpPr>
        <p:spPr>
          <a:xfrm>
            <a:off x="455613" y="6575425"/>
            <a:ext cx="4060825" cy="128588"/>
          </a:xfrm>
        </p:spPr>
        <p:txBody>
          <a:bodyPr/>
          <a:lstStyle/>
          <a:p>
            <a:r>
              <a:rPr lang="en-AU" dirty="0" smtClean="0"/>
              <a:t>Copyright © 2016 Accenture  All rights reserved.</a:t>
            </a:r>
            <a:endParaRPr lang="en-AU" dirty="0"/>
          </a:p>
        </p:txBody>
      </p:sp>
    </p:spTree>
    <p:extLst>
      <p:ext uri="{BB962C8B-B14F-4D97-AF65-F5344CB8AC3E}">
        <p14:creationId xmlns:p14="http://schemas.microsoft.com/office/powerpoint/2010/main" val="3860118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zh-CN" altLang="en-US" b="1" dirty="0" smtClean="0">
                <a:latin typeface="SimSun" panose="02010600030101010101" pitchFamily="2" charset="-122"/>
                <a:ea typeface="SimSun" panose="02010600030101010101" pitchFamily="2" charset="-122"/>
              </a:rPr>
              <a:t>其他学习资料</a:t>
            </a:r>
            <a:endParaRPr lang="en-AU" b="1" dirty="0">
              <a:latin typeface="SimSun" panose="02010600030101010101" pitchFamily="2" charset="-122"/>
              <a:ea typeface="SimSun" panose="02010600030101010101" pitchFamily="2" charset="-122"/>
            </a:endParaRPr>
          </a:p>
        </p:txBody>
      </p:sp>
      <p:sp>
        <p:nvSpPr>
          <p:cNvPr id="10" name="Rectangle 9"/>
          <p:cNvSpPr/>
          <p:nvPr/>
        </p:nvSpPr>
        <p:spPr>
          <a:xfrm>
            <a:off x="354013" y="1460456"/>
            <a:ext cx="8524614" cy="1200329"/>
          </a:xfrm>
          <a:prstGeom prst="rect">
            <a:avLst/>
          </a:prstGeom>
        </p:spPr>
        <p:txBody>
          <a:bodyPr wrap="square">
            <a:spAutoFit/>
          </a:bodyPr>
          <a:lstStyle/>
          <a:p>
            <a:r>
              <a:rPr lang="zh-CN" altLang="en-US" kern="0" dirty="0" smtClean="0">
                <a:ea typeface="SimSun" panose="02010600030101010101" pitchFamily="2" charset="-122"/>
              </a:rPr>
              <a:t>想要学习更多内容，请访问以下链接，查看相关电子书籍。通过本书的学习，你将学会如何选择合适的分析工具，评价数据来分析你的网站，并作相应的调整来提高网站的盈利能力。</a:t>
            </a:r>
            <a:r>
              <a:rPr lang="en-US" i="1" u="sng" kern="0" dirty="0" smtClean="0">
                <a:solidFill>
                  <a:srgbClr val="0000FF"/>
                </a:solidFill>
                <a:latin typeface="SimSun" panose="02010600030101010101" pitchFamily="2" charset="-122"/>
              </a:rPr>
              <a:t/>
            </a:r>
            <a:br>
              <a:rPr lang="en-US" i="1" u="sng" kern="0" dirty="0" smtClean="0">
                <a:solidFill>
                  <a:srgbClr val="0000FF"/>
                </a:solidFill>
                <a:latin typeface="SimSun" panose="02010600030101010101" pitchFamily="2" charset="-122"/>
              </a:rPr>
            </a:br>
            <a:r>
              <a:rPr lang="en-US" i="1" u="sng" kern="0" dirty="0" smtClean="0">
                <a:solidFill>
                  <a:srgbClr val="0000FF"/>
                </a:solidFill>
                <a:latin typeface="SimSun" panose="02010600030101010101" pitchFamily="2" charset="-122"/>
              </a:rPr>
              <a:t>http</a:t>
            </a:r>
            <a:r>
              <a:rPr lang="en-US" i="1" u="sng" kern="0" dirty="0">
                <a:solidFill>
                  <a:srgbClr val="0000FF"/>
                </a:solidFill>
                <a:latin typeface="SimSun" panose="02010600030101010101" pitchFamily="2" charset="-122"/>
              </a:rPr>
              <a:t>://mmlviewer.books24x7.com/toc.asp?bookid=20438</a:t>
            </a:r>
          </a:p>
        </p:txBody>
      </p:sp>
      <p:pic>
        <p:nvPicPr>
          <p:cNvPr id="3" name="Picture 2"/>
          <p:cNvPicPr>
            <a:picLocks noChangeAspect="1"/>
          </p:cNvPicPr>
          <p:nvPr/>
        </p:nvPicPr>
        <p:blipFill>
          <a:blip r:embed="rId2"/>
          <a:stretch>
            <a:fillRect/>
          </a:stretch>
        </p:blipFill>
        <p:spPr>
          <a:xfrm>
            <a:off x="455613" y="2768312"/>
            <a:ext cx="2340788" cy="2912052"/>
          </a:xfrm>
          <a:prstGeom prst="rect">
            <a:avLst/>
          </a:prstGeom>
        </p:spPr>
      </p:pic>
      <p:sp>
        <p:nvSpPr>
          <p:cNvPr id="6" name="Footer Placeholder 3"/>
          <p:cNvSpPr>
            <a:spLocks noGrp="1"/>
          </p:cNvSpPr>
          <p:nvPr>
            <p:ph type="ftr" sz="quarter" idx="12"/>
          </p:nvPr>
        </p:nvSpPr>
        <p:spPr>
          <a:xfrm>
            <a:off x="455613" y="6575425"/>
            <a:ext cx="4060825" cy="128588"/>
          </a:xfrm>
        </p:spPr>
        <p:txBody>
          <a:bodyPr/>
          <a:lstStyle/>
          <a:p>
            <a:r>
              <a:rPr lang="en-AU" dirty="0" smtClean="0"/>
              <a:t>Copyright © 2016 Accenture  All rights reserved.</a:t>
            </a:r>
            <a:endParaRPr lang="en-AU" dirty="0"/>
          </a:p>
        </p:txBody>
      </p:sp>
    </p:spTree>
    <p:extLst>
      <p:ext uri="{BB962C8B-B14F-4D97-AF65-F5344CB8AC3E}">
        <p14:creationId xmlns:p14="http://schemas.microsoft.com/office/powerpoint/2010/main" val="86541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zh-CN" altLang="en-US" b="1" dirty="0" smtClean="0">
                <a:latin typeface="SimSun" panose="02010600030101010101" pitchFamily="2" charset="-122"/>
                <a:ea typeface="SimSun" panose="02010600030101010101" pitchFamily="2" charset="-122"/>
              </a:rPr>
              <a:t>网</a:t>
            </a:r>
            <a:r>
              <a:rPr lang="zh-CN" altLang="en-US" b="1" dirty="0">
                <a:latin typeface="SimSun" panose="02010600030101010101" pitchFamily="2" charset="-122"/>
                <a:ea typeface="SimSun" panose="02010600030101010101" pitchFamily="2" charset="-122"/>
              </a:rPr>
              <a:t>站分析是什么</a:t>
            </a:r>
            <a:r>
              <a:rPr lang="en-US" b="1" dirty="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2</a:t>
            </a:fld>
            <a:endParaRPr lang="en-US" dirty="0"/>
          </a:p>
        </p:txBody>
      </p:sp>
      <p:pic>
        <p:nvPicPr>
          <p:cNvPr id="6" name="图片 16" descr="Web Analytics"/>
          <p:cNvPicPr>
            <a:picLocks noGrp="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1068973" y="1177635"/>
            <a:ext cx="5509248" cy="1805911"/>
          </a:xfrm>
          <a:prstGeom prst="rect">
            <a:avLst/>
          </a:prstGeom>
          <a:noFill/>
          <a:ln>
            <a:noFill/>
          </a:ln>
        </p:spPr>
      </p:pic>
      <p:sp>
        <p:nvSpPr>
          <p:cNvPr id="3" name="Rectangle 2"/>
          <p:cNvSpPr/>
          <p:nvPr/>
        </p:nvSpPr>
        <p:spPr>
          <a:xfrm>
            <a:off x="400051" y="2896515"/>
            <a:ext cx="8232774" cy="1200329"/>
          </a:xfrm>
          <a:prstGeom prst="rect">
            <a:avLst/>
          </a:prstGeom>
        </p:spPr>
        <p:txBody>
          <a:bodyPr wrap="square">
            <a:spAutoFit/>
          </a:bodyPr>
          <a:lstStyle/>
          <a:p>
            <a:r>
              <a:rPr lang="zh-CN" altLang="en-US" kern="0" dirty="0">
                <a:solidFill>
                  <a:srgbClr val="4169E1"/>
                </a:solidFill>
                <a:latin typeface="SimSun" panose="02010600030101010101" pitchFamily="2" charset="-122"/>
                <a:ea typeface="SimSun" panose="02010600030101010101" pitchFamily="2" charset="-122"/>
                <a:cs typeface="SimSun" panose="02010600030101010101" pitchFamily="2" charset="-122"/>
              </a:rPr>
              <a:t>网站分析</a:t>
            </a:r>
            <a:r>
              <a:rPr lang="en-US" kern="0" dirty="0">
                <a:solidFill>
                  <a:srgbClr val="4169E1"/>
                </a:solidFill>
                <a:latin typeface="SimSun" panose="02010600030101010101" pitchFamily="2" charset="-122"/>
                <a:ea typeface="SimSun" panose="02010600030101010101" pitchFamily="2" charset="-122"/>
                <a:cs typeface="SimSun" panose="02010600030101010101" pitchFamily="2" charset="-122"/>
              </a:rPr>
              <a:t>(Web Analytics)</a:t>
            </a:r>
            <a:r>
              <a:rPr lang="zh-CN" altLang="en-US" kern="0" dirty="0">
                <a:latin typeface="SimSun" panose="02010600030101010101" pitchFamily="2" charset="-122"/>
                <a:ea typeface="SimSun" panose="02010600030101010101" pitchFamily="2" charset="-122"/>
                <a:cs typeface="SimSun" panose="02010600030101010101" pitchFamily="2" charset="-122"/>
              </a:rPr>
              <a:t>即网站访客行为分析</a:t>
            </a:r>
            <a:r>
              <a:rPr lang="en-US" kern="0" dirty="0">
                <a:latin typeface="SimSun" panose="02010600030101010101" pitchFamily="2" charset="-122"/>
                <a:ea typeface="SimSun" panose="02010600030101010101" pitchFamily="2" charset="-122"/>
                <a:cs typeface="SimSun" panose="02010600030101010101" pitchFamily="2" charset="-122"/>
              </a:rPr>
              <a:t>,</a:t>
            </a:r>
            <a:r>
              <a:rPr lang="zh-CN" altLang="en-US" kern="0" dirty="0">
                <a:latin typeface="SimSun" panose="02010600030101010101" pitchFamily="2" charset="-122"/>
                <a:ea typeface="SimSun" panose="02010600030101010101" pitchFamily="2" charset="-122"/>
                <a:cs typeface="SimSun" panose="02010600030101010101" pitchFamily="2" charset="-122"/>
              </a:rPr>
              <a:t>通过对网站数据进行定量和定性的分析，来不断驱动和提高访问者在网站中的体验，并将访客转化为你的商业目标</a:t>
            </a:r>
            <a:r>
              <a:rPr lang="en-US" kern="0" dirty="0">
                <a:latin typeface="SimSun" panose="02010600030101010101" pitchFamily="2" charset="-122"/>
                <a:ea typeface="SimSun" panose="02010600030101010101" pitchFamily="2" charset="-122"/>
                <a:cs typeface="SimSun" panose="02010600030101010101" pitchFamily="2" charset="-122"/>
              </a:rPr>
              <a:t>(</a:t>
            </a:r>
            <a:r>
              <a:rPr lang="zh-CN" altLang="en-US" kern="0" dirty="0">
                <a:latin typeface="SimSun" panose="02010600030101010101" pitchFamily="2" charset="-122"/>
                <a:ea typeface="SimSun" panose="02010600030101010101" pitchFamily="2" charset="-122"/>
                <a:cs typeface="SimSun" panose="02010600030101010101" pitchFamily="2" charset="-122"/>
              </a:rPr>
              <a:t>在线及离线</a:t>
            </a:r>
            <a:r>
              <a:rPr lang="en-US" kern="0" dirty="0">
                <a:latin typeface="SimSun" panose="02010600030101010101" pitchFamily="2" charset="-122"/>
                <a:ea typeface="SimSun" panose="02010600030101010101" pitchFamily="2" charset="-122"/>
                <a:cs typeface="SimSun" panose="02010600030101010101" pitchFamily="2" charset="-122"/>
              </a:rPr>
              <a:t>KPI) </a:t>
            </a:r>
            <a:br>
              <a:rPr lang="en-US" kern="0" dirty="0">
                <a:latin typeface="SimSun" panose="02010600030101010101" pitchFamily="2" charset="-122"/>
                <a:ea typeface="SimSun" panose="02010600030101010101" pitchFamily="2" charset="-122"/>
                <a:cs typeface="SimSun" panose="02010600030101010101" pitchFamily="2" charset="-122"/>
              </a:rPr>
            </a:br>
            <a:endParaRPr lang="en-US" dirty="0">
              <a:latin typeface="SimSun" panose="02010600030101010101" pitchFamily="2" charset="-122"/>
              <a:ea typeface="SimSun" panose="02010600030101010101" pitchFamily="2" charset="-122"/>
            </a:endParaRPr>
          </a:p>
        </p:txBody>
      </p:sp>
      <p:sp>
        <p:nvSpPr>
          <p:cNvPr id="7" name="Rectangle 6"/>
          <p:cNvSpPr/>
          <p:nvPr/>
        </p:nvSpPr>
        <p:spPr>
          <a:xfrm>
            <a:off x="400051" y="3912178"/>
            <a:ext cx="2741456" cy="369332"/>
          </a:xfrm>
          <a:prstGeom prst="rect">
            <a:avLst/>
          </a:prstGeom>
        </p:spPr>
        <p:txBody>
          <a:bodyPr wrap="none">
            <a:spAutoFit/>
          </a:bodyPr>
          <a:lstStyle/>
          <a:p>
            <a:r>
              <a:rPr lang="zh-CN" altLang="en-US" b="1" kern="0" dirty="0">
                <a:solidFill>
                  <a:srgbClr val="FF0000"/>
                </a:solidFill>
                <a:ea typeface="SimSun" panose="02010600030101010101" pitchFamily="2" charset="-122"/>
                <a:cs typeface="SimSun" panose="02010600030101010101" pitchFamily="2" charset="-122"/>
              </a:rPr>
              <a:t>网站分析数据收集与处理</a:t>
            </a:r>
            <a:endParaRPr lang="en-US" dirty="0"/>
          </a:p>
        </p:txBody>
      </p:sp>
      <p:pic>
        <p:nvPicPr>
          <p:cNvPr id="9" name="图片 15" descr="Web Analytics">
            <a:hlinkClick r:id="rId3" tgtFrame="&quot;_blank&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8973" y="4235977"/>
            <a:ext cx="6286381" cy="2163371"/>
          </a:xfrm>
          <a:prstGeom prst="rect">
            <a:avLst/>
          </a:prstGeom>
          <a:noFill/>
          <a:ln>
            <a:noFill/>
          </a:ln>
        </p:spPr>
      </p:pic>
    </p:spTree>
    <p:extLst>
      <p:ext uri="{BB962C8B-B14F-4D97-AF65-F5344CB8AC3E}">
        <p14:creationId xmlns:p14="http://schemas.microsoft.com/office/powerpoint/2010/main" val="3451764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3</a:t>
            </a:fld>
            <a:endParaRPr lang="en-US" dirty="0"/>
          </a:p>
        </p:txBody>
      </p:sp>
      <p:sp>
        <p:nvSpPr>
          <p:cNvPr id="9" name="Rectangle 8"/>
          <p:cNvSpPr/>
          <p:nvPr/>
        </p:nvSpPr>
        <p:spPr>
          <a:xfrm>
            <a:off x="378963" y="678555"/>
            <a:ext cx="4376519" cy="461665"/>
          </a:xfrm>
          <a:prstGeom prst="rect">
            <a:avLst/>
          </a:prstGeom>
        </p:spPr>
        <p:txBody>
          <a:bodyPr wrap="none">
            <a:spAutoFit/>
          </a:bodyPr>
          <a:lstStyle/>
          <a:p>
            <a:pPr>
              <a:buFont typeface="Arial" charset="0"/>
            </a:pPr>
            <a:r>
              <a:rPr lang="zh-CN" altLang="en-US" sz="2300" b="1" dirty="0">
                <a:latin typeface="SimSun" panose="02010600030101010101" pitchFamily="2" charset="-122"/>
                <a:ea typeface="SimSun" panose="02010600030101010101" pitchFamily="2" charset="-122"/>
                <a:cs typeface="Arial" pitchFamily="34" charset="0"/>
              </a:rPr>
              <a:t>为何要分析网站数据</a:t>
            </a:r>
            <a:r>
              <a:rPr lang="zh-CN" altLang="en-US" sz="2300" b="1" dirty="0" smtClean="0">
                <a:latin typeface="SimSun" panose="02010600030101010101" pitchFamily="2" charset="-122"/>
                <a:ea typeface="SimSun" panose="02010600030101010101" pitchFamily="2" charset="-122"/>
                <a:cs typeface="Arial" pitchFamily="34" charset="0"/>
              </a:rPr>
              <a:t>？</a:t>
            </a:r>
            <a:r>
              <a:rPr lang="zh-CN" altLang="en-US" sz="2400" dirty="0" smtClean="0">
                <a:latin typeface="SimSun" panose="02010600030101010101" pitchFamily="2" charset="-122"/>
                <a:ea typeface="SimSun" panose="02010600030101010101" pitchFamily="2" charset="-122"/>
              </a:rPr>
              <a:t>（</a:t>
            </a:r>
            <a:r>
              <a:rPr lang="en-US" altLang="zh-CN" sz="2400" dirty="0" smtClean="0">
                <a:latin typeface="SimSun" panose="02010600030101010101" pitchFamily="2" charset="-122"/>
                <a:ea typeface="SimSun" panose="02010600030101010101" pitchFamily="2" charset="-122"/>
              </a:rPr>
              <a:t>1/4</a:t>
            </a:r>
            <a:r>
              <a:rPr lang="zh-CN" altLang="en-US" sz="2400" dirty="0" smtClean="0">
                <a:latin typeface="SimSun" panose="02010600030101010101" pitchFamily="2" charset="-122"/>
                <a:ea typeface="SimSun" panose="02010600030101010101" pitchFamily="2" charset="-122"/>
              </a:rPr>
              <a:t>）</a:t>
            </a:r>
            <a:r>
              <a:rPr lang="zh-CN" altLang="en-US" sz="2300" b="1" dirty="0" smtClean="0">
                <a:latin typeface="SimSun" panose="02010600030101010101" pitchFamily="2" charset="-122"/>
                <a:ea typeface="SimSun" panose="02010600030101010101" pitchFamily="2" charset="-122"/>
                <a:cs typeface="Arial" pitchFamily="34" charset="0"/>
              </a:rPr>
              <a:t> </a:t>
            </a:r>
            <a:endParaRPr lang="en-US" sz="2300" b="1" dirty="0">
              <a:latin typeface="SimSun" panose="02010600030101010101" pitchFamily="2" charset="-122"/>
              <a:ea typeface="SimSun" panose="02010600030101010101" pitchFamily="2" charset="-122"/>
              <a:cs typeface="Arial" pitchFamily="34" charset="0"/>
            </a:endParaRPr>
          </a:p>
        </p:txBody>
      </p:sp>
      <p:pic>
        <p:nvPicPr>
          <p:cNvPr id="10" name="图片 14" descr="Web Analytics">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5612" y="1494500"/>
            <a:ext cx="7296315" cy="4824413"/>
          </a:xfrm>
          <a:prstGeom prst="rect">
            <a:avLst/>
          </a:prstGeom>
          <a:noFill/>
          <a:ln>
            <a:noFill/>
          </a:ln>
        </p:spPr>
      </p:pic>
    </p:spTree>
    <p:extLst>
      <p:ext uri="{BB962C8B-B14F-4D97-AF65-F5344CB8AC3E}">
        <p14:creationId xmlns:p14="http://schemas.microsoft.com/office/powerpoint/2010/main" val="4142551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zh-CN" altLang="en-US" b="1" dirty="0">
                <a:latin typeface="SimSun" panose="02010600030101010101" pitchFamily="2" charset="-122"/>
                <a:ea typeface="SimSun" panose="02010600030101010101" pitchFamily="2" charset="-122"/>
              </a:rPr>
              <a:t>为何要分析网站数据</a:t>
            </a:r>
            <a:r>
              <a:rPr lang="zh-CN" altLang="en-US" b="1"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2/4</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pic>
        <p:nvPicPr>
          <p:cNvPr id="9" name="图片 13" descr="date-drive-bc ">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5612" y="1584703"/>
            <a:ext cx="7978704" cy="4720563"/>
          </a:xfrm>
          <a:prstGeom prst="rect">
            <a:avLst/>
          </a:prstGeom>
          <a:noFill/>
          <a:ln>
            <a:noFill/>
          </a:ln>
        </p:spPr>
      </p:pic>
    </p:spTree>
    <p:extLst>
      <p:ext uri="{BB962C8B-B14F-4D97-AF65-F5344CB8AC3E}">
        <p14:creationId xmlns:p14="http://schemas.microsoft.com/office/powerpoint/2010/main" val="2661907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zh-CN" altLang="en-US" b="1" dirty="0" smtClean="0">
                <a:latin typeface="SimSun" panose="02010600030101010101" pitchFamily="2" charset="-122"/>
                <a:ea typeface="SimSun" panose="02010600030101010101" pitchFamily="2" charset="-122"/>
              </a:rPr>
              <a:t>为何要分析网站数据？</a:t>
            </a:r>
            <a:r>
              <a:rPr lang="zh-CN" altLang="en-US" dirty="0" smtClean="0">
                <a:latin typeface="SimSun" panose="02010600030101010101" pitchFamily="2" charset="-122"/>
                <a:ea typeface="SimSun" panose="02010600030101010101" pitchFamily="2" charset="-122"/>
              </a:rPr>
              <a:t>（</a:t>
            </a:r>
            <a:r>
              <a:rPr lang="en-US" altLang="zh-CN" dirty="0" smtClean="0">
                <a:latin typeface="SimSun" panose="02010600030101010101" pitchFamily="2" charset="-122"/>
                <a:ea typeface="SimSun" panose="02010600030101010101" pitchFamily="2" charset="-122"/>
              </a:rPr>
              <a:t>3/4</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5</a:t>
            </a:fld>
            <a:endParaRPr lang="en-US" dirty="0"/>
          </a:p>
        </p:txBody>
      </p:sp>
      <p:sp>
        <p:nvSpPr>
          <p:cNvPr id="3" name="Rectangle 2"/>
          <p:cNvSpPr/>
          <p:nvPr/>
        </p:nvSpPr>
        <p:spPr>
          <a:xfrm>
            <a:off x="354013" y="1345004"/>
            <a:ext cx="7869521" cy="2585323"/>
          </a:xfrm>
          <a:prstGeom prst="rect">
            <a:avLst/>
          </a:prstGeom>
        </p:spPr>
        <p:txBody>
          <a:bodyPr wrap="square">
            <a:spAutoFit/>
          </a:bodyPr>
          <a:lstStyle/>
          <a:p>
            <a:pPr>
              <a:lnSpc>
                <a:spcPct val="150000"/>
              </a:lnSpc>
              <a:spcBef>
                <a:spcPts val="600"/>
              </a:spcBef>
            </a:pPr>
            <a:r>
              <a:rPr lang="zh-CN" altLang="en-US" kern="0" dirty="0" smtClean="0">
                <a:ea typeface="SimSun" panose="02010600030101010101" pitchFamily="2" charset="-122"/>
                <a:cs typeface="SimSun" panose="02010600030101010101" pitchFamily="2" charset="-122"/>
              </a:rPr>
              <a:t>从上页的示例图中可以</a:t>
            </a:r>
            <a:r>
              <a:rPr lang="zh-CN" altLang="en-US" kern="0" dirty="0">
                <a:ea typeface="SimSun" panose="02010600030101010101" pitchFamily="2" charset="-122"/>
                <a:cs typeface="SimSun" panose="02010600030101010101" pitchFamily="2" charset="-122"/>
              </a:rPr>
              <a:t>看到，用户从点击访问到完成业务销售的整个环节，</a:t>
            </a:r>
            <a:r>
              <a:rPr lang="en-US" kern="0" dirty="0">
                <a:solidFill>
                  <a:srgbClr val="4169E1"/>
                </a:solidFill>
                <a:latin typeface="SimSun" panose="02010600030101010101" pitchFamily="2" charset="-122"/>
                <a:cs typeface="SimSun" panose="02010600030101010101" pitchFamily="2" charset="-122"/>
              </a:rPr>
              <a:t>Google Analytics</a:t>
            </a:r>
            <a:r>
              <a:rPr lang="zh-CN" altLang="en-US" kern="0" dirty="0">
                <a:ea typeface="SimSun" panose="02010600030101010101" pitchFamily="2" charset="-122"/>
                <a:cs typeface="SimSun" panose="02010600030101010101" pitchFamily="2" charset="-122"/>
              </a:rPr>
              <a:t>、 </a:t>
            </a:r>
            <a:r>
              <a:rPr lang="en-US" kern="0" dirty="0">
                <a:solidFill>
                  <a:srgbClr val="4169E1"/>
                </a:solidFill>
                <a:latin typeface="SimSun" panose="02010600030101010101" pitchFamily="2" charset="-122"/>
                <a:cs typeface="SimSun" panose="02010600030101010101" pitchFamily="2" charset="-122"/>
              </a:rPr>
              <a:t>OMNITURE</a:t>
            </a:r>
            <a:r>
              <a:rPr lang="zh-CN" altLang="en-US" kern="0" dirty="0">
                <a:ea typeface="SimSun" panose="02010600030101010101" pitchFamily="2" charset="-122"/>
                <a:cs typeface="SimSun" panose="02010600030101010101" pitchFamily="2" charset="-122"/>
              </a:rPr>
              <a:t>等网站</a:t>
            </a:r>
            <a:r>
              <a:rPr lang="zh-CN" altLang="en-US" kern="0" dirty="0">
                <a:solidFill>
                  <a:srgbClr val="4169E1"/>
                </a:solidFill>
                <a:ea typeface="SimSun" panose="02010600030101010101" pitchFamily="2" charset="-122"/>
                <a:cs typeface="SimSun" panose="02010600030101010101" pitchFamily="2" charset="-122"/>
              </a:rPr>
              <a:t>分析工具</a:t>
            </a:r>
            <a:r>
              <a:rPr lang="zh-CN" altLang="en-US" kern="0" dirty="0">
                <a:ea typeface="SimSun" panose="02010600030101010101" pitchFamily="2" charset="-122"/>
                <a:cs typeface="SimSun" panose="02010600030101010101" pitchFamily="2" charset="-122"/>
              </a:rPr>
              <a:t>收集提供的数据，有助于提升访问体验以获取更高的在线</a:t>
            </a:r>
            <a:r>
              <a:rPr lang="en-US" kern="0" dirty="0">
                <a:ea typeface="SimSun" panose="02010600030101010101" pitchFamily="2" charset="-122"/>
                <a:cs typeface="SimSun" panose="02010600030101010101" pitchFamily="2" charset="-122"/>
              </a:rPr>
              <a:t>leads</a:t>
            </a:r>
            <a:r>
              <a:rPr lang="zh-CN" altLang="en-US" kern="0" dirty="0">
                <a:ea typeface="SimSun" panose="02010600030101010101" pitchFamily="2" charset="-122"/>
                <a:cs typeface="SimSun" panose="02010600030101010101" pitchFamily="2" charset="-122"/>
              </a:rPr>
              <a:t>的转化。但是在离线</a:t>
            </a:r>
            <a:r>
              <a:rPr lang="en-US" kern="0" dirty="0">
                <a:ea typeface="SimSun" panose="02010600030101010101" pitchFamily="2" charset="-122"/>
                <a:cs typeface="SimSun" panose="02010600030101010101" pitchFamily="2" charset="-122"/>
              </a:rPr>
              <a:t>leads</a:t>
            </a:r>
            <a:r>
              <a:rPr lang="zh-CN" altLang="en-US" kern="0" dirty="0">
                <a:ea typeface="SimSun" panose="02010600030101010101" pitchFamily="2" charset="-122"/>
                <a:cs typeface="SimSun" panose="02010600030101010101" pitchFamily="2" charset="-122"/>
              </a:rPr>
              <a:t>的监测方面</a:t>
            </a:r>
            <a:r>
              <a:rPr lang="zh-CN" altLang="en-US" kern="0" dirty="0" smtClean="0">
                <a:ea typeface="SimSun" panose="02010600030101010101" pitchFamily="2" charset="-122"/>
                <a:cs typeface="SimSun" panose="02010600030101010101" pitchFamily="2" charset="-122"/>
              </a:rPr>
              <a:t>，</a:t>
            </a:r>
            <a:r>
              <a:rPr lang="zh-CN" altLang="en-US" kern="0" dirty="0">
                <a:ea typeface="SimSun" panose="02010600030101010101" pitchFamily="2" charset="-122"/>
                <a:cs typeface="SimSun" panose="02010600030101010101" pitchFamily="2" charset="-122"/>
              </a:rPr>
              <a:t>却</a:t>
            </a:r>
            <a:r>
              <a:rPr lang="zh-CN" altLang="en-US" kern="0" dirty="0" smtClean="0">
                <a:ea typeface="SimSun" panose="02010600030101010101" pitchFamily="2" charset="-122"/>
                <a:cs typeface="SimSun" panose="02010600030101010101" pitchFamily="2" charset="-122"/>
              </a:rPr>
              <a:t>一直是一个数据</a:t>
            </a:r>
            <a:r>
              <a:rPr lang="zh-CN" altLang="en-US" kern="0" dirty="0">
                <a:ea typeface="SimSun" panose="02010600030101010101" pitchFamily="2" charset="-122"/>
                <a:cs typeface="SimSun" panose="02010600030101010101" pitchFamily="2" charset="-122"/>
              </a:rPr>
              <a:t>盲点；</a:t>
            </a:r>
            <a:r>
              <a:rPr lang="zh-CN" altLang="en-US" kern="0" dirty="0" smtClean="0">
                <a:ea typeface="SimSun" panose="02010600030101010101" pitchFamily="2" charset="-122"/>
                <a:cs typeface="SimSun" panose="02010600030101010101" pitchFamily="2" charset="-122"/>
              </a:rPr>
              <a:t>另外一个数据盲点是客服业务</a:t>
            </a:r>
            <a:r>
              <a:rPr lang="zh-CN" altLang="en-US" kern="0" dirty="0">
                <a:ea typeface="SimSun" panose="02010600030101010101" pitchFamily="2" charset="-122"/>
                <a:cs typeface="SimSun" panose="02010600030101010101" pitchFamily="2" charset="-122"/>
              </a:rPr>
              <a:t>的转化环节，呼叫中心往往无法直接和客户访问来源做关联。我们只有把用户在各个环节的数据有效关联起来，才能第一时间内找到业务优化的正确方向！</a:t>
            </a:r>
            <a:endParaRPr lang="en-US" kern="0" dirty="0">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3973001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zh-CN" altLang="en-US" b="1" dirty="0">
                <a:latin typeface="SimSun" panose="02010600030101010101" pitchFamily="2" charset="-122"/>
                <a:ea typeface="SimSun" panose="02010600030101010101" pitchFamily="2" charset="-122"/>
              </a:rPr>
              <a:t>为何要分析网站数据</a:t>
            </a:r>
            <a:r>
              <a:rPr lang="zh-CN" altLang="en-US" b="1" dirty="0" smtClean="0">
                <a:latin typeface="SimSun" panose="02010600030101010101" pitchFamily="2" charset="-122"/>
                <a:ea typeface="SimSun" panose="02010600030101010101" pitchFamily="2" charset="-122"/>
              </a:rPr>
              <a:t>？</a:t>
            </a:r>
            <a:r>
              <a:rPr lang="zh-CN" altLang="en-US" dirty="0" smtClean="0">
                <a:latin typeface="SimSun" panose="02010600030101010101" pitchFamily="2" charset="-122"/>
                <a:ea typeface="SimSun" panose="02010600030101010101" pitchFamily="2" charset="-122"/>
              </a:rPr>
              <a:t>（</a:t>
            </a:r>
            <a:r>
              <a:rPr lang="en-US" altLang="zh-CN" dirty="0">
                <a:latin typeface="SimSun" panose="02010600030101010101" pitchFamily="2" charset="-122"/>
                <a:ea typeface="SimSun" panose="02010600030101010101" pitchFamily="2" charset="-122"/>
              </a:rPr>
              <a:t>4</a:t>
            </a:r>
            <a:r>
              <a:rPr lang="en-US" altLang="zh-CN" dirty="0" smtClean="0">
                <a:latin typeface="SimSun" panose="02010600030101010101" pitchFamily="2" charset="-122"/>
                <a:ea typeface="SimSun" panose="02010600030101010101" pitchFamily="2" charset="-122"/>
              </a:rPr>
              <a:t>/4</a:t>
            </a:r>
            <a:r>
              <a:rPr lang="zh-CN" altLang="en-US" dirty="0" smtClean="0">
                <a:latin typeface="SimSun" panose="02010600030101010101" pitchFamily="2" charset="-122"/>
                <a:ea typeface="SimSun" panose="02010600030101010101" pitchFamily="2" charset="-122"/>
              </a:rPr>
              <a:t>）</a:t>
            </a:r>
            <a:endParaRPr lang="en-AU"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6</a:t>
            </a:fld>
            <a:endParaRPr lang="en-US" dirty="0"/>
          </a:p>
        </p:txBody>
      </p:sp>
      <p:sp>
        <p:nvSpPr>
          <p:cNvPr id="7" name="Rectangle 6"/>
          <p:cNvSpPr/>
          <p:nvPr/>
        </p:nvSpPr>
        <p:spPr>
          <a:xfrm>
            <a:off x="455613" y="1498728"/>
            <a:ext cx="8351370" cy="5078313"/>
          </a:xfrm>
          <a:prstGeom prst="rect">
            <a:avLst/>
          </a:prstGeom>
        </p:spPr>
        <p:txBody>
          <a:bodyPr wrap="square">
            <a:spAutoFit/>
          </a:bodyPr>
          <a:lstStyle/>
          <a:p>
            <a:r>
              <a:rPr lang="zh-CN" altLang="en-US" b="1" kern="0" dirty="0">
                <a:solidFill>
                  <a:srgbClr val="FF0000"/>
                </a:solidFill>
                <a:ea typeface="SimSun" panose="02010600030101010101" pitchFamily="2" charset="-122"/>
                <a:cs typeface="SimSun" panose="02010600030101010101" pitchFamily="2" charset="-122"/>
              </a:rPr>
              <a:t>最佳实践</a:t>
            </a:r>
            <a:r>
              <a:rPr lang="en-US" b="1" kern="0" dirty="0">
                <a:solidFill>
                  <a:srgbClr val="FF0000"/>
                </a:solidFill>
                <a:ea typeface="SimSun" panose="02010600030101010101" pitchFamily="2" charset="-122"/>
                <a:cs typeface="SimSun" panose="02010600030101010101" pitchFamily="2" charset="-122"/>
              </a:rPr>
              <a:t> </a:t>
            </a:r>
            <a:r>
              <a:rPr lang="en-US" kern="0" dirty="0">
                <a:ea typeface="SimSun" panose="02010600030101010101" pitchFamily="2" charset="-122"/>
                <a:cs typeface="SimSun" panose="02010600030101010101" pitchFamily="2" charset="-122"/>
              </a:rPr>
              <a:t/>
            </a:r>
            <a:br>
              <a:rPr lang="en-US" kern="0" dirty="0">
                <a:ea typeface="SimSun" panose="02010600030101010101" pitchFamily="2" charset="-122"/>
                <a:cs typeface="SimSun" panose="02010600030101010101" pitchFamily="2" charset="-122"/>
              </a:rPr>
            </a:br>
            <a:r>
              <a:rPr lang="en-US" kern="0" dirty="0">
                <a:ea typeface="SimSun" panose="02010600030101010101" pitchFamily="2" charset="-122"/>
                <a:cs typeface="SimSun" panose="02010600030101010101" pitchFamily="2" charset="-122"/>
              </a:rPr>
              <a:t/>
            </a:r>
            <a:br>
              <a:rPr lang="en-US" kern="0" dirty="0">
                <a:ea typeface="SimSun" panose="02010600030101010101" pitchFamily="2" charset="-122"/>
                <a:cs typeface="SimSun" panose="02010600030101010101" pitchFamily="2" charset="-122"/>
              </a:rPr>
            </a:br>
            <a:r>
              <a:rPr lang="en-US" kern="0" dirty="0">
                <a:ea typeface="SimSun" panose="02010600030101010101" pitchFamily="2" charset="-122"/>
                <a:cs typeface="SimSun" panose="02010600030101010101" pitchFamily="2" charset="-122"/>
              </a:rPr>
              <a:t>1</a:t>
            </a:r>
            <a:r>
              <a:rPr lang="zh-CN" altLang="en-US" kern="0" dirty="0">
                <a:ea typeface="SimSun" panose="02010600030101010101" pitchFamily="2" charset="-122"/>
                <a:cs typeface="SimSun" panose="02010600030101010101" pitchFamily="2" charset="-122"/>
              </a:rPr>
              <a:t>、标识流量源</a:t>
            </a:r>
            <a:r>
              <a:rPr lang="en-US" kern="0" dirty="0">
                <a:ea typeface="SimSun" panose="02010600030101010101" pitchFamily="2" charset="-122"/>
                <a:cs typeface="SimSun" panose="02010600030101010101" pitchFamily="2" charset="-122"/>
              </a:rPr>
              <a:t>:</a:t>
            </a:r>
            <a:r>
              <a:rPr lang="zh-CN" altLang="en-US" kern="0" dirty="0">
                <a:ea typeface="SimSun" panose="02010600030101010101" pitchFamily="2" charset="-122"/>
                <a:cs typeface="SimSun" panose="02010600030101010101" pitchFamily="2" charset="-122"/>
              </a:rPr>
              <a:t>通过网站分析工具</a:t>
            </a:r>
            <a:r>
              <a:rPr lang="en-US" kern="0" dirty="0" err="1">
                <a:ea typeface="SimSun" panose="02010600030101010101" pitchFamily="2" charset="-122"/>
                <a:cs typeface="SimSun" panose="02010600030101010101" pitchFamily="2" charset="-122"/>
              </a:rPr>
              <a:t>linktag</a:t>
            </a:r>
            <a:r>
              <a:rPr lang="zh-CN" altLang="en-US" kern="0" dirty="0">
                <a:ea typeface="SimSun" panose="02010600030101010101" pitchFamily="2" charset="-122"/>
                <a:cs typeface="SimSun" panose="02010600030101010101" pitchFamily="2" charset="-122"/>
              </a:rPr>
              <a:t>标识，准确标识细分流量渠道。</a:t>
            </a:r>
            <a:r>
              <a:rPr lang="en-US" kern="0" dirty="0">
                <a:ea typeface="SimSun" panose="02010600030101010101" pitchFamily="2" charset="-122"/>
                <a:cs typeface="SimSun" panose="02010600030101010101" pitchFamily="2" charset="-122"/>
              </a:rPr>
              <a:t> </a:t>
            </a:r>
            <a:br>
              <a:rPr lang="en-US" kern="0" dirty="0">
                <a:ea typeface="SimSun" panose="02010600030101010101" pitchFamily="2" charset="-122"/>
                <a:cs typeface="SimSun" panose="02010600030101010101" pitchFamily="2" charset="-122"/>
              </a:rPr>
            </a:br>
            <a:r>
              <a:rPr lang="en-US" kern="0" dirty="0">
                <a:ea typeface="SimSun" panose="02010600030101010101" pitchFamily="2" charset="-122"/>
                <a:cs typeface="SimSun" panose="02010600030101010101" pitchFamily="2" charset="-122"/>
              </a:rPr>
              <a:t/>
            </a:r>
            <a:br>
              <a:rPr lang="en-US" kern="0" dirty="0">
                <a:ea typeface="SimSun" panose="02010600030101010101" pitchFamily="2" charset="-122"/>
                <a:cs typeface="SimSun" panose="02010600030101010101" pitchFamily="2" charset="-122"/>
              </a:rPr>
            </a:br>
            <a:r>
              <a:rPr lang="en-US" kern="0" dirty="0">
                <a:ea typeface="SimSun" panose="02010600030101010101" pitchFamily="2" charset="-122"/>
                <a:cs typeface="SimSun" panose="02010600030101010101" pitchFamily="2" charset="-122"/>
              </a:rPr>
              <a:t>2</a:t>
            </a:r>
            <a:r>
              <a:rPr lang="zh-CN" altLang="en-US" kern="0" dirty="0">
                <a:ea typeface="SimSun" panose="02010600030101010101" pitchFamily="2" charset="-122"/>
                <a:cs typeface="SimSun" panose="02010600030101010101" pitchFamily="2" charset="-122"/>
              </a:rPr>
              <a:t>、定制商业</a:t>
            </a:r>
            <a:r>
              <a:rPr lang="en-US" kern="0" dirty="0">
                <a:ea typeface="SimSun" panose="02010600030101010101" pitchFamily="2" charset="-122"/>
                <a:cs typeface="SimSun" panose="02010600030101010101" pitchFamily="2" charset="-122"/>
              </a:rPr>
              <a:t>KPI</a:t>
            </a:r>
            <a:r>
              <a:rPr lang="zh-CN" altLang="en-US" kern="0" dirty="0">
                <a:ea typeface="SimSun" panose="02010600030101010101" pitchFamily="2" charset="-122"/>
                <a:cs typeface="SimSun" panose="02010600030101010101" pitchFamily="2" charset="-122"/>
              </a:rPr>
              <a:t>：了解用户在网站哪些关键行为对网站收益影响最大，</a:t>
            </a:r>
            <a:r>
              <a:rPr lang="zh-CN" altLang="en-US" kern="0" dirty="0" smtClean="0">
                <a:ea typeface="SimSun" panose="02010600030101010101" pitchFamily="2" charset="-122"/>
                <a:cs typeface="SimSun" panose="02010600030101010101" pitchFamily="2" charset="-122"/>
              </a:rPr>
              <a:t>并将关键</a:t>
            </a:r>
            <a:r>
              <a:rPr lang="en-US" altLang="zh-CN" kern="0" dirty="0" smtClean="0">
                <a:ea typeface="SimSun" panose="02010600030101010101" pitchFamily="2" charset="-122"/>
                <a:cs typeface="SimSun" panose="02010600030101010101" pitchFamily="2" charset="-122"/>
              </a:rPr>
              <a:t/>
            </a:r>
            <a:br>
              <a:rPr lang="en-US" altLang="zh-CN" kern="0" dirty="0" smtClean="0">
                <a:ea typeface="SimSun" panose="02010600030101010101" pitchFamily="2" charset="-122"/>
                <a:cs typeface="SimSun" panose="02010600030101010101" pitchFamily="2" charset="-122"/>
              </a:rPr>
            </a:br>
            <a:r>
              <a:rPr lang="zh-CN" altLang="en-US" kern="0" dirty="0" smtClean="0">
                <a:ea typeface="SimSun" panose="02010600030101010101" pitchFamily="2" charset="-122"/>
                <a:cs typeface="SimSun" panose="02010600030101010101" pitchFamily="2" charset="-122"/>
              </a:rPr>
              <a:t>     行为定制为关键</a:t>
            </a:r>
            <a:r>
              <a:rPr lang="en-US" kern="0" dirty="0">
                <a:ea typeface="SimSun" panose="02010600030101010101" pitchFamily="2" charset="-122"/>
                <a:cs typeface="SimSun" panose="02010600030101010101" pitchFamily="2" charset="-122"/>
              </a:rPr>
              <a:t>KPI</a:t>
            </a:r>
            <a:r>
              <a:rPr lang="zh-CN" altLang="en-US" kern="0" dirty="0">
                <a:ea typeface="SimSun" panose="02010600030101010101" pitchFamily="2" charset="-122"/>
                <a:cs typeface="SimSun" panose="02010600030101010101" pitchFamily="2" charset="-122"/>
              </a:rPr>
              <a:t>。</a:t>
            </a:r>
            <a:r>
              <a:rPr lang="en-US" kern="0" dirty="0">
                <a:ea typeface="SimSun" panose="02010600030101010101" pitchFamily="2" charset="-122"/>
                <a:cs typeface="SimSun" panose="02010600030101010101" pitchFamily="2" charset="-122"/>
              </a:rPr>
              <a:t> </a:t>
            </a:r>
            <a:br>
              <a:rPr lang="en-US" kern="0" dirty="0">
                <a:ea typeface="SimSun" panose="02010600030101010101" pitchFamily="2" charset="-122"/>
                <a:cs typeface="SimSun" panose="02010600030101010101" pitchFamily="2" charset="-122"/>
              </a:rPr>
            </a:br>
            <a:r>
              <a:rPr lang="en-US" kern="0" dirty="0">
                <a:ea typeface="SimSun" panose="02010600030101010101" pitchFamily="2" charset="-122"/>
                <a:cs typeface="SimSun" panose="02010600030101010101" pitchFamily="2" charset="-122"/>
              </a:rPr>
              <a:t/>
            </a:r>
            <a:br>
              <a:rPr lang="en-US" kern="0" dirty="0">
                <a:ea typeface="SimSun" panose="02010600030101010101" pitchFamily="2" charset="-122"/>
                <a:cs typeface="SimSun" panose="02010600030101010101" pitchFamily="2" charset="-122"/>
              </a:rPr>
            </a:br>
            <a:r>
              <a:rPr lang="en-US" kern="0" dirty="0">
                <a:ea typeface="SimSun" panose="02010600030101010101" pitchFamily="2" charset="-122"/>
                <a:cs typeface="SimSun" panose="02010600030101010101" pitchFamily="2" charset="-122"/>
              </a:rPr>
              <a:t>3</a:t>
            </a:r>
            <a:r>
              <a:rPr lang="zh-CN" altLang="en-US" kern="0" dirty="0">
                <a:ea typeface="SimSun" panose="02010600030101010101" pitchFamily="2" charset="-122"/>
                <a:cs typeface="SimSun" panose="02010600030101010101" pitchFamily="2" charset="-122"/>
              </a:rPr>
              <a:t>、监测用户浏览路径：用户是如何在浏览网站</a:t>
            </a:r>
            <a:r>
              <a:rPr lang="en-US" kern="0" dirty="0">
                <a:ea typeface="SimSun" panose="02010600030101010101" pitchFamily="2" charset="-122"/>
                <a:cs typeface="SimSun" panose="02010600030101010101" pitchFamily="2" charset="-122"/>
              </a:rPr>
              <a:t>?</a:t>
            </a:r>
            <a:r>
              <a:rPr lang="zh-CN" altLang="en-US" kern="0" dirty="0">
                <a:ea typeface="SimSun" panose="02010600030101010101" pitchFamily="2" charset="-122"/>
                <a:cs typeface="SimSun" panose="02010600030101010101" pitchFamily="2" charset="-122"/>
              </a:rPr>
              <a:t>大多用户是在哪些页面流失掉</a:t>
            </a:r>
            <a:r>
              <a:rPr lang="zh-CN" altLang="en-US" kern="0" dirty="0" smtClean="0">
                <a:ea typeface="SimSun" panose="02010600030101010101" pitchFamily="2" charset="-122"/>
                <a:cs typeface="SimSun" panose="02010600030101010101" pitchFamily="2" charset="-122"/>
              </a:rPr>
              <a:t>？</a:t>
            </a:r>
            <a:r>
              <a:rPr lang="en-US" altLang="zh-CN" kern="0" dirty="0" smtClean="0">
                <a:ea typeface="SimSun" panose="02010600030101010101" pitchFamily="2" charset="-122"/>
                <a:cs typeface="SimSun" panose="02010600030101010101" pitchFamily="2" charset="-122"/>
              </a:rPr>
              <a:t/>
            </a:r>
            <a:br>
              <a:rPr lang="en-US" altLang="zh-CN" kern="0" dirty="0" smtClean="0">
                <a:ea typeface="SimSun" panose="02010600030101010101" pitchFamily="2" charset="-122"/>
                <a:cs typeface="SimSun" panose="02010600030101010101" pitchFamily="2" charset="-122"/>
              </a:rPr>
            </a:br>
            <a:r>
              <a:rPr lang="zh-CN" altLang="en-US" kern="0" dirty="0" smtClean="0">
                <a:ea typeface="SimSun" panose="02010600030101010101" pitchFamily="2" charset="-122"/>
                <a:cs typeface="SimSun" panose="02010600030101010101" pitchFamily="2" charset="-122"/>
              </a:rPr>
              <a:t>      改进用户访问体验</a:t>
            </a:r>
            <a:r>
              <a:rPr lang="zh-CN" altLang="en-US" kern="0" dirty="0">
                <a:ea typeface="SimSun" panose="02010600030101010101" pitchFamily="2" charset="-122"/>
                <a:cs typeface="SimSun" panose="02010600030101010101" pitchFamily="2" charset="-122"/>
              </a:rPr>
              <a:t>，提升转化率！</a:t>
            </a:r>
            <a:r>
              <a:rPr lang="en-US" kern="0" dirty="0">
                <a:ea typeface="SimSun" panose="02010600030101010101" pitchFamily="2" charset="-122"/>
                <a:cs typeface="SimSun" panose="02010600030101010101" pitchFamily="2" charset="-122"/>
              </a:rPr>
              <a:t> </a:t>
            </a:r>
            <a:br>
              <a:rPr lang="en-US" kern="0" dirty="0">
                <a:ea typeface="SimSun" panose="02010600030101010101" pitchFamily="2" charset="-122"/>
                <a:cs typeface="SimSun" panose="02010600030101010101" pitchFamily="2" charset="-122"/>
              </a:rPr>
            </a:br>
            <a:r>
              <a:rPr lang="en-US" kern="0" dirty="0">
                <a:ea typeface="SimSun" panose="02010600030101010101" pitchFamily="2" charset="-122"/>
                <a:cs typeface="SimSun" panose="02010600030101010101" pitchFamily="2" charset="-122"/>
              </a:rPr>
              <a:t/>
            </a:r>
            <a:br>
              <a:rPr lang="en-US" kern="0" dirty="0">
                <a:ea typeface="SimSun" panose="02010600030101010101" pitchFamily="2" charset="-122"/>
                <a:cs typeface="SimSun" panose="02010600030101010101" pitchFamily="2" charset="-122"/>
              </a:rPr>
            </a:br>
            <a:r>
              <a:rPr lang="en-US" kern="0" dirty="0">
                <a:ea typeface="SimSun" panose="02010600030101010101" pitchFamily="2" charset="-122"/>
                <a:cs typeface="SimSun" panose="02010600030101010101" pitchFamily="2" charset="-122"/>
              </a:rPr>
              <a:t>4</a:t>
            </a:r>
            <a:r>
              <a:rPr lang="zh-CN" altLang="en-US" kern="0" dirty="0">
                <a:ea typeface="SimSun" panose="02010600030101010101" pitchFamily="2" charset="-122"/>
                <a:cs typeface="SimSun" panose="02010600030101010101" pitchFamily="2" charset="-122"/>
              </a:rPr>
              <a:t>、分析端到端的</a:t>
            </a:r>
            <a:r>
              <a:rPr lang="en-US" kern="0" dirty="0">
                <a:ea typeface="SimSun" panose="02010600030101010101" pitchFamily="2" charset="-122"/>
                <a:cs typeface="SimSun" panose="02010600030101010101" pitchFamily="2" charset="-122"/>
              </a:rPr>
              <a:t>ROI</a:t>
            </a:r>
            <a:r>
              <a:rPr lang="zh-CN" altLang="en-US" kern="0" dirty="0">
                <a:ea typeface="SimSun" panose="02010600030101010101" pitchFamily="2" charset="-122"/>
                <a:cs typeface="SimSun" panose="02010600030101010101" pitchFamily="2" charset="-122"/>
              </a:rPr>
              <a:t>：从流量源</a:t>
            </a:r>
            <a:r>
              <a:rPr lang="en-US" kern="0" dirty="0">
                <a:ea typeface="SimSun" panose="02010600030101010101" pitchFamily="2" charset="-122"/>
                <a:cs typeface="SimSun" panose="02010600030101010101" pitchFamily="2" charset="-122"/>
              </a:rPr>
              <a:t>-</a:t>
            </a:r>
            <a:r>
              <a:rPr lang="zh-CN" altLang="en-US" kern="0" dirty="0">
                <a:ea typeface="SimSun" panose="02010600030101010101" pitchFamily="2" charset="-122"/>
                <a:cs typeface="SimSun" panose="02010600030101010101" pitchFamily="2" charset="-122"/>
              </a:rPr>
              <a:t>商业回报分析。</a:t>
            </a:r>
            <a:r>
              <a:rPr lang="en-US" kern="0" dirty="0">
                <a:ea typeface="SimSun" panose="02010600030101010101" pitchFamily="2" charset="-122"/>
                <a:cs typeface="SimSun" panose="02010600030101010101" pitchFamily="2" charset="-122"/>
              </a:rPr>
              <a:t> </a:t>
            </a:r>
            <a:br>
              <a:rPr lang="en-US" kern="0" dirty="0">
                <a:ea typeface="SimSun" panose="02010600030101010101" pitchFamily="2" charset="-122"/>
                <a:cs typeface="SimSun" panose="02010600030101010101" pitchFamily="2" charset="-122"/>
              </a:rPr>
            </a:br>
            <a:r>
              <a:rPr lang="en-US" kern="0" dirty="0">
                <a:ea typeface="SimSun" panose="02010600030101010101" pitchFamily="2" charset="-122"/>
                <a:cs typeface="SimSun" panose="02010600030101010101" pitchFamily="2" charset="-122"/>
              </a:rPr>
              <a:t/>
            </a:r>
            <a:br>
              <a:rPr lang="en-US" kern="0" dirty="0">
                <a:ea typeface="SimSun" panose="02010600030101010101" pitchFamily="2" charset="-122"/>
                <a:cs typeface="SimSun" panose="02010600030101010101" pitchFamily="2" charset="-122"/>
              </a:rPr>
            </a:br>
            <a:r>
              <a:rPr lang="en-US" kern="0" dirty="0">
                <a:ea typeface="SimSun" panose="02010600030101010101" pitchFamily="2" charset="-122"/>
                <a:cs typeface="SimSun" panose="02010600030101010101" pitchFamily="2" charset="-122"/>
              </a:rPr>
              <a:t>5</a:t>
            </a:r>
            <a:r>
              <a:rPr lang="zh-CN" altLang="en-US" kern="0" dirty="0">
                <a:ea typeface="SimSun" panose="02010600030101010101" pitchFamily="2" charset="-122"/>
                <a:cs typeface="SimSun" panose="02010600030101010101" pitchFamily="2" charset="-122"/>
              </a:rPr>
              <a:t>、计算边际成本：计算每次</a:t>
            </a:r>
            <a:r>
              <a:rPr lang="en-US" kern="0" dirty="0">
                <a:ea typeface="SimSun" panose="02010600030101010101" pitchFamily="2" charset="-122"/>
                <a:cs typeface="SimSun" panose="02010600030101010101" pitchFamily="2" charset="-122"/>
              </a:rPr>
              <a:t>KPI</a:t>
            </a:r>
            <a:r>
              <a:rPr lang="zh-CN" altLang="en-US" kern="0" dirty="0">
                <a:ea typeface="SimSun" panose="02010600030101010101" pitchFamily="2" charset="-122"/>
                <a:cs typeface="SimSun" panose="02010600030101010101" pitchFamily="2" charset="-122"/>
              </a:rPr>
              <a:t>盈亏成本，并根据每次</a:t>
            </a:r>
            <a:r>
              <a:rPr lang="en-US" kern="0" dirty="0">
                <a:ea typeface="SimSun" panose="02010600030101010101" pitchFamily="2" charset="-122"/>
                <a:cs typeface="SimSun" panose="02010600030101010101" pitchFamily="2" charset="-122"/>
              </a:rPr>
              <a:t>CPA</a:t>
            </a:r>
            <a:r>
              <a:rPr lang="zh-CN" altLang="en-US" kern="0" dirty="0">
                <a:ea typeface="SimSun" panose="02010600030101010101" pitchFamily="2" charset="-122"/>
                <a:cs typeface="SimSun" panose="02010600030101010101" pitchFamily="2" charset="-122"/>
              </a:rPr>
              <a:t>盈亏成本</a:t>
            </a:r>
            <a:r>
              <a:rPr lang="en-US" kern="0" dirty="0">
                <a:ea typeface="SimSun" panose="02010600030101010101" pitchFamily="2" charset="-122"/>
                <a:cs typeface="SimSun" panose="02010600030101010101" pitchFamily="2" charset="-122"/>
              </a:rPr>
              <a:t>.</a:t>
            </a:r>
            <a:r>
              <a:rPr lang="zh-CN" altLang="en-US" kern="0" dirty="0">
                <a:ea typeface="SimSun" panose="02010600030101010101" pitchFamily="2" charset="-122"/>
                <a:cs typeface="SimSun" panose="02010600030101010101" pitchFamily="2" charset="-122"/>
              </a:rPr>
              <a:t>得到每</a:t>
            </a:r>
            <a:r>
              <a:rPr lang="zh-CN" altLang="en-US" kern="0" dirty="0" smtClean="0">
                <a:ea typeface="SimSun" panose="02010600030101010101" pitchFamily="2" charset="-122"/>
                <a:cs typeface="SimSun" panose="02010600030101010101" pitchFamily="2" charset="-122"/>
              </a:rPr>
              <a:t>次</a:t>
            </a:r>
            <a:r>
              <a:rPr lang="en-US" altLang="zh-CN" kern="0" dirty="0" smtClean="0">
                <a:ea typeface="SimSun" panose="02010600030101010101" pitchFamily="2" charset="-122"/>
                <a:cs typeface="SimSun" panose="02010600030101010101" pitchFamily="2" charset="-122"/>
              </a:rPr>
              <a:t/>
            </a:r>
            <a:br>
              <a:rPr lang="en-US" altLang="zh-CN" kern="0" dirty="0" smtClean="0">
                <a:ea typeface="SimSun" panose="02010600030101010101" pitchFamily="2" charset="-122"/>
                <a:cs typeface="SimSun" panose="02010600030101010101" pitchFamily="2" charset="-122"/>
              </a:rPr>
            </a:br>
            <a:r>
              <a:rPr lang="zh-CN" altLang="en-US" kern="0" dirty="0" smtClean="0">
                <a:ea typeface="SimSun" panose="02010600030101010101" pitchFamily="2" charset="-122"/>
                <a:cs typeface="SimSun" panose="02010600030101010101" pitchFamily="2" charset="-122"/>
              </a:rPr>
              <a:t>      </a:t>
            </a:r>
            <a:r>
              <a:rPr lang="en-US" kern="0" dirty="0" smtClean="0">
                <a:ea typeface="SimSun" panose="02010600030101010101" pitchFamily="2" charset="-122"/>
                <a:cs typeface="SimSun" panose="02010600030101010101" pitchFamily="2" charset="-122"/>
              </a:rPr>
              <a:t>CPC</a:t>
            </a:r>
            <a:r>
              <a:rPr lang="zh-CN" altLang="en-US" kern="0" dirty="0">
                <a:ea typeface="SimSun" panose="02010600030101010101" pitchFamily="2" charset="-122"/>
                <a:cs typeface="SimSun" panose="02010600030101010101" pitchFamily="2" charset="-122"/>
              </a:rPr>
              <a:t>或每个用户获取的盈亏成本。</a:t>
            </a:r>
            <a:r>
              <a:rPr lang="en-US" kern="0" dirty="0">
                <a:ea typeface="SimSun" panose="02010600030101010101" pitchFamily="2" charset="-122"/>
                <a:cs typeface="SimSun" panose="02010600030101010101" pitchFamily="2" charset="-122"/>
              </a:rPr>
              <a:t> </a:t>
            </a:r>
            <a:br>
              <a:rPr lang="en-US" kern="0" dirty="0">
                <a:ea typeface="SimSun" panose="02010600030101010101" pitchFamily="2" charset="-122"/>
                <a:cs typeface="SimSun" panose="02010600030101010101" pitchFamily="2" charset="-122"/>
              </a:rPr>
            </a:br>
            <a:r>
              <a:rPr lang="en-US" kern="0" dirty="0">
                <a:ea typeface="SimSun" panose="02010600030101010101" pitchFamily="2" charset="-122"/>
                <a:cs typeface="SimSun" panose="02010600030101010101" pitchFamily="2" charset="-122"/>
              </a:rPr>
              <a:t/>
            </a:r>
            <a:br>
              <a:rPr lang="en-US" kern="0" dirty="0">
                <a:ea typeface="SimSun" panose="02010600030101010101" pitchFamily="2" charset="-122"/>
                <a:cs typeface="SimSun" panose="02010600030101010101" pitchFamily="2" charset="-122"/>
              </a:rPr>
            </a:br>
            <a:r>
              <a:rPr lang="en-US" kern="0" dirty="0">
                <a:ea typeface="SimSun" panose="02010600030101010101" pitchFamily="2" charset="-122"/>
                <a:cs typeface="SimSun" panose="02010600030101010101" pitchFamily="2" charset="-122"/>
              </a:rPr>
              <a:t>6</a:t>
            </a:r>
            <a:r>
              <a:rPr lang="zh-CN" altLang="en-US" kern="0" dirty="0">
                <a:ea typeface="SimSun" panose="02010600030101010101" pitchFamily="2" charset="-122"/>
                <a:cs typeface="SimSun" panose="02010600030101010101" pitchFamily="2" charset="-122"/>
              </a:rPr>
              <a:t>、确定优化方向</a:t>
            </a:r>
            <a:r>
              <a:rPr lang="en-US" kern="0" dirty="0">
                <a:ea typeface="SimSun" panose="02010600030101010101" pitchFamily="2" charset="-122"/>
                <a:cs typeface="SimSun" panose="02010600030101010101" pitchFamily="2" charset="-122"/>
              </a:rPr>
              <a:t>:</a:t>
            </a:r>
            <a:r>
              <a:rPr lang="zh-CN" altLang="en-US" kern="0" dirty="0">
                <a:ea typeface="SimSun" panose="02010600030101010101" pitchFamily="2" charset="-122"/>
                <a:cs typeface="SimSun" panose="02010600030101010101" pitchFamily="2" charset="-122"/>
              </a:rPr>
              <a:t>确定改进哪些环节可以最有效的提升商业回报！并有效执行。</a:t>
            </a:r>
            <a:r>
              <a:rPr lang="en-US" kern="0" dirty="0">
                <a:ea typeface="SimSun" panose="02010600030101010101" pitchFamily="2" charset="-122"/>
                <a:cs typeface="SimSun" panose="02010600030101010101" pitchFamily="2" charset="-122"/>
              </a:rPr>
              <a:t> </a:t>
            </a:r>
            <a:br>
              <a:rPr lang="en-US" kern="0" dirty="0">
                <a:ea typeface="SimSun" panose="02010600030101010101" pitchFamily="2" charset="-122"/>
                <a:cs typeface="SimSun" panose="02010600030101010101" pitchFamily="2" charset="-122"/>
              </a:rPr>
            </a:br>
            <a:r>
              <a:rPr lang="en-US" kern="0" dirty="0">
                <a:ea typeface="SimSun" panose="02010600030101010101" pitchFamily="2" charset="-122"/>
                <a:cs typeface="SimSun" panose="02010600030101010101" pitchFamily="2" charset="-122"/>
              </a:rPr>
              <a:t/>
            </a:r>
            <a:br>
              <a:rPr lang="en-US" kern="0" dirty="0">
                <a:ea typeface="SimSun" panose="02010600030101010101" pitchFamily="2" charset="-122"/>
                <a:cs typeface="SimSun" panose="02010600030101010101" pitchFamily="2" charset="-122"/>
              </a:rPr>
            </a:br>
            <a:endParaRPr lang="en-US" kern="0" dirty="0">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1530488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zh-CN" altLang="en-US" b="1" dirty="0">
                <a:latin typeface="SimSun" panose="02010600030101010101" pitchFamily="2" charset="-122"/>
                <a:ea typeface="SimSun" panose="02010600030101010101" pitchFamily="2" charset="-122"/>
              </a:rPr>
              <a:t>哪些数据指标</a:t>
            </a:r>
            <a:r>
              <a:rPr lang="en-US" b="1" dirty="0">
                <a:latin typeface="SimSun" panose="02010600030101010101" pitchFamily="2" charset="-122"/>
                <a:ea typeface="SimSun" panose="02010600030101010101" pitchFamily="2" charset="-122"/>
              </a:rPr>
              <a:t>(</a:t>
            </a:r>
            <a:r>
              <a:rPr lang="zh-CN" altLang="en-US" b="1" dirty="0">
                <a:latin typeface="SimSun" panose="02010600030101010101" pitchFamily="2" charset="-122"/>
                <a:ea typeface="SimSun" panose="02010600030101010101" pitchFamily="2" charset="-122"/>
              </a:rPr>
              <a:t>度量</a:t>
            </a:r>
            <a:r>
              <a:rPr lang="en-US" b="1" dirty="0">
                <a:latin typeface="SimSun" panose="02010600030101010101" pitchFamily="2" charset="-122"/>
                <a:ea typeface="SimSun" panose="02010600030101010101" pitchFamily="2" charset="-122"/>
              </a:rPr>
              <a:t>)</a:t>
            </a:r>
            <a:r>
              <a:rPr lang="zh-CN" altLang="en-US" b="1" dirty="0">
                <a:latin typeface="SimSun" panose="02010600030101010101" pitchFamily="2" charset="-122"/>
                <a:ea typeface="SimSun" panose="02010600030101010101" pitchFamily="2" charset="-122"/>
              </a:rPr>
              <a:t>具有重要意义？ </a:t>
            </a:r>
            <a:endParaRPr lang="en-AU" b="1"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7</a:t>
            </a:fld>
            <a:endParaRPr lang="en-US" dirty="0"/>
          </a:p>
        </p:txBody>
      </p:sp>
      <p:pic>
        <p:nvPicPr>
          <p:cNvPr id="9" name="图片 12" descr="why_kpi "/>
          <p:cNvPicPr/>
          <p:nvPr/>
        </p:nvPicPr>
        <p:blipFill>
          <a:blip r:embed="rId2">
            <a:extLst>
              <a:ext uri="{28A0092B-C50C-407E-A947-70E740481C1C}">
                <a14:useLocalDpi xmlns:a14="http://schemas.microsoft.com/office/drawing/2010/main" val="0"/>
              </a:ext>
            </a:extLst>
          </a:blip>
          <a:srcRect/>
          <a:stretch>
            <a:fillRect/>
          </a:stretch>
        </p:blipFill>
        <p:spPr bwMode="auto">
          <a:xfrm>
            <a:off x="677270" y="1552574"/>
            <a:ext cx="7088306" cy="4779987"/>
          </a:xfrm>
          <a:prstGeom prst="rect">
            <a:avLst/>
          </a:prstGeom>
          <a:noFill/>
          <a:ln>
            <a:noFill/>
          </a:ln>
        </p:spPr>
      </p:pic>
    </p:spTree>
    <p:extLst>
      <p:ext uri="{BB962C8B-B14F-4D97-AF65-F5344CB8AC3E}">
        <p14:creationId xmlns:p14="http://schemas.microsoft.com/office/powerpoint/2010/main" val="2161936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en-US" b="1" dirty="0">
                <a:latin typeface="SimSun" panose="02010600030101010101" pitchFamily="2" charset="-122"/>
                <a:ea typeface="SimSun" panose="02010600030101010101" pitchFamily="2" charset="-122"/>
              </a:rPr>
              <a:t>KPI</a:t>
            </a:r>
            <a:r>
              <a:rPr lang="zh-CN" altLang="en-US" b="1" dirty="0">
                <a:latin typeface="SimSun" panose="02010600030101010101" pitchFamily="2" charset="-122"/>
                <a:ea typeface="SimSun" panose="02010600030101010101" pitchFamily="2" charset="-122"/>
              </a:rPr>
              <a:t>定制实例（</a:t>
            </a:r>
            <a:r>
              <a:rPr lang="en-US" altLang="zh-CN" b="1" dirty="0">
                <a:latin typeface="SimSun" panose="02010600030101010101" pitchFamily="2" charset="-122"/>
                <a:ea typeface="SimSun" panose="02010600030101010101" pitchFamily="2" charset="-122"/>
              </a:rPr>
              <a:t>1/5</a:t>
            </a:r>
            <a:r>
              <a:rPr lang="zh-CN" altLang="en-US" b="1" dirty="0">
                <a:latin typeface="SimSun" panose="02010600030101010101" pitchFamily="2" charset="-122"/>
                <a:ea typeface="SimSun" panose="02010600030101010101" pitchFamily="2" charset="-122"/>
              </a:rPr>
              <a:t>）</a:t>
            </a:r>
            <a:endParaRPr lang="en-AU" b="1"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8</a:t>
            </a:fld>
            <a:endParaRPr lang="en-US" dirty="0"/>
          </a:p>
        </p:txBody>
      </p:sp>
      <p:sp>
        <p:nvSpPr>
          <p:cNvPr id="5" name="Rectangle 4"/>
          <p:cNvSpPr/>
          <p:nvPr/>
        </p:nvSpPr>
        <p:spPr>
          <a:xfrm>
            <a:off x="324782" y="1338955"/>
            <a:ext cx="8401784" cy="1700530"/>
          </a:xfrm>
          <a:prstGeom prst="rect">
            <a:avLst/>
          </a:prstGeom>
        </p:spPr>
        <p:txBody>
          <a:bodyPr wrap="square">
            <a:spAutoFit/>
          </a:bodyPr>
          <a:lstStyle/>
          <a:p>
            <a:pPr>
              <a:lnSpc>
                <a:spcPct val="150000"/>
              </a:lnSpc>
            </a:pPr>
            <a:r>
              <a:rPr lang="zh-CN" altLang="en-US" kern="0" dirty="0">
                <a:ea typeface="SimSun" panose="02010600030101010101" pitchFamily="2" charset="-122"/>
                <a:cs typeface="SimSun" panose="02010600030101010101" pitchFamily="2" charset="-122"/>
              </a:rPr>
              <a:t>背景：某共享软件站点，由于竞争因素，市场份额不断萎缩</a:t>
            </a:r>
            <a:r>
              <a:rPr lang="en-US" kern="0" dirty="0">
                <a:ea typeface="SimSun" panose="02010600030101010101" pitchFamily="2" charset="-122"/>
                <a:cs typeface="SimSun" panose="02010600030101010101" pitchFamily="2" charset="-122"/>
              </a:rPr>
              <a:t>. (</a:t>
            </a:r>
            <a:r>
              <a:rPr lang="zh-CN" altLang="en-US" kern="0" dirty="0">
                <a:ea typeface="SimSun" panose="02010600030101010101" pitchFamily="2" charset="-122"/>
                <a:cs typeface="SimSun" panose="02010600030101010101" pitchFamily="2" charset="-122"/>
              </a:rPr>
              <a:t>计划依靠</a:t>
            </a:r>
            <a:r>
              <a:rPr lang="en-US" kern="0" dirty="0">
                <a:ea typeface="SimSun" panose="02010600030101010101" pitchFamily="2" charset="-122"/>
                <a:cs typeface="SimSun" panose="02010600030101010101" pitchFamily="2" charset="-122"/>
              </a:rPr>
              <a:t>PPC </a:t>
            </a:r>
            <a:r>
              <a:rPr lang="zh-CN" altLang="en-US" kern="0" dirty="0">
                <a:ea typeface="SimSun" panose="02010600030101010101" pitchFamily="2" charset="-122"/>
                <a:cs typeface="SimSun" panose="02010600030101010101" pitchFamily="2" charset="-122"/>
              </a:rPr>
              <a:t>流量稳定住市场份额与软件销售</a:t>
            </a:r>
            <a:r>
              <a:rPr lang="en-US" kern="0" dirty="0">
                <a:ea typeface="SimSun" panose="02010600030101010101" pitchFamily="2" charset="-122"/>
                <a:cs typeface="SimSun" panose="02010600030101010101" pitchFamily="2" charset="-122"/>
              </a:rPr>
              <a:t>,</a:t>
            </a:r>
            <a:r>
              <a:rPr lang="zh-CN" altLang="en-US" kern="0" dirty="0">
                <a:ea typeface="SimSun" panose="02010600030101010101" pitchFamily="2" charset="-122"/>
                <a:cs typeface="SimSun" panose="02010600030101010101" pitchFamily="2" charset="-122"/>
              </a:rPr>
              <a:t>但是从自然搜索流量数据发现，大多数的购买转化只有千分之</a:t>
            </a:r>
            <a:r>
              <a:rPr lang="en-US" kern="0" dirty="0">
                <a:ea typeface="SimSun" panose="02010600030101010101" pitchFamily="2" charset="-122"/>
                <a:cs typeface="SimSun" panose="02010600030101010101" pitchFamily="2" charset="-122"/>
              </a:rPr>
              <a:t>3</a:t>
            </a:r>
            <a:r>
              <a:rPr lang="zh-CN" altLang="en-US" kern="0" dirty="0">
                <a:ea typeface="SimSun" panose="02010600030101010101" pitchFamily="2" charset="-122"/>
                <a:cs typeface="SimSun" panose="02010600030101010101" pitchFamily="2" charset="-122"/>
              </a:rPr>
              <a:t>，按照这个行业平均</a:t>
            </a:r>
            <a:r>
              <a:rPr lang="en-US" kern="0" dirty="0">
                <a:ea typeface="SimSun" panose="02010600030101010101" pitchFamily="2" charset="-122"/>
                <a:cs typeface="SimSun" panose="02010600030101010101" pitchFamily="2" charset="-122"/>
              </a:rPr>
              <a:t>CPC (0.5</a:t>
            </a:r>
            <a:r>
              <a:rPr lang="zh-CN" altLang="en-US" kern="0" dirty="0">
                <a:ea typeface="SimSun" panose="02010600030101010101" pitchFamily="2" charset="-122"/>
                <a:cs typeface="SimSun" panose="02010600030101010101" pitchFamily="2" charset="-122"/>
              </a:rPr>
              <a:t>美金</a:t>
            </a:r>
            <a:r>
              <a:rPr lang="en-US" kern="0" dirty="0">
                <a:ea typeface="SimSun" panose="02010600030101010101" pitchFamily="2" charset="-122"/>
                <a:cs typeface="SimSun" panose="02010600030101010101" pitchFamily="2" charset="-122"/>
              </a:rPr>
              <a:t>)</a:t>
            </a:r>
            <a:r>
              <a:rPr lang="zh-CN" altLang="en-US" kern="0" dirty="0">
                <a:ea typeface="SimSun" panose="02010600030101010101" pitchFamily="2" charset="-122"/>
                <a:cs typeface="SimSun" panose="02010600030101010101" pitchFamily="2" charset="-122"/>
              </a:rPr>
              <a:t>成本去计算，如果转化率达不到</a:t>
            </a:r>
            <a:r>
              <a:rPr lang="en-US" kern="0" dirty="0">
                <a:ea typeface="SimSun" panose="02010600030101010101" pitchFamily="2" charset="-122"/>
                <a:cs typeface="SimSun" panose="02010600030101010101" pitchFamily="2" charset="-122"/>
              </a:rPr>
              <a:t>1%</a:t>
            </a:r>
            <a:r>
              <a:rPr lang="zh-CN" altLang="en-US" kern="0" dirty="0">
                <a:ea typeface="SimSun" panose="02010600030101010101" pitchFamily="2" charset="-122"/>
                <a:cs typeface="SimSun" panose="02010600030101010101" pitchFamily="2" charset="-122"/>
              </a:rPr>
              <a:t>，很难盈亏平衡</a:t>
            </a:r>
            <a:r>
              <a:rPr lang="en-US" kern="0" dirty="0">
                <a:ea typeface="SimSun" panose="02010600030101010101" pitchFamily="2" charset="-122"/>
                <a:cs typeface="SimSun" panose="02010600030101010101" pitchFamily="2" charset="-122"/>
              </a:rPr>
              <a:t>. (</a:t>
            </a:r>
            <a:r>
              <a:rPr lang="zh-CN" altLang="en-US" kern="0" dirty="0">
                <a:ea typeface="SimSun" panose="02010600030101010101" pitchFamily="2" charset="-122"/>
                <a:cs typeface="SimSun" panose="02010600030101010101" pitchFamily="2" charset="-122"/>
              </a:rPr>
              <a:t>此站点平均每笔订单的金额大概是</a:t>
            </a:r>
            <a:r>
              <a:rPr lang="en-US" kern="0" dirty="0">
                <a:ea typeface="SimSun" panose="02010600030101010101" pitchFamily="2" charset="-122"/>
                <a:cs typeface="SimSun" panose="02010600030101010101" pitchFamily="2" charset="-122"/>
              </a:rPr>
              <a:t>50</a:t>
            </a:r>
            <a:r>
              <a:rPr lang="zh-CN" altLang="en-US" kern="0" dirty="0">
                <a:ea typeface="SimSun" panose="02010600030101010101" pitchFamily="2" charset="-122"/>
                <a:cs typeface="SimSun" panose="02010600030101010101" pitchFamily="2" charset="-122"/>
              </a:rPr>
              <a:t>美金左右</a:t>
            </a:r>
            <a:r>
              <a:rPr lang="en-US" kern="0" dirty="0">
                <a:ea typeface="SimSun" panose="02010600030101010101" pitchFamily="2" charset="-122"/>
                <a:cs typeface="SimSun" panose="02010600030101010101" pitchFamily="2" charset="-122"/>
              </a:rPr>
              <a:t>) </a:t>
            </a:r>
          </a:p>
        </p:txBody>
      </p:sp>
      <p:pic>
        <p:nvPicPr>
          <p:cNvPr id="10" name="图片 7" descr="wa-kpi">
            <a:hlinkClick r:id="rId3" tgtFrame="&quot;_blank&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714920" y="3383053"/>
            <a:ext cx="5715000" cy="2324100"/>
          </a:xfrm>
          <a:prstGeom prst="rect">
            <a:avLst/>
          </a:prstGeom>
          <a:noFill/>
          <a:ln>
            <a:noFill/>
          </a:ln>
        </p:spPr>
      </p:pic>
    </p:spTree>
    <p:extLst>
      <p:ext uri="{BB962C8B-B14F-4D97-AF65-F5344CB8AC3E}">
        <p14:creationId xmlns:p14="http://schemas.microsoft.com/office/powerpoint/2010/main" val="30743966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effectLst/>
          <a:sp3d/>
        </p:spPr>
        <p:txBody>
          <a:bodyPr/>
          <a:lstStyle/>
          <a:p>
            <a:r>
              <a:rPr lang="en-US" b="1" dirty="0">
                <a:latin typeface="SimSun" panose="02010600030101010101" pitchFamily="2" charset="-122"/>
                <a:ea typeface="SimSun" panose="02010600030101010101" pitchFamily="2" charset="-122"/>
              </a:rPr>
              <a:t>KPI</a:t>
            </a:r>
            <a:r>
              <a:rPr lang="zh-CN" altLang="en-US" b="1" dirty="0">
                <a:latin typeface="SimSun" panose="02010600030101010101" pitchFamily="2" charset="-122"/>
                <a:ea typeface="SimSun" panose="02010600030101010101" pitchFamily="2" charset="-122"/>
              </a:rPr>
              <a:t>定制实例（</a:t>
            </a:r>
            <a:r>
              <a:rPr lang="en-US" altLang="zh-CN" b="1" dirty="0">
                <a:latin typeface="SimSun" panose="02010600030101010101" pitchFamily="2" charset="-122"/>
                <a:ea typeface="SimSun" panose="02010600030101010101" pitchFamily="2" charset="-122"/>
              </a:rPr>
              <a:t>2/5</a:t>
            </a:r>
            <a:r>
              <a:rPr lang="zh-CN" altLang="en-US" b="1" dirty="0">
                <a:latin typeface="SimSun" panose="02010600030101010101" pitchFamily="2" charset="-122"/>
                <a:ea typeface="SimSun" panose="02010600030101010101" pitchFamily="2" charset="-122"/>
              </a:rPr>
              <a:t>）</a:t>
            </a:r>
            <a:endParaRPr lang="en-AU" b="1" dirty="0">
              <a:latin typeface="SimSun" panose="02010600030101010101" pitchFamily="2" charset="-122"/>
              <a:ea typeface="SimSun" panose="02010600030101010101" pitchFamily="2" charset="-122"/>
            </a:endParaRPr>
          </a:p>
        </p:txBody>
      </p:sp>
      <p:sp>
        <p:nvSpPr>
          <p:cNvPr id="4" name="Footer Placeholder 3"/>
          <p:cNvSpPr>
            <a:spLocks noGrp="1"/>
          </p:cNvSpPr>
          <p:nvPr>
            <p:ph type="ftr" sz="quarter" idx="12"/>
          </p:nvPr>
        </p:nvSpPr>
        <p:spPr/>
        <p:txBody>
          <a:bodyPr/>
          <a:lstStyle/>
          <a:p>
            <a:r>
              <a:rPr lang="en-AU" dirty="0" smtClean="0"/>
              <a:t>Copyright © 2016 Accenture  All rights reserved.</a:t>
            </a:r>
            <a:endParaRPr lang="en-AU" dirty="0"/>
          </a:p>
        </p:txBody>
      </p:sp>
      <p:sp>
        <p:nvSpPr>
          <p:cNvPr id="8" name="Slide Number Placeholder 7"/>
          <p:cNvSpPr>
            <a:spLocks noGrp="1"/>
          </p:cNvSpPr>
          <p:nvPr>
            <p:ph type="sldNum" sz="quarter" idx="13"/>
          </p:nvPr>
        </p:nvSpPr>
        <p:spPr/>
        <p:txBody>
          <a:bodyPr/>
          <a:lstStyle/>
          <a:p>
            <a:pPr>
              <a:defRPr/>
            </a:pPr>
            <a:fld id="{90CBDC3A-D49F-4631-A8C7-55D59B33E5FA}" type="slidenum">
              <a:rPr lang="en-US" smtClean="0"/>
              <a:pPr>
                <a:defRPr/>
              </a:pPr>
              <a:t>9</a:t>
            </a:fld>
            <a:endParaRPr lang="en-US" dirty="0"/>
          </a:p>
        </p:txBody>
      </p:sp>
      <p:pic>
        <p:nvPicPr>
          <p:cNvPr id="9" name="图片 6" descr="Web Analytics">
            <a:hlinkClick r:id="rId3" tgtFrame="&quot;_blank&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5613" y="1770699"/>
            <a:ext cx="6955121" cy="2460107"/>
          </a:xfrm>
          <a:prstGeom prst="rect">
            <a:avLst/>
          </a:prstGeom>
          <a:noFill/>
          <a:ln>
            <a:noFill/>
          </a:ln>
        </p:spPr>
      </p:pic>
      <p:sp>
        <p:nvSpPr>
          <p:cNvPr id="6" name="Rectangle 5"/>
          <p:cNvSpPr/>
          <p:nvPr/>
        </p:nvSpPr>
        <p:spPr>
          <a:xfrm>
            <a:off x="455613" y="1401367"/>
            <a:ext cx="1579278" cy="369332"/>
          </a:xfrm>
          <a:prstGeom prst="rect">
            <a:avLst/>
          </a:prstGeom>
        </p:spPr>
        <p:txBody>
          <a:bodyPr wrap="none">
            <a:spAutoFit/>
          </a:bodyPr>
          <a:lstStyle/>
          <a:p>
            <a:r>
              <a:rPr lang="zh-CN" altLang="en-US" b="1" kern="0" dirty="0">
                <a:ea typeface="SimSun" panose="02010600030101010101" pitchFamily="2" charset="-122"/>
                <a:cs typeface="SimSun" panose="02010600030101010101" pitchFamily="2" charset="-122"/>
              </a:rPr>
              <a:t>代码定制样例</a:t>
            </a:r>
            <a:endParaRPr lang="en-US" dirty="0"/>
          </a:p>
        </p:txBody>
      </p:sp>
      <p:pic>
        <p:nvPicPr>
          <p:cNvPr id="10" name="图片 5" descr="Web Analytics">
            <a:hlinkClick r:id="rId5" tgtFrame="&quot;_blank&quot;"/>
          </p:cNvPr>
          <p:cNvPicPr/>
          <p:nvPr/>
        </p:nvPicPr>
        <p:blipFill>
          <a:blip r:embed="rId6">
            <a:extLst>
              <a:ext uri="{28A0092B-C50C-407E-A947-70E740481C1C}">
                <a14:useLocalDpi xmlns:a14="http://schemas.microsoft.com/office/drawing/2010/main" val="0"/>
              </a:ext>
            </a:extLst>
          </a:blip>
          <a:srcRect/>
          <a:stretch>
            <a:fillRect/>
          </a:stretch>
        </p:blipFill>
        <p:spPr bwMode="auto">
          <a:xfrm>
            <a:off x="214219" y="3998793"/>
            <a:ext cx="6404946" cy="2341559"/>
          </a:xfrm>
          <a:prstGeom prst="rect">
            <a:avLst/>
          </a:prstGeom>
          <a:noFill/>
          <a:ln>
            <a:noFill/>
          </a:ln>
        </p:spPr>
      </p:pic>
    </p:spTree>
    <p:extLst>
      <p:ext uri="{BB962C8B-B14F-4D97-AF65-F5344CB8AC3E}">
        <p14:creationId xmlns:p14="http://schemas.microsoft.com/office/powerpoint/2010/main" val="15470796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14-2698 - TGP Photo">
  <a:themeElements>
    <a:clrScheme name="Custom 19">
      <a:dk1>
        <a:srgbClr val="000000"/>
      </a:dk1>
      <a:lt1>
        <a:srgbClr val="FFFFFF"/>
      </a:lt1>
      <a:dk2>
        <a:srgbClr val="666666"/>
      </a:dk2>
      <a:lt2>
        <a:srgbClr val="778888"/>
      </a:lt2>
      <a:accent1>
        <a:srgbClr val="778888"/>
      </a:accent1>
      <a:accent2>
        <a:srgbClr val="551155"/>
      </a:accent2>
      <a:accent3>
        <a:srgbClr val="00AA99"/>
      </a:accent3>
      <a:accent4>
        <a:srgbClr val="408FCD"/>
      </a:accent4>
      <a:accent5>
        <a:srgbClr val="FFDD00"/>
      </a:accent5>
      <a:accent6>
        <a:srgbClr val="FF0000"/>
      </a:accent6>
      <a:hlink>
        <a:srgbClr val="FF9900"/>
      </a:hlink>
      <a:folHlink>
        <a:srgbClr val="FF99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9">
    <a:dk1>
      <a:srgbClr val="000000"/>
    </a:dk1>
    <a:lt1>
      <a:srgbClr val="FFFFFF"/>
    </a:lt1>
    <a:dk2>
      <a:srgbClr val="666666"/>
    </a:dk2>
    <a:lt2>
      <a:srgbClr val="778888"/>
    </a:lt2>
    <a:accent1>
      <a:srgbClr val="778888"/>
    </a:accent1>
    <a:accent2>
      <a:srgbClr val="551155"/>
    </a:accent2>
    <a:accent3>
      <a:srgbClr val="00AA99"/>
    </a:accent3>
    <a:accent4>
      <a:srgbClr val="408FCD"/>
    </a:accent4>
    <a:accent5>
      <a:srgbClr val="FFDD00"/>
    </a:accent5>
    <a:accent6>
      <a:srgbClr val="FF0000"/>
    </a:accent6>
    <a:hlink>
      <a:srgbClr val="FF9900"/>
    </a:hlink>
    <a:folHlink>
      <a:srgbClr val="FF9900"/>
    </a:folHlink>
  </a:clrScheme>
</a:themeOverride>
</file>

<file path=ppt/theme/themeOverride2.xml><?xml version="1.0" encoding="utf-8"?>
<a:themeOverride xmlns:a="http://schemas.openxmlformats.org/drawingml/2006/main">
  <a:clrScheme name="Custom 19">
    <a:dk1>
      <a:srgbClr val="000000"/>
    </a:dk1>
    <a:lt1>
      <a:srgbClr val="FFFFFF"/>
    </a:lt1>
    <a:dk2>
      <a:srgbClr val="666666"/>
    </a:dk2>
    <a:lt2>
      <a:srgbClr val="778888"/>
    </a:lt2>
    <a:accent1>
      <a:srgbClr val="778888"/>
    </a:accent1>
    <a:accent2>
      <a:srgbClr val="551155"/>
    </a:accent2>
    <a:accent3>
      <a:srgbClr val="00AA99"/>
    </a:accent3>
    <a:accent4>
      <a:srgbClr val="408FCD"/>
    </a:accent4>
    <a:accent5>
      <a:srgbClr val="FFDD00"/>
    </a:accent5>
    <a:accent6>
      <a:srgbClr val="FF0000"/>
    </a:accent6>
    <a:hlink>
      <a:srgbClr val="FF9900"/>
    </a:hlink>
    <a:folHlink>
      <a:srgbClr val="FF99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BB5BF09D2FB43BEC430549F0DDF4A" ma:contentTypeVersion="0" ma:contentTypeDescription="Create a new document." ma:contentTypeScope="" ma:versionID="7a0de2ed6fdf2ec982e9290f3e4ee0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3827FF-3142-4333-96CD-43E5460900B8}"/>
</file>

<file path=customXml/itemProps2.xml><?xml version="1.0" encoding="utf-8"?>
<ds:datastoreItem xmlns:ds="http://schemas.openxmlformats.org/officeDocument/2006/customXml" ds:itemID="{F2F8FF39-A5D2-4C20-89CA-E0BB61C09927}"/>
</file>

<file path=customXml/itemProps3.xml><?xml version="1.0" encoding="utf-8"?>
<ds:datastoreItem xmlns:ds="http://schemas.openxmlformats.org/officeDocument/2006/customXml" ds:itemID="{9FB9E9F0-A80E-4BC0-BC10-BBDB06BF5FEE}"/>
</file>

<file path=docProps/app.xml><?xml version="1.0" encoding="utf-8"?>
<Properties xmlns="http://schemas.openxmlformats.org/officeDocument/2006/extended-properties" xmlns:vt="http://schemas.openxmlformats.org/officeDocument/2006/docPropsVTypes">
  <Template/>
  <TotalTime>1721</TotalTime>
  <Words>402</Words>
  <Application>Microsoft Office PowerPoint</Application>
  <PresentationFormat>On-screen Show (4:3)</PresentationFormat>
  <Paragraphs>52</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SimSun</vt:lpstr>
      <vt:lpstr>Arial</vt:lpstr>
      <vt:lpstr>14-2698 - TGP Photo</vt:lpstr>
      <vt:lpstr>Web Analytics</vt:lpstr>
      <vt:lpstr>网站分析是什么?</vt:lpstr>
      <vt:lpstr>PowerPoint Presentation</vt:lpstr>
      <vt:lpstr>为何要分析网站数据？（2/4）</vt:lpstr>
      <vt:lpstr>为何要分析网站数据？（3/4）</vt:lpstr>
      <vt:lpstr>为何要分析网站数据？（4/4）</vt:lpstr>
      <vt:lpstr>哪些数据指标(度量)具有重要意义？ </vt:lpstr>
      <vt:lpstr>KPI定制实例（1/5）</vt:lpstr>
      <vt:lpstr>KPI定制实例（2/5）</vt:lpstr>
      <vt:lpstr>KPI定制实例（3/5）</vt:lpstr>
      <vt:lpstr>PowerPoint Presentation</vt:lpstr>
      <vt:lpstr>PowerPoint Presentation</vt:lpstr>
      <vt:lpstr>解析流量属性与KPI之间的关系示例 </vt:lpstr>
      <vt:lpstr>转化率优化软件介绍</vt:lpstr>
      <vt:lpstr>其他学习资料</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creative.services.presentations@accenture.com</dc:creator>
  <cp:lastModifiedBy>zhiqing.shen</cp:lastModifiedBy>
  <cp:revision>206</cp:revision>
  <cp:lastPrinted>2009-05-13T12:37:25Z</cp:lastPrinted>
  <dcterms:created xsi:type="dcterms:W3CDTF">2014-04-11T06:33:26Z</dcterms:created>
  <dcterms:modified xsi:type="dcterms:W3CDTF">2016-08-16T01:33:48Z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0x010100EBFBB5BF09D2FB43BEC430549F0DDF4A</vt:lpwstr>
  </property>
  <property fmtid="{D5CDD505-2E9C-101B-9397-08002B2CF9AE}" pid="3" name="UserName">
    <vt:lpwstr>w.a.lee</vt:lpwstr>
  </property>
  <property fmtid="{D5CDD505-2E9C-101B-9397-08002B2CF9AE}" pid="4" name="ComputerName">
    <vt:lpwstr>MW7ZKKIP9LROPZ</vt:lpwstr>
  </property>
  <property fmtid="{D5CDD505-2E9C-101B-9397-08002B2CF9AE}" pid="5" name="palette_size">
    <vt:lpwstr>6</vt:lpwstr>
  </property>
  <property fmtid="{D5CDD505-2E9C-101B-9397-08002B2CF9AE}" pid="6" name="GUIDE_C1L">
    <vt:lpwstr>35.87504</vt:lpwstr>
  </property>
  <property fmtid="{D5CDD505-2E9C-101B-9397-08002B2CF9AE}" pid="7" name="GUIDE_C1R">
    <vt:lpwstr>246.3307</vt:lpwstr>
  </property>
  <property fmtid="{D5CDD505-2E9C-101B-9397-08002B2CF9AE}" pid="8" name="GUIDE_C2L">
    <vt:lpwstr>254.8346</vt:lpwstr>
  </property>
  <property fmtid="{D5CDD505-2E9C-101B-9397-08002B2CF9AE}" pid="9" name="GUIDE_ML">
    <vt:lpwstr>355.748</vt:lpwstr>
  </property>
  <property fmtid="{D5CDD505-2E9C-101B-9397-08002B2CF9AE}" pid="10" name="GUIDE_MR">
    <vt:lpwstr>364.252</vt:lpwstr>
  </property>
  <property fmtid="{D5CDD505-2E9C-101B-9397-08002B2CF9AE}" pid="11" name="GUIDE_C2R">
    <vt:lpwstr>465.125</vt:lpwstr>
  </property>
  <property fmtid="{D5CDD505-2E9C-101B-9397-08002B2CF9AE}" pid="12" name="GUIDE_C3L">
    <vt:lpwstr>473.75</vt:lpwstr>
  </property>
  <property fmtid="{D5CDD505-2E9C-101B-9397-08002B2CF9AE}" pid="13" name="GUIDE_C3R">
    <vt:lpwstr>684.1251</vt:lpwstr>
  </property>
  <property fmtid="{D5CDD505-2E9C-101B-9397-08002B2CF9AE}" pid="14" name="GUIDE_GTL_R">
    <vt:lpwstr>688</vt:lpwstr>
  </property>
  <property fmtid="{D5CDD505-2E9C-101B-9397-08002B2CF9AE}" pid="15" name="GUIDE_R1">
    <vt:lpwstr>30.62504</vt:lpwstr>
  </property>
  <property fmtid="{D5CDD505-2E9C-101B-9397-08002B2CF9AE}" pid="16" name="GUIDE_R2">
    <vt:lpwstr>83.12504</vt:lpwstr>
  </property>
  <property fmtid="{D5CDD505-2E9C-101B-9397-08002B2CF9AE}" pid="17" name="GUIDE_R3">
    <vt:lpwstr>100.6645</vt:lpwstr>
  </property>
  <property fmtid="{D5CDD505-2E9C-101B-9397-08002B2CF9AE}" pid="18" name="GUIDE_R4">
    <vt:lpwstr>511.25</vt:lpwstr>
  </property>
</Properties>
</file>