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305" r:id="rId4"/>
    <p:sldId id="289" r:id="rId5"/>
    <p:sldId id="306" r:id="rId6"/>
    <p:sldId id="307" r:id="rId7"/>
    <p:sldId id="308" r:id="rId8"/>
    <p:sldId id="309" r:id="rId9"/>
    <p:sldId id="310" r:id="rId10"/>
    <p:sldId id="29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4" r:id="rId20"/>
    <p:sldId id="325" r:id="rId21"/>
    <p:sldId id="319" r:id="rId22"/>
    <p:sldId id="327" r:id="rId23"/>
    <p:sldId id="320" r:id="rId24"/>
    <p:sldId id="328" r:id="rId25"/>
    <p:sldId id="304" r:id="rId26"/>
    <p:sldId id="321" r:id="rId27"/>
    <p:sldId id="322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tx1"/>
      </a:buClr>
      <a:buFont typeface="Wingdings" pitchFamily="2" charset="2"/>
      <a:defRPr sz="2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2949" autoAdjust="0"/>
  </p:normalViewPr>
  <p:slideViewPr>
    <p:cSldViewPr>
      <p:cViewPr>
        <p:scale>
          <a:sx n="100" d="100"/>
          <a:sy n="100" d="100"/>
        </p:scale>
        <p:origin x="-294" y="126"/>
      </p:cViewPr>
      <p:guideLst>
        <p:guide orient="horz" pos="2160"/>
        <p:guide pos="1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ea typeface="宋体" pitchFamily="2" charset="-122"/>
              </a:defRPr>
            </a:lvl1pPr>
          </a:lstStyle>
          <a:p>
            <a:fld id="{341E68DA-DC5C-49FE-986A-A16A3716F1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D904C-89C1-4D93-819C-920BFC30C8D5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32647-94C2-4A92-874B-AFF084A9C7A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3541E-AC2A-42D3-9899-AA50F081DAD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3541E-AC2A-42D3-9899-AA50F081DADA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3541E-AC2A-42D3-9899-AA50F081DADA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C6730-6A7A-40EA-B6F3-1B599A14541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C6730-6A7A-40EA-B6F3-1B599A145412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C6730-6A7A-40EA-B6F3-1B599A14541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C6730-6A7A-40EA-B6F3-1B599A145412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C6730-6A7A-40EA-B6F3-1B599A14541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99B68-2DD5-422E-AD66-8EF65F05E0DF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462338"/>
          </a:xfrm>
          <a:prstGeom prst="rect">
            <a:avLst/>
          </a:prstGeom>
          <a:noFill/>
        </p:spPr>
      </p:pic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3433763"/>
            <a:ext cx="9144000" cy="3424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430463" y="4868863"/>
            <a:ext cx="6216650" cy="1143000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46338" y="6046788"/>
            <a:ext cx="6216650" cy="536575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" y="2149475"/>
            <a:ext cx="3821113" cy="1885950"/>
          </a:xfrm>
          <a:prstGeom prst="rect">
            <a:avLst/>
          </a:prstGeom>
          <a:noFill/>
        </p:spPr>
      </p:pic>
      <p:sp>
        <p:nvSpPr>
          <p:cNvPr id="78855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B270DE-C3A7-4266-ABA3-E9241B0751B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8163" y="623888"/>
            <a:ext cx="2009775" cy="5383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4075" y="623888"/>
            <a:ext cx="5881688" cy="538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3700A-7891-4C70-B8A4-829B40AEAA3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CB0065-517B-49A4-91F1-08CBB14C87A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E5E9C5-06A4-46CD-AF2A-0C328AE8ED1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4075" y="1893888"/>
            <a:ext cx="3944938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1413" y="1893888"/>
            <a:ext cx="3946525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C2140D-83D9-4E57-9231-AC37CA3E2F8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460AF6-E608-4C54-BD4F-23392C9BA46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6D500-5F96-43FD-90AB-125ABF3098E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FF0031-4910-4730-98F2-9CE177B2C7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3A5B7D-42F8-48EB-875F-C2DE98D691F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5493F8-BFD5-4DEC-A59F-63264A80E0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C Banner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7827" name="Picture 3" descr="accenture_whit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0663" y="1089025"/>
            <a:ext cx="1855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96125" y="0"/>
            <a:ext cx="2047875" cy="1751013"/>
          </a:xfrm>
          <a:prstGeom prst="rect">
            <a:avLst/>
          </a:prstGeom>
          <a:noFill/>
        </p:spPr>
      </p:pic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4075" y="1893888"/>
            <a:ext cx="8043863" cy="411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69163" y="65262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 sz="1000">
                <a:ea typeface="宋体" pitchFamily="2" charset="-122"/>
              </a:defRPr>
            </a:lvl1pPr>
          </a:lstStyle>
          <a:p>
            <a:fld id="{4DD6FA64-CA83-4F44-BA1A-93375B64DC5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570163" y="623888"/>
            <a:ext cx="4465637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78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7000" y="6327775"/>
            <a:ext cx="876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ea typeface="宋体" pitchFamily="2" charset="-122"/>
              </a:defRPr>
            </a:lvl1pPr>
          </a:lstStyle>
          <a:p>
            <a:r>
              <a:rPr lang="en-US" altLang="zh-CN" smtClean="0"/>
              <a:t>Copyright © 2013 Accenture All Rights Reserved.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 © 2013 Accenture All Rights Reserved. Accenture, its logo, and Accenture High Performance Delivered are trademarks of Accenture.</a:t>
            </a:r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0463" y="4868863"/>
            <a:ext cx="6216650" cy="722312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Oracle JVM GC Tuning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5734050"/>
            <a:ext cx="6216650" cy="503238"/>
          </a:xfrm>
        </p:spPr>
        <p:txBody>
          <a:bodyPr/>
          <a:lstStyle/>
          <a:p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Serial Collector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Use single thread.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More </a:t>
            </a:r>
            <a:r>
              <a:rPr lang="en-US" sz="1800" dirty="0" smtClean="0"/>
              <a:t>efficient since no communication overhead between </a:t>
            </a:r>
            <a:r>
              <a:rPr lang="en-US" sz="1800" dirty="0"/>
              <a:t>threads.</a:t>
            </a:r>
            <a:endParaRPr lang="en-US" altLang="zh-CN" sz="1800" dirty="0"/>
          </a:p>
          <a:p>
            <a:pPr lvl="1"/>
            <a:r>
              <a:rPr lang="en-US" sz="1800" dirty="0" smtClean="0"/>
              <a:t>Best-suited </a:t>
            </a:r>
            <a:r>
              <a:rPr lang="en-US" sz="1800" dirty="0"/>
              <a:t>to single processor </a:t>
            </a:r>
            <a:r>
              <a:rPr lang="en-US" sz="1800" dirty="0" smtClean="0"/>
              <a:t>machines with small data.</a:t>
            </a:r>
          </a:p>
          <a:p>
            <a:pPr lvl="1"/>
            <a:r>
              <a:rPr lang="en-US" sz="1800" dirty="0"/>
              <a:t>E</a:t>
            </a:r>
            <a:r>
              <a:rPr lang="en-US" sz="1800" dirty="0" smtClean="0"/>
              <a:t>nabled with the option -XX:+</a:t>
            </a:r>
            <a:r>
              <a:rPr lang="en-US" sz="1800" dirty="0" err="1" smtClean="0"/>
              <a:t>UseSerialGC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Log message: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</a:p>
          <a:p>
            <a:pPr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 [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DefNew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78336K-&gt;8704K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(78336K), 0.0399596 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138658K-&gt;135420K(252416K), 0.0399904 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[Times: user=0.05 sys=0.00, real=0.04 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[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 [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DefNew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78336K-&gt;8703K(78336K), 0.0468350 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][Tenured: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195971K-&gt;196151K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(196160K), 0.0071836 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205052K-&gt;204675K(274496K), [Perm : 2493K-&gt;2493K(21248K)], 0.0546892 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[Times: user=0.02 sys=0.03, real=0.05 </a:t>
            </a:r>
            <a:r>
              <a:rPr lang="en-US" altLang="zh-CN" sz="1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endParaRPr lang="en-US" altLang="zh-CN" sz="1400" dirty="0"/>
          </a:p>
          <a:p>
            <a:endParaRPr lang="en-US" altLang="zh-CN" sz="2200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Serial Collector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Use serial collector when: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Application has small data set (less than 100M)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Single CPU core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No requirement for pause time</a:t>
            </a:r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2200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Parallel Collector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Multi-threads are use to speed up GC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 Enabled with options: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 “</a:t>
            </a:r>
            <a:r>
              <a:rPr lang="en-US" sz="1400" dirty="0" smtClean="0"/>
              <a:t>-XX:+</a:t>
            </a:r>
            <a:r>
              <a:rPr lang="en-US" sz="1400" dirty="0" err="1" smtClean="0"/>
              <a:t>UseParallelGC</a:t>
            </a:r>
            <a:r>
              <a:rPr lang="en-US" sz="1400" dirty="0" smtClean="0"/>
              <a:t>”  - only minor GC</a:t>
            </a:r>
          </a:p>
          <a:p>
            <a:pPr lvl="2"/>
            <a:r>
              <a:rPr lang="en-US" sz="1400" dirty="0" smtClean="0"/>
              <a:t>“-XX:+</a:t>
            </a:r>
            <a:r>
              <a:rPr lang="en-US" sz="1400" dirty="0" err="1" smtClean="0"/>
              <a:t>UseParallelOldGC</a:t>
            </a:r>
            <a:r>
              <a:rPr lang="en-US" sz="1400" dirty="0" smtClean="0"/>
              <a:t> - both minor and major GC</a:t>
            </a:r>
            <a:endParaRPr lang="en-US" altLang="zh-CN" sz="1400" dirty="0" smtClean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Use the “</a:t>
            </a:r>
            <a:r>
              <a:rPr lang="en-US" sz="1800" dirty="0" err="1" smtClean="0"/>
              <a:t>XX:ParallelGCThreads</a:t>
            </a:r>
            <a:r>
              <a:rPr lang="en-US" sz="1800" dirty="0" smtClean="0"/>
              <a:t>=&lt;N&gt;” to set numbers of threads.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Higher - Higher throughput and shorter pause time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Lower – Lower </a:t>
            </a:r>
            <a:r>
              <a:rPr lang="en-US" sz="1400" dirty="0" smtClean="0"/>
              <a:t>fragmentation effect (during promotion from young to tenured)</a:t>
            </a:r>
            <a:endParaRPr lang="en-US" altLang="zh-CN" sz="1400" dirty="0" smtClean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Log messages</a:t>
            </a:r>
          </a:p>
          <a:p>
            <a:r>
              <a:rPr lang="en-US" altLang="zh-CN" sz="1400" dirty="0" smtClean="0"/>
              <a:t>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>
                <a:solidFill>
                  <a:srgbClr val="FF0000"/>
                </a:solidFill>
              </a:rPr>
              <a:t>: 130560K-&gt;10870K</a:t>
            </a:r>
            <a:r>
              <a:rPr lang="en-US" altLang="zh-CN" sz="1400" dirty="0" smtClean="0"/>
              <a:t>(141440K)] 257500K-&gt;256752K(418432K), 0.0424194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</a:t>
            </a:r>
            <a:r>
              <a:rPr lang="en-US" altLang="zh-CN" sz="1400" dirty="0" smtClean="0">
                <a:solidFill>
                  <a:srgbClr val="FF0000"/>
                </a:solidFill>
              </a:rPr>
              <a:t>user=0.06 sys=0.11, real=0.04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secs</a:t>
            </a:r>
            <a:r>
              <a:rPr lang="en-US" altLang="zh-CN" sz="1400" dirty="0" smtClean="0"/>
              <a:t>] </a:t>
            </a:r>
          </a:p>
          <a:p>
            <a:r>
              <a:rPr lang="en-US" altLang="zh-CN" sz="1400" dirty="0" smtClean="0"/>
              <a:t>[Full 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10870K-&gt;0K(141440K)] [</a:t>
            </a:r>
            <a:r>
              <a:rPr lang="en-US" altLang="zh-CN" sz="1400" dirty="0" err="1" smtClean="0"/>
              <a:t>ParOldGen</a:t>
            </a:r>
            <a:r>
              <a:rPr lang="en-US" altLang="zh-CN" sz="1400" dirty="0" smtClean="0"/>
              <a:t>: </a:t>
            </a:r>
            <a:r>
              <a:rPr lang="en-US" altLang="zh-CN" sz="1400" dirty="0" smtClean="0">
                <a:solidFill>
                  <a:srgbClr val="FF0000"/>
                </a:solidFill>
              </a:rPr>
              <a:t>245881K-&gt;256631K</a:t>
            </a:r>
            <a:r>
              <a:rPr lang="en-US" altLang="zh-CN" sz="1400" dirty="0" smtClean="0"/>
              <a:t>(492352K)] 256752K-&gt;256631K(633792K) [</a:t>
            </a:r>
            <a:r>
              <a:rPr lang="en-US" altLang="zh-CN" sz="1400" dirty="0" err="1" smtClean="0"/>
              <a:t>PSPermGen</a:t>
            </a:r>
            <a:r>
              <a:rPr lang="en-US" altLang="zh-CN" sz="1400" dirty="0" smtClean="0"/>
              <a:t>: 2675K-&gt;2675K(21248K)], 0.0206622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user=0.03 sys=0.00, real=0.02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  <a:endParaRPr lang="en-US" altLang="zh-CN" sz="1400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Parallel Collector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Use parallel collector when: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Multi-processors are available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Throughput is more important than pause time</a:t>
            </a:r>
            <a:endParaRPr lang="en-US" altLang="zh-CN" sz="1400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Concurrent Collector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Minor GC is the same as parallel collector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Designed for shorter pause time for major GC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Enabled with “</a:t>
            </a:r>
            <a:r>
              <a:rPr lang="en-US" sz="1800" dirty="0" smtClean="0"/>
              <a:t>-XX:+</a:t>
            </a:r>
            <a:r>
              <a:rPr lang="en-US" sz="1800" dirty="0" err="1" smtClean="0"/>
              <a:t>UseConcMarkSweepGC</a:t>
            </a:r>
            <a:r>
              <a:rPr lang="en-US" altLang="zh-CN" sz="1800" dirty="0" smtClean="0">
                <a:ea typeface="宋体" pitchFamily="2" charset="-122"/>
              </a:rPr>
              <a:t>” option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GC life cycle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Initial mark pause - mark objects that are reachable from root directly</a:t>
            </a:r>
          </a:p>
          <a:p>
            <a:pPr lvl="2"/>
            <a:r>
              <a:rPr lang="en-US" sz="1400" dirty="0" smtClean="0"/>
              <a:t>Concurrent tracing - </a:t>
            </a:r>
            <a:r>
              <a:rPr lang="en-US" altLang="zh-CN" sz="1400" dirty="0" smtClean="0">
                <a:ea typeface="宋体" pitchFamily="2" charset="-122"/>
              </a:rPr>
              <a:t>Trace all reachable objects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Concurrent pre-clean – Prepare for remark pause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Remark pause -  find the missed unreachable objects 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Concurrent sweeping - collect the unreachable objects</a:t>
            </a:r>
          </a:p>
          <a:p>
            <a:pPr lvl="2"/>
            <a:r>
              <a:rPr lang="en-US" sz="1400" dirty="0" smtClean="0"/>
              <a:t>Concurrent r</a:t>
            </a:r>
            <a:r>
              <a:rPr lang="en-US" altLang="zh-CN" sz="1400" dirty="0" smtClean="0">
                <a:ea typeface="宋体" pitchFamily="2" charset="-122"/>
              </a:rPr>
              <a:t>eset  - prepare for next GC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No compaction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Concurrent Collector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Log messages:</a:t>
            </a:r>
          </a:p>
          <a:p>
            <a:pPr lvl="2"/>
            <a:r>
              <a:rPr lang="en-US" altLang="zh-CN" sz="1400" dirty="0" smtClean="0"/>
              <a:t>[GC [1 </a:t>
            </a:r>
            <a:r>
              <a:rPr lang="en-US" altLang="zh-CN" sz="1400" dirty="0" smtClean="0">
                <a:solidFill>
                  <a:srgbClr val="FF0000"/>
                </a:solidFill>
              </a:rPr>
              <a:t>CMS-initial-mark</a:t>
            </a:r>
            <a:r>
              <a:rPr lang="en-US" altLang="zh-CN" sz="1400" dirty="0" smtClean="0"/>
              <a:t>: </a:t>
            </a:r>
            <a:r>
              <a:rPr lang="en-US" altLang="zh-CN" sz="1400" dirty="0" smtClean="0">
                <a:solidFill>
                  <a:srgbClr val="FF0000"/>
                </a:solidFill>
              </a:rPr>
              <a:t>472489K</a:t>
            </a:r>
            <a:r>
              <a:rPr lang="en-US" altLang="zh-CN" sz="1400" dirty="0" smtClean="0"/>
              <a:t>(</a:t>
            </a:r>
            <a:r>
              <a:rPr lang="en-US" altLang="zh-CN" sz="1400" dirty="0" smtClean="0">
                <a:solidFill>
                  <a:srgbClr val="FF0000"/>
                </a:solidFill>
              </a:rPr>
              <a:t>557220</a:t>
            </a:r>
            <a:r>
              <a:rPr lang="en-US" altLang="zh-CN" sz="1400" dirty="0" smtClean="0"/>
              <a:t>K)] 481284K(635556K), 0.0000690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user=0.00 sys=0.00, real=0.00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lvl="2"/>
            <a:r>
              <a:rPr lang="en-US" altLang="zh-CN" sz="1400" dirty="0" smtClean="0"/>
              <a:t>[CMS-</a:t>
            </a:r>
            <a:r>
              <a:rPr lang="en-US" altLang="zh-CN" sz="1400" dirty="0" smtClean="0">
                <a:solidFill>
                  <a:srgbClr val="FF0000"/>
                </a:solidFill>
              </a:rPr>
              <a:t>concurrent-mark</a:t>
            </a:r>
            <a:r>
              <a:rPr lang="en-US" altLang="zh-CN" sz="1400" dirty="0" smtClean="0"/>
              <a:t>: 0.013/0.013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real=0.01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lvl="2"/>
            <a:r>
              <a:rPr lang="en-US" altLang="zh-CN" sz="1400" dirty="0" smtClean="0"/>
              <a:t>[CMS-</a:t>
            </a:r>
            <a:r>
              <a:rPr lang="en-US" altLang="zh-CN" sz="1400" dirty="0" smtClean="0">
                <a:solidFill>
                  <a:srgbClr val="FF0000"/>
                </a:solidFill>
              </a:rPr>
              <a:t>concurrent-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preclean</a:t>
            </a:r>
            <a:r>
              <a:rPr lang="en-US" altLang="zh-CN" sz="1400" dirty="0" smtClean="0"/>
              <a:t>: 0.001/0.001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user=0.00 sys=0.00, real=0.00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lvl="2"/>
            <a:r>
              <a:rPr lang="en-US" altLang="zh-CN" sz="1400" dirty="0" smtClean="0"/>
              <a:t>[GC[YG occupancy: 9983 K (78336 K)][Rescan (parallel) , 0.0002518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][weak refs processing, 0.0000112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][scrub string table, 0.0000253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[1 </a:t>
            </a:r>
            <a:r>
              <a:rPr lang="en-US" altLang="zh-CN" sz="1400" dirty="0" smtClean="0">
                <a:solidFill>
                  <a:srgbClr val="FF0000"/>
                </a:solidFill>
              </a:rPr>
              <a:t>CMS-remark</a:t>
            </a:r>
            <a:r>
              <a:rPr lang="en-US" altLang="zh-CN" sz="1400" dirty="0" smtClean="0"/>
              <a:t>: 472489K(557220K)] 482473K(635556K), 0.0003239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user=0.00 sys=0.00, real=0.00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lvl="2"/>
            <a:r>
              <a:rPr lang="en-US" altLang="zh-CN" sz="1400" dirty="0" smtClean="0"/>
              <a:t>[CMS-</a:t>
            </a:r>
            <a:r>
              <a:rPr lang="en-US" altLang="zh-CN" sz="1400" dirty="0" smtClean="0">
                <a:solidFill>
                  <a:srgbClr val="FF0000"/>
                </a:solidFill>
              </a:rPr>
              <a:t>concurrent-sweep</a:t>
            </a:r>
            <a:r>
              <a:rPr lang="en-US" altLang="zh-CN" sz="1400" dirty="0" smtClean="0"/>
              <a:t>: 0.001/0.001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user=0.00 sys=0.00, real=0.00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lvl="2"/>
            <a:r>
              <a:rPr lang="en-US" altLang="zh-CN" sz="1400" dirty="0" smtClean="0"/>
              <a:t>[CMS-</a:t>
            </a:r>
            <a:r>
              <a:rPr lang="en-US" altLang="zh-CN" sz="1400" dirty="0" smtClean="0">
                <a:solidFill>
                  <a:srgbClr val="FF0000"/>
                </a:solidFill>
              </a:rPr>
              <a:t>concurrent-reset</a:t>
            </a:r>
            <a:r>
              <a:rPr lang="en-US" altLang="zh-CN" sz="1400" dirty="0" smtClean="0"/>
              <a:t>: 0.004/0.004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user=0.00 sys=0.00, real=0.00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  <a:endParaRPr lang="en-US" altLang="zh-CN" sz="1400" dirty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Concurrent Collector</a:t>
            </a:r>
          </a:p>
          <a:p>
            <a:pPr lvl="1"/>
            <a:r>
              <a:rPr lang="en-US" sz="2000" dirty="0" smtClean="0"/>
              <a:t>Failure</a:t>
            </a:r>
            <a:endParaRPr lang="en-US" altLang="zh-CN" sz="1800" b="1" dirty="0">
              <a:ea typeface="宋体" pitchFamily="2" charset="-122"/>
            </a:endParaRP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Happen when GC cannot be finished before tenured is full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Application threads are stopped until GC is completed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JVM start GC base on recent history to prevent failure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Adjust  </a:t>
            </a:r>
            <a:r>
              <a:rPr lang="en-US" sz="1400" dirty="0" smtClean="0"/>
              <a:t>-</a:t>
            </a:r>
            <a:r>
              <a:rPr lang="en-US" sz="1400" dirty="0" err="1" smtClean="0"/>
              <a:t>XX:CMSInitiatingOccupancyFraction</a:t>
            </a:r>
            <a:r>
              <a:rPr lang="en-US" sz="1400" dirty="0" smtClean="0"/>
              <a:t>=&lt;N&gt; if failure happen often</a:t>
            </a:r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pPr lvl="1"/>
            <a:r>
              <a:rPr lang="en-US" sz="2000" dirty="0" smtClean="0"/>
              <a:t>Incremental Mode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It can reduce pause time by dived work into small chunks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It also work for machine with 1 or 2 processors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Enabled with “-XX:+</a:t>
            </a:r>
            <a:r>
              <a:rPr lang="en-US" altLang="zh-CN" sz="1400" dirty="0" err="1" smtClean="0">
                <a:ea typeface="宋体" pitchFamily="2" charset="-122"/>
              </a:rPr>
              <a:t>CMSIncrementalMode</a:t>
            </a:r>
            <a:r>
              <a:rPr lang="en-US" altLang="zh-CN" sz="1400" dirty="0" smtClean="0">
                <a:ea typeface="宋体" pitchFamily="2" charset="-122"/>
              </a:rPr>
              <a:t>” option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Use “-</a:t>
            </a:r>
            <a:r>
              <a:rPr lang="en-US" altLang="zh-CN" sz="1400" dirty="0" err="1" smtClean="0">
                <a:ea typeface="宋体" pitchFamily="2" charset="-122"/>
              </a:rPr>
              <a:t>XX:CMSIncrementalDutyCycle</a:t>
            </a:r>
            <a:r>
              <a:rPr lang="en-US" altLang="zh-CN" sz="1400" dirty="0" smtClean="0">
                <a:ea typeface="宋体" pitchFamily="2" charset="-122"/>
              </a:rPr>
              <a:t>=&lt;N&gt;” to control the time can be used between 2 minor GC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Concurrent Collector</a:t>
            </a:r>
          </a:p>
          <a:p>
            <a:pPr lvl="1"/>
            <a:r>
              <a:rPr lang="en-US" sz="2000" dirty="0" smtClean="0"/>
              <a:t>Use concurrent collector when:</a:t>
            </a:r>
            <a:endParaRPr lang="en-US" altLang="zh-CN" sz="1800" b="1" dirty="0">
              <a:ea typeface="宋体" pitchFamily="2" charset="-122"/>
            </a:endParaRP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Pause time is more important than throughput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The application has a large data set for long live objects</a:t>
            </a:r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Garbage-First(G1) Collector</a:t>
            </a:r>
          </a:p>
          <a:p>
            <a:pPr lvl="1"/>
            <a:r>
              <a:rPr lang="en-US" sz="2000" dirty="0" smtClean="0"/>
              <a:t>Available when JDK 1.7 update 4 was released.</a:t>
            </a:r>
          </a:p>
          <a:p>
            <a:pPr lvl="1"/>
            <a:r>
              <a:rPr lang="en-US" sz="2000" dirty="0" smtClean="0"/>
              <a:t>It meets pause time goals with high probability, while achieving high throughput</a:t>
            </a:r>
          </a:p>
          <a:p>
            <a:pPr lvl="1"/>
            <a:r>
              <a:rPr lang="en-US" altLang="zh-CN" sz="2000" dirty="0" smtClean="0"/>
              <a:t>The heap is partitioned into a set of equal-sized heap regions</a:t>
            </a:r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altLang="zh-CN" sz="1800" b="1" dirty="0">
              <a:ea typeface="宋体" pitchFamily="2" charset="-122"/>
            </a:endParaRPr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pPr lvl="2"/>
            <a:endParaRPr lang="en-US" sz="16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00050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Garbage-First(G1) Collector</a:t>
            </a:r>
          </a:p>
          <a:p>
            <a:pPr lvl="1"/>
            <a:r>
              <a:rPr lang="en-US" sz="2000" dirty="0" smtClean="0"/>
              <a:t>Young generation GC steps</a:t>
            </a:r>
          </a:p>
          <a:p>
            <a:pPr lvl="2">
              <a:buNone/>
            </a:pPr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altLang="zh-CN" sz="1800" b="1" dirty="0">
              <a:ea typeface="宋体" pitchFamily="2" charset="-122"/>
            </a:endParaRPr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pPr lvl="2"/>
            <a:endParaRPr lang="en-US" sz="16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86058"/>
            <a:ext cx="2333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714620"/>
            <a:ext cx="2428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2857496"/>
            <a:ext cx="2333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5357826"/>
            <a:ext cx="2181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 Agendia</a:t>
            </a:r>
          </a:p>
        </p:txBody>
      </p:sp>
      <p:sp>
        <p:nvSpPr>
          <p:cNvPr id="80957" name="Rectangle 61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6381750" cy="4113212"/>
          </a:xfrm>
        </p:spPr>
        <p:txBody>
          <a:bodyPr/>
          <a:lstStyle/>
          <a:p>
            <a:r>
              <a:rPr lang="en-US" altLang="zh-CN" sz="2200" b="1" dirty="0">
                <a:ea typeface="宋体" pitchFamily="2" charset="-122"/>
              </a:rPr>
              <a:t>Tuning Measurement</a:t>
            </a:r>
          </a:p>
          <a:p>
            <a:r>
              <a:rPr lang="en-US" altLang="zh-CN" sz="2200" b="1" dirty="0">
                <a:ea typeface="宋体" pitchFamily="2" charset="-122"/>
              </a:rPr>
              <a:t>Memory Generations</a:t>
            </a:r>
          </a:p>
          <a:p>
            <a:r>
              <a:rPr lang="en-US" altLang="zh-CN" sz="2200" b="1" dirty="0">
                <a:ea typeface="宋体" pitchFamily="2" charset="-122"/>
              </a:rPr>
              <a:t>Collectors</a:t>
            </a:r>
          </a:p>
          <a:p>
            <a:r>
              <a:rPr lang="en-US" altLang="zh-CN" sz="2200" b="1" dirty="0" err="1" smtClean="0">
                <a:ea typeface="宋体" pitchFamily="2" charset="-122"/>
              </a:rPr>
              <a:t>JConsole</a:t>
            </a:r>
            <a:endParaRPr lang="en-US" altLang="zh-CN" sz="2200" b="1" dirty="0">
              <a:ea typeface="宋体" pitchFamily="2" charset="-122"/>
            </a:endParaRPr>
          </a:p>
          <a:p>
            <a:endParaRPr lang="en-US" altLang="zh-CN" sz="2200" b="1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Garbage-First(G1) Collector</a:t>
            </a:r>
          </a:p>
          <a:p>
            <a:pPr lvl="1"/>
            <a:r>
              <a:rPr lang="en-US" sz="2000" dirty="0" smtClean="0"/>
              <a:t>Tenured generation GC steps</a:t>
            </a:r>
          </a:p>
          <a:p>
            <a:pPr lvl="2">
              <a:buNone/>
            </a:pPr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altLang="zh-CN" sz="1800" b="1" dirty="0">
              <a:ea typeface="宋体" pitchFamily="2" charset="-122"/>
            </a:endParaRPr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pPr lvl="2"/>
            <a:endParaRPr lang="en-US" sz="16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500702"/>
            <a:ext cx="2181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 bwMode="auto">
          <a:xfrm>
            <a:off x="0" y="3214686"/>
            <a:ext cx="1785918" cy="2857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1100" b="1" dirty="0" smtClean="0"/>
              <a:t>Initial Marking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500439"/>
            <a:ext cx="1714479" cy="171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 bwMode="auto">
          <a:xfrm>
            <a:off x="1714480" y="3214686"/>
            <a:ext cx="1785918" cy="2857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1100" b="1" dirty="0" smtClean="0"/>
              <a:t>Concurrent Marking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428992" y="3214686"/>
            <a:ext cx="1785918" cy="2857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1100" b="1" dirty="0" smtClean="0"/>
              <a:t>Remark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3500438"/>
            <a:ext cx="170751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 bwMode="auto">
          <a:xfrm>
            <a:off x="5429256" y="3214686"/>
            <a:ext cx="1785918" cy="2857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1100" b="1" dirty="0" smtClean="0"/>
              <a:t>Copying/Cleanup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215206" y="3214686"/>
            <a:ext cx="1785918" cy="2857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1100" b="1" dirty="0" smtClean="0"/>
              <a:t>End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9" y="3500438"/>
            <a:ext cx="1785950" cy="177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174" y="3500438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85919" y="3500439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Garbage-First(G1) Collector</a:t>
            </a:r>
          </a:p>
          <a:p>
            <a:pPr lvl="1"/>
            <a:r>
              <a:rPr lang="en-US" sz="2000" dirty="0" smtClean="0"/>
              <a:t>Log messages</a:t>
            </a:r>
          </a:p>
          <a:p>
            <a:pPr lvl="2"/>
            <a:r>
              <a:rPr lang="en-US" altLang="zh-CN" sz="1000" dirty="0" smtClean="0"/>
              <a:t>[Ext Root Scanning (ms):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Avg</a:t>
            </a:r>
            <a:r>
              <a:rPr lang="en-US" altLang="zh-CN" sz="1000" dirty="0" smtClean="0">
                <a:solidFill>
                  <a:srgbClr val="FF0000"/>
                </a:solidFill>
              </a:rPr>
              <a:t>: 1.7 Min: 0.0 Max: 3.7</a:t>
            </a:r>
            <a:r>
              <a:rPr lang="en-US" altLang="zh-CN" sz="1000" dirty="0" smtClean="0"/>
              <a:t> Diff: 3.7] [Eden: 818M(818M)-&gt;0B(714M) Survivors: 0B-&gt;104M Heap: 836M(4096M)-&gt;409M(4096M)]</a:t>
            </a:r>
          </a:p>
          <a:p>
            <a:pPr lvl="2"/>
            <a:r>
              <a:rPr lang="en-US" altLang="zh-CN" sz="1000" dirty="0" smtClean="0"/>
              <a:t>1.729: [GC pause (young) </a:t>
            </a:r>
            <a:r>
              <a:rPr lang="en-US" altLang="zh-CN" sz="1000" dirty="0" smtClean="0">
                <a:solidFill>
                  <a:srgbClr val="FF0000"/>
                </a:solidFill>
              </a:rPr>
              <a:t>46M-&gt;35M</a:t>
            </a:r>
            <a:r>
              <a:rPr lang="en-US" altLang="zh-CN" sz="1000" dirty="0" smtClean="0"/>
              <a:t>(1332M), </a:t>
            </a:r>
            <a:r>
              <a:rPr lang="en-US" altLang="zh-CN" sz="1000" dirty="0" smtClean="0">
                <a:solidFill>
                  <a:srgbClr val="FF0000"/>
                </a:solidFill>
              </a:rPr>
              <a:t>0.0310029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secs</a:t>
            </a:r>
            <a:r>
              <a:rPr lang="en-US" altLang="zh-CN" sz="1000" dirty="0" smtClean="0"/>
              <a:t>]</a:t>
            </a:r>
            <a:endParaRPr lang="en-US" altLang="zh-CN" sz="1000" dirty="0"/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Garbage-First(G1) Collector</a:t>
            </a:r>
          </a:p>
          <a:p>
            <a:pPr lvl="1"/>
            <a:r>
              <a:rPr lang="en-US" sz="2000" dirty="0" smtClean="0"/>
              <a:t>Evacuation failure</a:t>
            </a:r>
          </a:p>
          <a:p>
            <a:pPr lvl="2"/>
            <a:r>
              <a:rPr lang="en-US" sz="1400" dirty="0" smtClean="0"/>
              <a:t>A promotion failure that happens when a JVM runs out of heap regions</a:t>
            </a:r>
          </a:p>
          <a:p>
            <a:pPr lvl="2"/>
            <a:r>
              <a:rPr lang="en-US" sz="1400" dirty="0" smtClean="0"/>
              <a:t>“to-space overflow” will be shown in log when it happen</a:t>
            </a:r>
          </a:p>
          <a:p>
            <a:pPr lvl="2"/>
            <a:r>
              <a:rPr lang="en-US" sz="1400" dirty="0" smtClean="0"/>
              <a:t>It will happen for either survivors and promoted objects</a:t>
            </a:r>
          </a:p>
          <a:p>
            <a:pPr lvl="2"/>
            <a:r>
              <a:rPr lang="en-US" sz="1400" dirty="0" smtClean="0"/>
              <a:t>Increase -XX:G1ReservePercent to increase the reserved memory.</a:t>
            </a:r>
          </a:p>
          <a:p>
            <a:pPr lvl="1"/>
            <a:r>
              <a:rPr lang="en-US" sz="2000" dirty="0" smtClean="0"/>
              <a:t>Best practice</a:t>
            </a:r>
          </a:p>
          <a:p>
            <a:pPr lvl="2"/>
            <a:r>
              <a:rPr lang="en-US" sz="1400" dirty="0" smtClean="0"/>
              <a:t>Do not set young generation size via -</a:t>
            </a:r>
            <a:r>
              <a:rPr lang="en-US" sz="1400" dirty="0" err="1" smtClean="0"/>
              <a:t>Xmn</a:t>
            </a:r>
            <a:endParaRPr lang="en-US" sz="1400" dirty="0" smtClean="0"/>
          </a:p>
          <a:p>
            <a:pPr lvl="2"/>
            <a:r>
              <a:rPr lang="en-US" sz="1400" dirty="0" smtClean="0"/>
              <a:t>Set </a:t>
            </a:r>
            <a:r>
              <a:rPr lang="en-US" sz="1400" dirty="0" err="1" smtClean="0"/>
              <a:t>XX:MaxGCPauseMillis</a:t>
            </a:r>
            <a:r>
              <a:rPr lang="en-US" sz="1400" dirty="0" smtClean="0"/>
              <a:t>= 90% * dead line</a:t>
            </a:r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altLang="zh-CN" sz="1800" b="1" dirty="0">
              <a:ea typeface="宋体" pitchFamily="2" charset="-122"/>
            </a:endParaRPr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Garbage-First(G1) Collector</a:t>
            </a:r>
          </a:p>
          <a:p>
            <a:pPr lvl="1"/>
            <a:r>
              <a:rPr lang="en-US" sz="2000" dirty="0" smtClean="0"/>
              <a:t>Options:</a:t>
            </a:r>
          </a:p>
          <a:p>
            <a:pPr lvl="2"/>
            <a:r>
              <a:rPr lang="en-US" sz="1400" dirty="0" smtClean="0"/>
              <a:t>-XX:+UseG1GC  - enable G1 collector</a:t>
            </a:r>
          </a:p>
          <a:p>
            <a:pPr lvl="2"/>
            <a:r>
              <a:rPr lang="en-US" sz="1400" dirty="0" smtClean="0"/>
              <a:t>-</a:t>
            </a:r>
            <a:r>
              <a:rPr lang="en-US" sz="1400" dirty="0" err="1" smtClean="0"/>
              <a:t>XX:MaxGCPauseMillis</a:t>
            </a:r>
            <a:r>
              <a:rPr lang="en-US" sz="1400" dirty="0" smtClean="0"/>
              <a:t>=&lt;n&gt;  - the goal of max pause time</a:t>
            </a:r>
          </a:p>
          <a:p>
            <a:pPr lvl="2"/>
            <a:r>
              <a:rPr lang="en-US" sz="1400" dirty="0" smtClean="0"/>
              <a:t>-</a:t>
            </a:r>
            <a:r>
              <a:rPr lang="en-US" sz="1400" dirty="0" err="1" smtClean="0"/>
              <a:t>XX:ConcGCThreads</a:t>
            </a:r>
            <a:r>
              <a:rPr lang="en-US" sz="1400" dirty="0" smtClean="0"/>
              <a:t>=&lt;n&gt; - no of threads for concurrent GC</a:t>
            </a:r>
          </a:p>
          <a:p>
            <a:pPr lvl="2"/>
            <a:r>
              <a:rPr lang="en-US" sz="1400" dirty="0" err="1" smtClean="0"/>
              <a:t>XX:InitiatingHeapOccupancyPercent</a:t>
            </a:r>
            <a:r>
              <a:rPr lang="en-US" sz="1400" dirty="0" smtClean="0"/>
              <a:t> =&lt;n&gt; - Percentage of the (entire) heap occupancy to start a concurrent GC cycle</a:t>
            </a:r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altLang="zh-CN" sz="1800" b="1" dirty="0">
              <a:ea typeface="宋体" pitchFamily="2" charset="-122"/>
            </a:endParaRPr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Collectors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sz="2400" dirty="0" smtClean="0"/>
              <a:t>Garbage-First(G1) Collector</a:t>
            </a:r>
          </a:p>
          <a:p>
            <a:pPr lvl="1"/>
            <a:r>
              <a:rPr lang="en-US" sz="2000" dirty="0" smtClean="0"/>
              <a:t>Compare with other collectors</a:t>
            </a:r>
          </a:p>
          <a:p>
            <a:pPr lvl="2"/>
            <a:r>
              <a:rPr lang="en-US" sz="1600" dirty="0" smtClean="0"/>
              <a:t>Footprint is bigger</a:t>
            </a:r>
          </a:p>
          <a:p>
            <a:pPr lvl="2"/>
            <a:r>
              <a:rPr lang="en-US" sz="1600" dirty="0" smtClean="0"/>
              <a:t>The size of young/tenured generation is </a:t>
            </a:r>
            <a:r>
              <a:rPr lang="en-US" sz="1600" dirty="0" err="1" smtClean="0"/>
              <a:t>dymamic</a:t>
            </a:r>
            <a:endParaRPr lang="en-US" sz="1600" dirty="0" smtClean="0"/>
          </a:p>
          <a:p>
            <a:pPr lvl="1"/>
            <a:r>
              <a:rPr lang="en-US" sz="2000" dirty="0" smtClean="0"/>
              <a:t>Compare with parallel collector</a:t>
            </a:r>
          </a:p>
          <a:p>
            <a:pPr lvl="2"/>
            <a:r>
              <a:rPr lang="en-US" sz="1400" dirty="0" smtClean="0"/>
              <a:t>Parallel collector – do compaction in the whole heap</a:t>
            </a:r>
          </a:p>
          <a:p>
            <a:pPr lvl="2"/>
            <a:r>
              <a:rPr lang="en-US" sz="1400" dirty="0" smtClean="0"/>
              <a:t>G1 collector – do compaction in the selected regions</a:t>
            </a:r>
            <a:endParaRPr lang="en-US" sz="1600" dirty="0" smtClean="0"/>
          </a:p>
          <a:p>
            <a:pPr lvl="1"/>
            <a:r>
              <a:rPr lang="en-US" sz="2000" dirty="0" smtClean="0"/>
              <a:t>Compare with concurrent collector</a:t>
            </a:r>
          </a:p>
          <a:p>
            <a:pPr lvl="2"/>
            <a:r>
              <a:rPr lang="en-US" sz="1400" dirty="0" smtClean="0"/>
              <a:t>Concurrent collector – no compaction</a:t>
            </a:r>
          </a:p>
          <a:p>
            <a:pPr lvl="2"/>
            <a:r>
              <a:rPr lang="en-US" sz="1400" dirty="0" smtClean="0"/>
              <a:t>G1 collector – Do compaction within the user defined pause times.</a:t>
            </a:r>
          </a:p>
          <a:p>
            <a:pPr lvl="1"/>
            <a:r>
              <a:rPr lang="en-US" sz="2000" dirty="0" smtClean="0"/>
              <a:t>Use G1 collector when: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The application has a very large data set(&gt;= 6G)</a:t>
            </a:r>
          </a:p>
          <a:p>
            <a:pPr lvl="2"/>
            <a:r>
              <a:rPr lang="en-US" sz="1400" dirty="0" smtClean="0"/>
              <a:t>The rate of object allocation rate or promotion varies significantly.</a:t>
            </a:r>
          </a:p>
          <a:p>
            <a:pPr lvl="2"/>
            <a:r>
              <a:rPr lang="en-US" sz="1400" dirty="0" smtClean="0"/>
              <a:t>The application need garbage collection or compaction pauses (&lt;= 0.5 second)</a:t>
            </a:r>
            <a:endParaRPr lang="en-US" altLang="zh-CN" sz="1400" dirty="0" smtClean="0">
              <a:ea typeface="宋体" pitchFamily="2" charset="-122"/>
            </a:endParaRPr>
          </a:p>
          <a:p>
            <a:pPr lvl="1"/>
            <a:endParaRPr lang="en-US" sz="2000" dirty="0" smtClean="0"/>
          </a:p>
          <a:p>
            <a:pPr lvl="1"/>
            <a:endParaRPr lang="en-US" altLang="zh-CN" sz="1800" b="1" dirty="0">
              <a:ea typeface="宋体" pitchFamily="2" charset="-122"/>
            </a:endParaRPr>
          </a:p>
          <a:p>
            <a:pPr lvl="2"/>
            <a:endParaRPr lang="en-US" altLang="zh-CN" sz="1400" dirty="0" smtClean="0">
              <a:ea typeface="宋体" pitchFamily="2" charset="-122"/>
            </a:endParaRP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JConsole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altLang="zh-CN" sz="2400" dirty="0" smtClean="0"/>
              <a:t>Start </a:t>
            </a:r>
            <a:r>
              <a:rPr lang="en-US" altLang="zh-CN" sz="2400" dirty="0" err="1" smtClean="0"/>
              <a:t>JConsole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Run {JDK}\bin\jconsole.exe</a:t>
            </a:r>
          </a:p>
          <a:p>
            <a:r>
              <a:rPr lang="en-US" altLang="zh-CN" sz="2400" dirty="0" smtClean="0"/>
              <a:t>Connect JVM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endParaRPr lang="en-US" altLang="zh-CN" sz="2000" dirty="0"/>
          </a:p>
          <a:p>
            <a:endParaRPr lang="en-US" altLang="zh-CN" sz="2200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143249"/>
            <a:ext cx="314327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JConsole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altLang="zh-CN" sz="2400" dirty="0" smtClean="0"/>
              <a:t>Memory monitoring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endParaRPr lang="en-US" altLang="zh-CN" sz="2000" dirty="0"/>
          </a:p>
          <a:p>
            <a:endParaRPr lang="en-US" altLang="zh-CN" sz="2200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3" y="2357430"/>
            <a:ext cx="5072098" cy="390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JConsole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534275" cy="4113212"/>
          </a:xfrm>
        </p:spPr>
        <p:txBody>
          <a:bodyPr/>
          <a:lstStyle/>
          <a:p>
            <a:r>
              <a:rPr lang="en-US" altLang="zh-CN" sz="2400" dirty="0" err="1" smtClean="0"/>
              <a:t>Mbeans</a:t>
            </a:r>
            <a:r>
              <a:rPr lang="en-US" altLang="zh-CN" sz="2400" dirty="0" smtClean="0"/>
              <a:t> for collectors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endParaRPr lang="en-US" altLang="zh-CN" sz="2000" dirty="0"/>
          </a:p>
          <a:p>
            <a:endParaRPr lang="en-US" altLang="zh-CN" sz="2200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0239" y="2428868"/>
            <a:ext cx="4886340" cy="396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altLang="zh-CN">
              <a:ea typeface="宋体" pitchFamily="2" charset="-122"/>
            </a:endParaRPr>
          </a:p>
          <a:p>
            <a:pPr algn="ctr">
              <a:buFontTx/>
              <a:buNone/>
            </a:pPr>
            <a:endParaRPr lang="en-US" altLang="zh-CN">
              <a:ea typeface="宋体" pitchFamily="2" charset="-122"/>
            </a:endParaRPr>
          </a:p>
          <a:p>
            <a:pPr algn="ctr">
              <a:buFontTx/>
              <a:buNone/>
            </a:pPr>
            <a:endParaRPr lang="en-US" altLang="zh-CN">
              <a:ea typeface="宋体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ea typeface="宋体" pitchFamily="2" charset="-122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Tuning Measurement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1" dirty="0">
                <a:ea typeface="宋体" pitchFamily="2" charset="-122"/>
              </a:rPr>
              <a:t>Throughput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Percentage of total </a:t>
            </a:r>
            <a:r>
              <a:rPr lang="en-US" altLang="zh-CN" sz="1800" dirty="0">
                <a:ea typeface="宋体" pitchFamily="2" charset="-122"/>
              </a:rPr>
              <a:t>time that is not spent in GC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Tested by client load </a:t>
            </a:r>
            <a:r>
              <a:rPr lang="en-US" altLang="zh-CN" sz="1800" dirty="0" smtClean="0">
                <a:ea typeface="宋体" pitchFamily="2" charset="-122"/>
              </a:rPr>
              <a:t>generator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Can be monitored by jconsole.exe</a:t>
            </a:r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2200" b="1" dirty="0">
                <a:ea typeface="宋体" pitchFamily="2" charset="-122"/>
              </a:rPr>
              <a:t>Pauses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The times when application does not response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Use -</a:t>
            </a:r>
            <a:r>
              <a:rPr lang="en-US" altLang="zh-CN" sz="1800" dirty="0" err="1">
                <a:ea typeface="宋体" pitchFamily="2" charset="-122"/>
              </a:rPr>
              <a:t>verbose:gc</a:t>
            </a:r>
            <a:r>
              <a:rPr lang="en-US" altLang="zh-CN" sz="1800" dirty="0">
                <a:ea typeface="宋体" pitchFamily="2" charset="-122"/>
              </a:rPr>
              <a:t>, -XX:+</a:t>
            </a:r>
            <a:r>
              <a:rPr lang="en-US" altLang="zh-CN" sz="1800" dirty="0" err="1" smtClean="0">
                <a:ea typeface="宋体" pitchFamily="2" charset="-122"/>
              </a:rPr>
              <a:t>PrintGCDetails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options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[GC [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DefNew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78336K-&gt;8704K(78336K),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0.0431954 </a:t>
            </a:r>
            <a:r>
              <a:rPr lang="en-US" altLang="zh-CN" sz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138658K-&gt;135420K(252416K),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0.0432194 </a:t>
            </a:r>
            <a:r>
              <a:rPr lang="en-US" altLang="zh-CN" sz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[Times: user=0.05 sys=0.00, real=0.04 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[GC [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DefNew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78336K-&gt;8703K(78336K),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0.0405186 </a:t>
            </a:r>
            <a:r>
              <a:rPr lang="en-US" altLang="zh-CN" sz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][Tenured: 195971K-&gt;196151K(196160K),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0.0086531 </a:t>
            </a:r>
            <a:r>
              <a:rPr lang="en-US" altLang="zh-CN" sz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205052K-&gt;204675K(274496K), [Perm : 2493K-&gt;2493K(21248K)],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0.0497288 </a:t>
            </a:r>
            <a:r>
              <a:rPr lang="en-US" altLang="zh-CN" sz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[Times: user=0.03 sys=0.02, real=0.05 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endParaRPr lang="en-US" altLang="zh-CN" sz="1200" dirty="0">
              <a:ea typeface="宋体" pitchFamily="2" charset="-122"/>
            </a:endParaRPr>
          </a:p>
          <a:p>
            <a:r>
              <a:rPr lang="en-US" altLang="zh-CN" sz="2200" b="1" dirty="0" smtClean="0">
                <a:ea typeface="宋体" pitchFamily="2" charset="-122"/>
              </a:rPr>
              <a:t>Footprint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The working set of a process 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Measured by OS tool (such as, task manager)</a:t>
            </a:r>
          </a:p>
          <a:p>
            <a:pPr lvl="1"/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Memory Generations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031038" cy="4113212"/>
          </a:xfrm>
        </p:spPr>
        <p:txBody>
          <a:bodyPr/>
          <a:lstStyle/>
          <a:p>
            <a:r>
              <a:rPr lang="en-US" altLang="zh-CN" sz="2200" b="1" dirty="0">
                <a:ea typeface="宋体" pitchFamily="2" charset="-122"/>
              </a:rPr>
              <a:t>Most of objects do not live long</a:t>
            </a:r>
          </a:p>
          <a:p>
            <a:endParaRPr lang="en-US" altLang="zh-CN" sz="2200" b="1" dirty="0">
              <a:ea typeface="宋体" pitchFamily="2" charset="-122"/>
            </a:endParaRPr>
          </a:p>
          <a:p>
            <a:endParaRPr lang="en-US" altLang="zh-CN" sz="2200" b="1" dirty="0">
              <a:ea typeface="宋体" pitchFamily="2" charset="-122"/>
            </a:endParaRPr>
          </a:p>
          <a:p>
            <a:endParaRPr lang="en-US" altLang="zh-CN" sz="2200" b="1" dirty="0">
              <a:ea typeface="宋体" pitchFamily="2" charset="-122"/>
            </a:endParaRPr>
          </a:p>
          <a:p>
            <a:endParaRPr lang="en-US" altLang="zh-CN" sz="2200" b="1" dirty="0">
              <a:ea typeface="宋体" pitchFamily="2" charset="-122"/>
            </a:endParaRPr>
          </a:p>
          <a:p>
            <a:endParaRPr lang="en-US" altLang="zh-CN" sz="2200" b="1" dirty="0">
              <a:ea typeface="宋体" pitchFamily="2" charset="-122"/>
            </a:endParaRPr>
          </a:p>
          <a:p>
            <a:endParaRPr lang="en-US" altLang="zh-CN" sz="2200" b="1" dirty="0">
              <a:ea typeface="宋体" pitchFamily="2" charset="-122"/>
            </a:endParaRPr>
          </a:p>
          <a:p>
            <a:endParaRPr lang="en-US" altLang="zh-CN" sz="2200" b="1" dirty="0">
              <a:ea typeface="宋体" pitchFamily="2" charset="-122"/>
            </a:endParaRPr>
          </a:p>
          <a:p>
            <a:endParaRPr lang="en-US" altLang="zh-CN" sz="2200" b="1" dirty="0">
              <a:ea typeface="宋体" pitchFamily="2" charset="-122"/>
            </a:endParaRPr>
          </a:p>
          <a:p>
            <a:r>
              <a:rPr lang="en-US" altLang="zh-CN" sz="2200" b="1" dirty="0">
                <a:ea typeface="宋体" pitchFamily="2" charset="-122"/>
              </a:rPr>
              <a:t>Memory is managed by generation</a:t>
            </a:r>
          </a:p>
          <a:p>
            <a:pPr>
              <a:buFontTx/>
              <a:buNone/>
            </a:pPr>
            <a:endParaRPr lang="en-US" altLang="zh-CN" sz="2200" b="1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128030" name="Picture 30" descr="histogram with collec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989138"/>
            <a:ext cx="5113338" cy="3535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Copyright © 2009 Accenture All Rights Reserved.</a:t>
            </a:r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Memory Generations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031038" cy="4559300"/>
          </a:xfrm>
        </p:spPr>
        <p:txBody>
          <a:bodyPr/>
          <a:lstStyle/>
          <a:p>
            <a:r>
              <a:rPr lang="en-US" altLang="zh-CN" sz="2200" b="1" dirty="0">
                <a:ea typeface="宋体" pitchFamily="2" charset="-122"/>
              </a:rPr>
              <a:t>Generations</a:t>
            </a: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/>
            <a:endParaRPr lang="en-US" altLang="zh-CN" sz="2000" b="1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New object is allocated in young generation.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Tenured is the old generation. Objects that live long are move to this generation.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Classes and methods are stored in permanent generation.</a:t>
            </a:r>
          </a:p>
          <a:p>
            <a:pPr lvl="1"/>
            <a:endParaRPr lang="en-US" altLang="zh-CN" sz="1800" dirty="0">
              <a:ea typeface="宋体" pitchFamily="2" charset="-122"/>
            </a:endParaRPr>
          </a:p>
          <a:p>
            <a:pPr lvl="1"/>
            <a:endParaRPr lang="en-US" altLang="zh-CN" sz="2000" dirty="0">
              <a:ea typeface="宋体" pitchFamily="2" charset="-122"/>
            </a:endParaRPr>
          </a:p>
          <a:p>
            <a:pPr lvl="1"/>
            <a:endParaRPr lang="en-US" altLang="zh-CN" sz="2000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162822" name="Picture 6" descr="space usage by genera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2276475"/>
            <a:ext cx="4968875" cy="271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Copyright © 2009 Accenture All Rights Reserved.</a:t>
            </a:r>
            <a:endParaRPr lang="en-US" altLang="zh-CN" dirty="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Memory Generations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031038" cy="4559300"/>
          </a:xfrm>
        </p:spPr>
        <p:txBody>
          <a:bodyPr/>
          <a:lstStyle/>
          <a:p>
            <a:r>
              <a:rPr lang="en-US" altLang="zh-CN" sz="2200" b="1" dirty="0" smtClean="0">
                <a:ea typeface="宋体" pitchFamily="2" charset="-122"/>
              </a:rPr>
              <a:t>Young Generation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One </a:t>
            </a:r>
            <a:r>
              <a:rPr lang="en-US" altLang="zh-CN" sz="1800" dirty="0" err="1">
                <a:ea typeface="宋体" pitchFamily="2" charset="-122"/>
              </a:rPr>
              <a:t>eden</a:t>
            </a:r>
            <a:r>
              <a:rPr lang="en-US" altLang="zh-CN" sz="1800" dirty="0">
                <a:ea typeface="宋体" pitchFamily="2" charset="-122"/>
              </a:rPr>
              <a:t> and two survivor spaces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Most of the new objects are </a:t>
            </a:r>
            <a:r>
              <a:rPr lang="en-US" altLang="zh-CN" sz="1800" dirty="0">
                <a:ea typeface="宋体" pitchFamily="2" charset="-122"/>
              </a:rPr>
              <a:t>allocated in </a:t>
            </a:r>
            <a:r>
              <a:rPr lang="en-US" altLang="zh-CN" sz="1800" dirty="0" err="1" smtClean="0">
                <a:ea typeface="宋体" pitchFamily="2" charset="-122"/>
              </a:rPr>
              <a:t>eden</a:t>
            </a:r>
            <a:r>
              <a:rPr lang="en-US" altLang="zh-CN" sz="1800" dirty="0" smtClean="0">
                <a:ea typeface="宋体" pitchFamily="2" charset="-122"/>
              </a:rPr>
              <a:t> space.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One of the survivors is empty.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Minor GC is caused when it is filled up.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During minor GC, 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live objects are copied to the empty survivor space. 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The </a:t>
            </a:r>
            <a:r>
              <a:rPr lang="en-US" altLang="zh-CN" sz="1400" dirty="0" err="1" smtClean="0">
                <a:ea typeface="宋体" pitchFamily="2" charset="-122"/>
              </a:rPr>
              <a:t>eden</a:t>
            </a:r>
            <a:r>
              <a:rPr lang="en-US" altLang="zh-CN" sz="1400" dirty="0" smtClean="0">
                <a:ea typeface="宋体" pitchFamily="2" charset="-122"/>
              </a:rPr>
              <a:t> will be cleared. </a:t>
            </a:r>
          </a:p>
          <a:p>
            <a:pPr lvl="2"/>
            <a:r>
              <a:rPr lang="en-US" altLang="zh-CN" sz="1400" dirty="0" smtClean="0">
                <a:ea typeface="宋体" pitchFamily="2" charset="-122"/>
              </a:rPr>
              <a:t>These two survivor spaces are </a:t>
            </a:r>
            <a:r>
              <a:rPr lang="en-US" altLang="zh-CN" sz="1400" dirty="0" err="1" smtClean="0">
                <a:ea typeface="宋体" pitchFamily="2" charset="-122"/>
              </a:rPr>
              <a:t>swaped</a:t>
            </a:r>
            <a:r>
              <a:rPr lang="en-US" altLang="zh-CN" sz="1400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Old objects are promoted to tenured generation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85786" y="5143512"/>
            <a:ext cx="107157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eden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7356" y="5143512"/>
            <a:ext cx="35719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survivor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14546" y="5143512"/>
            <a:ext cx="357190" cy="128588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altLang="zh-CN" sz="1400" dirty="0" smtClean="0"/>
              <a:t>survivor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 bwMode="auto">
          <a:xfrm>
            <a:off x="785786" y="5143512"/>
            <a:ext cx="28575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43306" y="5143512"/>
            <a:ext cx="107157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eden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14876" y="5143512"/>
            <a:ext cx="35719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survivor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72066" y="5143512"/>
            <a:ext cx="357190" cy="128588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altLang="zh-CN" sz="1400" dirty="0" smtClean="0"/>
              <a:t>survivor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 bwMode="auto">
          <a:xfrm>
            <a:off x="3643306" y="5143512"/>
            <a:ext cx="135732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857356" y="5143512"/>
            <a:ext cx="28575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429388" y="5143512"/>
            <a:ext cx="107157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eden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500958" y="5143512"/>
            <a:ext cx="357190" cy="128588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buSzTx/>
              <a:buFont typeface="Wingdings" pitchFamily="2" charset="2"/>
              <a:buNone/>
              <a:tabLst/>
            </a:pPr>
            <a:r>
              <a:rPr lang="en-US" altLang="zh-CN" sz="1400" dirty="0"/>
              <a:t>survivor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 bwMode="auto">
          <a:xfrm>
            <a:off x="7858148" y="5143512"/>
            <a:ext cx="35719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altLang="zh-CN" sz="1400" dirty="0"/>
              <a:t>survivor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 bwMode="auto">
          <a:xfrm>
            <a:off x="7858148" y="5143512"/>
            <a:ext cx="28575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Copyright © 2009 Accenture All Rights Reserved.</a:t>
            </a:r>
            <a:endParaRPr lang="en-US" altLang="zh-CN" dirty="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Memory Generations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031038" cy="4559300"/>
          </a:xfrm>
        </p:spPr>
        <p:txBody>
          <a:bodyPr/>
          <a:lstStyle/>
          <a:p>
            <a:r>
              <a:rPr lang="en-US" altLang="zh-CN" sz="2200" b="1" dirty="0" smtClean="0">
                <a:ea typeface="宋体" pitchFamily="2" charset="-122"/>
              </a:rPr>
              <a:t>Tenured Generation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Store the old objects.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Major GC is caused when it is filled up.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Collector will mark and reclaim the dead objects.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Memory compaction is needed.</a:t>
            </a:r>
          </a:p>
          <a:p>
            <a:pPr lvl="1"/>
            <a:endParaRPr lang="en-US" altLang="zh-CN" sz="1800" dirty="0">
              <a:ea typeface="宋体" pitchFamily="2" charset="-122"/>
            </a:endParaRPr>
          </a:p>
          <a:p>
            <a:pPr lvl="1"/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0034" y="4572008"/>
            <a:ext cx="178595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tenured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0034" y="4572008"/>
            <a:ext cx="1643074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643174" y="4572008"/>
            <a:ext cx="178595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tenured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643174" y="4572008"/>
            <a:ext cx="214314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000364" y="4572008"/>
            <a:ext cx="28575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357554" y="4572008"/>
            <a:ext cx="142876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714744" y="4572008"/>
            <a:ext cx="142876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000496" y="4572008"/>
            <a:ext cx="28575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857488" y="4572008"/>
            <a:ext cx="142876" cy="1285884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/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 bwMode="auto">
          <a:xfrm>
            <a:off x="3286116" y="4572008"/>
            <a:ext cx="71438" cy="1285884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/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 bwMode="auto">
          <a:xfrm>
            <a:off x="3857620" y="4572008"/>
            <a:ext cx="142876" cy="1285884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/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 bwMode="auto">
          <a:xfrm>
            <a:off x="3500430" y="4572008"/>
            <a:ext cx="214314" cy="1285884"/>
          </a:xfrm>
          <a:prstGeom prst="rect">
            <a:avLst/>
          </a:prstGeom>
          <a:solidFill>
            <a:srgbClr val="92D05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/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4786314" y="4572008"/>
            <a:ext cx="178595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tenured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86314" y="4572008"/>
            <a:ext cx="214314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143504" y="4572008"/>
            <a:ext cx="28575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500694" y="4572008"/>
            <a:ext cx="142876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857884" y="4572008"/>
            <a:ext cx="142876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43636" y="4572008"/>
            <a:ext cx="28575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929454" y="4572008"/>
            <a:ext cx="1785950" cy="128588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tenured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929454" y="4572008"/>
            <a:ext cx="214314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143768" y="4572008"/>
            <a:ext cx="28575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29520" y="4572008"/>
            <a:ext cx="142876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7572396" y="4572008"/>
            <a:ext cx="142876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715272" y="4572008"/>
            <a:ext cx="285752" cy="128588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Copyright © 2009 Accenture All Rights Reserved.</a:t>
            </a:r>
            <a:endParaRPr lang="en-US" altLang="zh-CN" dirty="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Memory Generations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031038" cy="4559300"/>
          </a:xfrm>
        </p:spPr>
        <p:txBody>
          <a:bodyPr/>
          <a:lstStyle/>
          <a:p>
            <a:r>
              <a:rPr lang="en-US" altLang="zh-CN" sz="2200" b="1" dirty="0" smtClean="0">
                <a:ea typeface="宋体" pitchFamily="2" charset="-122"/>
              </a:rPr>
              <a:t>Generation Sizing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sz="1800" dirty="0" smtClean="0"/>
              <a:t>-</a:t>
            </a:r>
            <a:r>
              <a:rPr lang="en-US" sz="1800" dirty="0" err="1" smtClean="0"/>
              <a:t>Xms</a:t>
            </a:r>
            <a:r>
              <a:rPr lang="en-US" sz="1800" dirty="0" smtClean="0"/>
              <a:t>/-</a:t>
            </a:r>
            <a:r>
              <a:rPr lang="en-US" sz="1800" dirty="0" err="1" smtClean="0"/>
              <a:t>Xmx</a:t>
            </a:r>
            <a:r>
              <a:rPr lang="en-US" sz="1800" dirty="0" smtClean="0"/>
              <a:t>: the min/max size of heap (young generation + tenured generation).</a:t>
            </a:r>
            <a:endParaRPr lang="en-US" altLang="zh-CN" sz="1800" dirty="0" smtClean="0">
              <a:ea typeface="宋体" pitchFamily="2" charset="-122"/>
            </a:endParaRPr>
          </a:p>
          <a:p>
            <a:pPr lvl="1"/>
            <a:r>
              <a:rPr lang="en-US" sz="1800" dirty="0" smtClean="0"/>
              <a:t>-</a:t>
            </a:r>
            <a:r>
              <a:rPr lang="en-US" sz="1800" dirty="0" err="1" smtClean="0"/>
              <a:t>XX:NewRatio</a:t>
            </a:r>
            <a:r>
              <a:rPr lang="en-US" sz="1800" dirty="0" smtClean="0"/>
              <a:t>: The ratio between size of tenured and young generation.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-</a:t>
            </a:r>
            <a:r>
              <a:rPr lang="en-US" altLang="zh-CN" sz="1800" dirty="0" err="1" smtClean="0">
                <a:ea typeface="宋体" pitchFamily="2" charset="-122"/>
              </a:rPr>
              <a:t>XX:NewSize</a:t>
            </a:r>
            <a:r>
              <a:rPr lang="en-US" altLang="zh-CN" sz="1800" dirty="0" smtClean="0">
                <a:ea typeface="宋体" pitchFamily="2" charset="-122"/>
              </a:rPr>
              <a:t>/-</a:t>
            </a:r>
            <a:r>
              <a:rPr lang="en-US" altLang="zh-CN" sz="1800" dirty="0" err="1" smtClean="0">
                <a:ea typeface="宋体" pitchFamily="2" charset="-122"/>
              </a:rPr>
              <a:t>XX:MaxNewSize</a:t>
            </a:r>
            <a:r>
              <a:rPr lang="en-US" altLang="zh-CN" sz="1800" dirty="0" smtClean="0">
                <a:ea typeface="宋体" pitchFamily="2" charset="-122"/>
              </a:rPr>
              <a:t> the min/max size of young generation.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-</a:t>
            </a:r>
            <a:r>
              <a:rPr lang="en-US" sz="1800" dirty="0" err="1" smtClean="0"/>
              <a:t>XX:SurvivorRatio</a:t>
            </a:r>
            <a:r>
              <a:rPr lang="en-US" sz="1800" dirty="0" smtClean="0"/>
              <a:t>: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sz="1800" dirty="0" smtClean="0"/>
              <a:t>ratio between </a:t>
            </a:r>
            <a:r>
              <a:rPr lang="en-US" sz="1800" dirty="0" err="1" smtClean="0"/>
              <a:t>eden</a:t>
            </a:r>
            <a:r>
              <a:rPr lang="en-US" sz="1800" dirty="0" smtClean="0"/>
              <a:t> and a survivor space</a:t>
            </a:r>
            <a:endParaRPr lang="en-US" altLang="zh-CN" sz="1800" dirty="0" smtClean="0">
              <a:ea typeface="宋体" pitchFamily="2" charset="-122"/>
            </a:endParaRPr>
          </a:p>
          <a:p>
            <a:pPr lvl="1"/>
            <a:endParaRPr lang="en-US" altLang="zh-CN" sz="1800" dirty="0">
              <a:ea typeface="宋体" pitchFamily="2" charset="-122"/>
            </a:endParaRPr>
          </a:p>
          <a:p>
            <a:pPr lvl="1"/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Copyright © 2009 Accenture All Rights Reserved.</a:t>
            </a:r>
            <a:endParaRPr lang="en-US" altLang="zh-CN" dirty="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Memory Generations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1893888"/>
            <a:ext cx="7031038" cy="4559300"/>
          </a:xfrm>
        </p:spPr>
        <p:txBody>
          <a:bodyPr/>
          <a:lstStyle/>
          <a:p>
            <a:r>
              <a:rPr lang="en-US" altLang="zh-CN" sz="2200" b="1" dirty="0" smtClean="0">
                <a:ea typeface="宋体" pitchFamily="2" charset="-122"/>
              </a:rPr>
              <a:t>Recommendations For Sizing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sz="1800" dirty="0" smtClean="0"/>
              <a:t>Set -</a:t>
            </a:r>
            <a:r>
              <a:rPr lang="en-US" sz="1800" dirty="0" err="1" smtClean="0"/>
              <a:t>Xmx</a:t>
            </a:r>
            <a:r>
              <a:rPr lang="en-US" sz="1800" dirty="0" smtClean="0"/>
              <a:t> to the max memory you can afford. Grant as much memory as possible until you have problem with pauses.</a:t>
            </a:r>
          </a:p>
          <a:p>
            <a:pPr lvl="1"/>
            <a:r>
              <a:rPr lang="en-US" sz="1800" dirty="0" smtClean="0"/>
              <a:t>Set -</a:t>
            </a:r>
            <a:r>
              <a:rPr lang="en-US" sz="1800" dirty="0" err="1" smtClean="0"/>
              <a:t>Xms</a:t>
            </a:r>
            <a:r>
              <a:rPr lang="en-US" sz="1800" dirty="0" smtClean="0"/>
              <a:t> = -</a:t>
            </a:r>
            <a:r>
              <a:rPr lang="en-US" sz="1800" dirty="0" err="1" smtClean="0"/>
              <a:t>Xmx</a:t>
            </a:r>
            <a:r>
              <a:rPr lang="en-US" sz="1800" dirty="0" smtClean="0"/>
              <a:t> to remove the heap sizing decision from  JVM.</a:t>
            </a:r>
          </a:p>
          <a:p>
            <a:pPr lvl="1"/>
            <a:r>
              <a:rPr lang="en-US" sz="1800" dirty="0" smtClean="0"/>
              <a:t>Increase the size of young generation. Keep the tenured generation large enough to hold the long live objects.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If survivor space is always full, increase its size to prevent </a:t>
            </a:r>
            <a:r>
              <a:rPr lang="en-US" sz="1800" dirty="0" smtClean="0"/>
              <a:t>copying collection overflows.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If number of times of minor GC &lt;= number of times of major GC, reduce/increase young/tenured generation.</a:t>
            </a:r>
          </a:p>
          <a:p>
            <a:pPr lvl="1"/>
            <a:endParaRPr lang="en-US" altLang="zh-CN" sz="1800" dirty="0">
              <a:ea typeface="宋体" pitchFamily="2" charset="-122"/>
            </a:endParaRPr>
          </a:p>
          <a:p>
            <a:pPr lvl="1"/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 Keyboard-Full Brand">
  <a:themeElements>
    <a:clrScheme name="Accenture Keyboard-Full Brand 2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Accenture Keyboard-Full Bra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ccenture Keyboard-Full Brand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Keyboard-Full Brand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Keyboard-Full Brand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Keyboard-Full Brand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 Keyboard-Full Brand</Template>
  <TotalTime>2882</TotalTime>
  <Words>1710</Words>
  <Application>Microsoft PowerPoint</Application>
  <PresentationFormat>On-screen Show (4:3)</PresentationFormat>
  <Paragraphs>333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Accenture Keyboard-Full Brand</vt:lpstr>
      <vt:lpstr>Oracle JVM GC Tuning</vt:lpstr>
      <vt:lpstr> Agendia</vt:lpstr>
      <vt:lpstr>Tuning Measurement</vt:lpstr>
      <vt:lpstr>Memory Generations</vt:lpstr>
      <vt:lpstr>Memory Generations</vt:lpstr>
      <vt:lpstr>Memory Generations</vt:lpstr>
      <vt:lpstr>Memory Generations</vt:lpstr>
      <vt:lpstr>Memory Generations</vt:lpstr>
      <vt:lpstr>Memory Generations</vt:lpstr>
      <vt:lpstr>Collectors</vt:lpstr>
      <vt:lpstr>Collectors</vt:lpstr>
      <vt:lpstr>Collectors</vt:lpstr>
      <vt:lpstr>Collectors</vt:lpstr>
      <vt:lpstr>Collectors</vt:lpstr>
      <vt:lpstr>Collectors</vt:lpstr>
      <vt:lpstr>Collectors</vt:lpstr>
      <vt:lpstr>Collectors</vt:lpstr>
      <vt:lpstr>Collectors</vt:lpstr>
      <vt:lpstr>Collectors</vt:lpstr>
      <vt:lpstr>Collectors</vt:lpstr>
      <vt:lpstr>Collectors</vt:lpstr>
      <vt:lpstr>Collectors</vt:lpstr>
      <vt:lpstr>Collectors</vt:lpstr>
      <vt:lpstr>Collectors</vt:lpstr>
      <vt:lpstr>JConsole</vt:lpstr>
      <vt:lpstr>JConsole</vt:lpstr>
      <vt:lpstr>JConsole</vt:lpstr>
      <vt:lpstr>Slide 28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Noot</dc:creator>
  <dc:description>Blank Presentation. Accenture Firmwide Templates v10.0.</dc:description>
  <cp:lastModifiedBy>ruoli.chen</cp:lastModifiedBy>
  <cp:revision>341</cp:revision>
  <dcterms:created xsi:type="dcterms:W3CDTF">2008-11-12T08:43:11Z</dcterms:created>
  <dcterms:modified xsi:type="dcterms:W3CDTF">2013-11-21T08:14:20Z</dcterms:modified>
</cp:coreProperties>
</file>