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474" r:id="rId3"/>
    <p:sldId id="475" r:id="rId4"/>
    <p:sldId id="507" r:id="rId5"/>
    <p:sldId id="509" r:id="rId6"/>
    <p:sldId id="510" r:id="rId7"/>
    <p:sldId id="516" r:id="rId8"/>
    <p:sldId id="511" r:id="rId9"/>
    <p:sldId id="512" r:id="rId10"/>
    <p:sldId id="513" r:id="rId11"/>
    <p:sldId id="514" r:id="rId12"/>
    <p:sldId id="528" r:id="rId13"/>
    <p:sldId id="515" r:id="rId14"/>
    <p:sldId id="517" r:id="rId15"/>
    <p:sldId id="476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34" r:id="rId27"/>
    <p:sldId id="535" r:id="rId28"/>
    <p:sldId id="536" r:id="rId29"/>
    <p:sldId id="537" r:id="rId30"/>
    <p:sldId id="545" r:id="rId31"/>
    <p:sldId id="538" r:id="rId32"/>
    <p:sldId id="539" r:id="rId33"/>
    <p:sldId id="540" r:id="rId34"/>
    <p:sldId id="541" r:id="rId35"/>
    <p:sldId id="543" r:id="rId36"/>
    <p:sldId id="542" r:id="rId37"/>
    <p:sldId id="544" r:id="rId38"/>
    <p:sldId id="546" r:id="rId39"/>
    <p:sldId id="547" r:id="rId40"/>
    <p:sldId id="530" r:id="rId41"/>
    <p:sldId id="504" r:id="rId42"/>
    <p:sldId id="531" r:id="rId43"/>
    <p:sldId id="532" r:id="rId44"/>
    <p:sldId id="533" r:id="rId45"/>
    <p:sldId id="42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00FF"/>
    <a:srgbClr val="3399FF"/>
    <a:srgbClr val="33CC33"/>
    <a:srgbClr val="FF0000"/>
    <a:srgbClr val="D20426"/>
    <a:srgbClr val="FC6A82"/>
    <a:srgbClr val="FF33CC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0935" autoAdjust="0"/>
  </p:normalViewPr>
  <p:slideViewPr>
    <p:cSldViewPr snapToGrid="0">
      <p:cViewPr>
        <p:scale>
          <a:sx n="100" d="100"/>
          <a:sy n="100" d="100"/>
        </p:scale>
        <p:origin x="1002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33A9103D-DEC7-4EBF-A5F9-80EBC18B7605}" type="datetimeFigureOut">
              <a:rPr lang="en-US"/>
              <a:pPr>
                <a:defRPr/>
              </a:pPr>
              <a:t>7/22/2015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4DC26C2-D25E-42DB-A2BF-20ACA48DC04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202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6F06DFC8-6ED9-4CEB-9C7D-2EAA3EB1E9E3}" type="datetimeFigureOut">
              <a:rPr lang="en-US"/>
              <a:pPr>
                <a:defRPr/>
              </a:pPr>
              <a:t>7/22/2015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55B15AA1-1094-4875-9F8F-BB4006816F0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198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PH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DEEAA9-CDBA-4514-9B53-744D6E5B7B7A}" type="slidenum">
              <a:rPr lang="en-P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PH" smtClean="0"/>
          </a:p>
        </p:txBody>
      </p:sp>
    </p:spTree>
    <p:extLst>
      <p:ext uri="{BB962C8B-B14F-4D97-AF65-F5344CB8AC3E}">
        <p14:creationId xmlns:p14="http://schemas.microsoft.com/office/powerpoint/2010/main" val="415498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8354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344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00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773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834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3659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798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5313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1804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5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350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587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320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3801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5167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1000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6333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7684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660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624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029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3826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2383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847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8693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2870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7323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7733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4018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9318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091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79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7790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4130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715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17965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1239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PH" smtClean="0"/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F24CD48-18F5-43C2-BB2A-A2EA8090437D}" type="slidenum">
              <a:rPr lang="en-PH" sz="1200" b="0">
                <a:latin typeface="+mn-lt"/>
                <a:cs typeface="+mn-cs"/>
              </a:rPr>
              <a:pPr algn="r">
                <a:defRPr/>
              </a:pPr>
              <a:t>45</a:t>
            </a:fld>
            <a:endParaRPr lang="en-PH" sz="1200" b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94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32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01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46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1484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15AA1-1094-4875-9F8F-BB4006816F0E}" type="slidenum">
              <a:rPr lang="en-PH" smtClean="0"/>
              <a:pPr>
                <a:defRPr/>
              </a:pPr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05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7"/>
          <p:cNvSpPr>
            <a:spLocks noChangeArrowheads="1"/>
          </p:cNvSpPr>
          <p:nvPr/>
        </p:nvSpPr>
        <p:spPr bwMode="auto">
          <a:xfrm>
            <a:off x="0" y="3433763"/>
            <a:ext cx="9144000" cy="3424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PH" b="0">
              <a:latin typeface="+mn-lt"/>
              <a:cs typeface="+mn-cs"/>
            </a:endParaRPr>
          </a:p>
        </p:txBody>
      </p:sp>
      <p:pic>
        <p:nvPicPr>
          <p:cNvPr id="6" name="Picture 1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2149475"/>
            <a:ext cx="38211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0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36813" y="4878388"/>
            <a:ext cx="6216650" cy="1141412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10301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52688" y="6067425"/>
            <a:ext cx="6216650" cy="471488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7" name="Rectangle 1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C9A15-80A0-4DFE-A9A3-0BBE17A95ED0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614363"/>
            <a:ext cx="2009775" cy="5392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63" y="614363"/>
            <a:ext cx="5881687" cy="5392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9FEB3-7306-4841-8B65-FF18A78CC1A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629400" cy="838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82025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PH" dirty="0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1562-2BE8-4700-9E27-6534B091814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C2E0-676C-4A3D-B234-B7309DEEFD4C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3" y="1893888"/>
            <a:ext cx="3944937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A6FA0-D2DD-490D-A6CC-389AE490839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C3FB-F51E-4E9B-9BDA-C7C34634D58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8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20A1B-F6AC-4199-8702-9A856AE61C71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4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01FE-E811-41FA-B8CF-658B568A919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3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E564-6640-4127-A82B-6D5BC7DC332C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P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C367A-F6C0-430D-9631-36D2DCEF6370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PH"/>
              <a:t>Copyright © 2010 Accenture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AC Banner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PH" b="0">
              <a:latin typeface="+mn-lt"/>
              <a:cs typeface="+mn-cs"/>
            </a:endParaRPr>
          </a:p>
        </p:txBody>
      </p:sp>
      <p:pic>
        <p:nvPicPr>
          <p:cNvPr id="1027" name="Picture 88" descr="accenture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663" y="1084263"/>
            <a:ext cx="1855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893888"/>
            <a:ext cx="8043862" cy="411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PH" dirty="0" smtClean="0"/>
          </a:p>
        </p:txBody>
      </p:sp>
      <p:sp>
        <p:nvSpPr>
          <p:cNvPr id="1084" name="Rectangle 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BD4C8B84-24AB-403C-B4EF-C075B9D87F1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1030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4465638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PH" dirty="0" smtClean="0"/>
          </a:p>
        </p:txBody>
      </p:sp>
      <p:pic>
        <p:nvPicPr>
          <p:cNvPr id="1031" name="Picture 8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92950" y="0"/>
            <a:ext cx="2051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3" name="Rectangle 8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7000" y="6327775"/>
            <a:ext cx="876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pPr>
              <a:defRPr/>
            </a:pPr>
            <a:r>
              <a:rPr lang="en-US" smtClean="0"/>
              <a:t>Copyright © 2013 Accenture All Rights Reserved.</a:t>
            </a:r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 sz="quarter"/>
          </p:nvPr>
        </p:nvSpPr>
        <p:spPr>
          <a:xfrm>
            <a:off x="1878013" y="4802188"/>
            <a:ext cx="7100887" cy="1141412"/>
          </a:xfrm>
          <a:ln w="12700"/>
        </p:spPr>
        <p:txBody>
          <a:bodyPr/>
          <a:lstStyle/>
          <a:p>
            <a:pPr algn="ctr" eaLnBrk="1" hangingPunct="1"/>
            <a:r>
              <a:rPr lang="en-PH" dirty="0" smtClean="0"/>
              <a:t>Auto Unit Test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sz="quarter" idx="1"/>
          </p:nvPr>
        </p:nvSpPr>
        <p:spPr>
          <a:xfrm>
            <a:off x="1881188" y="5915025"/>
            <a:ext cx="6767512" cy="471488"/>
          </a:xfrm>
          <a:ln w="12700"/>
        </p:spPr>
        <p:txBody>
          <a:bodyPr/>
          <a:lstStyle/>
          <a:p>
            <a:pPr algn="ctr" eaLnBrk="1" hangingPunct="1"/>
            <a:r>
              <a:rPr lang="en-PH" dirty="0" smtClean="0"/>
              <a:t> </a:t>
            </a:r>
          </a:p>
        </p:txBody>
      </p:sp>
      <p:sp>
        <p:nvSpPr>
          <p:cNvPr id="15361" name="Rectangle 1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2013 Accenture All Rights Reserved. Accenture, its logo, and Accenture High Performance Delivered are trademarks of Accenture.</a:t>
            </a:r>
            <a:endParaRPr lang="en-P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 vs 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altLang="zh-CN" sz="8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342900" lvl="2" indent="-342900"/>
            <a:endParaRPr lang="en-US" altLang="zh-CN" sz="2400" dirty="0" smtClean="0">
              <a:ea typeface="+mn-ea"/>
              <a:cs typeface="+mn-cs"/>
            </a:endParaRPr>
          </a:p>
          <a:p>
            <a:pPr marL="342900" lvl="2" indent="-342900"/>
            <a:endParaRPr lang="en-US" altLang="zh-CN" sz="2400" dirty="0">
              <a:ea typeface="+mn-ea"/>
              <a:cs typeface="+mn-cs"/>
            </a:endParaRPr>
          </a:p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Some branches cannot be executed until many criteria is true</a:t>
            </a:r>
          </a:p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It is very difficult to design the testing data for it</a:t>
            </a:r>
            <a:endParaRPr lang="en-US" altLang="zh-CN" sz="2400" dirty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10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378903"/>
            <a:ext cx="7162800" cy="38982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590675" y="3905251"/>
            <a:ext cx="657225" cy="1466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28600" y="4324350"/>
            <a:ext cx="1104900" cy="628650"/>
          </a:xfrm>
          <a:prstGeom prst="wedgeRoundRectCallout">
            <a:avLst>
              <a:gd name="adj1" fmla="val 71408"/>
              <a:gd name="adj2" fmla="val 6856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All have been tested except this branch</a:t>
            </a:r>
          </a:p>
        </p:txBody>
      </p:sp>
    </p:spTree>
    <p:extLst>
      <p:ext uri="{BB962C8B-B14F-4D97-AF65-F5344CB8AC3E}">
        <p14:creationId xmlns:p14="http://schemas.microsoft.com/office/powerpoint/2010/main" val="24928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 vs 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00050" lvl="2" indent="0">
              <a:buNone/>
            </a:pPr>
            <a:endParaRPr lang="en-US" altLang="zh-CN" sz="2600" dirty="0" smtClean="0">
              <a:ea typeface="+mn-ea"/>
              <a:cs typeface="+mn-cs"/>
            </a:endParaRPr>
          </a:p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Functional test cases are very fragile</a:t>
            </a:r>
          </a:p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If a common program is changed all test data/case of programs that depends on this common program may be impacted.</a:t>
            </a:r>
            <a:endParaRPr lang="en-US" altLang="zh-CN" sz="2400" dirty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11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sp>
        <p:nvSpPr>
          <p:cNvPr id="6" name="Oval 5"/>
          <p:cNvSpPr/>
          <p:nvPr/>
        </p:nvSpPr>
        <p:spPr bwMode="auto">
          <a:xfrm>
            <a:off x="1742603" y="1371600"/>
            <a:ext cx="1209675" cy="571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76624" y="2209800"/>
            <a:ext cx="1209675" cy="571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Program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138735" y="1371600"/>
            <a:ext cx="1209675" cy="571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 2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95500" y="3143250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552825" y="3143249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143499" y="3143250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3</a:t>
            </a:r>
          </a:p>
        </p:txBody>
      </p:sp>
      <p:cxnSp>
        <p:nvCxnSpPr>
          <p:cNvPr id="16" name="Straight Arrow Connector 15"/>
          <p:cNvCxnSpPr>
            <a:stCxn id="8" idx="3"/>
            <a:endCxn id="7" idx="7"/>
          </p:cNvCxnSpPr>
          <p:nvPr/>
        </p:nvCxnSpPr>
        <p:spPr bwMode="auto">
          <a:xfrm flipH="1">
            <a:off x="4509146" y="1859406"/>
            <a:ext cx="806742" cy="434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5"/>
            <a:endCxn id="7" idx="1"/>
          </p:cNvCxnSpPr>
          <p:nvPr/>
        </p:nvCxnSpPr>
        <p:spPr bwMode="auto">
          <a:xfrm>
            <a:off x="2775125" y="1859406"/>
            <a:ext cx="878652" cy="434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9" idx="0"/>
          </p:cNvCxnSpPr>
          <p:nvPr/>
        </p:nvCxnSpPr>
        <p:spPr bwMode="auto">
          <a:xfrm flipH="1">
            <a:off x="2624137" y="2697606"/>
            <a:ext cx="1029640" cy="445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7" idx="4"/>
            <a:endCxn id="10" idx="0"/>
          </p:cNvCxnSpPr>
          <p:nvPr/>
        </p:nvCxnSpPr>
        <p:spPr bwMode="auto">
          <a:xfrm>
            <a:off x="4081462" y="2781300"/>
            <a:ext cx="0" cy="361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7" idx="5"/>
            <a:endCxn id="11" idx="0"/>
          </p:cNvCxnSpPr>
          <p:nvPr/>
        </p:nvCxnSpPr>
        <p:spPr bwMode="auto">
          <a:xfrm>
            <a:off x="4509146" y="2697606"/>
            <a:ext cx="1162990" cy="445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194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 vs 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altLang="zh-CN" sz="8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342900" lvl="2" indent="-342900"/>
            <a:endParaRPr lang="en-US" altLang="zh-CN" sz="2400" dirty="0" smtClean="0">
              <a:ea typeface="+mn-ea"/>
              <a:cs typeface="+mn-cs"/>
            </a:endParaRPr>
          </a:p>
          <a:p>
            <a:pPr marL="342900" lvl="2" indent="-342900"/>
            <a:endParaRPr lang="en-US" altLang="zh-CN" sz="2400" dirty="0">
              <a:ea typeface="+mn-ea"/>
              <a:cs typeface="+mn-cs"/>
            </a:endParaRPr>
          </a:p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If the test failed, it is easy to identify the root cause in unit test</a:t>
            </a:r>
            <a:endParaRPr lang="en-US" altLang="zh-CN" sz="2400" dirty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12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169353"/>
            <a:ext cx="7162800" cy="38982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7286625" y="2981326"/>
            <a:ext cx="657225" cy="4667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7615237" y="2000250"/>
            <a:ext cx="1104900" cy="628650"/>
          </a:xfrm>
          <a:prstGeom prst="wedgeRoundRectCallout">
            <a:avLst>
              <a:gd name="adj1" fmla="val -29454"/>
              <a:gd name="adj2" fmla="val 10644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test for this unit failed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 Pyramid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Auto testing pyramid should looks like this</a:t>
            </a:r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en-US" altLang="zh-CN" sz="2600" dirty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13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sp>
        <p:nvSpPr>
          <p:cNvPr id="12" name="Flowchart: Extract 11"/>
          <p:cNvSpPr/>
          <p:nvPr/>
        </p:nvSpPr>
        <p:spPr bwMode="auto">
          <a:xfrm>
            <a:off x="2171700" y="1971675"/>
            <a:ext cx="4191000" cy="3324225"/>
          </a:xfrm>
          <a:prstGeom prst="flowChartExtra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847975" y="4219577"/>
            <a:ext cx="2857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457575" y="3276602"/>
            <a:ext cx="1638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095625" y="4543425"/>
            <a:ext cx="2143125" cy="514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Test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190875" y="3619500"/>
            <a:ext cx="2143125" cy="514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205162" y="2647950"/>
            <a:ext cx="2143125" cy="5143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SIT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543675" y="4543425"/>
            <a:ext cx="2305050" cy="495300"/>
          </a:xfrm>
          <a:prstGeom prst="wedgeRectCallout">
            <a:avLst>
              <a:gd name="adj1" fmla="val -69909"/>
              <a:gd name="adj2" fmla="val 113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Implementation match the expectation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programmers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542925" y="3276602"/>
            <a:ext cx="2305050" cy="495300"/>
          </a:xfrm>
          <a:prstGeom prst="wedgeRectCallout">
            <a:avLst>
              <a:gd name="adj1" fmla="val 56950"/>
              <a:gd name="adj2" fmla="val 9210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Functions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have been implemented properly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6096000" y="1971675"/>
            <a:ext cx="2305050" cy="933450"/>
          </a:xfrm>
          <a:prstGeom prst="wedgeRectCallout">
            <a:avLst>
              <a:gd name="adj1" fmla="val -101728"/>
              <a:gd name="adj2" fmla="val 544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Systems can talk with each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other.</a:t>
            </a: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aseline="0" dirty="0" smtClean="0"/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 smtClean="0"/>
              <a:t>End</a:t>
            </a:r>
            <a:r>
              <a:rPr lang="en-US" sz="1200" dirty="0" smtClean="0"/>
              <a:t> to end functions have been implemented properly.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Introduction</a:t>
            </a:r>
          </a:p>
          <a:p>
            <a:pPr marL="342900" lvl="1" indent="-342900">
              <a:buChar char="•"/>
            </a:pPr>
            <a:r>
              <a:rPr lang="en-US" altLang="zh-CN" sz="2400" dirty="0">
                <a:solidFill>
                  <a:srgbClr val="00B050"/>
                </a:solidFill>
                <a:ea typeface="+mn-ea"/>
                <a:cs typeface="+mn-cs"/>
              </a:rPr>
              <a:t>Unit Test Framework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Mocking Framework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Testing Coverage</a:t>
            </a: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14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85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Do 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The most simple way to do UT is invoking the units that will be tested in a main() method</a:t>
            </a:r>
          </a:p>
          <a:p>
            <a:pPr marL="342900" lvl="1" indent="-342900">
              <a:buChar char="•"/>
            </a:pPr>
            <a:endParaRPr lang="en-US" altLang="zh-CN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If there are 1000 UT test cases</a:t>
            </a:r>
          </a:p>
          <a:p>
            <a:pPr lvl="1"/>
            <a:r>
              <a:rPr lang="en-US" altLang="zh-CN" dirty="0" smtClean="0"/>
              <a:t>Do </a:t>
            </a:r>
            <a:r>
              <a:rPr lang="en-US" altLang="zh-CN" dirty="0"/>
              <a:t>we need 1000 main() method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How to manage these test cases?</a:t>
            </a:r>
          </a:p>
          <a:p>
            <a:pPr lvl="1"/>
            <a:r>
              <a:rPr lang="en-US" altLang="zh-CN" dirty="0" smtClean="0"/>
              <a:t>How to run all these test cases?</a:t>
            </a:r>
          </a:p>
          <a:p>
            <a:pPr lvl="1"/>
            <a:r>
              <a:rPr lang="en-US" altLang="zh-CN" dirty="0" smtClean="0"/>
              <a:t>How to know how many of them failed?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UT framework is needed</a:t>
            </a:r>
            <a:endParaRPr lang="zh-CN" altLang="en-US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15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err="1" smtClean="0">
                <a:ea typeface="+mn-ea"/>
                <a:cs typeface="+mn-cs"/>
              </a:rPr>
              <a:t>JUnit</a:t>
            </a:r>
            <a:r>
              <a:rPr lang="en-US" altLang="zh-CN" sz="2400" dirty="0" smtClean="0">
                <a:ea typeface="+mn-ea"/>
                <a:cs typeface="+mn-cs"/>
              </a:rPr>
              <a:t> is one of the most popular java UT framework</a:t>
            </a:r>
          </a:p>
          <a:p>
            <a:pPr marL="342900" lvl="1" indent="-342900">
              <a:buChar char="•"/>
            </a:pPr>
            <a:endParaRPr lang="en-US" altLang="zh-CN" sz="24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You may download it from “junit.org”</a:t>
            </a:r>
          </a:p>
          <a:p>
            <a:pPr marL="342900" lvl="1" indent="-342900">
              <a:buChar char="•"/>
            </a:pPr>
            <a:endParaRPr lang="en-US" altLang="zh-CN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Usually, it has been integrated in J2EE Eclipse</a:t>
            </a: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16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2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Create a </a:t>
            </a:r>
            <a:r>
              <a:rPr lang="en-US" altLang="zh-CN" sz="2400" dirty="0" err="1" smtClean="0">
                <a:ea typeface="+mn-ea"/>
                <a:cs typeface="+mn-cs"/>
              </a:rPr>
              <a:t>JUnit</a:t>
            </a:r>
            <a:r>
              <a:rPr lang="en-US" altLang="zh-CN" sz="2400" dirty="0" smtClean="0">
                <a:ea typeface="+mn-ea"/>
                <a:cs typeface="+mn-cs"/>
              </a:rPr>
              <a:t> test case</a:t>
            </a: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17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814513"/>
            <a:ext cx="44100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3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en-US" altLang="zh-CN" dirty="0" smtClean="0"/>
              <a:t> Test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18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128713"/>
            <a:ext cx="4229100" cy="553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 bwMode="auto">
          <a:xfrm>
            <a:off x="762000" y="1128713"/>
            <a:ext cx="1495425" cy="595312"/>
          </a:xfrm>
          <a:prstGeom prst="wedgeRectCallout">
            <a:avLst>
              <a:gd name="adj1" fmla="val 95728"/>
              <a:gd name="adj2" fmla="val 8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Will be called before all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cases in this class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762000" y="1866900"/>
            <a:ext cx="1495425" cy="595312"/>
          </a:xfrm>
          <a:prstGeom prst="wedgeRectCallout">
            <a:avLst>
              <a:gd name="adj1" fmla="val 95728"/>
              <a:gd name="adj2" fmla="val 8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Will be called after all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cases in this class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762000" y="2614612"/>
            <a:ext cx="1495425" cy="595312"/>
          </a:xfrm>
          <a:prstGeom prst="wedgeRectCallout">
            <a:avLst>
              <a:gd name="adj1" fmla="val 95728"/>
              <a:gd name="adj2" fmla="val 8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Will be called before each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cases in this class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61998" y="3286949"/>
            <a:ext cx="1495425" cy="595312"/>
          </a:xfrm>
          <a:prstGeom prst="wedgeRectCallout">
            <a:avLst>
              <a:gd name="adj1" fmla="val 95728"/>
              <a:gd name="adj2" fmla="val 8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Will be called after each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cases in this class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62000" y="4716522"/>
            <a:ext cx="1495425" cy="595312"/>
          </a:xfrm>
          <a:prstGeom prst="wedgeRectCallout">
            <a:avLst>
              <a:gd name="adj1" fmla="val 95728"/>
              <a:gd name="adj2" fmla="val 8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case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6215062" y="4716522"/>
            <a:ext cx="1495425" cy="595312"/>
          </a:xfrm>
          <a:prstGeom prst="wedgeRectCallout">
            <a:avLst>
              <a:gd name="adj1" fmla="val -117648"/>
              <a:gd name="adj2" fmla="val 1585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Assert method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en-US" altLang="zh-CN" dirty="0" smtClean="0"/>
              <a:t> Test 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19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sp>
        <p:nvSpPr>
          <p:cNvPr id="9" name="Rectangular Callout 8"/>
          <p:cNvSpPr/>
          <p:nvPr/>
        </p:nvSpPr>
        <p:spPr bwMode="auto">
          <a:xfrm>
            <a:off x="657225" y="2164556"/>
            <a:ext cx="1495425" cy="595312"/>
          </a:xfrm>
          <a:prstGeom prst="wedgeRectCallout">
            <a:avLst>
              <a:gd name="adj1" fmla="val 95728"/>
              <a:gd name="adj2" fmla="val 81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Group test classes into test suite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2238375"/>
            <a:ext cx="3762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6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Introduction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Unit Test Framework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Mocking Framework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Test Coverage</a:t>
            </a: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Introduction</a:t>
            </a:r>
          </a:p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Unit Test Framework</a:t>
            </a:r>
          </a:p>
          <a:p>
            <a:pPr marL="342900" lvl="1" indent="-342900">
              <a:buChar char="•"/>
            </a:pPr>
            <a:r>
              <a:rPr lang="en-US" altLang="zh-CN" sz="2400" dirty="0">
                <a:solidFill>
                  <a:srgbClr val="00B050"/>
                </a:solidFill>
                <a:ea typeface="+mn-ea"/>
                <a:cs typeface="+mn-cs"/>
              </a:rPr>
              <a:t>Mocking Framework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Testing Coverage</a:t>
            </a: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20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4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To isolate the unit under test from dependences, mocking is needed</a:t>
            </a: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21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2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Mocking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Class relationship</a:t>
            </a: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22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5" y="1643057"/>
            <a:ext cx="2807240" cy="2157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1485898"/>
            <a:ext cx="2409825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8" y="3992868"/>
            <a:ext cx="4611052" cy="2515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97619"/>
            <a:ext cx="3019425" cy="2611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3438525" y="1852610"/>
            <a:ext cx="16859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048125" y="2221145"/>
            <a:ext cx="1571626" cy="177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122" idx="0"/>
            <a:endCxn id="4099" idx="2"/>
          </p:cNvCxnSpPr>
          <p:nvPr/>
        </p:nvCxnSpPr>
        <p:spPr bwMode="auto">
          <a:xfrm flipH="1" flipV="1">
            <a:off x="6329363" y="2219323"/>
            <a:ext cx="1047750" cy="1678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886200" y="1700212"/>
            <a:ext cx="1085850" cy="276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refer</a:t>
            </a:r>
          </a:p>
        </p:txBody>
      </p:sp>
      <p:sp>
        <p:nvSpPr>
          <p:cNvPr id="20" name="Rectangle 19"/>
          <p:cNvSpPr/>
          <p:nvPr/>
        </p:nvSpPr>
        <p:spPr bwMode="auto">
          <a:xfrm rot="3484406">
            <a:off x="6112810" y="2896845"/>
            <a:ext cx="1657356" cy="276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Implement for test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8720005">
            <a:off x="3714654" y="3047013"/>
            <a:ext cx="1657356" cy="276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Implement for production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Mocking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Test Case </a:t>
            </a:r>
            <a:endParaRPr lang="en-US" altLang="zh-CN" sz="2400" dirty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23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885950"/>
            <a:ext cx="332422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Mocking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Limitation of the simple mocking example:</a:t>
            </a:r>
          </a:p>
          <a:p>
            <a:pPr lvl="1"/>
            <a:r>
              <a:rPr lang="en-US" altLang="zh-CN" dirty="0" smtClean="0"/>
              <a:t>It cannot mock private methods</a:t>
            </a:r>
          </a:p>
          <a:p>
            <a:pPr lvl="1"/>
            <a:r>
              <a:rPr lang="en-US" altLang="zh-CN" dirty="0" smtClean="0"/>
              <a:t>It does not work if there no set method to inject the mocked object</a:t>
            </a:r>
          </a:p>
          <a:p>
            <a:pPr lvl="1"/>
            <a:r>
              <a:rPr lang="en-US" altLang="zh-CN" dirty="0" smtClean="0"/>
              <a:t>It cannot mock static method</a:t>
            </a:r>
          </a:p>
          <a:p>
            <a:pPr lvl="1"/>
            <a:r>
              <a:rPr lang="en-US" altLang="zh-CN" dirty="0" smtClean="0"/>
              <a:t>It cannot test private method</a:t>
            </a:r>
          </a:p>
          <a:p>
            <a:pPr lvl="1"/>
            <a:r>
              <a:rPr lang="en-US" altLang="zh-CN" dirty="0" smtClean="0"/>
              <a:t>It does not work if the dependences do not implement an interface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Mocking framework is needed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24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36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JMockit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 err="1" smtClean="0">
                <a:ea typeface="+mn-ea"/>
                <a:cs typeface="+mn-cs"/>
              </a:rPr>
              <a:t>JMockit</a:t>
            </a:r>
            <a:r>
              <a:rPr lang="en-US" altLang="zh-CN" sz="2400" dirty="0" smtClean="0">
                <a:ea typeface="+mn-ea"/>
                <a:cs typeface="+mn-cs"/>
              </a:rPr>
              <a:t> is an java mocking framework </a:t>
            </a:r>
          </a:p>
          <a:p>
            <a:pPr lvl="1"/>
            <a:r>
              <a:rPr lang="en-US" altLang="zh-CN" dirty="0"/>
              <a:t>Base on </a:t>
            </a:r>
            <a:r>
              <a:rPr lang="en-US" dirty="0" err="1"/>
              <a:t>java.lang.instrument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It replace product codes with mocking codes during test</a:t>
            </a:r>
            <a:endParaRPr lang="en-US" dirty="0"/>
          </a:p>
          <a:p>
            <a:pPr lvl="1"/>
            <a:endParaRPr lang="en-US" altLang="zh-CN" dirty="0" smtClean="0"/>
          </a:p>
          <a:p>
            <a:pPr marL="342900" lvl="1" indent="-342900">
              <a:buChar char="•"/>
            </a:pPr>
            <a:r>
              <a:rPr lang="en-US" altLang="zh-CN" sz="2400" dirty="0" smtClean="0">
                <a:ea typeface="+mn-ea"/>
                <a:cs typeface="+mn-cs"/>
              </a:rPr>
              <a:t>Advantages of </a:t>
            </a:r>
            <a:r>
              <a:rPr lang="en-US" altLang="zh-CN" sz="2400" dirty="0" err="1" smtClean="0">
                <a:ea typeface="+mn-ea"/>
                <a:cs typeface="+mn-cs"/>
              </a:rPr>
              <a:t>Jmockit</a:t>
            </a:r>
            <a:endParaRPr lang="en-US" altLang="zh-CN" sz="2400" dirty="0" smtClean="0">
              <a:ea typeface="+mn-ea"/>
              <a:cs typeface="+mn-cs"/>
            </a:endParaRPr>
          </a:p>
          <a:p>
            <a:pPr lvl="1"/>
            <a:r>
              <a:rPr lang="en-US" altLang="zh-CN" dirty="0"/>
              <a:t> C</a:t>
            </a:r>
            <a:r>
              <a:rPr lang="en-US" altLang="zh-CN" dirty="0" smtClean="0"/>
              <a:t>lasses do not implement interface or declared with final can be mocked</a:t>
            </a:r>
          </a:p>
          <a:p>
            <a:pPr lvl="1"/>
            <a:r>
              <a:rPr lang="en-US" altLang="zh-CN" dirty="0" smtClean="0"/>
              <a:t>Static methods can be mocked</a:t>
            </a:r>
          </a:p>
          <a:p>
            <a:pPr lvl="1"/>
            <a:r>
              <a:rPr lang="en-US" altLang="zh-CN" dirty="0" smtClean="0"/>
              <a:t>Private methods can be mocked or tested directly</a:t>
            </a:r>
          </a:p>
          <a:p>
            <a:pPr lvl="1"/>
            <a:r>
              <a:rPr lang="en-US" altLang="zh-CN" dirty="0" smtClean="0"/>
              <a:t>No additional set method to inject the mocked object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25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38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38287"/>
            <a:ext cx="6400800" cy="2600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JMockit</a:t>
            </a:r>
            <a:r>
              <a:rPr lang="en-US" altLang="zh-CN" dirty="0" smtClean="0"/>
              <a:t> Sample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26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sp>
        <p:nvSpPr>
          <p:cNvPr id="7" name="Rectangular Callout 9"/>
          <p:cNvSpPr/>
          <p:nvPr/>
        </p:nvSpPr>
        <p:spPr bwMode="auto">
          <a:xfrm>
            <a:off x="4281738" y="1219200"/>
            <a:ext cx="1495425" cy="595312"/>
          </a:xfrm>
          <a:prstGeom prst="wedgeRectCallout">
            <a:avLst>
              <a:gd name="adj1" fmla="val -118017"/>
              <a:gd name="adj2" fmla="val 554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Mocked class</a:t>
            </a:r>
          </a:p>
        </p:txBody>
      </p:sp>
      <p:sp>
        <p:nvSpPr>
          <p:cNvPr id="8" name="Rectangular Callout 9"/>
          <p:cNvSpPr/>
          <p:nvPr/>
        </p:nvSpPr>
        <p:spPr bwMode="auto">
          <a:xfrm>
            <a:off x="3619500" y="2267159"/>
            <a:ext cx="2438400" cy="595312"/>
          </a:xfrm>
          <a:prstGeom prst="wedgeRectCallout">
            <a:avLst>
              <a:gd name="adj1" fmla="val -92726"/>
              <a:gd name="adj2" fmla="val -374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implementation will replace production implementation because of @Mock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672012" y="2948197"/>
            <a:ext cx="2438400" cy="595312"/>
          </a:xfrm>
          <a:prstGeom prst="wedgeRectCallout">
            <a:avLst>
              <a:gd name="adj1" fmla="val -151793"/>
              <a:gd name="adj2" fmla="val -626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JMockit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verify how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many times this method will be called.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9"/>
          <p:cNvSpPr/>
          <p:nvPr/>
        </p:nvSpPr>
        <p:spPr bwMode="auto">
          <a:xfrm>
            <a:off x="5016916" y="3816851"/>
            <a:ext cx="2438400" cy="595312"/>
          </a:xfrm>
          <a:prstGeom prst="wedgeRectCallout">
            <a:avLst>
              <a:gd name="adj1" fmla="val -138594"/>
              <a:gd name="adj2" fmla="val -5396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the objects as usual.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However, their implementation has bee modified.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JMockit</a:t>
            </a:r>
            <a:r>
              <a:rPr lang="en-US" altLang="zh-CN" dirty="0" smtClean="0"/>
              <a:t> Phases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Record</a:t>
            </a:r>
          </a:p>
          <a:p>
            <a:pPr marL="742950" lvl="2" indent="-342900"/>
            <a:r>
              <a:rPr lang="en-US" sz="2000" dirty="0" smtClean="0"/>
              <a:t>Record invocations before testing</a:t>
            </a:r>
            <a:endParaRPr lang="en-GB" sz="26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Replay</a:t>
            </a:r>
          </a:p>
          <a:p>
            <a:pPr marL="742950" lvl="2" indent="-342900"/>
            <a:r>
              <a:rPr lang="en-US" sz="2000" dirty="0" smtClean="0"/>
              <a:t>Execute the sources are tested</a:t>
            </a:r>
            <a:endParaRPr lang="en-GB" sz="2000" dirty="0"/>
          </a:p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Verify</a:t>
            </a:r>
          </a:p>
          <a:p>
            <a:pPr marL="742950" lvl="2" indent="-342900"/>
            <a:r>
              <a:rPr lang="en-GB" sz="2000" dirty="0"/>
              <a:t> </a:t>
            </a:r>
            <a:r>
              <a:rPr lang="en-GB" sz="2000" dirty="0" smtClean="0"/>
              <a:t>Verify </a:t>
            </a:r>
            <a:r>
              <a:rPr lang="en-GB" sz="2000" dirty="0"/>
              <a:t>which invocation has been invoked</a:t>
            </a:r>
            <a:endParaRPr lang="en-US" altLang="zh-CN" sz="2000" dirty="0"/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27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40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Mocked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 smtClean="0">
                <a:ea typeface="+mn-ea"/>
                <a:cs typeface="+mn-cs"/>
              </a:rPr>
              <a:t>@Mocked</a:t>
            </a: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28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70" y="1572836"/>
            <a:ext cx="5048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Mocked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 smtClean="0">
                <a:ea typeface="+mn-ea"/>
                <a:cs typeface="+mn-cs"/>
              </a:rPr>
              <a:t>@Mocked(Continue)</a:t>
            </a: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29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8498"/>
            <a:ext cx="9163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unit test?</a:t>
            </a:r>
          </a:p>
          <a:p>
            <a:pPr lvl="1"/>
            <a:r>
              <a:rPr lang="en-US" altLang="zh-CN" dirty="0" smtClean="0"/>
              <a:t>It is a test for a unit  </a:t>
            </a:r>
          </a:p>
          <a:p>
            <a:pPr lvl="1"/>
            <a:r>
              <a:rPr lang="en-US" altLang="zh-CN" dirty="0" smtClean="0"/>
              <a:t>A unit is a class, method or a source block</a:t>
            </a:r>
          </a:p>
          <a:p>
            <a:pPr lvl="1"/>
            <a:r>
              <a:rPr lang="en-US" altLang="zh-CN" dirty="0" smtClean="0"/>
              <a:t>It is a test for a program with another program</a:t>
            </a:r>
          </a:p>
          <a:p>
            <a:pPr lvl="1"/>
            <a:r>
              <a:rPr lang="en-US" altLang="zh-CN" dirty="0" smtClean="0"/>
              <a:t>Functional test is not unit test</a:t>
            </a:r>
          </a:p>
          <a:p>
            <a:pPr lvl="1"/>
            <a:r>
              <a:rPr lang="en-US" altLang="zh-CN" dirty="0" smtClean="0"/>
              <a:t>Usually, it does not depends on any external service or resource</a:t>
            </a:r>
          </a:p>
          <a:p>
            <a:pPr lvl="1"/>
            <a:endParaRPr lang="en-US" altLang="zh-CN" dirty="0"/>
          </a:p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What is auto test?</a:t>
            </a:r>
          </a:p>
          <a:p>
            <a:pPr lvl="1"/>
            <a:r>
              <a:rPr lang="en-US" altLang="zh-CN" dirty="0" smtClean="0"/>
              <a:t>It is a kind of test that can be repeated automatically</a:t>
            </a:r>
          </a:p>
          <a:p>
            <a:pPr lvl="1"/>
            <a:r>
              <a:rPr lang="en-US" altLang="zh-CN" dirty="0" smtClean="0"/>
              <a:t>It increase initial project investment</a:t>
            </a:r>
          </a:p>
          <a:p>
            <a:pPr lvl="1"/>
            <a:r>
              <a:rPr lang="en-US" altLang="zh-CN" dirty="0" smtClean="0"/>
              <a:t>It reduce project cost in later phases</a:t>
            </a:r>
          </a:p>
          <a:p>
            <a:pPr lvl="1"/>
            <a:r>
              <a:rPr lang="en-US" altLang="zh-CN" dirty="0"/>
              <a:t>Usually, it is used to make sure there is no regression</a:t>
            </a:r>
          </a:p>
          <a:p>
            <a:pPr lvl="1"/>
            <a:endParaRPr lang="en-US" altLang="zh-CN" dirty="0" smtClean="0"/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Mocked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 smtClean="0">
                <a:ea typeface="+mn-ea"/>
                <a:cs typeface="+mn-cs"/>
              </a:rPr>
              <a:t>@</a:t>
            </a:r>
            <a:r>
              <a:rPr lang="en-GB" sz="2400" dirty="0" smtClean="0">
                <a:ea typeface="+mn-ea"/>
                <a:cs typeface="+mn-cs"/>
              </a:rPr>
              <a:t>Cascading </a:t>
            </a: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30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8" y="1648576"/>
            <a:ext cx="6334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Matching Of </a:t>
            </a:r>
            <a:r>
              <a:rPr lang="en-GB" altLang="zh-CN" dirty="0" smtClean="0"/>
              <a:t>A</a:t>
            </a:r>
            <a:r>
              <a:rPr lang="en-GB" dirty="0" smtClean="0"/>
              <a:t>rgument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Using </a:t>
            </a:r>
            <a:r>
              <a:rPr lang="en-GB" sz="2400" dirty="0">
                <a:ea typeface="+mn-ea"/>
                <a:cs typeface="+mn-cs"/>
              </a:rPr>
              <a:t>the "with" methods </a:t>
            </a: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31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" y="1768391"/>
            <a:ext cx="8086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Matching Of </a:t>
            </a:r>
            <a:r>
              <a:rPr lang="en-GB" altLang="zh-CN" dirty="0" smtClean="0"/>
              <a:t>A</a:t>
            </a:r>
            <a:r>
              <a:rPr lang="en-GB" dirty="0" smtClean="0"/>
              <a:t>rgument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Using </a:t>
            </a:r>
            <a:r>
              <a:rPr lang="en-GB" sz="2400" dirty="0">
                <a:ea typeface="+mn-ea"/>
                <a:cs typeface="+mn-cs"/>
              </a:rPr>
              <a:t>the "any" fields  </a:t>
            </a: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32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866900"/>
            <a:ext cx="82105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GB" dirty="0" err="1" smtClean="0"/>
              <a:t>nvocation</a:t>
            </a:r>
            <a:r>
              <a:rPr lang="en-GB" dirty="0" smtClean="0"/>
              <a:t> Count Constraints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>
                <a:ea typeface="+mn-ea"/>
                <a:cs typeface="+mn-cs"/>
              </a:rPr>
              <a:t>Using “times”, “</a:t>
            </a:r>
            <a:r>
              <a:rPr lang="en-GB" sz="2400" dirty="0" err="1">
                <a:ea typeface="+mn-ea"/>
                <a:cs typeface="+mn-cs"/>
              </a:rPr>
              <a:t>minTimes</a:t>
            </a:r>
            <a:r>
              <a:rPr lang="en-GB" sz="2400" dirty="0">
                <a:ea typeface="+mn-ea"/>
                <a:cs typeface="+mn-cs"/>
              </a:rPr>
              <a:t>” and “</a:t>
            </a:r>
            <a:r>
              <a:rPr lang="en-GB" sz="2400" dirty="0" err="1">
                <a:ea typeface="+mn-ea"/>
                <a:cs typeface="+mn-cs"/>
              </a:rPr>
              <a:t>maxTimes</a:t>
            </a:r>
            <a:r>
              <a:rPr lang="en-GB" sz="2400" dirty="0">
                <a:ea typeface="+mn-ea"/>
                <a:cs typeface="+mn-cs"/>
              </a:rPr>
              <a:t>”  </a:t>
            </a: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33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3" y="2005013"/>
            <a:ext cx="6172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Explicit </a:t>
            </a:r>
            <a:r>
              <a:rPr lang="en-GB" dirty="0" smtClean="0"/>
              <a:t>verification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>
                <a:ea typeface="+mn-ea"/>
                <a:cs typeface="+mn-cs"/>
              </a:rPr>
              <a:t>Verification In </a:t>
            </a:r>
            <a:r>
              <a:rPr lang="en-GB" sz="2400" dirty="0" smtClean="0">
                <a:ea typeface="+mn-ea"/>
                <a:cs typeface="+mn-cs"/>
              </a:rPr>
              <a:t>Order</a:t>
            </a:r>
          </a:p>
          <a:p>
            <a:pPr marL="342900" lvl="1" indent="-342900">
              <a:buChar char="•"/>
            </a:pP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34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8" y="1573880"/>
            <a:ext cx="6638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Explicit </a:t>
            </a:r>
            <a:r>
              <a:rPr lang="en-GB" dirty="0" smtClean="0"/>
              <a:t>verification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Capture Invocation Arguments</a:t>
            </a:r>
          </a:p>
          <a:p>
            <a:pPr marL="342900" lvl="1" indent="-342900">
              <a:buChar char="•"/>
            </a:pP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Char char="•"/>
            </a:pPr>
            <a:endParaRPr lang="en-GB" sz="2400" dirty="0" smtClean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35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4" y="1789446"/>
            <a:ext cx="7400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Result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Using Delegate  </a:t>
            </a: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36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16" y="1741070"/>
            <a:ext cx="55721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Private Info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Access Private Field, Method Or Constructor  </a:t>
            </a:r>
            <a:endParaRPr lang="en-GB" sz="2400" dirty="0">
              <a:ea typeface="+mn-ea"/>
              <a:cs typeface="+mn-cs"/>
            </a:endParaRP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37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1689936"/>
            <a:ext cx="8105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Partial Mocking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501" y="1199356"/>
            <a:ext cx="8582025" cy="5029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GB" sz="2400" dirty="0" smtClean="0">
                <a:ea typeface="+mn-ea"/>
                <a:cs typeface="+mn-cs"/>
              </a:rPr>
              <a:t>Dynamic </a:t>
            </a:r>
            <a:r>
              <a:rPr lang="en-GB" sz="2400" dirty="0">
                <a:ea typeface="+mn-ea"/>
                <a:cs typeface="+mn-cs"/>
              </a:rPr>
              <a:t>partial mocking  </a:t>
            </a:r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38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660106"/>
            <a:ext cx="5181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err="1"/>
              <a:t>FizzBuzzWhizz</a:t>
            </a:r>
            <a:endParaRPr lang="en-US" altLang="zh-CN" sz="1400" dirty="0"/>
          </a:p>
          <a:p>
            <a:r>
              <a:rPr lang="zh-CN" altLang="en-US" sz="1400" dirty="0"/>
              <a:t>你是一名体育老师，在某次课距离下课还有五分钟时，你决定搞一个游戏。此时有</a:t>
            </a:r>
            <a:r>
              <a:rPr lang="en-US" altLang="zh-CN" sz="1400" dirty="0"/>
              <a:t>100</a:t>
            </a:r>
            <a:r>
              <a:rPr lang="zh-CN" altLang="en-US" sz="1400" dirty="0"/>
              <a:t>名学生在上课。游戏的规则是：</a:t>
            </a:r>
          </a:p>
          <a:p>
            <a:endParaRPr lang="zh-CN" altLang="en-US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你首先说出三个不同的特殊数，要求必须是个位数，比如</a:t>
            </a: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en-US" altLang="zh-CN" sz="1400" dirty="0"/>
              <a:t>7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让所有学生拍成一队，然后按顺序报数。</a:t>
            </a:r>
          </a:p>
          <a:p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学生报数时，如果所报数字是第一个特殊数（</a:t>
            </a:r>
            <a:r>
              <a:rPr lang="en-US" altLang="zh-CN" sz="1400" dirty="0"/>
              <a:t>3</a:t>
            </a:r>
            <a:r>
              <a:rPr lang="zh-CN" altLang="en-US" sz="1400" dirty="0"/>
              <a:t>）的倍数，那么不能说该数字，而要说</a:t>
            </a:r>
            <a:r>
              <a:rPr lang="en-US" altLang="zh-CN" sz="1400" dirty="0"/>
              <a:t>Fizz</a:t>
            </a:r>
            <a:r>
              <a:rPr lang="zh-CN" altLang="en-US" sz="1400" dirty="0"/>
              <a:t>；如果所报数字是第二个特殊数（</a:t>
            </a:r>
            <a:r>
              <a:rPr lang="en-US" altLang="zh-CN" sz="1400" dirty="0"/>
              <a:t>5</a:t>
            </a:r>
            <a:r>
              <a:rPr lang="zh-CN" altLang="en-US" sz="1400" dirty="0"/>
              <a:t>）的倍数，那么要说</a:t>
            </a:r>
            <a:r>
              <a:rPr lang="en-US" altLang="zh-CN" sz="1400" dirty="0"/>
              <a:t>Buzz</a:t>
            </a:r>
            <a:r>
              <a:rPr lang="zh-CN" altLang="en-US" sz="1400" dirty="0"/>
              <a:t>；如果所报数字是第三个特殊数（</a:t>
            </a:r>
            <a:r>
              <a:rPr lang="en-US" altLang="zh-CN" sz="1400" dirty="0"/>
              <a:t>7</a:t>
            </a:r>
            <a:r>
              <a:rPr lang="zh-CN" altLang="en-US" sz="1400" dirty="0"/>
              <a:t>）的倍数，那么要说</a:t>
            </a:r>
            <a:r>
              <a:rPr lang="en-US" altLang="zh-CN" sz="1400" dirty="0"/>
              <a:t>Whizz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学生报数时，如果所报数字同时是两个特殊数的倍数情况下，也要特殊处理，比如第一个特殊数和第二个特殊数的倍数，那么不能说该数字，而是要说</a:t>
            </a:r>
            <a:r>
              <a:rPr lang="en-US" altLang="zh-CN" sz="1400" dirty="0" err="1"/>
              <a:t>FizzBuzz</a:t>
            </a:r>
            <a:r>
              <a:rPr lang="en-US" altLang="zh-CN" sz="1400" dirty="0"/>
              <a:t>, </a:t>
            </a:r>
            <a:r>
              <a:rPr lang="zh-CN" altLang="en-US" sz="1400" dirty="0"/>
              <a:t>以此类推。如果同时是三个特殊数的倍数，那么要说</a:t>
            </a:r>
            <a:r>
              <a:rPr lang="en-US" altLang="zh-CN" sz="1400" dirty="0" err="1"/>
              <a:t>FizzBuzzWhizz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5. </a:t>
            </a:r>
            <a:r>
              <a:rPr lang="zh-CN" altLang="en-US" sz="1400" dirty="0"/>
              <a:t>学生报数时，如果所报数字包含了第一个特殊数，那么也不能说该数字，而是要说相应的单词，比如本例中第一个特殊数是</a:t>
            </a:r>
            <a:r>
              <a:rPr lang="en-US" altLang="zh-CN" sz="1400" dirty="0"/>
              <a:t>3</a:t>
            </a:r>
            <a:r>
              <a:rPr lang="zh-CN" altLang="en-US" sz="1400" dirty="0"/>
              <a:t>，那么要报</a:t>
            </a:r>
            <a:r>
              <a:rPr lang="en-US" altLang="zh-CN" sz="1400" dirty="0"/>
              <a:t>13</a:t>
            </a:r>
            <a:r>
              <a:rPr lang="zh-CN" altLang="en-US" sz="1400" dirty="0"/>
              <a:t>的同学应该说</a:t>
            </a:r>
            <a:r>
              <a:rPr lang="en-US" altLang="zh-CN" sz="1400" dirty="0"/>
              <a:t>Fizz</a:t>
            </a:r>
            <a:r>
              <a:rPr lang="zh-CN" altLang="en-US" sz="1400" dirty="0"/>
              <a:t>。如果数字中包含了第一个特殊数，那么忽略规则</a:t>
            </a:r>
            <a:r>
              <a:rPr lang="en-US" altLang="zh-CN" sz="1400" dirty="0"/>
              <a:t>3</a:t>
            </a:r>
            <a:r>
              <a:rPr lang="zh-CN" altLang="en-US" sz="1400" dirty="0"/>
              <a:t>和规则</a:t>
            </a:r>
            <a:r>
              <a:rPr lang="en-US" altLang="zh-CN" sz="1400" dirty="0"/>
              <a:t>4</a:t>
            </a:r>
            <a:r>
              <a:rPr lang="zh-CN" altLang="en-US" sz="1400" dirty="0"/>
              <a:t>，比如要报</a:t>
            </a:r>
            <a:r>
              <a:rPr lang="en-US" altLang="zh-CN" sz="1400" dirty="0"/>
              <a:t>35</a:t>
            </a:r>
            <a:r>
              <a:rPr lang="zh-CN" altLang="en-US" sz="1400" dirty="0"/>
              <a:t>的同学只报</a:t>
            </a:r>
            <a:r>
              <a:rPr lang="en-US" altLang="zh-CN" sz="1400" dirty="0"/>
              <a:t>Fizz</a:t>
            </a:r>
            <a:r>
              <a:rPr lang="zh-CN" altLang="en-US" sz="1400" dirty="0"/>
              <a:t>，不报</a:t>
            </a:r>
            <a:r>
              <a:rPr lang="en-US" altLang="zh-CN" sz="1400" dirty="0" err="1"/>
              <a:t>BuzzWhizz</a:t>
            </a:r>
            <a:r>
              <a:rPr lang="zh-CN" altLang="en-US" dirty="0"/>
              <a:t>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39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8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It Is Not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there is no unit test in so many projects?</a:t>
            </a:r>
          </a:p>
          <a:p>
            <a:pPr lvl="1"/>
            <a:r>
              <a:rPr lang="en-US" altLang="zh-CN" dirty="0" smtClean="0"/>
              <a:t>A software still works even though there is no unit test  </a:t>
            </a:r>
          </a:p>
          <a:p>
            <a:pPr lvl="1"/>
            <a:r>
              <a:rPr lang="en-US" altLang="zh-CN" dirty="0" smtClean="0"/>
              <a:t>Unit test is very expensive</a:t>
            </a:r>
          </a:p>
          <a:p>
            <a:pPr lvl="1"/>
            <a:r>
              <a:rPr lang="en-US" altLang="zh-CN" dirty="0" smtClean="0"/>
              <a:t>Unit test is very time consuming</a:t>
            </a:r>
          </a:p>
          <a:p>
            <a:pPr lvl="1"/>
            <a:r>
              <a:rPr lang="en-US" altLang="zh-CN" dirty="0" smtClean="0"/>
              <a:t>Unit test need additional technical skill</a:t>
            </a:r>
          </a:p>
          <a:p>
            <a:pPr lvl="1"/>
            <a:r>
              <a:rPr lang="en-US" altLang="zh-CN" dirty="0" smtClean="0"/>
              <a:t>Implement unit test for legacy system is very difficult</a:t>
            </a:r>
          </a:p>
          <a:p>
            <a:pPr lvl="1"/>
            <a:r>
              <a:rPr lang="en-US" altLang="zh-CN" dirty="0" smtClean="0"/>
              <a:t>The benefit is not so much until most of the sources are covered by unit test cases which means an big investment</a:t>
            </a:r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4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0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Introduction</a:t>
            </a:r>
          </a:p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Unit Test Framework</a:t>
            </a:r>
          </a:p>
          <a:p>
            <a:pPr marL="342900" lvl="1" indent="-342900">
              <a:buChar char="•"/>
            </a:pPr>
            <a:r>
              <a:rPr lang="en-US" altLang="zh-CN" sz="2400" dirty="0">
                <a:ea typeface="+mn-ea"/>
                <a:cs typeface="+mn-cs"/>
              </a:rPr>
              <a:t>Mocking Framework</a:t>
            </a:r>
          </a:p>
          <a:p>
            <a:pPr marL="342900" lvl="1" indent="-342900">
              <a:buChar char="•"/>
            </a:pPr>
            <a:r>
              <a:rPr lang="en-US" altLang="zh-CN" sz="2400" dirty="0" smtClean="0">
                <a:solidFill>
                  <a:srgbClr val="00B050"/>
                </a:solidFill>
                <a:ea typeface="+mn-ea"/>
                <a:cs typeface="+mn-cs"/>
              </a:rPr>
              <a:t>Testing Coverage</a:t>
            </a: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40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4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Coverage Rate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how many sources have been tested?</a:t>
            </a:r>
          </a:p>
          <a:p>
            <a:pPr lvl="1"/>
            <a:r>
              <a:rPr lang="en-US" dirty="0" err="1" smtClean="0"/>
              <a:t>JMockit</a:t>
            </a:r>
            <a:r>
              <a:rPr lang="en-US" dirty="0" smtClean="0"/>
              <a:t> provide coverage report</a:t>
            </a:r>
          </a:p>
          <a:p>
            <a:pPr lvl="1"/>
            <a:endParaRPr lang="en-US" dirty="0" smtClean="0"/>
          </a:p>
          <a:p>
            <a:pPr marL="342900" lvl="1" indent="-342900">
              <a:buChar char="•"/>
            </a:pPr>
            <a:r>
              <a:rPr lang="en-US" sz="2400" dirty="0" smtClean="0">
                <a:ea typeface="+mn-ea"/>
                <a:cs typeface="+mn-cs"/>
              </a:rPr>
              <a:t>Coverage rates provided by </a:t>
            </a:r>
            <a:r>
              <a:rPr lang="en-US" sz="2400" dirty="0" err="1" smtClean="0">
                <a:ea typeface="+mn-ea"/>
                <a:cs typeface="+mn-cs"/>
              </a:rPr>
              <a:t>JMockit</a:t>
            </a:r>
            <a:r>
              <a:rPr lang="en-US" sz="2400" dirty="0" smtClean="0">
                <a:ea typeface="+mn-ea"/>
                <a:cs typeface="+mn-cs"/>
              </a:rPr>
              <a:t> report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Data</a:t>
            </a:r>
          </a:p>
          <a:p>
            <a:pPr marL="742950" lvl="2" indent="-342900"/>
            <a:endParaRPr lang="en-US" sz="2600" dirty="0" smtClean="0">
              <a:ea typeface="+mn-ea"/>
              <a:cs typeface="+mn-c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41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7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Coverage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active </a:t>
            </a:r>
            <a:r>
              <a:rPr lang="en-US" dirty="0" err="1" smtClean="0"/>
              <a:t>JMockit</a:t>
            </a:r>
            <a:r>
              <a:rPr lang="en-US" dirty="0" smtClean="0"/>
              <a:t> coverage report?</a:t>
            </a:r>
          </a:p>
          <a:p>
            <a:pPr lvl="1"/>
            <a:r>
              <a:rPr lang="en-US" dirty="0" smtClean="0"/>
              <a:t>Place jmockit-coverage.jar at your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 smtClean="0"/>
              <a:t>Run your programs</a:t>
            </a:r>
          </a:p>
          <a:p>
            <a:pPr lvl="1"/>
            <a:endParaRPr lang="en-US" dirty="0"/>
          </a:p>
          <a:p>
            <a:pPr marL="342900" lvl="1" indent="-342900">
              <a:buChar char="•"/>
            </a:pPr>
            <a:r>
              <a:rPr lang="en-US" sz="2400" dirty="0">
                <a:ea typeface="+mn-ea"/>
                <a:cs typeface="+mn-cs"/>
              </a:rPr>
              <a:t>How to </a:t>
            </a:r>
            <a:r>
              <a:rPr lang="en-US" sz="2400" dirty="0" err="1">
                <a:ea typeface="+mn-ea"/>
                <a:cs typeface="+mn-cs"/>
              </a:rPr>
              <a:t>config</a:t>
            </a:r>
            <a:r>
              <a:rPr lang="en-US" sz="2400" dirty="0">
                <a:ea typeface="+mn-ea"/>
                <a:cs typeface="+mn-cs"/>
              </a:rPr>
              <a:t> the coverage </a:t>
            </a:r>
            <a:r>
              <a:rPr lang="en-US" sz="2400" dirty="0" smtClean="0">
                <a:ea typeface="+mn-ea"/>
                <a:cs typeface="+mn-cs"/>
              </a:rPr>
              <a:t>tool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Dcoverage-outputDir</a:t>
            </a:r>
            <a:r>
              <a:rPr lang="en-US" dirty="0"/>
              <a:t>: </a:t>
            </a:r>
            <a:r>
              <a:rPr lang="en-US" dirty="0" smtClean="0"/>
              <a:t>the folder for the report.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Dcoverage</a:t>
            </a:r>
            <a:r>
              <a:rPr lang="en-US" dirty="0" smtClean="0"/>
              <a:t>-metrics: path/data/all</a:t>
            </a:r>
            <a:endParaRPr lang="en-US" dirty="0"/>
          </a:p>
          <a:p>
            <a:pPr lvl="1"/>
            <a:endParaRPr lang="en-US" dirty="0" smtClean="0"/>
          </a:p>
          <a:p>
            <a:pPr marL="742950" lvl="2" indent="-342900"/>
            <a:endParaRPr lang="en-US" sz="2600" dirty="0" smtClean="0">
              <a:ea typeface="+mn-ea"/>
              <a:cs typeface="+mn-c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42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7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Coverage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 TL/Managers use this report to make sure team members have deliver sources that have been tested thoroughly?</a:t>
            </a:r>
          </a:p>
          <a:p>
            <a:pPr lvl="1"/>
            <a:r>
              <a:rPr lang="en-US" dirty="0" smtClean="0"/>
              <a:t>No, they should not</a:t>
            </a:r>
          </a:p>
          <a:p>
            <a:pPr lvl="1"/>
            <a:r>
              <a:rPr lang="en-US" dirty="0" smtClean="0"/>
              <a:t>Coverage report only can tell what has not been tested but cannot tell what has been tested properly</a:t>
            </a:r>
          </a:p>
          <a:p>
            <a:pPr lvl="1"/>
            <a:r>
              <a:rPr lang="en-US" dirty="0" smtClean="0"/>
              <a:t>It will active observer anti-pattern in the team</a:t>
            </a:r>
          </a:p>
          <a:p>
            <a:pPr lvl="1"/>
            <a:r>
              <a:rPr lang="en-US" dirty="0" smtClean="0"/>
              <a:t>Coverage report should be used by all team member to see what have not been tested</a:t>
            </a:r>
          </a:p>
          <a:p>
            <a:pPr lvl="1"/>
            <a:endParaRPr lang="en-US" dirty="0" smtClean="0"/>
          </a:p>
          <a:p>
            <a:pPr marL="742950" lvl="2" indent="-342900"/>
            <a:endParaRPr lang="en-US" sz="2600" dirty="0" smtClean="0">
              <a:ea typeface="+mn-ea"/>
              <a:cs typeface="+mn-c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43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7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Coverage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har char="•"/>
            </a:pPr>
            <a:r>
              <a:rPr lang="en-US" sz="2400" dirty="0" smtClean="0">
                <a:ea typeface="+mn-ea"/>
                <a:cs typeface="+mn-cs"/>
              </a:rPr>
              <a:t>Shall we always achieve 100% coverage rates?</a:t>
            </a:r>
          </a:p>
          <a:p>
            <a:pPr lvl="1"/>
            <a:r>
              <a:rPr lang="en-US" dirty="0" smtClean="0"/>
              <a:t>The answer is “No.”</a:t>
            </a:r>
          </a:p>
          <a:p>
            <a:pPr lvl="1"/>
            <a:r>
              <a:rPr lang="en-US" dirty="0" smtClean="0"/>
              <a:t>There are some sources do not need test. Such as value objects</a:t>
            </a:r>
          </a:p>
          <a:p>
            <a:pPr lvl="1"/>
            <a:r>
              <a:rPr lang="en-US" dirty="0" smtClean="0"/>
              <a:t>The cost will be very high if all combinations of path are covered</a:t>
            </a:r>
          </a:p>
          <a:p>
            <a:pPr lvl="1"/>
            <a:r>
              <a:rPr lang="en-US" dirty="0" smtClean="0"/>
              <a:t>The coverage rates should be defined base on the system nature or experience</a:t>
            </a:r>
          </a:p>
          <a:p>
            <a:pPr lvl="1"/>
            <a:endParaRPr lang="en-US" dirty="0" smtClean="0"/>
          </a:p>
          <a:p>
            <a:pPr marL="742950" lvl="2" indent="-342900"/>
            <a:endParaRPr lang="en-US" sz="2600" dirty="0" smtClean="0">
              <a:ea typeface="+mn-ea"/>
              <a:cs typeface="+mn-c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44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7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89"/>
          <p:cNvSpPr txBox="1">
            <a:spLocks noGrp="1" noChangeArrowheads="1"/>
          </p:cNvSpPr>
          <p:nvPr/>
        </p:nvSpPr>
        <p:spPr bwMode="auto">
          <a:xfrm>
            <a:off x="127000" y="6327775"/>
            <a:ext cx="876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PH" sz="1000" b="0"/>
              <a:t>Copyright © 2010 Accenture All Rights Reserved.</a:t>
            </a:r>
          </a:p>
        </p:txBody>
      </p:sp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3000" dirty="0" smtClean="0"/>
              <a:t/>
            </a:r>
            <a:br>
              <a:rPr lang="en-PH" sz="3000" dirty="0" smtClean="0"/>
            </a:br>
            <a:r>
              <a:rPr lang="en-PH" sz="3000" dirty="0" smtClean="0"/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317" name="Slide Number Placeholder 4"/>
          <p:cNvSpPr txBox="1">
            <a:spLocks noGrp="1"/>
          </p:cNvSpPr>
          <p:nvPr/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>
              <a:defRPr/>
            </a:pPr>
            <a:fld id="{3507640E-749A-474B-B46B-AECE51D61D33}" type="slidenum">
              <a:rPr lang="en-PH" sz="1000" b="0">
                <a:latin typeface="+mn-lt"/>
                <a:cs typeface="+mn-cs"/>
              </a:rPr>
              <a:pPr algn="r">
                <a:defRPr/>
              </a:pPr>
              <a:t>45</a:t>
            </a:fld>
            <a:endParaRPr lang="en-PH" sz="1000" b="0">
              <a:latin typeface="+mn-lt"/>
              <a:cs typeface="+mn-cs"/>
            </a:endParaRPr>
          </a:p>
        </p:txBody>
      </p:sp>
      <p:pic>
        <p:nvPicPr>
          <p:cNvPr id="61445" name="Picture 2" descr="C:\Users\TOSHIBA\AppData\Local\Microsoft\Windows\Temporary Internet Files\Content.IE5\WQGGP3XQ\MCj03970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825" y="2105025"/>
            <a:ext cx="3000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It Should Be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unit test should be done?</a:t>
            </a:r>
          </a:p>
          <a:p>
            <a:pPr lvl="1"/>
            <a:r>
              <a:rPr lang="en-US" altLang="zh-CN" dirty="0" smtClean="0"/>
              <a:t>The only one solution for a complicated problem is splitting it into small cakes</a:t>
            </a:r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5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407603"/>
            <a:ext cx="7162800" cy="38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It Should Be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unit test should be done? (Continue)</a:t>
            </a:r>
          </a:p>
          <a:p>
            <a:pPr lvl="1"/>
            <a:r>
              <a:rPr lang="en-US" altLang="zh-CN" dirty="0" smtClean="0"/>
              <a:t>It is easy to make sure all sources have been covered</a:t>
            </a:r>
          </a:p>
          <a:p>
            <a:pPr lvl="1"/>
            <a:r>
              <a:rPr lang="en-US" altLang="zh-CN" dirty="0" smtClean="0"/>
              <a:t>It increase quality</a:t>
            </a:r>
          </a:p>
          <a:p>
            <a:pPr lvl="1"/>
            <a:r>
              <a:rPr lang="en-US" altLang="zh-CN" smtClean="0"/>
              <a:t>It reduce cost(if </a:t>
            </a:r>
            <a:r>
              <a:rPr lang="en-US" altLang="zh-CN" dirty="0" smtClean="0"/>
              <a:t>it is automated)</a:t>
            </a:r>
          </a:p>
          <a:p>
            <a:pPr lvl="1"/>
            <a:r>
              <a:rPr lang="en-US" altLang="zh-CN" dirty="0" smtClean="0"/>
              <a:t>It save developer’s time since it provide an safety net </a:t>
            </a:r>
            <a:r>
              <a:rPr lang="en-US" altLang="zh-CN" dirty="0"/>
              <a:t>(if it is automated)</a:t>
            </a:r>
            <a:endParaRPr lang="en-US" altLang="zh-CN" dirty="0" smtClean="0"/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6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It Should Be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Conclusions</a:t>
            </a:r>
          </a:p>
          <a:p>
            <a:pPr marL="800100" lvl="3" indent="-342900"/>
            <a:r>
              <a:rPr lang="en-US" altLang="zh-CN" dirty="0" smtClean="0">
                <a:ea typeface="+mn-ea"/>
                <a:cs typeface="+mn-cs"/>
              </a:rPr>
              <a:t>Unit test must be automated</a:t>
            </a:r>
          </a:p>
          <a:p>
            <a:pPr marL="800100" lvl="3" indent="-342900"/>
            <a:r>
              <a:rPr lang="en-US" altLang="zh-CN" dirty="0" smtClean="0">
                <a:ea typeface="+mn-ea"/>
                <a:cs typeface="+mn-cs"/>
              </a:rPr>
              <a:t>Unit test should cover most of the sources</a:t>
            </a:r>
          </a:p>
          <a:p>
            <a:pPr marL="800100" lvl="3" indent="-342900"/>
            <a:r>
              <a:rPr lang="en-US" altLang="zh-CN" dirty="0" smtClean="0">
                <a:ea typeface="+mn-ea"/>
                <a:cs typeface="+mn-cs"/>
              </a:rPr>
              <a:t>Unit test increase your cost if</a:t>
            </a:r>
          </a:p>
          <a:p>
            <a:pPr marL="1257300" lvl="4" indent="-342900"/>
            <a:r>
              <a:rPr lang="en-US" altLang="zh-CN" dirty="0" smtClean="0">
                <a:ea typeface="+mn-ea"/>
                <a:cs typeface="+mn-cs"/>
              </a:rPr>
              <a:t>Project is very small and simple</a:t>
            </a:r>
          </a:p>
          <a:p>
            <a:pPr marL="1257300" lvl="4" indent="-342900"/>
            <a:r>
              <a:rPr lang="en-US" altLang="zh-CN" dirty="0" smtClean="0">
                <a:ea typeface="+mn-ea"/>
                <a:cs typeface="+mn-cs"/>
              </a:rPr>
              <a:t>Expected result is quick and dirty</a:t>
            </a:r>
            <a:endParaRPr lang="en-US" altLang="zh-CN" dirty="0">
              <a:ea typeface="+mn-ea"/>
              <a:cs typeface="+mn-cs"/>
            </a:endParaRPr>
          </a:p>
          <a:p>
            <a:pPr marL="800100" lvl="3" indent="-342900"/>
            <a:r>
              <a:rPr lang="en-US" altLang="zh-CN" dirty="0">
                <a:ea typeface="+mn-ea"/>
                <a:cs typeface="+mn-cs"/>
              </a:rPr>
              <a:t>Unit test save </a:t>
            </a:r>
            <a:r>
              <a:rPr lang="en-US" altLang="zh-CN" dirty="0" smtClean="0">
                <a:ea typeface="+mn-ea"/>
                <a:cs typeface="+mn-cs"/>
              </a:rPr>
              <a:t>your cost if</a:t>
            </a:r>
          </a:p>
          <a:p>
            <a:pPr marL="1257300" lvl="4" indent="-342900"/>
            <a:r>
              <a:rPr lang="en-US" altLang="zh-CN" dirty="0"/>
              <a:t>Project is </a:t>
            </a:r>
            <a:r>
              <a:rPr lang="en-US" altLang="zh-CN" dirty="0" smtClean="0"/>
              <a:t>complex and last for long time</a:t>
            </a:r>
            <a:endParaRPr lang="en-US" altLang="zh-CN" dirty="0"/>
          </a:p>
          <a:p>
            <a:pPr marL="1257300" lvl="4" indent="-342900"/>
            <a:r>
              <a:rPr lang="en-US" altLang="zh-CN" dirty="0"/>
              <a:t>Expected quality is </a:t>
            </a:r>
            <a:r>
              <a:rPr lang="en-US" altLang="zh-CN" dirty="0" smtClean="0"/>
              <a:t>very high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7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18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 vs 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we replace auto unit test with auto functional test?</a:t>
            </a:r>
          </a:p>
          <a:p>
            <a:pPr marL="457200" lvl="1" indent="0" algn="ctr">
              <a:buNone/>
            </a:pP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sz="4000" dirty="0" smtClean="0"/>
              <a:t>It is feasible technically</a:t>
            </a:r>
          </a:p>
          <a:p>
            <a:pPr marL="457200" lvl="1" indent="0" algn="ctr">
              <a:buNone/>
            </a:pPr>
            <a:r>
              <a:rPr lang="en-US" altLang="zh-CN" sz="4000" dirty="0"/>
              <a:t>b</a:t>
            </a:r>
            <a:r>
              <a:rPr lang="en-US" altLang="zh-CN" sz="4000" dirty="0" smtClean="0"/>
              <a:t>ut not cost effective</a:t>
            </a:r>
          </a:p>
          <a:p>
            <a:endParaRPr lang="en-US" altLang="zh-CN" dirty="0" smtClean="0"/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8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3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 vs 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 test depends on a lots of resources</a:t>
            </a:r>
          </a:p>
          <a:p>
            <a:pPr marL="457200" lvl="1" indent="0" algn="ctr">
              <a:buNone/>
            </a:pPr>
            <a:endParaRPr lang="en-US" altLang="zh-CN" sz="8800" dirty="0" smtClean="0"/>
          </a:p>
          <a:p>
            <a:endParaRPr lang="en-US" altLang="zh-CN" dirty="0" smtClean="0"/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742950" lvl="2" indent="-342900"/>
            <a:endParaRPr lang="en-US" altLang="zh-CN" sz="2600" dirty="0" smtClean="0">
              <a:ea typeface="+mn-ea"/>
              <a:cs typeface="+mn-cs"/>
            </a:endParaRPr>
          </a:p>
          <a:p>
            <a:pPr marL="342900" lvl="2" indent="-342900"/>
            <a:r>
              <a:rPr lang="en-US" altLang="zh-CN" sz="2400" dirty="0" smtClean="0">
                <a:ea typeface="+mn-ea"/>
                <a:cs typeface="+mn-cs"/>
              </a:rPr>
              <a:t>Preparation for functional </a:t>
            </a:r>
            <a:r>
              <a:rPr lang="en-US" altLang="zh-CN" sz="2400" dirty="0">
                <a:ea typeface="+mn-ea"/>
                <a:cs typeface="+mn-cs"/>
              </a:rPr>
              <a:t>test </a:t>
            </a:r>
            <a:r>
              <a:rPr lang="en-US" altLang="zh-CN" sz="2400" dirty="0" smtClean="0">
                <a:ea typeface="+mn-ea"/>
                <a:cs typeface="+mn-cs"/>
              </a:rPr>
              <a:t>is very expensive</a:t>
            </a:r>
            <a:endParaRPr lang="en-US" altLang="zh-CN" sz="2400" dirty="0">
              <a:ea typeface="+mn-ea"/>
              <a:cs typeface="+mn-cs"/>
            </a:endParaRPr>
          </a:p>
          <a:p>
            <a:pPr marL="742950" lvl="2" indent="-342900"/>
            <a:endParaRPr lang="zh-CN" altLang="en-US" sz="2600" dirty="0" smtClean="0"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01562-2BE8-4700-9E27-6534B0918149}" type="slidenum">
              <a:rPr lang="en-PH" smtClean="0"/>
              <a:pPr>
                <a:defRPr/>
              </a:pPr>
              <a:t>9</a:t>
            </a:fld>
            <a:endParaRPr lang="en-PH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PH" smtClean="0"/>
              <a:t>Copyright © 2010 Accenture All Rights Reserved.</a:t>
            </a:r>
            <a:endParaRPr lang="en-PH"/>
          </a:p>
        </p:txBody>
      </p:sp>
      <p:sp>
        <p:nvSpPr>
          <p:cNvPr id="6" name="Oval 5"/>
          <p:cNvSpPr/>
          <p:nvPr/>
        </p:nvSpPr>
        <p:spPr bwMode="auto">
          <a:xfrm>
            <a:off x="3400424" y="2628900"/>
            <a:ext cx="1209675" cy="571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190749" y="3200400"/>
            <a:ext cx="1209675" cy="571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 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10099" y="3200400"/>
            <a:ext cx="1209675" cy="571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 3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33475" y="4133850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676525" y="4133849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686299" y="4133850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3</a:t>
            </a:r>
          </a:p>
        </p:txBody>
      </p:sp>
      <p:sp>
        <p:nvSpPr>
          <p:cNvPr id="12" name="Snip Single Corner Rectangle 11"/>
          <p:cNvSpPr/>
          <p:nvPr/>
        </p:nvSpPr>
        <p:spPr bwMode="auto">
          <a:xfrm>
            <a:off x="6419850" y="4114800"/>
            <a:ext cx="1076325" cy="409575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SMTP</a:t>
            </a:r>
          </a:p>
        </p:txBody>
      </p:sp>
      <p:cxnSp>
        <p:nvCxnSpPr>
          <p:cNvPr id="15" name="Straight Arrow Connector 14"/>
          <p:cNvCxnSpPr>
            <a:stCxn id="6" idx="6"/>
            <a:endCxn id="23" idx="1"/>
          </p:cNvCxnSpPr>
          <p:nvPr/>
        </p:nvCxnSpPr>
        <p:spPr bwMode="auto">
          <a:xfrm>
            <a:off x="4610099" y="2914650"/>
            <a:ext cx="1809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5"/>
            <a:endCxn id="8" idx="1"/>
          </p:cNvCxnSpPr>
          <p:nvPr/>
        </p:nvCxnSpPr>
        <p:spPr bwMode="auto">
          <a:xfrm>
            <a:off x="4432946" y="3116706"/>
            <a:ext cx="354306" cy="167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 bwMode="auto">
          <a:xfrm flipH="1">
            <a:off x="3223271" y="3116706"/>
            <a:ext cx="354306" cy="167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9" idx="0"/>
          </p:cNvCxnSpPr>
          <p:nvPr/>
        </p:nvCxnSpPr>
        <p:spPr bwMode="auto">
          <a:xfrm flipH="1">
            <a:off x="1662112" y="3688206"/>
            <a:ext cx="705790" cy="445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 bwMode="auto">
          <a:xfrm flipH="1">
            <a:off x="3205162" y="3688206"/>
            <a:ext cx="18109" cy="445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8" idx="4"/>
            <a:endCxn id="11" idx="0"/>
          </p:cNvCxnSpPr>
          <p:nvPr/>
        </p:nvCxnSpPr>
        <p:spPr bwMode="auto">
          <a:xfrm flipH="1">
            <a:off x="5214936" y="3771900"/>
            <a:ext cx="1" cy="36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8" idx="5"/>
            <a:endCxn id="12" idx="3"/>
          </p:cNvCxnSpPr>
          <p:nvPr/>
        </p:nvCxnSpPr>
        <p:spPr bwMode="auto">
          <a:xfrm>
            <a:off x="5642621" y="3688206"/>
            <a:ext cx="1315392" cy="42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Flowchart: Terminator 33"/>
          <p:cNvSpPr/>
          <p:nvPr/>
        </p:nvSpPr>
        <p:spPr bwMode="auto">
          <a:xfrm>
            <a:off x="3362324" y="1847850"/>
            <a:ext cx="1285875" cy="466725"/>
          </a:xfrm>
          <a:prstGeom prst="flowChartTerminator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UI</a:t>
            </a:r>
          </a:p>
        </p:txBody>
      </p:sp>
      <p:cxnSp>
        <p:nvCxnSpPr>
          <p:cNvPr id="35" name="Straight Arrow Connector 34"/>
          <p:cNvCxnSpPr>
            <a:stCxn id="34" idx="2"/>
            <a:endCxn id="6" idx="0"/>
          </p:cNvCxnSpPr>
          <p:nvPr/>
        </p:nvCxnSpPr>
        <p:spPr bwMode="auto">
          <a:xfrm>
            <a:off x="4005262" y="2314575"/>
            <a:ext cx="0" cy="31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ounded Rectangle 22"/>
          <p:cNvSpPr/>
          <p:nvPr/>
        </p:nvSpPr>
        <p:spPr bwMode="auto">
          <a:xfrm>
            <a:off x="6419850" y="2719387"/>
            <a:ext cx="1057274" cy="39052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 4</a:t>
            </a:r>
          </a:p>
        </p:txBody>
      </p:sp>
    </p:spTree>
    <p:extLst>
      <p:ext uri="{BB962C8B-B14F-4D97-AF65-F5344CB8AC3E}">
        <p14:creationId xmlns:p14="http://schemas.microsoft.com/office/powerpoint/2010/main" val="2514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Sprig-Full Brand">
  <a:themeElements>
    <a:clrScheme name="Default Design 4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CCCC33"/>
      </a:accent1>
      <a:accent2>
        <a:srgbClr val="66CC00"/>
      </a:accent2>
      <a:accent3>
        <a:srgbClr val="FFFFFF"/>
      </a:accent3>
      <a:accent4>
        <a:srgbClr val="000000"/>
      </a:accent4>
      <a:accent5>
        <a:srgbClr val="E2E2AD"/>
      </a:accent5>
      <a:accent6>
        <a:srgbClr val="5CB900"/>
      </a:accent6>
      <a:hlink>
        <a:srgbClr val="0099CC"/>
      </a:hlink>
      <a:folHlink>
        <a:srgbClr val="66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PH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16709</TotalTime>
  <Words>2033</Words>
  <Application>Microsoft Office PowerPoint</Application>
  <PresentationFormat>On-screen Show (4:3)</PresentationFormat>
  <Paragraphs>490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宋体</vt:lpstr>
      <vt:lpstr>Arial</vt:lpstr>
      <vt:lpstr>Calibri</vt:lpstr>
      <vt:lpstr>Accenture Sprig-Full Brand</vt:lpstr>
      <vt:lpstr>Auto Unit Test</vt:lpstr>
      <vt:lpstr>Agenda</vt:lpstr>
      <vt:lpstr>Concepts Introduction</vt:lpstr>
      <vt:lpstr>Why It Is Not Used</vt:lpstr>
      <vt:lpstr>Why It Should Be Used</vt:lpstr>
      <vt:lpstr>Why It Should Be Used</vt:lpstr>
      <vt:lpstr>Why It Should Be Used</vt:lpstr>
      <vt:lpstr>UT vs FT</vt:lpstr>
      <vt:lpstr>UT vs FT</vt:lpstr>
      <vt:lpstr>UT vs FT</vt:lpstr>
      <vt:lpstr>UT vs FT</vt:lpstr>
      <vt:lpstr>UT vs FT</vt:lpstr>
      <vt:lpstr>Testing Pyramid</vt:lpstr>
      <vt:lpstr>Agenda</vt:lpstr>
      <vt:lpstr>How To Do UT</vt:lpstr>
      <vt:lpstr>JUnit</vt:lpstr>
      <vt:lpstr>JUnit</vt:lpstr>
      <vt:lpstr>JUnit Test Case</vt:lpstr>
      <vt:lpstr>JUnit Test Suite</vt:lpstr>
      <vt:lpstr>Agenda</vt:lpstr>
      <vt:lpstr>Mocking</vt:lpstr>
      <vt:lpstr>Simple Mocking</vt:lpstr>
      <vt:lpstr>Simple Mocking</vt:lpstr>
      <vt:lpstr>Simple Mocking</vt:lpstr>
      <vt:lpstr>JMockit</vt:lpstr>
      <vt:lpstr>JMockit Sample</vt:lpstr>
      <vt:lpstr>JMockit Phases</vt:lpstr>
      <vt:lpstr>Mocked Objects</vt:lpstr>
      <vt:lpstr>Mocked Objects</vt:lpstr>
      <vt:lpstr>Mocked Objects</vt:lpstr>
      <vt:lpstr>Matching Of Argument Values</vt:lpstr>
      <vt:lpstr>Matching Of Argument Values</vt:lpstr>
      <vt:lpstr>Invocation Count Constraints </vt:lpstr>
      <vt:lpstr>Explicit verification </vt:lpstr>
      <vt:lpstr>Explicit verification </vt:lpstr>
      <vt:lpstr>Dynamic Result </vt:lpstr>
      <vt:lpstr>Access Private Info</vt:lpstr>
      <vt:lpstr>Partial Mocking</vt:lpstr>
      <vt:lpstr>Excerise</vt:lpstr>
      <vt:lpstr>Agenda</vt:lpstr>
      <vt:lpstr>Coverage Rate</vt:lpstr>
      <vt:lpstr>Coverage Report</vt:lpstr>
      <vt:lpstr>How To Use Coverage Report</vt:lpstr>
      <vt:lpstr>How To Use Coverage Report</vt:lpstr>
      <vt:lpstr>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ruoli.chen</cp:lastModifiedBy>
  <cp:revision>1343</cp:revision>
  <dcterms:created xsi:type="dcterms:W3CDTF">2009-06-06T13:36:50Z</dcterms:created>
  <dcterms:modified xsi:type="dcterms:W3CDTF">2015-07-23T02:05:45Z</dcterms:modified>
</cp:coreProperties>
</file>