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5"/>
  </p:notesMasterIdLst>
  <p:handoutMasterIdLst>
    <p:handoutMasterId r:id="rId16"/>
  </p:handoutMasterIdLst>
  <p:sldIdLst>
    <p:sldId id="256" r:id="rId2"/>
    <p:sldId id="364" r:id="rId3"/>
    <p:sldId id="365" r:id="rId4"/>
    <p:sldId id="402" r:id="rId5"/>
    <p:sldId id="404" r:id="rId6"/>
    <p:sldId id="406" r:id="rId7"/>
    <p:sldId id="407" r:id="rId8"/>
    <p:sldId id="408" r:id="rId9"/>
    <p:sldId id="409" r:id="rId10"/>
    <p:sldId id="405" r:id="rId11"/>
    <p:sldId id="403" r:id="rId12"/>
    <p:sldId id="379" r:id="rId13"/>
    <p:sldId id="381" r:id="rId14"/>
  </p:sldIdLst>
  <p:sldSz cx="9144000" cy="6858000" type="screen4x3"/>
  <p:notesSz cx="675481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844EE"/>
    <a:srgbClr val="FF0000"/>
    <a:srgbClr val="CC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21" autoAdjust="0"/>
    <p:restoredTop sz="86159" autoAdjust="0"/>
  </p:normalViewPr>
  <p:slideViewPr>
    <p:cSldViewPr>
      <p:cViewPr varScale="1">
        <p:scale>
          <a:sx n="74" d="100"/>
          <a:sy n="74" d="100"/>
        </p:scale>
        <p:origin x="142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530" y="-78"/>
      </p:cViewPr>
      <p:guideLst>
        <p:guide orient="horz" pos="3108"/>
        <p:guide pos="21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80000"/>
              </a:lnSpc>
              <a:defRPr sz="12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80000"/>
              </a:lnSpc>
              <a:defRPr sz="12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80000"/>
              </a:lnSpc>
              <a:defRPr sz="12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7463" y="937260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80000"/>
              </a:lnSpc>
              <a:defRPr sz="12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0B41BCE-4161-4344-9E15-6A6B1D1011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871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86300"/>
            <a:ext cx="4954587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7463" y="937260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4216DCE-E41E-4E01-91D0-77BCE8E4B2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05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216DCE-E41E-4E01-91D0-77BCE8E4B2DB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525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* from CCCCIL where </a:t>
            </a:r>
            <a:r>
              <a:rPr lang="en-US" dirty="0" err="1" smtClean="0"/>
              <a:t>clmnum</a:t>
            </a:r>
            <a:r>
              <a:rPr lang="en-US" dirty="0" smtClean="0"/>
              <a:t> = :</a:t>
            </a:r>
            <a:r>
              <a:rPr lang="en-US" dirty="0" err="1" smtClean="0"/>
              <a:t>claimNumber</a:t>
            </a:r>
            <a:r>
              <a:rPr lang="en-US" dirty="0" smtClean="0"/>
              <a:t> and </a:t>
            </a:r>
            <a:r>
              <a:rPr lang="en-US" dirty="0" err="1" smtClean="0"/>
              <a:t>cicode</a:t>
            </a:r>
            <a:r>
              <a:rPr lang="en-US" dirty="0" smtClean="0"/>
              <a:t> in (:</a:t>
            </a:r>
            <a:r>
              <a:rPr lang="en-US" dirty="0" err="1" smtClean="0"/>
              <a:t>ciCode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select * from CCCCIL where </a:t>
            </a:r>
            <a:r>
              <a:rPr lang="en-US" dirty="0" err="1" smtClean="0"/>
              <a:t>clmnum</a:t>
            </a:r>
            <a:r>
              <a:rPr lang="en-US" dirty="0" smtClean="0"/>
              <a:t> = '15603633' and </a:t>
            </a:r>
            <a:r>
              <a:rPr lang="en-US" dirty="0" err="1" smtClean="0"/>
              <a:t>cicode</a:t>
            </a:r>
            <a:r>
              <a:rPr lang="en-US" dirty="0" smtClean="0"/>
              <a:t> in ('Z95.5','AA0040','E11.3+','PEW040','E11.2+');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216DCE-E41E-4E01-91D0-77BCE8E4B2DB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0634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200" dirty="0" smtClean="0"/>
              <a:t>CBDBID - select * from CBDBID where BIDNM like 'Special Benefit';</a:t>
            </a:r>
          </a:p>
          <a:p>
            <a:pPr marL="0" indent="0">
              <a:buFontTx/>
              <a:buNone/>
              <a:defRPr/>
            </a:pPr>
            <a:r>
              <a:rPr lang="en-US" sz="1200" dirty="0" smtClean="0"/>
              <a:t>CCDATT</a:t>
            </a:r>
            <a:endParaRPr lang="en-US" altLang="zh-TW" sz="1200" kern="0" dirty="0" smtClean="0">
              <a:ea typeface="+mn-ea"/>
            </a:endParaRPr>
          </a:p>
          <a:p>
            <a:pPr marL="0" indent="0">
              <a:buFontTx/>
              <a:buNone/>
              <a:defRPr/>
            </a:pPr>
            <a:r>
              <a:rPr lang="en-US" sz="1200" dirty="0" smtClean="0"/>
              <a:t>PRDDEF - select * from PRDDEF where </a:t>
            </a:r>
            <a:r>
              <a:rPr lang="en-US" sz="1200" dirty="0" err="1" smtClean="0"/>
              <a:t>proddesc</a:t>
            </a:r>
            <a:r>
              <a:rPr lang="en-US" sz="1200" dirty="0" smtClean="0"/>
              <a:t> in ('</a:t>
            </a:r>
            <a:r>
              <a:rPr lang="en-US" sz="1200" dirty="0" err="1" smtClean="0"/>
              <a:t>PRUessential</a:t>
            </a:r>
            <a:r>
              <a:rPr lang="en-US" sz="1200" dirty="0" smtClean="0"/>
              <a:t> </a:t>
            </a:r>
            <a:r>
              <a:rPr lang="en-US" sz="1200" dirty="0" err="1" smtClean="0"/>
              <a:t>wellness','Early</a:t>
            </a:r>
            <a:r>
              <a:rPr lang="en-US" sz="1200" dirty="0" smtClean="0"/>
              <a:t> Crisis Protector')</a:t>
            </a:r>
            <a:endParaRPr lang="en-US" altLang="zh-TW" sz="1200" kern="0" dirty="0" smtClean="0">
              <a:ea typeface="+mn-ea"/>
            </a:endParaRPr>
          </a:p>
          <a:p>
            <a:pPr marL="0" indent="0">
              <a:buFontTx/>
              <a:buNone/>
              <a:defRPr/>
            </a:pPr>
            <a:r>
              <a:rPr lang="en-US" sz="1200" dirty="0" smtClean="0"/>
              <a:t>CCFCII</a:t>
            </a:r>
            <a:endParaRPr lang="en-US" altLang="zh-TW" sz="1200" kern="0" dirty="0" smtClean="0">
              <a:ea typeface="+mn-e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216DCE-E41E-4E01-91D0-77BCE8E4B2DB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551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216DCE-E41E-4E01-91D0-77BCE8E4B2DB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250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216DCE-E41E-4E01-91D0-77BCE8E4B2DB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61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200" dirty="0" smtClean="0"/>
              <a:t>CBDBID - select * from CBDBID where BIDNM like </a:t>
            </a:r>
            <a:r>
              <a:rPr lang="en-US" sz="1200" dirty="0" smtClean="0"/>
              <a:t>'Critical Illness';</a:t>
            </a:r>
            <a:endParaRPr lang="en-US" sz="1200" dirty="0" smtClean="0"/>
          </a:p>
          <a:p>
            <a:pPr marL="0" indent="0">
              <a:buFontTx/>
              <a:buNone/>
              <a:defRPr/>
            </a:pPr>
            <a:r>
              <a:rPr lang="en-US" sz="1200" dirty="0" smtClean="0"/>
              <a:t>CCDATT</a:t>
            </a:r>
            <a:endParaRPr lang="en-US" altLang="zh-TW" sz="1200" kern="0" dirty="0" smtClean="0">
              <a:ea typeface="+mn-ea"/>
            </a:endParaRPr>
          </a:p>
          <a:p>
            <a:pPr marL="0" indent="0">
              <a:buFontTx/>
              <a:buNone/>
              <a:defRPr/>
            </a:pPr>
            <a:r>
              <a:rPr lang="en-US" sz="1200" dirty="0" smtClean="0"/>
              <a:t>PRDDEF - select * from PRDDEF where </a:t>
            </a:r>
            <a:r>
              <a:rPr lang="en-US" sz="1200" dirty="0" err="1" smtClean="0"/>
              <a:t>proddesc</a:t>
            </a:r>
            <a:r>
              <a:rPr lang="en-US" sz="1200" dirty="0" smtClean="0"/>
              <a:t> in ('</a:t>
            </a:r>
            <a:r>
              <a:rPr lang="en-US" sz="1200" dirty="0" err="1" smtClean="0"/>
              <a:t>PRUessential</a:t>
            </a:r>
            <a:r>
              <a:rPr lang="en-US" sz="1200" dirty="0" smtClean="0"/>
              <a:t> </a:t>
            </a:r>
            <a:r>
              <a:rPr lang="en-US" sz="1200" dirty="0" err="1" smtClean="0"/>
              <a:t>wellness','Early</a:t>
            </a:r>
            <a:r>
              <a:rPr lang="en-US" sz="1200" dirty="0" smtClean="0"/>
              <a:t> Crisis Protector')</a:t>
            </a:r>
            <a:endParaRPr lang="en-US" altLang="zh-TW" sz="1200" kern="0" dirty="0" smtClean="0">
              <a:ea typeface="+mn-ea"/>
            </a:endParaRPr>
          </a:p>
          <a:p>
            <a:pPr marL="0" indent="0">
              <a:buFontTx/>
              <a:buNone/>
              <a:defRPr/>
            </a:pPr>
            <a:r>
              <a:rPr lang="en-US" sz="1200" dirty="0" smtClean="0"/>
              <a:t>CCFCII</a:t>
            </a:r>
            <a:endParaRPr lang="en-US" altLang="zh-TW" sz="1200" kern="0" dirty="0" smtClean="0">
              <a:ea typeface="+mn-e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216DCE-E41E-4E01-91D0-77BCE8E4B2DB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437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216DCE-E41E-4E01-91D0-77BCE8E4B2DB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8983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DD46992-6280-4758-9DA8-13529BBEEDAD}" type="slidenum">
              <a:rPr lang="zh-CN" altLang="en-US" smtClean="0">
                <a:latin typeface="Times New Roman" pitchFamily="18" charset="0"/>
              </a:rPr>
              <a:pPr/>
              <a:t>12</a:t>
            </a:fld>
            <a:endParaRPr lang="en-US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7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3403600"/>
          </a:xfrm>
          <a:prstGeom prst="rect">
            <a:avLst/>
          </a:prstGeom>
          <a:solidFill>
            <a:srgbClr val="006699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01800"/>
            <a:ext cx="4551363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3419475"/>
            <a:ext cx="9144000" cy="3438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3200" b="1">
                <a:solidFill>
                  <a:schemeClr val="tx2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762000" y="35052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 marL="5873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CN" i="1">
                <a:solidFill>
                  <a:srgbClr val="336699"/>
                </a:solidFill>
                <a:ea typeface="宋体" pitchFamily="2" charset="-122"/>
              </a:rPr>
              <a:t>High performance. Delivered.</a:t>
            </a:r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 userDrawn="1"/>
        </p:nvGraphicFramePr>
        <p:xfrm>
          <a:off x="7467600" y="3581400"/>
          <a:ext cx="1503363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4" name="Picture" r:id="rId4" imgW="3660643" imgH="3380694" progId="Word.Picture.8">
                  <p:embed/>
                </p:oleObj>
              </mc:Choice>
              <mc:Fallback>
                <p:oleObj name="Picture" r:id="rId4" imgW="3660643" imgH="338069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581400"/>
                        <a:ext cx="1503363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18FF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91919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0" y="6934200"/>
            <a:ext cx="76200" cy="76200"/>
          </a:xfrm>
          <a:noFill/>
          <a:ln w="9525"/>
        </p:spPr>
        <p:txBody>
          <a:bodyPr lIns="91440" tIns="45720" rIns="91440" bIns="45720" anchor="t"/>
          <a:lstStyle>
            <a:lvl1pPr>
              <a:defRPr/>
            </a:lvl1pPr>
          </a:lstStyle>
          <a:p>
            <a:r>
              <a:rPr lang="en-US" altLang="zh-CN"/>
              <a:t>Click to edit Master title</a:t>
            </a:r>
            <a:br>
              <a:rPr lang="en-US" altLang="zh-CN"/>
            </a:br>
            <a:r>
              <a:rPr lang="en-US" altLang="zh-CN"/>
              <a:t>Second line here</a:t>
            </a: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0" y="6324600"/>
            <a:ext cx="2895600" cy="457200"/>
          </a:xfrm>
          <a:prstGeom prst="rect">
            <a:avLst/>
          </a:prstGeom>
          <a:ln w="12700"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PbN Overview training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006062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E1F50-A7E5-412F-8591-5C0E8A163A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786145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457200"/>
            <a:ext cx="2009775" cy="5549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0575" y="457200"/>
            <a:ext cx="5881688" cy="5549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E97AC-1E34-493E-9B6C-29BED4818A9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57975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8179B-850A-430B-9C34-830FCEEF36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81958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8548D-4B4F-4772-A169-BBBD66381E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875725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575" y="1893888"/>
            <a:ext cx="3944938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7913" y="1893888"/>
            <a:ext cx="3946525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1486F-83F6-4A2A-91A4-63253E8A1A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5057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70DED-D25F-46D4-A6E1-02D43542EE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803481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CE532-E122-4AB2-80BF-C8A1C45F4E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23907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130EB-9226-4031-9E0B-BF053893A9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120079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BB2AE-C6E9-48EE-BAAC-9001AD75629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68026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1E1CC-CF02-4A97-8409-F5BB9D20D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316075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AC Banner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0066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3200" b="1">
                <a:solidFill>
                  <a:schemeClr val="tx2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893888"/>
            <a:ext cx="8043863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457200"/>
            <a:ext cx="5762625" cy="808038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Master title style</a:t>
            </a:r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69163" y="6526213"/>
            <a:ext cx="1693862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defRPr sz="10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7FB0455-8EDD-4B2A-884C-6F617080A95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7543800" y="0"/>
          <a:ext cx="16002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" name="Photo Editor Photo" r:id="rId14" imgW="3772427" imgH="2514286" progId="MSPhotoEd.3">
                  <p:embed/>
                </p:oleObj>
              </mc:Choice>
              <mc:Fallback>
                <p:oleObj name="Photo Editor Photo" r:id="rId14" imgW="3772427" imgH="2514286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0"/>
                        <a:ext cx="16002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6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09600"/>
            <a:ext cx="198120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32" name="Object 11"/>
          <p:cNvGraphicFramePr>
            <a:graphicFrameLocks noChangeAspect="1"/>
          </p:cNvGraphicFramePr>
          <p:nvPr userDrawn="1"/>
        </p:nvGraphicFramePr>
        <p:xfrm>
          <a:off x="7924800" y="5257800"/>
          <a:ext cx="93345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" name="Picture" r:id="rId17" imgW="3660643" imgH="3380694" progId="Word.Picture.8">
                  <p:embed/>
                </p:oleObj>
              </mc:Choice>
              <mc:Fallback>
                <p:oleObj name="Picture" r:id="rId17" imgW="3660643" imgH="3380694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257800"/>
                        <a:ext cx="93345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18FF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91919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ransition>
    <p:zoom/>
  </p:transition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4.wmf"/><Relationship Id="rId4" Type="http://schemas.openxmlformats.org/officeDocument/2006/relationships/package" Target="../embeddings/Microsoft_Word_Document1.doc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hyperlink" Target="http://10.166.42.27/svn/rcs/branches/RCS_MY/SIT/claims/CoreWebContent/WEB-INF/jasper/pamb/SpecialBenPayment.jrx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Document4.docx"/><Relationship Id="rId5" Type="http://schemas.openxmlformats.org/officeDocument/2006/relationships/image" Target="../media/image5.wmf"/><Relationship Id="rId4" Type="http://schemas.openxmlformats.org/officeDocument/2006/relationships/package" Target="../embeddings/Microsoft_Excel_Worksheet3.xls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hyperlink" Target="http://10.166.42.27/svn/rcs/branches/RCS_MY/SIT/claims/CoreWebContent/WEB-INF/jasper/pamb/SeriousIllnessClaimPaymentLtr.jrx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5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838200" y="4343400"/>
            <a:ext cx="6477000" cy="15240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zh-CN" b="1" dirty="0">
                <a:ea typeface="宋体" pitchFamily="2" charset="-122"/>
              </a:rPr>
              <a:t>PCS </a:t>
            </a:r>
            <a:r>
              <a:rPr lang="en-US" altLang="zh-CN" b="1" dirty="0" smtClean="0">
                <a:ea typeface="宋体" pitchFamily="2" charset="-122"/>
              </a:rPr>
              <a:t>Letter</a:t>
            </a:r>
          </a:p>
          <a:p>
            <a:pPr marL="0" indent="0" algn="ctr"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Day 10</a:t>
            </a:r>
            <a:endParaRPr lang="en-US" altLang="zh-CN" b="1" dirty="0"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E8179B-850A-430B-9C34-830FCEEF365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70902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1BA239-E250-4F6B-940D-764103B80202}" type="slidenum">
              <a:rPr lang="en-GB" altLang="en-US" sz="10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GB" altLang="en-US" sz="1000">
              <a:solidFill>
                <a:srgbClr val="000000"/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2971800"/>
            <a:ext cx="5867400" cy="685800"/>
          </a:xfrm>
        </p:spPr>
        <p:txBody>
          <a:bodyPr/>
          <a:lstStyle/>
          <a:p>
            <a:pPr marL="457200" lvl="1" indent="0" algn="ctr">
              <a:buFontTx/>
              <a:buNone/>
              <a:defRPr/>
            </a:pPr>
            <a:r>
              <a:rPr lang="en-US" altLang="zh-CN" sz="3200" b="1" dirty="0">
                <a:ea typeface="宋体" pitchFamily="2" charset="-122"/>
              </a:rPr>
              <a:t>Q &amp; A</a:t>
            </a:r>
            <a:endParaRPr lang="en-US" altLang="zh-CN" sz="2000" b="1" dirty="0">
              <a:ea typeface="宋体" pitchFamily="2" charset="-122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altLang="zh-CN" sz="3200" b="1" dirty="0">
              <a:ea typeface="宋体" pitchFamily="2" charset="-122"/>
            </a:endParaRPr>
          </a:p>
          <a:p>
            <a:pPr>
              <a:buFont typeface="Wingdings" pitchFamily="2" charset="2"/>
              <a:buChar char="v"/>
              <a:defRPr/>
            </a:pPr>
            <a:endParaRPr lang="en-US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5494057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EE039AC-E01C-422F-896A-0F46D4B8A976}" type="slidenum">
              <a:rPr lang="en-GB" altLang="en-US" sz="10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GB" altLang="en-US" sz="1000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Execises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599" y="1866900"/>
            <a:ext cx="77882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TW" sz="1600" i="1" kern="0" dirty="0" smtClean="0">
                <a:ea typeface="新細明體" pitchFamily="18" charset="-120"/>
              </a:rPr>
              <a:t>Which benefits are available </a:t>
            </a:r>
            <a:r>
              <a:rPr lang="en-US" altLang="zh-TW" sz="1600" i="1" kern="0" dirty="0">
                <a:ea typeface="新細明體" pitchFamily="18" charset="-120"/>
              </a:rPr>
              <a:t>to generate Special Ben </a:t>
            </a:r>
            <a:r>
              <a:rPr lang="en-US" altLang="zh-TW" sz="1600" i="1" kern="0" dirty="0" smtClean="0">
                <a:ea typeface="新細明體" pitchFamily="18" charset="-120"/>
              </a:rPr>
              <a:t>Payment Letter?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TW" sz="1600" i="1" kern="0" dirty="0" smtClean="0">
                <a:ea typeface="新細明體" pitchFamily="18" charset="-120"/>
              </a:rPr>
              <a:t>Write the SQL to retrieve benefit descriptions of </a:t>
            </a:r>
            <a:r>
              <a:rPr lang="en-US" sz="1600" i="1" dirty="0" err="1"/>
              <a:t>Payor</a:t>
            </a:r>
            <a:r>
              <a:rPr lang="en-US" sz="1600" i="1" dirty="0"/>
              <a:t> Waiver</a:t>
            </a:r>
            <a:r>
              <a:rPr lang="en-US" altLang="zh-TW" sz="1600" i="1" kern="0" dirty="0" smtClean="0">
                <a:ea typeface="新細明體" pitchFamily="18" charset="-120"/>
              </a:rPr>
              <a:t> </a:t>
            </a:r>
            <a:r>
              <a:rPr lang="en-US" altLang="zh-TW" sz="1600" i="1" kern="0" dirty="0">
                <a:ea typeface="新細明體" pitchFamily="18" charset="-120"/>
              </a:rPr>
              <a:t>for Special Ben Payment </a:t>
            </a:r>
            <a:r>
              <a:rPr lang="en-US" altLang="zh-TW" sz="1600" i="1" kern="0" dirty="0" smtClean="0">
                <a:ea typeface="新細明體" pitchFamily="18" charset="-120"/>
              </a:rPr>
              <a:t>Letter.</a:t>
            </a:r>
            <a:endParaRPr lang="en-US" altLang="zh-TW" sz="1600" i="1" kern="0" dirty="0">
              <a:ea typeface="新細明體" pitchFamily="18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1BA239-E250-4F6B-940D-764103B80202}" type="slidenum">
              <a:rPr lang="en-GB" altLang="en-US" sz="10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GB" altLang="en-US" sz="1000">
              <a:solidFill>
                <a:srgbClr val="000000"/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2971800"/>
            <a:ext cx="5867400" cy="685800"/>
          </a:xfrm>
        </p:spPr>
        <p:txBody>
          <a:bodyPr/>
          <a:lstStyle/>
          <a:p>
            <a:pPr marL="457200" lvl="1" indent="0" algn="ctr">
              <a:buFontTx/>
              <a:buNone/>
              <a:defRPr/>
            </a:pPr>
            <a:r>
              <a:rPr lang="en-US" altLang="zh-CN" sz="3200" b="1" dirty="0">
                <a:ea typeface="宋体" pitchFamily="2" charset="-122"/>
              </a:rPr>
              <a:t>Thank you!</a:t>
            </a:r>
            <a:endParaRPr lang="en-US" altLang="zh-CN" sz="2000" b="1" dirty="0">
              <a:ea typeface="宋体" pitchFamily="2" charset="-122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altLang="zh-CN" sz="3200" b="1" dirty="0">
              <a:ea typeface="宋体" pitchFamily="2" charset="-122"/>
            </a:endParaRPr>
          </a:p>
          <a:p>
            <a:pPr>
              <a:buFont typeface="Wingdings" pitchFamily="2" charset="2"/>
              <a:buChar char="v"/>
              <a:defRPr/>
            </a:pPr>
            <a:endParaRPr lang="en-US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59359060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1B088B7-7694-4F32-9999-8C580A0B104C}" type="slidenum">
              <a:rPr lang="en-GB" altLang="en-US" sz="10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GB" altLang="en-US" sz="100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Agenda</a:t>
            </a:r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752600"/>
            <a:ext cx="7239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b="1" dirty="0"/>
              <a:t>Special Benefit </a:t>
            </a:r>
            <a:r>
              <a:rPr lang="en-US" b="1" dirty="0" smtClean="0"/>
              <a:t>Letter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b="1" dirty="0"/>
              <a:t>Serious Illness Claim </a:t>
            </a:r>
            <a:r>
              <a:rPr lang="en-US" b="1" dirty="0" smtClean="0"/>
              <a:t>Payment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b="1" dirty="0"/>
              <a:t>PME Co-ins Waiver </a:t>
            </a:r>
            <a:r>
              <a:rPr lang="en-US" b="1" dirty="0" err="1" smtClean="0"/>
              <a:t>Ltr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b="1" dirty="0" smtClean="0"/>
              <a:t>TPD Payment </a:t>
            </a:r>
            <a:r>
              <a:rPr lang="en-US" b="1" dirty="0" err="1" smtClean="0"/>
              <a:t>Ltr</a:t>
            </a:r>
            <a:r>
              <a:rPr lang="en-US" b="1" dirty="0" smtClean="0"/>
              <a:t> (Waive of co-ins for PME)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b="1" dirty="0" smtClean="0"/>
              <a:t>CC </a:t>
            </a:r>
            <a:r>
              <a:rPr lang="en-US" b="1" dirty="0"/>
              <a:t>Payment </a:t>
            </a:r>
            <a:r>
              <a:rPr lang="en-US" b="1" dirty="0" err="1"/>
              <a:t>Ltr</a:t>
            </a:r>
            <a:r>
              <a:rPr lang="en-US" b="1" dirty="0"/>
              <a:t> (Waive of co-ins for PME</a:t>
            </a:r>
            <a:r>
              <a:rPr lang="en-US" b="1" dirty="0" smtClean="0"/>
              <a:t>)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b="1" dirty="0" smtClean="0"/>
              <a:t>Admission </a:t>
            </a:r>
            <a:r>
              <a:rPr lang="en-US" b="1" dirty="0"/>
              <a:t>of Waiver/</a:t>
            </a:r>
            <a:r>
              <a:rPr lang="en-US" b="1" dirty="0" err="1"/>
              <a:t>Payor</a:t>
            </a:r>
            <a:r>
              <a:rPr lang="en-US" b="1" dirty="0"/>
              <a:t> letter (Claims without payment)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b="1" dirty="0" smtClean="0"/>
              <a:t>Receipt </a:t>
            </a:r>
            <a:r>
              <a:rPr lang="en-US" b="1" dirty="0"/>
              <a:t>and Discharge and Indemnity Letter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b="1" dirty="0" err="1"/>
              <a:t>PRUlife</a:t>
            </a:r>
            <a:r>
              <a:rPr lang="en-US" b="1" dirty="0"/>
              <a:t> income payment letter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zh-CN" altLang="en-US" dirty="0">
              <a:ea typeface="宋体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801FE46-88D1-4263-A3CA-B1AA89B07F2D}" type="slidenum">
              <a:rPr lang="en-GB" altLang="en-US" sz="10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GB" altLang="en-US" sz="1000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Special Benefit </a:t>
            </a:r>
            <a:r>
              <a:rPr lang="en-US" dirty="0" smtClean="0"/>
              <a:t>Letter</a:t>
            </a:r>
            <a:endParaRPr lang="en-US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866900"/>
            <a:ext cx="83820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GB" sz="1600" dirty="0"/>
              <a:t>This letter is generated when </a:t>
            </a:r>
            <a:r>
              <a:rPr lang="en-GB" sz="1600" dirty="0" smtClean="0"/>
              <a:t>cheque / e-payment </a:t>
            </a:r>
            <a:r>
              <a:rPr lang="en-GB" sz="1600" dirty="0"/>
              <a:t>is ready for the claim settlement for </a:t>
            </a:r>
            <a:r>
              <a:rPr lang="en-GB" sz="1600" dirty="0" err="1"/>
              <a:t>PRUessential</a:t>
            </a:r>
            <a:r>
              <a:rPr lang="en-GB" sz="1600" dirty="0"/>
              <a:t> wellness</a:t>
            </a:r>
            <a:r>
              <a:rPr lang="en-US" sz="1600" dirty="0"/>
              <a:t> claim &amp; </a:t>
            </a:r>
            <a:r>
              <a:rPr lang="en-GB" sz="1600" dirty="0"/>
              <a:t>Early Crisis Protector</a:t>
            </a:r>
            <a:r>
              <a:rPr lang="en-US" sz="1600" dirty="0"/>
              <a:t> on Special Benefit (for illness code AA0025, PEW039, PEW040, PEW041, PEW042</a:t>
            </a:r>
            <a:r>
              <a:rPr lang="en-US" sz="1600" dirty="0" smtClean="0"/>
              <a:t>)</a:t>
            </a:r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 marL="0" indent="0">
              <a:buFontTx/>
              <a:buNone/>
              <a:defRPr/>
            </a:pPr>
            <a:r>
              <a:rPr lang="en-US" sz="1600" dirty="0"/>
              <a:t>Special </a:t>
            </a:r>
            <a:r>
              <a:rPr lang="en-US" sz="1600" dirty="0" smtClean="0"/>
              <a:t>Benefit Code: CIL_0004</a:t>
            </a:r>
          </a:p>
          <a:p>
            <a:pPr marL="0" indent="0">
              <a:buFontTx/>
              <a:buNone/>
              <a:defRPr/>
            </a:pPr>
            <a:r>
              <a:rPr lang="en-GB" sz="1600" dirty="0" err="1"/>
              <a:t>PRUessential</a:t>
            </a:r>
            <a:r>
              <a:rPr lang="en-GB" sz="1600" dirty="0"/>
              <a:t> </a:t>
            </a:r>
            <a:r>
              <a:rPr lang="en-GB" sz="1600" dirty="0" smtClean="0"/>
              <a:t>wellness product code</a:t>
            </a:r>
            <a:r>
              <a:rPr lang="en-US" sz="1600" dirty="0" smtClean="0"/>
              <a:t>: 7UEW</a:t>
            </a:r>
          </a:p>
          <a:p>
            <a:pPr marL="0" indent="0">
              <a:buFontTx/>
              <a:buNone/>
              <a:defRPr/>
            </a:pPr>
            <a:r>
              <a:rPr lang="en-GB" sz="1600" dirty="0"/>
              <a:t>Early Crisis Protector product code: </a:t>
            </a:r>
            <a:r>
              <a:rPr lang="en-GB" sz="1600" dirty="0" smtClean="0"/>
              <a:t>*UECP</a:t>
            </a:r>
            <a:endParaRPr lang="en-US" sz="1600" dirty="0" smtClean="0"/>
          </a:p>
          <a:p>
            <a:pPr marL="0" indent="0">
              <a:buFontTx/>
              <a:buNone/>
              <a:defRPr/>
            </a:pPr>
            <a:r>
              <a:rPr lang="en-US" sz="1600" dirty="0"/>
              <a:t>Receiver: </a:t>
            </a:r>
            <a:r>
              <a:rPr lang="en-US" sz="1600" dirty="0" smtClean="0"/>
              <a:t>Payee (Assignee/Assured/Contingent Assured/Claimant)</a:t>
            </a:r>
          </a:p>
          <a:p>
            <a:pPr marL="0" indent="0">
              <a:buFontTx/>
              <a:buNone/>
              <a:defRPr/>
            </a:pPr>
            <a:r>
              <a:rPr lang="en-US" sz="1600" dirty="0" smtClean="0"/>
              <a:t>Template: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09800" y="403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792601"/>
              </p:ext>
            </p:extLst>
          </p:nvPr>
        </p:nvGraphicFramePr>
        <p:xfrm>
          <a:off x="1143000" y="4286250"/>
          <a:ext cx="1344613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6" name="Document" showAsIcon="1" r:id="rId4" imgW="914400" imgH="771480" progId="Word.Document.12">
                  <p:embed/>
                </p:oleObj>
              </mc:Choice>
              <mc:Fallback>
                <p:oleObj name="Document" showAsIcon="1" r:id="rId4" imgW="914400" imgH="771480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86250"/>
                        <a:ext cx="1344613" cy="1123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864664"/>
              </p:ext>
            </p:extLst>
          </p:nvPr>
        </p:nvGraphicFramePr>
        <p:xfrm>
          <a:off x="5840569" y="24729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7" name="Worksheet" showAsIcon="1" r:id="rId6" imgW="914400" imgH="771480" progId="Excel.Sheet.12">
                  <p:embed/>
                </p:oleObj>
              </mc:Choice>
              <mc:Fallback>
                <p:oleObj name="Worksheet" showAsIcon="1" r:id="rId6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40569" y="24729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1BA239-E250-4F6B-940D-764103B80202}" type="slidenum">
              <a:rPr lang="en-GB" altLang="en-US" sz="10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GB" altLang="en-US" sz="100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5762625" cy="808038"/>
          </a:xfrm>
        </p:spPr>
        <p:txBody>
          <a:bodyPr/>
          <a:lstStyle/>
          <a:p>
            <a:pPr algn="ctr"/>
            <a:r>
              <a:rPr lang="en-US" dirty="0"/>
              <a:t>Special Benefit </a:t>
            </a:r>
            <a:r>
              <a:rPr lang="en-US" dirty="0" smtClean="0"/>
              <a:t>Letter</a:t>
            </a:r>
            <a:endParaRPr lang="en-US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866900"/>
            <a:ext cx="83820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1600" b="1" dirty="0"/>
              <a:t>Trigger </a:t>
            </a:r>
            <a:r>
              <a:rPr lang="en-US" sz="1600" b="1" dirty="0" smtClean="0"/>
              <a:t>Way</a:t>
            </a:r>
            <a:r>
              <a:rPr lang="en-US" sz="1600" dirty="0"/>
              <a:t>: </a:t>
            </a:r>
            <a:endParaRPr lang="en-US" sz="1600" dirty="0" smtClean="0"/>
          </a:p>
          <a:p>
            <a:pPr marL="0" indent="0">
              <a:buNone/>
              <a:defRPr/>
            </a:pPr>
            <a:r>
              <a:rPr lang="en-US" sz="1600" dirty="0"/>
              <a:t>	</a:t>
            </a:r>
            <a:endParaRPr lang="en-US" sz="1600" dirty="0" smtClean="0"/>
          </a:p>
          <a:p>
            <a:pPr marL="0" indent="0">
              <a:buNone/>
              <a:defRPr/>
            </a:pPr>
            <a:endParaRPr lang="en-US" sz="1600" dirty="0"/>
          </a:p>
          <a:p>
            <a:pPr marL="0" indent="0">
              <a:buNone/>
              <a:defRPr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sz="1600" b="1" dirty="0" smtClean="0"/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sz="1600" b="1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1600" b="1" dirty="0" smtClean="0"/>
              <a:t>Letter Filter for User Trigger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1400" dirty="0" smtClean="0"/>
              <a:t>Filter class: </a:t>
            </a:r>
            <a:r>
              <a:rPr lang="en-US" sz="1400" dirty="0" err="1"/>
              <a:t>LetterUIFilterCC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1400" dirty="0" smtClean="0"/>
              <a:t>Criteria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1000" dirty="0" smtClean="0"/>
              <a:t>Stage: Approved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1000" dirty="0"/>
              <a:t>Claim </a:t>
            </a:r>
            <a:r>
              <a:rPr lang="en-US" sz="1000" dirty="0" smtClean="0"/>
              <a:t>Type: CI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1000" dirty="0" smtClean="0"/>
              <a:t>CI code: </a:t>
            </a:r>
            <a:r>
              <a:rPr lang="en-US" sz="1000" dirty="0"/>
              <a:t>Defined in </a:t>
            </a:r>
            <a:r>
              <a:rPr lang="en-US" sz="1000" dirty="0" err="1"/>
              <a:t>illnessCodes.properties</a:t>
            </a:r>
            <a:r>
              <a:rPr lang="en-US" sz="1000" dirty="0"/>
              <a:t> (</a:t>
            </a:r>
            <a:r>
              <a:rPr lang="en-US" sz="1000" dirty="0" err="1"/>
              <a:t>special_ben.code</a:t>
            </a:r>
            <a:r>
              <a:rPr lang="en-US" sz="1000" dirty="0" smtClean="0"/>
              <a:t>)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1000" dirty="0" smtClean="0"/>
              <a:t>Claim Case Critical Illness Info: CCCCIL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sz="1400" dirty="0" smtClean="0"/>
          </a:p>
          <a:p>
            <a:pPr marL="0" indent="0">
              <a:buFontTx/>
              <a:buNone/>
              <a:defRPr/>
            </a:pPr>
            <a:endParaRPr lang="en-US" sz="16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562741"/>
              </p:ext>
            </p:extLst>
          </p:nvPr>
        </p:nvGraphicFramePr>
        <p:xfrm>
          <a:off x="1173163" y="2244725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Trigger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Letter button pop up 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Daily</a:t>
                      </a:r>
                      <a:r>
                        <a:rPr lang="en-US" baseline="0" dirty="0" smtClean="0"/>
                        <a:t> batch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 for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Cheque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Payment Mode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for E-Payment Mode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23207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1BA239-E250-4F6B-940D-764103B80202}" type="slidenum">
              <a:rPr lang="en-GB" altLang="en-US" sz="10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GB" altLang="en-US" sz="100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5762625" cy="808038"/>
          </a:xfrm>
        </p:spPr>
        <p:txBody>
          <a:bodyPr/>
          <a:lstStyle/>
          <a:p>
            <a:pPr algn="ctr"/>
            <a:r>
              <a:rPr lang="en-US" dirty="0"/>
              <a:t>Special Benefit </a:t>
            </a:r>
            <a:r>
              <a:rPr lang="en-US" dirty="0" smtClean="0"/>
              <a:t>Letter</a:t>
            </a:r>
            <a:endParaRPr lang="en-US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866900"/>
            <a:ext cx="83820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1600" b="1" dirty="0"/>
              <a:t>Action / Batch / Service to operate letter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1400" dirty="0" err="1"/>
              <a:t>Cheque</a:t>
            </a:r>
            <a:r>
              <a:rPr lang="en-US" sz="1400" dirty="0"/>
              <a:t>: </a:t>
            </a:r>
            <a:r>
              <a:rPr lang="en-US" sz="1400" dirty="0" err="1"/>
              <a:t>SpecialBenefitPaymentLetterAction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1400" dirty="0"/>
              <a:t>E-Payment: </a:t>
            </a:r>
            <a:r>
              <a:rPr lang="en-US" sz="1400" dirty="0" err="1"/>
              <a:t>SpecialBenefitPaymentLetterBatchJobService</a:t>
            </a:r>
            <a:r>
              <a:rPr lang="en-US" sz="1400" dirty="0"/>
              <a:t> - RCSUAT-1876 (Pending) </a:t>
            </a:r>
            <a:endParaRPr lang="en-US" sz="1600" b="1" dirty="0" smtClean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1600" b="1" dirty="0"/>
              <a:t>Key point of data retrieval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1400" dirty="0"/>
              <a:t>Special Benefit (CIL_0004) defined in CBDBID </a:t>
            </a:r>
            <a:r>
              <a:rPr lang="en-US" sz="1400" dirty="0" smtClean="0"/>
              <a:t>(</a:t>
            </a:r>
            <a:r>
              <a:rPr lang="en-US" sz="1400" i="1" dirty="0" smtClean="0"/>
              <a:t>Benefit Item Definition Code</a:t>
            </a:r>
            <a:r>
              <a:rPr lang="en-US" sz="1400" dirty="0" smtClean="0"/>
              <a:t>)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1000" dirty="0" smtClean="0"/>
              <a:t>Benefit Amount: CPMSAD (</a:t>
            </a:r>
            <a:r>
              <a:rPr lang="en-US" sz="1000" dirty="0"/>
              <a:t>Claim Payment Schedule Account Details</a:t>
            </a:r>
            <a:r>
              <a:rPr lang="en-US" sz="1000" dirty="0" smtClean="0"/>
              <a:t>).SACCCODE = </a:t>
            </a:r>
            <a:r>
              <a:rPr lang="en-US" sz="1000" dirty="0"/>
              <a:t>CIL_0004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1400" dirty="0" err="1"/>
              <a:t>Payor</a:t>
            </a:r>
            <a:r>
              <a:rPr lang="en-US" sz="1400" dirty="0"/>
              <a:t> </a:t>
            </a:r>
            <a:r>
              <a:rPr lang="en-US" sz="1400" dirty="0" smtClean="0"/>
              <a:t>Waiver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1000" dirty="0" smtClean="0"/>
              <a:t>Benefit Code for </a:t>
            </a:r>
            <a:r>
              <a:rPr lang="en-US" sz="1000" dirty="0"/>
              <a:t>CI claim: PAY_0003, WOP_0003</a:t>
            </a:r>
            <a:endParaRPr lang="en-US" sz="1000" dirty="0" smtClean="0"/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1000" dirty="0" smtClean="0"/>
              <a:t>CBDBID.WATYPE (</a:t>
            </a:r>
            <a:r>
              <a:rPr lang="en-US" sz="1000" i="1" dirty="0" smtClean="0"/>
              <a:t>Waiver Type</a:t>
            </a:r>
            <a:r>
              <a:rPr lang="en-US" sz="1000" dirty="0" smtClean="0"/>
              <a:t>) </a:t>
            </a:r>
            <a:r>
              <a:rPr lang="en-US" sz="1000" dirty="0"/>
              <a:t>= P or W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1400" dirty="0"/>
              <a:t>Memorandum: </a:t>
            </a:r>
            <a:r>
              <a:rPr lang="en-US" sz="1400" dirty="0" err="1"/>
              <a:t>LetterMemorandum.getPaymentLetterMemo</a:t>
            </a:r>
            <a:r>
              <a:rPr lang="en-US" sz="1400" dirty="0"/>
              <a:t> - PAMBPROD-1192 (Deferred</a:t>
            </a:r>
            <a:r>
              <a:rPr lang="en-US" sz="1400" dirty="0" smtClean="0"/>
              <a:t>)</a:t>
            </a:r>
            <a:endParaRPr lang="en-US" sz="1600" b="1" dirty="0" smtClean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1600" b="1" dirty="0"/>
              <a:t>Template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1400" dirty="0"/>
              <a:t>File Name: </a:t>
            </a:r>
            <a:r>
              <a:rPr lang="en-US" sz="1400" dirty="0" err="1" smtClean="0"/>
              <a:t>SpecialBenPayment.jrxml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4"/>
              </a:rPr>
              <a:t>SVN</a:t>
            </a:r>
            <a:r>
              <a:rPr lang="en-US" sz="1400" dirty="0" smtClean="0"/>
              <a:t>)</a:t>
            </a:r>
            <a:endParaRPr lang="en-US" sz="1400" dirty="0"/>
          </a:p>
          <a:p>
            <a:pPr marL="457200" lvl="1" indent="0">
              <a:buNone/>
              <a:defRPr/>
            </a:pPr>
            <a:endParaRPr lang="en-US" sz="1400" dirty="0" smtClean="0"/>
          </a:p>
          <a:p>
            <a:pPr marL="0" indent="0">
              <a:buFontTx/>
              <a:buNone/>
              <a:defRPr/>
            </a:pPr>
            <a:endParaRPr lang="en-US" sz="1600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260800"/>
              </p:ext>
            </p:extLst>
          </p:nvPr>
        </p:nvGraphicFramePr>
        <p:xfrm>
          <a:off x="1752600" y="496808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3" name="Packager Shell Object" showAsIcon="1" r:id="rId5" imgW="914400" imgH="771480" progId="Package">
                  <p:embed/>
                </p:oleObj>
              </mc:Choice>
              <mc:Fallback>
                <p:oleObj name="Packager Shell Object" showAsIcon="1" r:id="rId5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600" y="496808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353978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801FE46-88D1-4263-A3CA-B1AA89B07F2D}" type="slidenum">
              <a:rPr lang="en-GB" altLang="en-US" sz="10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GB" altLang="en-US" sz="1000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Serious Illness Claim Payment</a:t>
            </a:r>
            <a:endParaRPr lang="en-US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866900"/>
            <a:ext cx="83820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1600" dirty="0"/>
              <a:t>This letter is generated when </a:t>
            </a:r>
            <a:r>
              <a:rPr lang="en-US" sz="1600" dirty="0" err="1"/>
              <a:t>cheque</a:t>
            </a:r>
            <a:r>
              <a:rPr lang="en-US" sz="1600" dirty="0"/>
              <a:t> is ready for the claim settlement for </a:t>
            </a:r>
            <a:r>
              <a:rPr lang="en-US" sz="1600" dirty="0" err="1"/>
              <a:t>PRUessential</a:t>
            </a:r>
            <a:r>
              <a:rPr lang="en-US" sz="1600" dirty="0"/>
              <a:t> wellness and Early Crisis Protector claim on Serious Illness Benefit</a:t>
            </a:r>
            <a:r>
              <a:rPr lang="en-US" sz="1600" dirty="0" smtClean="0"/>
              <a:t>.</a:t>
            </a:r>
          </a:p>
          <a:p>
            <a:pPr marL="0" indent="0">
              <a:buFontTx/>
              <a:buNone/>
              <a:defRPr/>
            </a:pPr>
            <a:endParaRPr lang="en-US" sz="1600" dirty="0" smtClean="0"/>
          </a:p>
          <a:p>
            <a:pPr marL="0" indent="0">
              <a:buFontTx/>
              <a:buNone/>
              <a:defRPr/>
            </a:pPr>
            <a:r>
              <a:rPr lang="en-US" sz="1600" dirty="0"/>
              <a:t>Serious Illness Benefit </a:t>
            </a:r>
            <a:r>
              <a:rPr lang="en-US" sz="1600" dirty="0" smtClean="0"/>
              <a:t>Code: </a:t>
            </a:r>
            <a:r>
              <a:rPr lang="en-US" sz="1600" dirty="0"/>
              <a:t>CIL_0001</a:t>
            </a:r>
            <a:endParaRPr lang="en-US" sz="1600" dirty="0" smtClean="0"/>
          </a:p>
          <a:p>
            <a:pPr marL="0" indent="0">
              <a:buFontTx/>
              <a:buNone/>
              <a:defRPr/>
            </a:pPr>
            <a:r>
              <a:rPr lang="en-GB" sz="1600" dirty="0" err="1"/>
              <a:t>PRUessential</a:t>
            </a:r>
            <a:r>
              <a:rPr lang="en-GB" sz="1600" dirty="0"/>
              <a:t> </a:t>
            </a:r>
            <a:r>
              <a:rPr lang="en-GB" sz="1600" dirty="0" smtClean="0"/>
              <a:t>wellness product code</a:t>
            </a:r>
            <a:r>
              <a:rPr lang="en-US" sz="1600" dirty="0" smtClean="0"/>
              <a:t>: 7UEW</a:t>
            </a:r>
          </a:p>
          <a:p>
            <a:pPr marL="0" indent="0">
              <a:buFontTx/>
              <a:buNone/>
              <a:defRPr/>
            </a:pPr>
            <a:r>
              <a:rPr lang="en-GB" sz="1600" dirty="0"/>
              <a:t>Early Crisis Protector product code: </a:t>
            </a:r>
            <a:r>
              <a:rPr lang="en-GB" sz="1600" dirty="0" smtClean="0"/>
              <a:t>*UECP</a:t>
            </a:r>
            <a:endParaRPr lang="en-US" sz="1600" dirty="0" smtClean="0"/>
          </a:p>
          <a:p>
            <a:pPr marL="0" indent="0">
              <a:buFontTx/>
              <a:buNone/>
              <a:defRPr/>
            </a:pPr>
            <a:r>
              <a:rPr lang="en-US" sz="1600" dirty="0"/>
              <a:t>Receiver: </a:t>
            </a:r>
            <a:r>
              <a:rPr lang="en-US" sz="1600" dirty="0" smtClean="0"/>
              <a:t>Payee (Assignee/Assured/Contingent Assured/Claimant)</a:t>
            </a:r>
          </a:p>
          <a:p>
            <a:pPr marL="0" indent="0">
              <a:buFontTx/>
              <a:buNone/>
              <a:defRPr/>
            </a:pPr>
            <a:r>
              <a:rPr lang="en-US" sz="1600" dirty="0" smtClean="0"/>
              <a:t>Template: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09800" y="403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49413"/>
              </p:ext>
            </p:extLst>
          </p:nvPr>
        </p:nvGraphicFramePr>
        <p:xfrm>
          <a:off x="5840569" y="24729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7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40569" y="24729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911082"/>
              </p:ext>
            </p:extLst>
          </p:nvPr>
        </p:nvGraphicFramePr>
        <p:xfrm>
          <a:off x="1295400" y="4343400"/>
          <a:ext cx="13144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8" name="Document" showAsIcon="1" r:id="rId6" imgW="985014" imgH="637313" progId="Word.Document.12">
                  <p:embed/>
                </p:oleObj>
              </mc:Choice>
              <mc:Fallback>
                <p:oleObj name="Document" showAsIcon="1" r:id="rId6" imgW="985014" imgH="637313" progId="Word.Document.1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343400"/>
                        <a:ext cx="13144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19557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1BA239-E250-4F6B-940D-764103B80202}" type="slidenum">
              <a:rPr lang="en-GB" altLang="en-US" sz="10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GB" altLang="en-US" sz="100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866900"/>
            <a:ext cx="83820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1600" b="1" dirty="0"/>
              <a:t>Trigger </a:t>
            </a:r>
            <a:r>
              <a:rPr lang="en-US" sz="1600" b="1" dirty="0" smtClean="0"/>
              <a:t>Way</a:t>
            </a:r>
            <a:r>
              <a:rPr lang="en-US" sz="1600" dirty="0"/>
              <a:t>: </a:t>
            </a:r>
            <a:endParaRPr lang="en-US" sz="1600" dirty="0" smtClean="0"/>
          </a:p>
          <a:p>
            <a:pPr marL="0" indent="0">
              <a:buNone/>
              <a:defRPr/>
            </a:pPr>
            <a:r>
              <a:rPr lang="en-US" sz="1600" dirty="0"/>
              <a:t>	</a:t>
            </a:r>
            <a:endParaRPr lang="en-US" sz="1600" dirty="0" smtClean="0"/>
          </a:p>
          <a:p>
            <a:pPr marL="0" indent="0">
              <a:buNone/>
              <a:defRPr/>
            </a:pPr>
            <a:endParaRPr lang="en-US" sz="1600" dirty="0"/>
          </a:p>
          <a:p>
            <a:pPr marL="0" indent="0">
              <a:buNone/>
              <a:defRPr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sz="1600" b="1" dirty="0" smtClean="0"/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sz="1600" b="1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1600" b="1" dirty="0" smtClean="0"/>
              <a:t>Letter Filter for User Trigger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1400" dirty="0" smtClean="0"/>
              <a:t>Filter class: </a:t>
            </a:r>
            <a:r>
              <a:rPr lang="en-US" sz="1400" dirty="0" err="1"/>
              <a:t>LetterUIFilterCC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1400" dirty="0" smtClean="0"/>
              <a:t>Criteria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1000" dirty="0" smtClean="0"/>
              <a:t>Stage: Approved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1000" dirty="0"/>
              <a:t>Claim </a:t>
            </a:r>
            <a:r>
              <a:rPr lang="en-US" sz="1000" dirty="0" smtClean="0"/>
              <a:t>Type: CI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1000" dirty="0" smtClean="0"/>
              <a:t>CI code: </a:t>
            </a:r>
            <a:r>
              <a:rPr lang="en-US" sz="1000" dirty="0"/>
              <a:t>Defined in </a:t>
            </a:r>
            <a:r>
              <a:rPr lang="en-US" sz="1000" dirty="0" err="1"/>
              <a:t>illnessCodes.properties</a:t>
            </a:r>
            <a:r>
              <a:rPr lang="en-US" sz="1000" dirty="0"/>
              <a:t> </a:t>
            </a:r>
            <a:r>
              <a:rPr lang="en-US" sz="1000" dirty="0" smtClean="0"/>
              <a:t>(</a:t>
            </a:r>
            <a:r>
              <a:rPr lang="en-US" sz="1000" dirty="0" err="1"/>
              <a:t>serious_illness.code</a:t>
            </a:r>
            <a:r>
              <a:rPr lang="en-US" sz="1000" dirty="0" smtClean="0"/>
              <a:t>)</a:t>
            </a:r>
            <a:endParaRPr lang="en-US" sz="1000" dirty="0" smtClean="0"/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1000" dirty="0" smtClean="0"/>
              <a:t>Claim Case Critical Illness Info: CCCCIL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sz="1400" dirty="0" smtClean="0"/>
          </a:p>
          <a:p>
            <a:pPr marL="0" indent="0">
              <a:buFontTx/>
              <a:buNone/>
              <a:defRPr/>
            </a:pPr>
            <a:endParaRPr lang="en-US" sz="16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173163" y="2244725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Trigger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Letter button pop up 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Daily</a:t>
                      </a:r>
                      <a:r>
                        <a:rPr lang="en-US" baseline="0" dirty="0" smtClean="0"/>
                        <a:t> batch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 for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Cheque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Payment Mode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for E-Payment Mode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Serious Illness Claim Payment</a:t>
            </a:r>
          </a:p>
        </p:txBody>
      </p:sp>
    </p:spTree>
    <p:extLst>
      <p:ext uri="{BB962C8B-B14F-4D97-AF65-F5344CB8AC3E}">
        <p14:creationId xmlns:p14="http://schemas.microsoft.com/office/powerpoint/2010/main" val="16602646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1BA239-E250-4F6B-940D-764103B80202}" type="slidenum">
              <a:rPr lang="en-GB" altLang="en-US" sz="10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GB" altLang="en-US" sz="100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866900"/>
            <a:ext cx="83820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1600" b="1" dirty="0"/>
              <a:t>Action / Batch / Service to operate letter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1400" dirty="0" err="1"/>
              <a:t>Cheque</a:t>
            </a:r>
            <a:r>
              <a:rPr lang="en-US" sz="1400" dirty="0"/>
              <a:t>: </a:t>
            </a:r>
            <a:r>
              <a:rPr lang="en-US" sz="1400" dirty="0" err="1"/>
              <a:t>SeriousIllnessClaimPaymentLtrAction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1400" dirty="0"/>
              <a:t>E-Payment: </a:t>
            </a:r>
            <a:r>
              <a:rPr lang="en-US" sz="1400" dirty="0" err="1"/>
              <a:t>SeriousIllnessClaimPaymentLtrBatchJobService</a:t>
            </a:r>
            <a:r>
              <a:rPr lang="en-US" sz="1400" dirty="0"/>
              <a:t> </a:t>
            </a:r>
            <a:r>
              <a:rPr lang="en-US" sz="1400" dirty="0"/>
              <a:t>- RCSUAT-1876 (Pending) </a:t>
            </a:r>
            <a:endParaRPr lang="en-US" sz="1600" b="1" dirty="0" smtClean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1600" b="1" dirty="0"/>
              <a:t>Key point of data retrieval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1400" dirty="0"/>
              <a:t>Serious Illness </a:t>
            </a:r>
            <a:r>
              <a:rPr lang="en-US" sz="1400" dirty="0" smtClean="0"/>
              <a:t>Benefit </a:t>
            </a:r>
            <a:r>
              <a:rPr lang="en-US" sz="1400" dirty="0"/>
              <a:t>(</a:t>
            </a:r>
            <a:r>
              <a:rPr lang="en-US" sz="1400" dirty="0" smtClean="0"/>
              <a:t>CIL_0001) </a:t>
            </a:r>
            <a:r>
              <a:rPr lang="en-US" sz="1400" dirty="0"/>
              <a:t>defined in CBDBID </a:t>
            </a:r>
            <a:r>
              <a:rPr lang="en-US" sz="1400" dirty="0" smtClean="0"/>
              <a:t>(</a:t>
            </a:r>
            <a:r>
              <a:rPr lang="en-US" sz="1400" i="1" dirty="0" smtClean="0"/>
              <a:t>Benefit Item Definition Code</a:t>
            </a:r>
            <a:r>
              <a:rPr lang="en-US" sz="1400" dirty="0" smtClean="0"/>
              <a:t>)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1000" dirty="0" smtClean="0"/>
              <a:t>Benefit Amount: CPMSAD (</a:t>
            </a:r>
            <a:r>
              <a:rPr lang="en-US" sz="1000" dirty="0"/>
              <a:t>Claim Payment Schedule Account Details</a:t>
            </a:r>
            <a:r>
              <a:rPr lang="en-US" sz="1000" dirty="0" smtClean="0"/>
              <a:t>).SACCCODE = </a:t>
            </a:r>
            <a:r>
              <a:rPr lang="en-US" sz="1000" dirty="0" smtClean="0"/>
              <a:t>CIL_0001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1400" dirty="0" err="1"/>
              <a:t>Payor</a:t>
            </a:r>
            <a:r>
              <a:rPr lang="en-US" sz="1400" dirty="0"/>
              <a:t> </a:t>
            </a:r>
            <a:r>
              <a:rPr lang="en-US" sz="1400" dirty="0" smtClean="0"/>
              <a:t>Waiver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1000" dirty="0" smtClean="0"/>
              <a:t>Benefit Code for </a:t>
            </a:r>
            <a:r>
              <a:rPr lang="en-US" sz="1000" dirty="0"/>
              <a:t>CI claim: PAY_0003, WOP_0003</a:t>
            </a:r>
            <a:endParaRPr lang="en-US" sz="1000" dirty="0" smtClean="0"/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1000" dirty="0" smtClean="0"/>
              <a:t>CBDBID.WATYPE (</a:t>
            </a:r>
            <a:r>
              <a:rPr lang="en-US" sz="1000" i="1" dirty="0" smtClean="0"/>
              <a:t>Waiver Type</a:t>
            </a:r>
            <a:r>
              <a:rPr lang="en-US" sz="1000" dirty="0" smtClean="0"/>
              <a:t>) </a:t>
            </a:r>
            <a:r>
              <a:rPr lang="en-US" sz="1000" dirty="0"/>
              <a:t>= P or W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1400" dirty="0"/>
              <a:t>Memorandum: </a:t>
            </a:r>
            <a:r>
              <a:rPr lang="en-US" sz="1400" dirty="0" err="1"/>
              <a:t>LetterMemorandum.getPaymentLetterMemo</a:t>
            </a:r>
            <a:r>
              <a:rPr lang="en-US" sz="1400" dirty="0"/>
              <a:t> - PAMBPROD-1192 (Deferred</a:t>
            </a:r>
            <a:r>
              <a:rPr lang="en-US" sz="1400" dirty="0" smtClean="0"/>
              <a:t>)</a:t>
            </a:r>
            <a:endParaRPr lang="en-US" sz="1600" b="1" dirty="0" smtClean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1600" b="1" dirty="0"/>
              <a:t>Template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1400" dirty="0"/>
              <a:t>File Name: </a:t>
            </a:r>
            <a:r>
              <a:rPr lang="en-US" sz="1400" dirty="0" err="1"/>
              <a:t>SeriousIllnessClaimPaymentLtr.jrxml</a:t>
            </a:r>
            <a:r>
              <a:rPr lang="en-US" sz="1400" dirty="0"/>
              <a:t> </a:t>
            </a:r>
            <a:r>
              <a:rPr lang="en-US" sz="1400" dirty="0" smtClean="0"/>
              <a:t>(</a:t>
            </a:r>
            <a:r>
              <a:rPr lang="en-US" sz="1400" dirty="0" smtClean="0">
                <a:hlinkClick r:id="rId4"/>
              </a:rPr>
              <a:t>SVN</a:t>
            </a:r>
            <a:r>
              <a:rPr lang="en-US" sz="1400" dirty="0" smtClean="0"/>
              <a:t>)</a:t>
            </a:r>
            <a:endParaRPr lang="en-US" sz="1400" dirty="0"/>
          </a:p>
          <a:p>
            <a:pPr marL="457200" lvl="1" indent="0">
              <a:buNone/>
              <a:defRPr/>
            </a:pPr>
            <a:endParaRPr lang="en-US" sz="1400" dirty="0" smtClean="0"/>
          </a:p>
          <a:p>
            <a:pPr marL="0" indent="0">
              <a:buFontTx/>
              <a:buNone/>
              <a:defRPr/>
            </a:pPr>
            <a:endParaRPr lang="en-US" sz="1600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5762625" cy="808038"/>
          </a:xfrm>
        </p:spPr>
        <p:txBody>
          <a:bodyPr/>
          <a:lstStyle/>
          <a:p>
            <a:pPr algn="ctr"/>
            <a:r>
              <a:rPr lang="en-US" dirty="0"/>
              <a:t>Serious Illness Claim Payment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86340"/>
              </p:ext>
            </p:extLst>
          </p:nvPr>
        </p:nvGraphicFramePr>
        <p:xfrm>
          <a:off x="685800" y="5211762"/>
          <a:ext cx="30495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7" name="Packager Shell Object" showAsIcon="1" r:id="rId5" imgW="3048840" imgH="685800" progId="Package">
                  <p:embed/>
                </p:oleObj>
              </mc:Choice>
              <mc:Fallback>
                <p:oleObj name="Packager Shell Object" showAsIcon="1" r:id="rId5" imgW="30488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5211762"/>
                        <a:ext cx="3049588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5181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801FE46-88D1-4263-A3CA-B1AA89B07F2D}" type="slidenum">
              <a:rPr lang="en-GB" altLang="en-US" sz="10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GB" altLang="en-US" sz="1000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PME Co-ins Waiver </a:t>
            </a:r>
            <a:r>
              <a:rPr lang="en-US" dirty="0" err="1"/>
              <a:t>Ltr</a:t>
            </a:r>
            <a:endParaRPr lang="en-US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866900"/>
            <a:ext cx="83820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GB" sz="1600" dirty="0" err="1"/>
              <a:t>PRUlife</a:t>
            </a:r>
            <a:r>
              <a:rPr lang="en-GB" sz="1600" dirty="0"/>
              <a:t> ready policy with </a:t>
            </a:r>
            <a:r>
              <a:rPr lang="en-GB" sz="1600" dirty="0" err="1"/>
              <a:t>PRUmedic</a:t>
            </a:r>
            <a:r>
              <a:rPr lang="en-GB" sz="1600" dirty="0"/>
              <a:t> essential rider but without claim </a:t>
            </a:r>
            <a:r>
              <a:rPr lang="en-GB" sz="1600" dirty="0" err="1"/>
              <a:t>payout</a:t>
            </a:r>
            <a:r>
              <a:rPr lang="en-GB" sz="1600" dirty="0" smtClean="0"/>
              <a:t>. This </a:t>
            </a:r>
            <a:r>
              <a:rPr lang="en-GB" sz="1600" dirty="0"/>
              <a:t>letter serves as notification letter to notify policyholder that the co-insurance for </a:t>
            </a:r>
            <a:r>
              <a:rPr lang="en-GB" sz="1600" dirty="0" err="1"/>
              <a:t>PRUmedic</a:t>
            </a:r>
            <a:r>
              <a:rPr lang="en-GB" sz="1600" dirty="0"/>
              <a:t> essential will be waived if proof of documents / medical report submitted &amp; confirmed policyholder is diagnose with CC or TPD</a:t>
            </a:r>
            <a:r>
              <a:rPr lang="en-GB" sz="1600" dirty="0" smtClean="0"/>
              <a:t>.</a:t>
            </a:r>
          </a:p>
          <a:p>
            <a:pPr marL="0" indent="0">
              <a:buFontTx/>
              <a:buNone/>
              <a:defRPr/>
            </a:pPr>
            <a:r>
              <a:rPr lang="en-GB" sz="1600" dirty="0" smtClean="0"/>
              <a:t>This letter is related to </a:t>
            </a:r>
            <a:r>
              <a:rPr lang="en-US" sz="1600" dirty="0"/>
              <a:t>CC Payment </a:t>
            </a:r>
            <a:r>
              <a:rPr lang="en-US" sz="1600" dirty="0" err="1"/>
              <a:t>Ltr</a:t>
            </a:r>
            <a:r>
              <a:rPr lang="en-US" sz="1600" dirty="0"/>
              <a:t> (Waive of co-ins for PME</a:t>
            </a:r>
            <a:r>
              <a:rPr lang="en-US" sz="1600" dirty="0" smtClean="0"/>
              <a:t>) and TPD </a:t>
            </a:r>
            <a:r>
              <a:rPr lang="en-US" sz="1600" dirty="0"/>
              <a:t>Payment </a:t>
            </a:r>
            <a:r>
              <a:rPr lang="en-US" sz="1600" dirty="0" err="1"/>
              <a:t>Ltr</a:t>
            </a:r>
            <a:r>
              <a:rPr lang="en-US" sz="1600" dirty="0"/>
              <a:t> (Waive of co-ins for PME)</a:t>
            </a:r>
            <a:endParaRPr lang="en-US" sz="1600" dirty="0" smtClean="0"/>
          </a:p>
          <a:p>
            <a:pPr marL="0" indent="0">
              <a:buFontTx/>
              <a:buNone/>
              <a:defRPr/>
            </a:pPr>
            <a:endParaRPr lang="en-US" sz="1600" dirty="0" smtClean="0"/>
          </a:p>
          <a:p>
            <a:pPr marL="0" indent="0">
              <a:buFontTx/>
              <a:buNone/>
              <a:defRPr/>
            </a:pPr>
            <a:r>
              <a:rPr lang="en-GB" sz="1600" dirty="0" err="1"/>
              <a:t>PRUlife</a:t>
            </a:r>
            <a:r>
              <a:rPr lang="en-GB" sz="1600" dirty="0"/>
              <a:t> ready </a:t>
            </a:r>
            <a:r>
              <a:rPr lang="en-GB" sz="1600" dirty="0" smtClean="0"/>
              <a:t>policy: </a:t>
            </a:r>
            <a:endParaRPr lang="en-US" sz="1600" dirty="0" smtClean="0"/>
          </a:p>
          <a:p>
            <a:pPr marL="0" indent="0">
              <a:buFontTx/>
              <a:buNone/>
              <a:defRPr/>
            </a:pPr>
            <a:r>
              <a:rPr lang="en-GB" sz="1600" dirty="0" err="1"/>
              <a:t>PRUmedic</a:t>
            </a:r>
            <a:r>
              <a:rPr lang="en-GB" sz="1600" dirty="0"/>
              <a:t> essential </a:t>
            </a:r>
            <a:r>
              <a:rPr lang="en-GB" sz="1600" dirty="0" smtClean="0"/>
              <a:t>product </a:t>
            </a:r>
            <a:r>
              <a:rPr lang="en-US" sz="1600" dirty="0" smtClean="0"/>
              <a:t>Code</a:t>
            </a:r>
            <a:r>
              <a:rPr lang="en-US" sz="1600" dirty="0" smtClean="0"/>
              <a:t>: </a:t>
            </a:r>
            <a:r>
              <a:rPr lang="en-US" sz="1600" dirty="0"/>
              <a:t>CIL_0001</a:t>
            </a:r>
            <a:endParaRPr lang="en-US" sz="1600" dirty="0" smtClean="0"/>
          </a:p>
          <a:p>
            <a:pPr marL="0" indent="0">
              <a:buFontTx/>
              <a:buNone/>
              <a:defRPr/>
            </a:pPr>
            <a:r>
              <a:rPr lang="en-US" sz="1600" dirty="0" smtClean="0"/>
              <a:t>Receiver</a:t>
            </a:r>
            <a:r>
              <a:rPr lang="en-US" sz="1600" dirty="0"/>
              <a:t>: </a:t>
            </a:r>
            <a:r>
              <a:rPr lang="en-US" sz="1600" dirty="0" smtClean="0"/>
              <a:t>Payee (Assignee/Assured/Contingent Assured/Claimant)</a:t>
            </a:r>
          </a:p>
          <a:p>
            <a:pPr marL="0" indent="0">
              <a:buFontTx/>
              <a:buNone/>
              <a:defRPr/>
            </a:pPr>
            <a:r>
              <a:rPr lang="en-US" sz="1600" dirty="0" smtClean="0"/>
              <a:t>Template: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09800" y="403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860839"/>
              </p:ext>
            </p:extLst>
          </p:nvPr>
        </p:nvGraphicFramePr>
        <p:xfrm>
          <a:off x="1295400" y="4953000"/>
          <a:ext cx="1326042" cy="862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8" name="Document" showAsIcon="1" r:id="rId4" imgW="985014" imgH="637313" progId="Word.Document.12">
                  <p:embed/>
                </p:oleObj>
              </mc:Choice>
              <mc:Fallback>
                <p:oleObj name="Document" showAsIcon="1" r:id="rId4" imgW="985014" imgH="637313" progId="Word.Document.1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953000"/>
                        <a:ext cx="1326042" cy="8625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622293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C Quality Management Model">
  <a:themeElements>
    <a:clrScheme name="">
      <a:dk1>
        <a:srgbClr val="003366"/>
      </a:dk1>
      <a:lt1>
        <a:srgbClr val="FFFFFF"/>
      </a:lt1>
      <a:dk2>
        <a:srgbClr val="FFFFFF"/>
      </a:dk2>
      <a:lt2>
        <a:srgbClr val="C0C0C0"/>
      </a:lt2>
      <a:accent1>
        <a:srgbClr val="0066FF"/>
      </a:accent1>
      <a:accent2>
        <a:srgbClr val="00FFFF"/>
      </a:accent2>
      <a:accent3>
        <a:srgbClr val="FFFFFF"/>
      </a:accent3>
      <a:accent4>
        <a:srgbClr val="002A56"/>
      </a:accent4>
      <a:accent5>
        <a:srgbClr val="AAB8FF"/>
      </a:accent5>
      <a:accent6>
        <a:srgbClr val="00E7E7"/>
      </a:accent6>
      <a:hlink>
        <a:srgbClr val="00CC66"/>
      </a:hlink>
      <a:folHlink>
        <a:srgbClr val="FF9433"/>
      </a:folHlink>
    </a:clrScheme>
    <a:fontScheme name="IDC Quality Management Mod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DC Quality Management Model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C Quality Management Model 2">
        <a:dk1>
          <a:srgbClr val="C0C0C0"/>
        </a:dk1>
        <a:lt1>
          <a:srgbClr val="FFFFFF"/>
        </a:lt1>
        <a:dk2>
          <a:srgbClr val="003366"/>
        </a:dk2>
        <a:lt2>
          <a:srgbClr val="FFFFFF"/>
        </a:lt2>
        <a:accent1>
          <a:srgbClr val="33CCCC"/>
        </a:accent1>
        <a:accent2>
          <a:srgbClr val="3333CC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2D2DB9"/>
        </a:accent6>
        <a:hlink>
          <a:srgbClr val="00CC66"/>
        </a:hlink>
        <a:folHlink>
          <a:srgbClr val="FF94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C Quality Management Model 3">
        <a:dk1>
          <a:srgbClr val="C0C0C0"/>
        </a:dk1>
        <a:lt1>
          <a:srgbClr val="FFFFFF"/>
        </a:lt1>
        <a:dk2>
          <a:srgbClr val="003366"/>
        </a:dk2>
        <a:lt2>
          <a:srgbClr val="FFFFFF"/>
        </a:lt2>
        <a:accent1>
          <a:srgbClr val="00CC66"/>
        </a:accent1>
        <a:accent2>
          <a:srgbClr val="0066FF"/>
        </a:accent2>
        <a:accent3>
          <a:srgbClr val="AAADB8"/>
        </a:accent3>
        <a:accent4>
          <a:srgbClr val="DADADA"/>
        </a:accent4>
        <a:accent5>
          <a:srgbClr val="AAE2B8"/>
        </a:accent5>
        <a:accent6>
          <a:srgbClr val="005CE7"/>
        </a:accent6>
        <a:hlink>
          <a:srgbClr val="33CCCC"/>
        </a:hlink>
        <a:folHlink>
          <a:srgbClr val="FF94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C Quality Management Model 4">
        <a:dk1>
          <a:srgbClr val="C0C0C0"/>
        </a:dk1>
        <a:lt1>
          <a:srgbClr val="FFFFFF"/>
        </a:lt1>
        <a:dk2>
          <a:srgbClr val="006600"/>
        </a:dk2>
        <a:lt2>
          <a:srgbClr val="FFFFFF"/>
        </a:lt2>
        <a:accent1>
          <a:srgbClr val="C4B484"/>
        </a:accent1>
        <a:accent2>
          <a:srgbClr val="000066"/>
        </a:accent2>
        <a:accent3>
          <a:srgbClr val="AAB8AA"/>
        </a:accent3>
        <a:accent4>
          <a:srgbClr val="DADADA"/>
        </a:accent4>
        <a:accent5>
          <a:srgbClr val="DED6C2"/>
        </a:accent5>
        <a:accent6>
          <a:srgbClr val="00005C"/>
        </a:accent6>
        <a:hlink>
          <a:srgbClr val="A50021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C Quality Management Model 5">
        <a:dk1>
          <a:srgbClr val="C0C0C0"/>
        </a:dk1>
        <a:lt1>
          <a:srgbClr val="FFFFFF"/>
        </a:lt1>
        <a:dk2>
          <a:srgbClr val="777777"/>
        </a:dk2>
        <a:lt2>
          <a:srgbClr val="FFFFFF"/>
        </a:lt2>
        <a:accent1>
          <a:srgbClr val="006600"/>
        </a:accent1>
        <a:accent2>
          <a:srgbClr val="000066"/>
        </a:accent2>
        <a:accent3>
          <a:srgbClr val="BDBDBD"/>
        </a:accent3>
        <a:accent4>
          <a:srgbClr val="DADADA"/>
        </a:accent4>
        <a:accent5>
          <a:srgbClr val="AAB8AA"/>
        </a:accent5>
        <a:accent6>
          <a:srgbClr val="00005C"/>
        </a:accent6>
        <a:hlink>
          <a:srgbClr val="A50021"/>
        </a:hlink>
        <a:folHlink>
          <a:srgbClr val="C4B4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C Quality Management Model 6">
        <a:dk1>
          <a:srgbClr val="C0C0C0"/>
        </a:dk1>
        <a:lt1>
          <a:srgbClr val="FFFFFF"/>
        </a:lt1>
        <a:dk2>
          <a:srgbClr val="990099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CAAACA"/>
        </a:accent3>
        <a:accent4>
          <a:srgbClr val="DADADA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C Quality Management Model 7">
        <a:dk1>
          <a:srgbClr val="C0C0C0"/>
        </a:dk1>
        <a:lt1>
          <a:srgbClr val="FFFFFF"/>
        </a:lt1>
        <a:dk2>
          <a:srgbClr val="333399"/>
        </a:dk2>
        <a:lt2>
          <a:srgbClr val="FFFFFF"/>
        </a:lt2>
        <a:accent1>
          <a:srgbClr val="33CC33"/>
        </a:accent1>
        <a:accent2>
          <a:srgbClr val="990099"/>
        </a:accent2>
        <a:accent3>
          <a:srgbClr val="ADADCA"/>
        </a:accent3>
        <a:accent4>
          <a:srgbClr val="DADADA"/>
        </a:accent4>
        <a:accent5>
          <a:srgbClr val="ADE2AD"/>
        </a:accent5>
        <a:accent6>
          <a:srgbClr val="8A008A"/>
        </a:accent6>
        <a:hlink>
          <a:srgbClr val="FFCC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C Quality Management Model 8">
        <a:dk1>
          <a:srgbClr val="C0C0C0"/>
        </a:dk1>
        <a:lt1>
          <a:srgbClr val="FFFFFF"/>
        </a:lt1>
        <a:dk2>
          <a:srgbClr val="807C00"/>
        </a:dk2>
        <a:lt2>
          <a:srgbClr val="FFFFFF"/>
        </a:lt2>
        <a:accent1>
          <a:srgbClr val="003366"/>
        </a:accent1>
        <a:accent2>
          <a:srgbClr val="993366"/>
        </a:accent2>
        <a:accent3>
          <a:srgbClr val="C0BFAA"/>
        </a:accent3>
        <a:accent4>
          <a:srgbClr val="DADADA"/>
        </a:accent4>
        <a:accent5>
          <a:srgbClr val="AAADB8"/>
        </a:accent5>
        <a:accent6>
          <a:srgbClr val="8A2D5C"/>
        </a:accent6>
        <a:hlink>
          <a:srgbClr val="6699FF"/>
        </a:hlink>
        <a:folHlink>
          <a:srgbClr val="FF94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C Quality Management Model 9">
        <a:dk1>
          <a:srgbClr val="C0C0C0"/>
        </a:dk1>
        <a:lt1>
          <a:srgbClr val="FFFFFF"/>
        </a:lt1>
        <a:dk2>
          <a:srgbClr val="003366"/>
        </a:dk2>
        <a:lt2>
          <a:srgbClr val="FFFFFF"/>
        </a:lt2>
        <a:accent1>
          <a:srgbClr val="6699FF"/>
        </a:accent1>
        <a:accent2>
          <a:srgbClr val="807C00"/>
        </a:accent2>
        <a:accent3>
          <a:srgbClr val="AAADB8"/>
        </a:accent3>
        <a:accent4>
          <a:srgbClr val="DADADA"/>
        </a:accent4>
        <a:accent5>
          <a:srgbClr val="B8CAFF"/>
        </a:accent5>
        <a:accent6>
          <a:srgbClr val="737000"/>
        </a:accent6>
        <a:hlink>
          <a:srgbClr val="FF9400"/>
        </a:hlink>
        <a:folHlink>
          <a:srgbClr val="9933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C Quality Management Model 10">
        <a:dk1>
          <a:srgbClr val="003366"/>
        </a:dk1>
        <a:lt1>
          <a:srgbClr val="FFFFFF"/>
        </a:lt1>
        <a:dk2>
          <a:srgbClr val="FFFFFF"/>
        </a:dk2>
        <a:lt2>
          <a:srgbClr val="C0C0C0"/>
        </a:lt2>
        <a:accent1>
          <a:srgbClr val="33CCCC"/>
        </a:accent1>
        <a:accent2>
          <a:srgbClr val="0066FF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005CE7"/>
        </a:accent6>
        <a:hlink>
          <a:srgbClr val="00CC66"/>
        </a:hlink>
        <a:folHlink>
          <a:srgbClr val="FF94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24851</TotalTime>
  <Words>671</Words>
  <Application>Microsoft Office PowerPoint</Application>
  <PresentationFormat>On-screen Show (4:3)</PresentationFormat>
  <Paragraphs>139</Paragraphs>
  <Slides>13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8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PMingLiU</vt:lpstr>
      <vt:lpstr>宋体</vt:lpstr>
      <vt:lpstr>Arial</vt:lpstr>
      <vt:lpstr>Times New Roman</vt:lpstr>
      <vt:lpstr>Wingdings</vt:lpstr>
      <vt:lpstr>IDC Quality Management Model</vt:lpstr>
      <vt:lpstr>Photo Editor Photo</vt:lpstr>
      <vt:lpstr>Picture</vt:lpstr>
      <vt:lpstr>Document</vt:lpstr>
      <vt:lpstr>Worksheet</vt:lpstr>
      <vt:lpstr>Packager Shell Object</vt:lpstr>
      <vt:lpstr>Microsoft Excel Worksheet</vt:lpstr>
      <vt:lpstr>Microsoft Word Document</vt:lpstr>
      <vt:lpstr>Package</vt:lpstr>
      <vt:lpstr>PowerPoint Presentation</vt:lpstr>
      <vt:lpstr>Agenda</vt:lpstr>
      <vt:lpstr>Special Benefit Letter</vt:lpstr>
      <vt:lpstr>Special Benefit Letter</vt:lpstr>
      <vt:lpstr>Special Benefit Letter</vt:lpstr>
      <vt:lpstr>Serious Illness Claim Payment</vt:lpstr>
      <vt:lpstr>Serious Illness Claim Payment</vt:lpstr>
      <vt:lpstr>Serious Illness Claim Payment</vt:lpstr>
      <vt:lpstr>PME Co-ins Waiver Ltr</vt:lpstr>
      <vt:lpstr>PowerPoint Presentation</vt:lpstr>
      <vt:lpstr>PowerPoint Presentation</vt:lpstr>
      <vt:lpstr>Execises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Overview</dc:title>
  <dc:creator>Alex Wu</dc:creator>
  <cp:lastModifiedBy>Xu, Lvguan</cp:lastModifiedBy>
  <cp:revision>945</cp:revision>
  <dcterms:created xsi:type="dcterms:W3CDTF">2002-04-23T06:47:22Z</dcterms:created>
  <dcterms:modified xsi:type="dcterms:W3CDTF">2017-01-25T04:12:07Z</dcterms:modified>
</cp:coreProperties>
</file>