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15">
  <p:sldMasterIdLst>
    <p:sldMasterId id="2147483687" r:id="rId1"/>
  </p:sldMasterIdLst>
  <p:notesMasterIdLst>
    <p:notesMasterId r:id="rId79"/>
  </p:notesMasterIdLst>
  <p:handoutMasterIdLst>
    <p:handoutMasterId r:id="rId80"/>
  </p:handoutMasterIdLst>
  <p:sldIdLst>
    <p:sldId id="256" r:id="rId2"/>
    <p:sldId id="478" r:id="rId3"/>
    <p:sldId id="364" r:id="rId4"/>
    <p:sldId id="415" r:id="rId5"/>
    <p:sldId id="422" r:id="rId6"/>
    <p:sldId id="480" r:id="rId7"/>
    <p:sldId id="421" r:id="rId8"/>
    <p:sldId id="411" r:id="rId9"/>
    <p:sldId id="412" r:id="rId10"/>
    <p:sldId id="414" r:id="rId11"/>
    <p:sldId id="413" r:id="rId12"/>
    <p:sldId id="481" r:id="rId13"/>
    <p:sldId id="365" r:id="rId14"/>
    <p:sldId id="367" r:id="rId15"/>
    <p:sldId id="369" r:id="rId16"/>
    <p:sldId id="370" r:id="rId17"/>
    <p:sldId id="388" r:id="rId18"/>
    <p:sldId id="387" r:id="rId19"/>
    <p:sldId id="479" r:id="rId20"/>
    <p:sldId id="476" r:id="rId21"/>
    <p:sldId id="434" r:id="rId22"/>
    <p:sldId id="425" r:id="rId23"/>
    <p:sldId id="435" r:id="rId24"/>
    <p:sldId id="433" r:id="rId25"/>
    <p:sldId id="438" r:id="rId26"/>
    <p:sldId id="437" r:id="rId27"/>
    <p:sldId id="431" r:id="rId28"/>
    <p:sldId id="426" r:id="rId29"/>
    <p:sldId id="439" r:id="rId30"/>
    <p:sldId id="474" r:id="rId31"/>
    <p:sldId id="418" r:id="rId32"/>
    <p:sldId id="419" r:id="rId33"/>
    <p:sldId id="482" r:id="rId34"/>
    <p:sldId id="473" r:id="rId35"/>
    <p:sldId id="475" r:id="rId36"/>
    <p:sldId id="420" r:id="rId37"/>
    <p:sldId id="427" r:id="rId38"/>
    <p:sldId id="428" r:id="rId39"/>
    <p:sldId id="441" r:id="rId40"/>
    <p:sldId id="442" r:id="rId41"/>
    <p:sldId id="443" r:id="rId42"/>
    <p:sldId id="444" r:id="rId43"/>
    <p:sldId id="445" r:id="rId44"/>
    <p:sldId id="446" r:id="rId45"/>
    <p:sldId id="447" r:id="rId46"/>
    <p:sldId id="429" r:id="rId47"/>
    <p:sldId id="430" r:id="rId48"/>
    <p:sldId id="448" r:id="rId49"/>
    <p:sldId id="449" r:id="rId50"/>
    <p:sldId id="450" r:id="rId51"/>
    <p:sldId id="451" r:id="rId52"/>
    <p:sldId id="452" r:id="rId53"/>
    <p:sldId id="453" r:id="rId54"/>
    <p:sldId id="454" r:id="rId55"/>
    <p:sldId id="455" r:id="rId56"/>
    <p:sldId id="456" r:id="rId57"/>
    <p:sldId id="457" r:id="rId58"/>
    <p:sldId id="458" r:id="rId59"/>
    <p:sldId id="459" r:id="rId60"/>
    <p:sldId id="460" r:id="rId61"/>
    <p:sldId id="461" r:id="rId62"/>
    <p:sldId id="463" r:id="rId63"/>
    <p:sldId id="464" r:id="rId64"/>
    <p:sldId id="465" r:id="rId65"/>
    <p:sldId id="466" r:id="rId66"/>
    <p:sldId id="467" r:id="rId67"/>
    <p:sldId id="468" r:id="rId68"/>
    <p:sldId id="469" r:id="rId69"/>
    <p:sldId id="470" r:id="rId70"/>
    <p:sldId id="471" r:id="rId71"/>
    <p:sldId id="472" r:id="rId72"/>
    <p:sldId id="432" r:id="rId73"/>
    <p:sldId id="440" r:id="rId74"/>
    <p:sldId id="462" r:id="rId75"/>
    <p:sldId id="416" r:id="rId76"/>
    <p:sldId id="379" r:id="rId77"/>
    <p:sldId id="381" r:id="rId78"/>
  </p:sldIdLst>
  <p:sldSz cx="9144000" cy="6858000" type="screen4x3"/>
  <p:notesSz cx="6754813" cy="98663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 Lvguan" initials="XL" lastIdx="1" clrIdx="0">
    <p:extLst>
      <p:ext uri="{19B8F6BF-5375-455C-9EA6-DF929625EA0E}">
        <p15:presenceInfo xmlns:p15="http://schemas.microsoft.com/office/powerpoint/2012/main" userId="Xu, Lvgu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844EE"/>
    <a:srgbClr val="FF0000"/>
    <a:srgbClr val="CC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8025" autoAdjust="0"/>
  </p:normalViewPr>
  <p:slideViewPr>
    <p:cSldViewPr>
      <p:cViewPr>
        <p:scale>
          <a:sx n="100" d="100"/>
          <a:sy n="100" d="100"/>
        </p:scale>
        <p:origin x="1134" y="-90"/>
      </p:cViewPr>
      <p:guideLst>
        <p:guide orient="horz" pos="2160"/>
        <p:guide pos="2880"/>
      </p:guideLst>
    </p:cSldViewPr>
  </p:slideViewPr>
  <p:outlineViewPr>
    <p:cViewPr>
      <p:scale>
        <a:sx n="33" d="100"/>
        <a:sy n="33" d="100"/>
      </p:scale>
      <p:origin x="0" y="-105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1530" y="-78"/>
      </p:cViewPr>
      <p:guideLst>
        <p:guide orient="horz" pos="3108"/>
        <p:guide pos="21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80000"/>
              </a:lnSpc>
              <a:defRPr sz="1200" b="1">
                <a:solidFill>
                  <a:schemeClr val="tx2"/>
                </a:solidFill>
              </a:defRPr>
            </a:lvl1pPr>
          </a:lstStyle>
          <a:p>
            <a:pPr>
              <a:defRPr/>
            </a:pPr>
            <a:endParaRPr lang="en-US" altLang="zh-CN"/>
          </a:p>
        </p:txBody>
      </p:sp>
      <p:sp>
        <p:nvSpPr>
          <p:cNvPr id="45059" name="Rectangle 3"/>
          <p:cNvSpPr>
            <a:spLocks noGrp="1" noChangeArrowheads="1"/>
          </p:cNvSpPr>
          <p:nvPr>
            <p:ph type="dt" sz="quarter"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80000"/>
              </a:lnSpc>
              <a:defRPr sz="1200" b="1">
                <a:solidFill>
                  <a:schemeClr val="tx2"/>
                </a:solidFill>
              </a:defRPr>
            </a:lvl1pPr>
          </a:lstStyle>
          <a:p>
            <a:pPr>
              <a:defRPr/>
            </a:pPr>
            <a:endParaRPr lang="en-US" altLang="zh-CN"/>
          </a:p>
        </p:txBody>
      </p:sp>
      <p:sp>
        <p:nvSpPr>
          <p:cNvPr id="45060" name="Rectangle 4"/>
          <p:cNvSpPr>
            <a:spLocks noGrp="1" noChangeArrowheads="1"/>
          </p:cNvSpPr>
          <p:nvPr>
            <p:ph type="ftr" sz="quarter" idx="2"/>
          </p:nvPr>
        </p:nvSpPr>
        <p:spPr bwMode="auto">
          <a:xfrm>
            <a:off x="0"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80000"/>
              </a:lnSpc>
              <a:defRPr sz="1200" b="1">
                <a:solidFill>
                  <a:schemeClr val="tx2"/>
                </a:solidFill>
              </a:defRPr>
            </a:lvl1pPr>
          </a:lstStyle>
          <a:p>
            <a:pPr>
              <a:defRPr/>
            </a:pPr>
            <a:endParaRPr lang="en-US" altLang="zh-CN"/>
          </a:p>
        </p:txBody>
      </p:sp>
      <p:sp>
        <p:nvSpPr>
          <p:cNvPr id="45061" name="Rectangle 5"/>
          <p:cNvSpPr>
            <a:spLocks noGrp="1" noChangeArrowheads="1"/>
          </p:cNvSpPr>
          <p:nvPr>
            <p:ph type="sldNum" sz="quarter" idx="3"/>
          </p:nvPr>
        </p:nvSpPr>
        <p:spPr bwMode="auto">
          <a:xfrm>
            <a:off x="3827463"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80000"/>
              </a:lnSpc>
              <a:defRPr sz="1200" b="1">
                <a:solidFill>
                  <a:schemeClr val="tx2"/>
                </a:solidFill>
              </a:defRPr>
            </a:lvl1pPr>
          </a:lstStyle>
          <a:p>
            <a:pPr>
              <a:defRPr/>
            </a:pPr>
            <a:fld id="{50B41BCE-4161-4344-9E15-6A6B1D101174}" type="slidenum">
              <a:rPr lang="zh-CN" altLang="en-US"/>
              <a:pPr>
                <a:defRPr/>
              </a:pPr>
              <a:t>‹#›</a:t>
            </a:fld>
            <a:endParaRPr lang="en-US" altLang="zh-CN"/>
          </a:p>
        </p:txBody>
      </p:sp>
    </p:spTree>
    <p:extLst>
      <p:ext uri="{BB962C8B-B14F-4D97-AF65-F5344CB8AC3E}">
        <p14:creationId xmlns:p14="http://schemas.microsoft.com/office/powerpoint/2010/main" val="2577871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827463" y="0"/>
            <a:ext cx="2927350"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3556" name="Rectangle 4"/>
          <p:cNvSpPr>
            <a:spLocks noGrp="1" noRot="1" noChangeAspect="1" noChangeArrowheads="1" noTextEdit="1"/>
          </p:cNvSpPr>
          <p:nvPr>
            <p:ph type="sldImg" idx="2"/>
          </p:nvPr>
        </p:nvSpPr>
        <p:spPr bwMode="auto">
          <a:xfrm>
            <a:off x="911225"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00113" y="4686300"/>
            <a:ext cx="4954587"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p:cNvSpPr>
            <a:spLocks noGrp="1" noChangeArrowheads="1"/>
          </p:cNvSpPr>
          <p:nvPr>
            <p:ph type="ftr" sz="quarter" idx="4"/>
          </p:nvPr>
        </p:nvSpPr>
        <p:spPr bwMode="auto">
          <a:xfrm>
            <a:off x="0"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27463" y="9372600"/>
            <a:ext cx="2927350"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itchFamily="18" charset="0"/>
              </a:defRPr>
            </a:lvl1pPr>
          </a:lstStyle>
          <a:p>
            <a:pPr>
              <a:defRPr/>
            </a:pPr>
            <a:fld id="{44216DCE-E41E-4E01-91D0-77BCE8E4B2DB}" type="slidenum">
              <a:rPr lang="zh-CN" altLang="en-US"/>
              <a:pPr>
                <a:defRPr/>
              </a:pPr>
              <a:t>‹#›</a:t>
            </a:fld>
            <a:endParaRPr lang="en-US" altLang="zh-CN"/>
          </a:p>
        </p:txBody>
      </p:sp>
    </p:spTree>
    <p:extLst>
      <p:ext uri="{BB962C8B-B14F-4D97-AF65-F5344CB8AC3E}">
        <p14:creationId xmlns:p14="http://schemas.microsoft.com/office/powerpoint/2010/main" val="158005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 between</a:t>
            </a:r>
            <a:r>
              <a:rPr lang="en-US" baseline="0" dirty="0" smtClean="0"/>
              <a:t> 3 trigger ways</a:t>
            </a:r>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3</a:t>
            </a:fld>
            <a:endParaRPr lang="en-US" altLang="zh-CN"/>
          </a:p>
        </p:txBody>
      </p:sp>
    </p:spTree>
    <p:extLst>
      <p:ext uri="{BB962C8B-B14F-4D97-AF65-F5344CB8AC3E}">
        <p14:creationId xmlns:p14="http://schemas.microsoft.com/office/powerpoint/2010/main" val="3438526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37</a:t>
            </a:fld>
            <a:endParaRPr lang="en-US" altLang="zh-CN"/>
          </a:p>
        </p:txBody>
      </p:sp>
    </p:spTree>
    <p:extLst>
      <p:ext uri="{BB962C8B-B14F-4D97-AF65-F5344CB8AC3E}">
        <p14:creationId xmlns:p14="http://schemas.microsoft.com/office/powerpoint/2010/main" val="2068150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464646"/>
                </a:solidFill>
                <a:latin typeface="simsun" panose="02010600030101010101" pitchFamily="2" charset="-122"/>
                <a:ea typeface="simsun" panose="02010600030101010101" pitchFamily="2" charset="-122"/>
              </a:rPr>
              <a:t>1in = 2.54cm = 25.4 mm = 72pt = 96px (windows)</a:t>
            </a:r>
            <a:endParaRPr lang="en-US" b="0" dirty="0"/>
          </a:p>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38</a:t>
            </a:fld>
            <a:endParaRPr lang="en-US" altLang="zh-CN"/>
          </a:p>
        </p:txBody>
      </p:sp>
    </p:spTree>
    <p:extLst>
      <p:ext uri="{BB962C8B-B14F-4D97-AF65-F5344CB8AC3E}">
        <p14:creationId xmlns:p14="http://schemas.microsoft.com/office/powerpoint/2010/main" val="331169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DD46992-6280-4758-9DA8-13529BBEEDAD}" type="slidenum">
              <a:rPr lang="zh-CN" altLang="en-US" smtClean="0">
                <a:latin typeface="Times New Roman" pitchFamily="18" charset="0"/>
              </a:rPr>
              <a:pPr/>
              <a:t>76</a:t>
            </a:fld>
            <a:endParaRPr lang="en-US" altLang="zh-CN">
              <a:latin typeface="Times New Roman" pitchFamily="18" charset="0"/>
            </a:endParaRPr>
          </a:p>
        </p:txBody>
      </p:sp>
    </p:spTree>
    <p:extLst>
      <p:ext uri="{BB962C8B-B14F-4D97-AF65-F5344CB8AC3E}">
        <p14:creationId xmlns:p14="http://schemas.microsoft.com/office/powerpoint/2010/main" val="2379370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LA Info will be populated from LA Search.</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683CB97-C92C-4B95-8F63-66F10D547CD9}" type="slidenum">
              <a:rPr lang="zh-CN" altLang="en-US" smtClean="0">
                <a:latin typeface="Times New Roman" pitchFamily="18" charset="0"/>
              </a:rPr>
              <a:pPr/>
              <a:t>15</a:t>
            </a:fld>
            <a:endParaRPr lang="en-US" altLang="zh-CN">
              <a:latin typeface="Times New Roman" pitchFamily="18" charset="0"/>
            </a:endParaRPr>
          </a:p>
        </p:txBody>
      </p:sp>
    </p:spTree>
    <p:extLst>
      <p:ext uri="{BB962C8B-B14F-4D97-AF65-F5344CB8AC3E}">
        <p14:creationId xmlns:p14="http://schemas.microsoft.com/office/powerpoint/2010/main" val="102376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 stand for alternative mandatory field.</a:t>
            </a:r>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CDCCC6C-4101-4FD2-933A-1FD6B345CC71}" type="slidenum">
              <a:rPr lang="zh-CN" altLang="en-US" smtClean="0">
                <a:latin typeface="Times New Roman" pitchFamily="18" charset="0"/>
              </a:rPr>
              <a:pPr/>
              <a:t>16</a:t>
            </a:fld>
            <a:endParaRPr lang="en-US" altLang="zh-CN">
              <a:latin typeface="Times New Roman" pitchFamily="18" charset="0"/>
            </a:endParaRPr>
          </a:p>
        </p:txBody>
      </p:sp>
    </p:spTree>
    <p:extLst>
      <p:ext uri="{BB962C8B-B14F-4D97-AF65-F5344CB8AC3E}">
        <p14:creationId xmlns:p14="http://schemas.microsoft.com/office/powerpoint/2010/main" val="647888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22</a:t>
            </a:fld>
            <a:endParaRPr lang="en-US" altLang="zh-CN"/>
          </a:p>
        </p:txBody>
      </p:sp>
    </p:spTree>
    <p:extLst>
      <p:ext uri="{BB962C8B-B14F-4D97-AF65-F5344CB8AC3E}">
        <p14:creationId xmlns:p14="http://schemas.microsoft.com/office/powerpoint/2010/main" val="1415680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http://10.166.61.63:9080/claims/chooseLetter.do?actionMethod=init&amp;clmNum=16003663&amp;trigger=regenerate&amp;1484729529473</a:t>
            </a:r>
          </a:p>
          <a:p>
            <a:r>
              <a:rPr lang="en-US" dirty="0"/>
              <a:t>http://10.166.61.63:9080/claims/chooseLetter.do?actionMethod=init&amp;clmNum=17007775&amp;claimId=50034382&amp;trigger=pendingNotice&amp;items=76780&amp;claimType=Medical&amp;policies=33940267&amp;1484738008389</a:t>
            </a:r>
          </a:p>
          <a:p>
            <a:r>
              <a:rPr lang="en-US" dirty="0"/>
              <a:t>http://10.166.61.63:9080/claims/chooseLetter.do?actionMethod=init&amp;clmNum=17007775&amp;trigger=hasMQ-M007217-50034382-388&amp;1484738265425</a:t>
            </a:r>
          </a:p>
          <a:p>
            <a:r>
              <a:rPr lang="en-US" dirty="0"/>
              <a:t>http://10.166.61.63:9080/claims/chooseLetter.do?actionMethod=init&amp;clmNum=17007775&amp;trigger=hasClose-M007217-50034382-388&amp;1484738351928</a:t>
            </a:r>
          </a:p>
          <a:p>
            <a:r>
              <a:rPr lang="en-US" dirty="0"/>
              <a:t>http://10.166.61.63:9080/claims/chooseLetter.do?actionMethod=load&amp;letter=claimsPaymentLetterMinorMedicalEPayment&amp;clmNum=16003663</a:t>
            </a:r>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23</a:t>
            </a:fld>
            <a:endParaRPr lang="en-US" altLang="zh-CN"/>
          </a:p>
        </p:txBody>
      </p:sp>
    </p:spTree>
    <p:extLst>
      <p:ext uri="{BB962C8B-B14F-4D97-AF65-F5344CB8AC3E}">
        <p14:creationId xmlns:p14="http://schemas.microsoft.com/office/powerpoint/2010/main" val="3114390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CII (Claim Image Re-indexing)</a:t>
            </a:r>
            <a:r>
              <a:rPr lang="en-US" sz="1200" baseline="0" dirty="0"/>
              <a:t> is</a:t>
            </a:r>
            <a:r>
              <a:rPr lang="en-GB" sz="1200" kern="1200" dirty="0">
                <a:solidFill>
                  <a:schemeClr val="tx1"/>
                </a:solidFill>
                <a:effectLst/>
                <a:latin typeface="Times New Roman" pitchFamily="18" charset="0"/>
                <a:ea typeface="+mn-ea"/>
                <a:cs typeface="+mn-cs"/>
              </a:rPr>
              <a:t> used to archive CM documents from active folder to archived folder. Once a claim cased is closed, RCS required moving the entire related document to the claim case from active folder to completed folder</a:t>
            </a:r>
          </a:p>
          <a:p>
            <a:r>
              <a:rPr lang="en-US" sz="1200" dirty="0"/>
              <a:t>CDA (Claim Document Archiving) </a:t>
            </a:r>
            <a:r>
              <a:rPr lang="en-GB" sz="1200" kern="1200" dirty="0">
                <a:solidFill>
                  <a:schemeClr val="tx1"/>
                </a:solidFill>
                <a:effectLst/>
                <a:latin typeface="Times New Roman" pitchFamily="18" charset="0"/>
                <a:ea typeface="+mn-ea"/>
                <a:cs typeface="+mn-cs"/>
              </a:rPr>
              <a:t>is used to upload letters which generated in RCS to CM. This function supports both online upload and batch upload</a:t>
            </a: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32</a:t>
            </a:fld>
            <a:endParaRPr lang="en-US" altLang="zh-CN"/>
          </a:p>
        </p:txBody>
      </p:sp>
    </p:spTree>
    <p:extLst>
      <p:ext uri="{BB962C8B-B14F-4D97-AF65-F5344CB8AC3E}">
        <p14:creationId xmlns:p14="http://schemas.microsoft.com/office/powerpoint/2010/main" val="671569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CII (Claim Image Re-indexing)</a:t>
            </a:r>
            <a:r>
              <a:rPr lang="en-US" sz="1200" baseline="0" dirty="0"/>
              <a:t> is</a:t>
            </a:r>
            <a:r>
              <a:rPr lang="en-GB" sz="1200" kern="1200" dirty="0">
                <a:solidFill>
                  <a:schemeClr val="tx1"/>
                </a:solidFill>
                <a:effectLst/>
                <a:latin typeface="Times New Roman" pitchFamily="18" charset="0"/>
                <a:ea typeface="+mn-ea"/>
                <a:cs typeface="+mn-cs"/>
              </a:rPr>
              <a:t> used to archive CM documents from active folder to archived folder. Once a claim cased is closed, RCS required moving the entire related document to the claim case from active folder to completed folder</a:t>
            </a:r>
          </a:p>
          <a:p>
            <a:r>
              <a:rPr lang="en-US" sz="1200" dirty="0"/>
              <a:t>CDA (Claim Document Archiving) </a:t>
            </a:r>
            <a:r>
              <a:rPr lang="en-GB" sz="1200" kern="1200" dirty="0">
                <a:solidFill>
                  <a:schemeClr val="tx1"/>
                </a:solidFill>
                <a:effectLst/>
                <a:latin typeface="Times New Roman" pitchFamily="18" charset="0"/>
                <a:ea typeface="+mn-ea"/>
                <a:cs typeface="+mn-cs"/>
              </a:rPr>
              <a:t>is used to upload letters which generated in RCS to CM. This function supports both online upload and batch upload</a:t>
            </a: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33</a:t>
            </a:fld>
            <a:endParaRPr lang="en-US" altLang="zh-CN"/>
          </a:p>
        </p:txBody>
      </p:sp>
    </p:spTree>
    <p:extLst>
      <p:ext uri="{BB962C8B-B14F-4D97-AF65-F5344CB8AC3E}">
        <p14:creationId xmlns:p14="http://schemas.microsoft.com/office/powerpoint/2010/main" val="1121083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CII (Claim Image Re-indexing)</a:t>
            </a:r>
            <a:r>
              <a:rPr lang="en-US" sz="1200" baseline="0" dirty="0"/>
              <a:t> is</a:t>
            </a:r>
            <a:r>
              <a:rPr lang="en-GB" sz="1200" kern="1200" dirty="0">
                <a:solidFill>
                  <a:schemeClr val="tx1"/>
                </a:solidFill>
                <a:effectLst/>
                <a:latin typeface="Times New Roman" pitchFamily="18" charset="0"/>
                <a:ea typeface="+mn-ea"/>
                <a:cs typeface="+mn-cs"/>
              </a:rPr>
              <a:t> used to archive CM documents from active folder to archived folder. Once a claim cased is closed, RCS required moving the entire related document to the claim case from active folder to completed folder</a:t>
            </a:r>
          </a:p>
          <a:p>
            <a:r>
              <a:rPr lang="en-US" sz="1200" dirty="0"/>
              <a:t>CDA (Claim Document Archiving) </a:t>
            </a:r>
            <a:r>
              <a:rPr lang="en-GB" sz="1200" kern="1200" dirty="0">
                <a:solidFill>
                  <a:schemeClr val="tx1"/>
                </a:solidFill>
                <a:effectLst/>
                <a:latin typeface="Times New Roman" pitchFamily="18" charset="0"/>
                <a:ea typeface="+mn-ea"/>
                <a:cs typeface="+mn-cs"/>
              </a:rPr>
              <a:t>is used to upload letters which generated in RCS to CM. This function supports both online upload and batch upload</a:t>
            </a:r>
            <a:endParaRPr lang="en-US" sz="1200" kern="1200" dirty="0">
              <a:solidFill>
                <a:schemeClr val="tx1"/>
              </a:solidFill>
              <a:effectLst/>
              <a:latin typeface="Times New Roman" pitchFamily="18"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34</a:t>
            </a:fld>
            <a:endParaRPr lang="en-US" altLang="zh-CN"/>
          </a:p>
        </p:txBody>
      </p:sp>
    </p:spTree>
    <p:extLst>
      <p:ext uri="{BB962C8B-B14F-4D97-AF65-F5344CB8AC3E}">
        <p14:creationId xmlns:p14="http://schemas.microsoft.com/office/powerpoint/2010/main" val="51041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4216DCE-E41E-4E01-91D0-77BCE8E4B2DB}" type="slidenum">
              <a:rPr lang="zh-CN" altLang="en-US" smtClean="0"/>
              <a:pPr>
                <a:defRPr/>
              </a:pPr>
              <a:t>36</a:t>
            </a:fld>
            <a:endParaRPr lang="en-US" altLang="zh-CN"/>
          </a:p>
        </p:txBody>
      </p:sp>
    </p:spTree>
    <p:extLst>
      <p:ext uri="{BB962C8B-B14F-4D97-AF65-F5344CB8AC3E}">
        <p14:creationId xmlns:p14="http://schemas.microsoft.com/office/powerpoint/2010/main" val="2539099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2"/>
          <p:cNvSpPr>
            <a:spLocks noChangeArrowheads="1"/>
          </p:cNvSpPr>
          <p:nvPr/>
        </p:nvSpPr>
        <p:spPr bwMode="auto">
          <a:xfrm>
            <a:off x="0" y="0"/>
            <a:ext cx="9144000" cy="3403600"/>
          </a:xfrm>
          <a:prstGeom prst="rect">
            <a:avLst/>
          </a:prstGeom>
          <a:solidFill>
            <a:srgbClr val="006699"/>
          </a:solidFill>
          <a:ln w="12700">
            <a:solidFill>
              <a:srgbClr val="000000"/>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pic>
        <p:nvPicPr>
          <p:cNvPr id="4" name="Picture 9"/>
          <p:cNvPicPr>
            <a:picLocks noChangeAspect="1" noChangeArrowheads="1"/>
          </p:cNvPicPr>
          <p:nvPr/>
        </p:nvPicPr>
        <p:blipFill>
          <a:blip r:embed="rId3">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228600" y="1701800"/>
            <a:ext cx="4551363"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0" y="3419475"/>
            <a:ext cx="9144000" cy="3438525"/>
          </a:xfrm>
          <a:prstGeom prst="rect">
            <a:avLst/>
          </a:prstGeom>
          <a:noFill/>
          <a:ln w="12700">
            <a:noFill/>
            <a:miter lim="800000"/>
            <a:headEnd/>
            <a:tailEnd/>
          </a:ln>
          <a:effectLst/>
        </p:spPr>
        <p:txBody>
          <a:bodyPr wrap="none" lIns="90488" tIns="44450" rIns="90488" bIns="4445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defRPr/>
            </a:pPr>
            <a:r>
              <a:rPr lang="zh-CN" altLang="en-US" sz="3200" b="1">
                <a:solidFill>
                  <a:schemeClr val="tx2"/>
                </a:solidFill>
                <a:ea typeface="宋体" pitchFamily="2" charset="-122"/>
              </a:rPr>
              <a:t> </a:t>
            </a:r>
          </a:p>
        </p:txBody>
      </p:sp>
      <p:sp>
        <p:nvSpPr>
          <p:cNvPr id="6" name="Rectangle 9"/>
          <p:cNvSpPr>
            <a:spLocks noChangeArrowheads="1"/>
          </p:cNvSpPr>
          <p:nvPr userDrawn="1"/>
        </p:nvSpPr>
        <p:spPr bwMode="auto">
          <a:xfrm>
            <a:off x="762000" y="35052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marL="587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altLang="zh-CN" i="1">
                <a:solidFill>
                  <a:srgbClr val="336699"/>
                </a:solidFill>
                <a:ea typeface="宋体" pitchFamily="2" charset="-122"/>
              </a:rPr>
              <a:t>High performance. Delivered.</a:t>
            </a:r>
          </a:p>
        </p:txBody>
      </p:sp>
      <p:graphicFrame>
        <p:nvGraphicFramePr>
          <p:cNvPr id="7" name="Object 11"/>
          <p:cNvGraphicFramePr>
            <a:graphicFrameLocks noChangeAspect="1"/>
          </p:cNvGraphicFramePr>
          <p:nvPr userDrawn="1"/>
        </p:nvGraphicFramePr>
        <p:xfrm>
          <a:off x="7467600" y="3581400"/>
          <a:ext cx="1503363" cy="1809750"/>
        </p:xfrm>
        <a:graphic>
          <a:graphicData uri="http://schemas.openxmlformats.org/presentationml/2006/ole">
            <mc:AlternateContent xmlns:mc="http://schemas.openxmlformats.org/markup-compatibility/2006">
              <mc:Choice xmlns:v="urn:schemas-microsoft-com:vml" Requires="v">
                <p:oleObj spid="_x0000_s49472" name="Picture" r:id="rId4" imgW="3660643" imgH="3380694" progId="Word.Picture.8">
                  <p:embed/>
                </p:oleObj>
              </mc:Choice>
              <mc:Fallback>
                <p:oleObj name="Picture" r:id="rId4" imgW="3660643" imgH="338069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3581400"/>
                        <a:ext cx="1503363" cy="1809750"/>
                      </a:xfrm>
                      <a:prstGeom prst="rect">
                        <a:avLst/>
                      </a:prstGeom>
                      <a:noFill/>
                      <a:ln>
                        <a:noFill/>
                      </a:ln>
                      <a:effectLst/>
                      <a:extLst>
                        <a:ext uri="{909E8E84-426E-40DD-AFC4-6F175D3DCCD1}">
                          <a14:hiddenFill xmlns:a14="http://schemas.microsoft.com/office/drawing/2010/main">
                            <a:solidFill>
                              <a:srgbClr val="618FFD"/>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pic>
                </p:oleObj>
              </mc:Fallback>
            </mc:AlternateContent>
          </a:graphicData>
        </a:graphic>
      </p:graphicFrame>
      <p:sp>
        <p:nvSpPr>
          <p:cNvPr id="314373" name="Rectangle 5"/>
          <p:cNvSpPr>
            <a:spLocks noGrp="1" noChangeArrowheads="1"/>
          </p:cNvSpPr>
          <p:nvPr>
            <p:ph type="ctrTitle" sz="quarter"/>
          </p:nvPr>
        </p:nvSpPr>
        <p:spPr>
          <a:xfrm>
            <a:off x="0" y="6934200"/>
            <a:ext cx="76200" cy="76200"/>
          </a:xfrm>
          <a:noFill/>
          <a:ln w="9525"/>
        </p:spPr>
        <p:txBody>
          <a:bodyPr lIns="91440" tIns="45720" rIns="91440" bIns="45720" anchor="t"/>
          <a:lstStyle>
            <a:lvl1pPr>
              <a:defRPr/>
            </a:lvl1pPr>
          </a:lstStyle>
          <a:p>
            <a:r>
              <a:rPr lang="en-US" altLang="zh-CN"/>
              <a:t>Click to edit Master title</a:t>
            </a:r>
            <a:br>
              <a:rPr lang="en-US" altLang="zh-CN"/>
            </a:br>
            <a:r>
              <a:rPr lang="en-US" altLang="zh-CN"/>
              <a:t>Second line here</a:t>
            </a:r>
          </a:p>
        </p:txBody>
      </p:sp>
      <p:sp>
        <p:nvSpPr>
          <p:cNvPr id="8" name="Footer Placeholder 7"/>
          <p:cNvSpPr>
            <a:spLocks noGrp="1" noChangeArrowheads="1"/>
          </p:cNvSpPr>
          <p:nvPr>
            <p:ph type="ftr" sz="quarter" idx="10"/>
          </p:nvPr>
        </p:nvSpPr>
        <p:spPr bwMode="auto">
          <a:xfrm>
            <a:off x="0" y="6324600"/>
            <a:ext cx="2895600" cy="457200"/>
          </a:xfrm>
          <a:prstGeom prst="rect">
            <a:avLst/>
          </a:prstGeom>
          <a:ln w="12700">
            <a:miter lim="800000"/>
            <a:headEnd/>
            <a:tailEnd/>
          </a:ln>
        </p:spPr>
        <p:txBody>
          <a:bodyPr vert="horz" wrap="square" lIns="91440" tIns="45720" rIns="91440" bIns="45720" numCol="1" anchor="b" anchorCtr="0" compatLnSpc="1">
            <a:prstTxWarp prst="textNoShape">
              <a:avLst/>
            </a:prstTxWarp>
          </a:bodyPr>
          <a:lstStyle>
            <a:lvl1pPr>
              <a:defRPr sz="1000">
                <a:solidFill>
                  <a:schemeClr val="bg1"/>
                </a:solidFill>
                <a:ea typeface="宋体" pitchFamily="2" charset="-122"/>
              </a:defRPr>
            </a:lvl1pPr>
          </a:lstStyle>
          <a:p>
            <a:pPr>
              <a:defRPr/>
            </a:pPr>
            <a:r>
              <a:rPr lang="zh-CN" altLang="en-US"/>
              <a:t>PbN Overview training</a:t>
            </a:r>
            <a:endParaRPr lang="en-US" altLang="zh-CN"/>
          </a:p>
        </p:txBody>
      </p:sp>
    </p:spTree>
    <p:extLst>
      <p:ext uri="{BB962C8B-B14F-4D97-AF65-F5344CB8AC3E}">
        <p14:creationId xmlns:p14="http://schemas.microsoft.com/office/powerpoint/2010/main" val="1533006062"/>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130E1F50-A7E5-412F-8591-5C0E8A163A3D}" type="slidenum">
              <a:rPr lang="en-GB"/>
              <a:pPr>
                <a:defRPr/>
              </a:pPr>
              <a:t>‹#›</a:t>
            </a:fld>
            <a:endParaRPr lang="en-GB"/>
          </a:p>
        </p:txBody>
      </p:sp>
    </p:spTree>
    <p:extLst>
      <p:ext uri="{BB962C8B-B14F-4D97-AF65-F5344CB8AC3E}">
        <p14:creationId xmlns:p14="http://schemas.microsoft.com/office/powerpoint/2010/main" val="1935786145"/>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457200"/>
            <a:ext cx="2009775" cy="5549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575" y="457200"/>
            <a:ext cx="5881688" cy="5549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D9DE97AC-1E34-493E-9B6C-29BED4818A95}" type="slidenum">
              <a:rPr lang="en-GB"/>
              <a:pPr>
                <a:defRPr/>
              </a:pPr>
              <a:t>‹#›</a:t>
            </a:fld>
            <a:endParaRPr lang="en-GB"/>
          </a:p>
        </p:txBody>
      </p:sp>
    </p:spTree>
    <p:extLst>
      <p:ext uri="{BB962C8B-B14F-4D97-AF65-F5344CB8AC3E}">
        <p14:creationId xmlns:p14="http://schemas.microsoft.com/office/powerpoint/2010/main" val="417357975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DEE8179B-850A-430B-9C34-830FCEEF365A}" type="slidenum">
              <a:rPr lang="en-GB"/>
              <a:pPr>
                <a:defRPr/>
              </a:pPr>
              <a:t>‹#›</a:t>
            </a:fld>
            <a:endParaRPr lang="en-GB"/>
          </a:p>
        </p:txBody>
      </p:sp>
    </p:spTree>
    <p:extLst>
      <p:ext uri="{BB962C8B-B14F-4D97-AF65-F5344CB8AC3E}">
        <p14:creationId xmlns:p14="http://schemas.microsoft.com/office/powerpoint/2010/main" val="398681958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AE78548D-4B4F-4772-A169-BBBD66381E8B}" type="slidenum">
              <a:rPr lang="en-GB"/>
              <a:pPr>
                <a:defRPr/>
              </a:pPr>
              <a:t>‹#›</a:t>
            </a:fld>
            <a:endParaRPr lang="en-GB"/>
          </a:p>
        </p:txBody>
      </p:sp>
    </p:spTree>
    <p:extLst>
      <p:ext uri="{BB962C8B-B14F-4D97-AF65-F5344CB8AC3E}">
        <p14:creationId xmlns:p14="http://schemas.microsoft.com/office/powerpoint/2010/main" val="459875725"/>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575" y="1893888"/>
            <a:ext cx="3944938"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87913" y="1893888"/>
            <a:ext cx="3946525" cy="4113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8D31486F-83F6-4A2A-91A4-63253E8A1A6B}" type="slidenum">
              <a:rPr lang="en-GB"/>
              <a:pPr>
                <a:defRPr/>
              </a:pPr>
              <a:t>‹#›</a:t>
            </a:fld>
            <a:endParaRPr lang="en-GB"/>
          </a:p>
        </p:txBody>
      </p:sp>
    </p:spTree>
    <p:extLst>
      <p:ext uri="{BB962C8B-B14F-4D97-AF65-F5344CB8AC3E}">
        <p14:creationId xmlns:p14="http://schemas.microsoft.com/office/powerpoint/2010/main" val="310750572"/>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0"/>
          </p:nvPr>
        </p:nvSpPr>
        <p:spPr>
          <a:ln/>
        </p:spPr>
        <p:txBody>
          <a:bodyPr/>
          <a:lstStyle>
            <a:lvl1pPr>
              <a:defRPr/>
            </a:lvl1pPr>
          </a:lstStyle>
          <a:p>
            <a:pPr>
              <a:defRPr/>
            </a:pPr>
            <a:fld id="{23770DED-D25F-46D4-A6E1-02D43542EEEE}" type="slidenum">
              <a:rPr lang="en-GB"/>
              <a:pPr>
                <a:defRPr/>
              </a:pPr>
              <a:t>‹#›</a:t>
            </a:fld>
            <a:endParaRPr lang="en-GB"/>
          </a:p>
        </p:txBody>
      </p:sp>
    </p:spTree>
    <p:extLst>
      <p:ext uri="{BB962C8B-B14F-4D97-AF65-F5344CB8AC3E}">
        <p14:creationId xmlns:p14="http://schemas.microsoft.com/office/powerpoint/2010/main" val="3814803481"/>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E1BCE532-E122-4AB2-80BF-C8A1C45F4EE2}" type="slidenum">
              <a:rPr lang="en-GB"/>
              <a:pPr>
                <a:defRPr/>
              </a:pPr>
              <a:t>‹#›</a:t>
            </a:fld>
            <a:endParaRPr lang="en-GB"/>
          </a:p>
        </p:txBody>
      </p:sp>
    </p:spTree>
    <p:extLst>
      <p:ext uri="{BB962C8B-B14F-4D97-AF65-F5344CB8AC3E}">
        <p14:creationId xmlns:p14="http://schemas.microsoft.com/office/powerpoint/2010/main" val="303823907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78A130EB-9226-4031-9E0B-BF053893A94E}" type="slidenum">
              <a:rPr lang="en-GB"/>
              <a:pPr>
                <a:defRPr/>
              </a:pPr>
              <a:t>‹#›</a:t>
            </a:fld>
            <a:endParaRPr lang="en-GB"/>
          </a:p>
        </p:txBody>
      </p:sp>
    </p:spTree>
    <p:extLst>
      <p:ext uri="{BB962C8B-B14F-4D97-AF65-F5344CB8AC3E}">
        <p14:creationId xmlns:p14="http://schemas.microsoft.com/office/powerpoint/2010/main" val="2858120079"/>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D57BB2AE-C6E9-48EE-BAAC-9001AD756295}" type="slidenum">
              <a:rPr lang="en-GB"/>
              <a:pPr>
                <a:defRPr/>
              </a:pPr>
              <a:t>‹#›</a:t>
            </a:fld>
            <a:endParaRPr lang="en-GB"/>
          </a:p>
        </p:txBody>
      </p:sp>
    </p:spTree>
    <p:extLst>
      <p:ext uri="{BB962C8B-B14F-4D97-AF65-F5344CB8AC3E}">
        <p14:creationId xmlns:p14="http://schemas.microsoft.com/office/powerpoint/2010/main" val="220268026"/>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3891E1CC-CF02-4A97-8409-F5BB9D20D8D1}" type="slidenum">
              <a:rPr lang="en-GB"/>
              <a:pPr>
                <a:defRPr/>
              </a:pPr>
              <a:t>‹#›</a:t>
            </a:fld>
            <a:endParaRPr lang="en-GB"/>
          </a:p>
        </p:txBody>
      </p:sp>
    </p:spTree>
    <p:extLst>
      <p:ext uri="{BB962C8B-B14F-4D97-AF65-F5344CB8AC3E}">
        <p14:creationId xmlns:p14="http://schemas.microsoft.com/office/powerpoint/2010/main" val="3715316075"/>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3346" name="AC Banner"/>
          <p:cNvSpPr>
            <a:spLocks noChangeArrowheads="1"/>
          </p:cNvSpPr>
          <p:nvPr/>
        </p:nvSpPr>
        <p:spPr bwMode="auto">
          <a:xfrm>
            <a:off x="0" y="0"/>
            <a:ext cx="9144000" cy="1371600"/>
          </a:xfrm>
          <a:prstGeom prst="rect">
            <a:avLst/>
          </a:prstGeom>
          <a:solidFill>
            <a:srgbClr val="006699"/>
          </a:solidFill>
          <a:ln w="12700">
            <a:noFill/>
            <a:miter lim="800000"/>
            <a:headEnd/>
            <a:tailEnd/>
          </a:ln>
          <a:effec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80000"/>
              </a:lnSpc>
              <a:defRPr/>
            </a:pPr>
            <a:r>
              <a:rPr lang="zh-CN" altLang="en-US" sz="3200" b="1">
                <a:solidFill>
                  <a:schemeClr val="tx2"/>
                </a:solidFill>
                <a:ea typeface="宋体" pitchFamily="2" charset="-122"/>
              </a:rPr>
              <a:t> </a:t>
            </a:r>
          </a:p>
        </p:txBody>
      </p:sp>
      <p:sp>
        <p:nvSpPr>
          <p:cNvPr id="1027" name="Rectangle 3"/>
          <p:cNvSpPr>
            <a:spLocks noGrp="1" noChangeArrowheads="1"/>
          </p:cNvSpPr>
          <p:nvPr>
            <p:ph type="body" idx="1"/>
          </p:nvPr>
        </p:nvSpPr>
        <p:spPr bwMode="auto">
          <a:xfrm>
            <a:off x="790575" y="1893888"/>
            <a:ext cx="8043863"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5"/>
          <p:cNvSpPr>
            <a:spLocks noGrp="1" noChangeArrowheads="1"/>
          </p:cNvSpPr>
          <p:nvPr>
            <p:ph type="title"/>
          </p:nvPr>
        </p:nvSpPr>
        <p:spPr bwMode="auto">
          <a:xfrm>
            <a:off x="1676400" y="457200"/>
            <a:ext cx="5762625" cy="808038"/>
          </a:xfrm>
          <a:prstGeom prst="rect">
            <a:avLst/>
          </a:prstGeom>
          <a:solidFill>
            <a:srgbClr val="006699"/>
          </a:solidFill>
          <a:ln>
            <a:noFill/>
          </a:ln>
          <a:extLs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zh-CN"/>
              <a:t>Master title style</a:t>
            </a:r>
          </a:p>
        </p:txBody>
      </p:sp>
      <p:sp>
        <p:nvSpPr>
          <p:cNvPr id="313348" name="Rectangle 4"/>
          <p:cNvSpPr>
            <a:spLocks noGrp="1" noChangeArrowheads="1"/>
          </p:cNvSpPr>
          <p:nvPr>
            <p:ph type="sldNum" sz="quarter" idx="4"/>
          </p:nvPr>
        </p:nvSpPr>
        <p:spPr bwMode="auto">
          <a:xfrm>
            <a:off x="7269163" y="6526213"/>
            <a:ext cx="1693862" cy="269875"/>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r">
              <a:lnSpc>
                <a:spcPct val="80000"/>
              </a:lnSpc>
              <a:defRPr sz="1000">
                <a:solidFill>
                  <a:srgbClr val="000000"/>
                </a:solidFill>
              </a:defRPr>
            </a:lvl1pPr>
          </a:lstStyle>
          <a:p>
            <a:pPr>
              <a:defRPr/>
            </a:pPr>
            <a:fld id="{47FB0455-8EDD-4B2A-884C-6F617080A95B}" type="slidenum">
              <a:rPr lang="en-GB"/>
              <a:pPr>
                <a:defRPr/>
              </a:pPr>
              <a:t>‹#›</a:t>
            </a:fld>
            <a:endParaRPr lang="en-GB"/>
          </a:p>
        </p:txBody>
      </p:sp>
      <p:graphicFrame>
        <p:nvGraphicFramePr>
          <p:cNvPr id="1030" name="Object 6"/>
          <p:cNvGraphicFramePr>
            <a:graphicFrameLocks noChangeAspect="1"/>
          </p:cNvGraphicFramePr>
          <p:nvPr/>
        </p:nvGraphicFramePr>
        <p:xfrm>
          <a:off x="7543800" y="0"/>
          <a:ext cx="1600200" cy="1358900"/>
        </p:xfrm>
        <a:graphic>
          <a:graphicData uri="http://schemas.openxmlformats.org/presentationml/2006/ole">
            <mc:AlternateContent xmlns:mc="http://schemas.openxmlformats.org/markup-compatibility/2006">
              <mc:Choice xmlns:v="urn:schemas-microsoft-com:vml" Requires="v">
                <p:oleObj spid="_x0000_s1669" name="Photo Editor Photo" r:id="rId14" imgW="3772427" imgH="2514286" progId="MSPhotoEd.3">
                  <p:embed/>
                </p:oleObj>
              </mc:Choice>
              <mc:Fallback>
                <p:oleObj name="Photo Editor Photo" r:id="rId14" imgW="3772427" imgH="2514286" progId="MSPhotoEd.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43800" y="0"/>
                        <a:ext cx="16002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1" name="Picture 8"/>
          <p:cNvPicPr>
            <a:picLocks noChangeAspect="1" noChangeArrowheads="1"/>
          </p:cNvPicPr>
          <p:nvPr userDrawn="1"/>
        </p:nvPicPr>
        <p:blipFill>
          <a:blip r:embed="rId16" cstate="print">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152400" y="609600"/>
            <a:ext cx="19812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32" name="Object 11"/>
          <p:cNvGraphicFramePr>
            <a:graphicFrameLocks noChangeAspect="1"/>
          </p:cNvGraphicFramePr>
          <p:nvPr userDrawn="1"/>
        </p:nvGraphicFramePr>
        <p:xfrm>
          <a:off x="7924800" y="5257800"/>
          <a:ext cx="933450" cy="1123950"/>
        </p:xfrm>
        <a:graphic>
          <a:graphicData uri="http://schemas.openxmlformats.org/presentationml/2006/ole">
            <mc:AlternateContent xmlns:mc="http://schemas.openxmlformats.org/markup-compatibility/2006">
              <mc:Choice xmlns:v="urn:schemas-microsoft-com:vml" Requires="v">
                <p:oleObj spid="_x0000_s1670" name="Picture" r:id="rId17" imgW="3660643" imgH="3380694" progId="Word.Picture.8">
                  <p:embed/>
                </p:oleObj>
              </mc:Choice>
              <mc:Fallback>
                <p:oleObj name="Picture" r:id="rId17" imgW="3660643" imgH="3380694" progId="Word.Picture.8">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4800" y="5257800"/>
                        <a:ext cx="933450" cy="1123950"/>
                      </a:xfrm>
                      <a:prstGeom prst="rect">
                        <a:avLst/>
                      </a:prstGeom>
                      <a:noFill/>
                      <a:ln>
                        <a:noFill/>
                      </a:ln>
                      <a:effectLst/>
                      <a:extLst>
                        <a:ext uri="{909E8E84-426E-40DD-AFC4-6F175D3DCCD1}">
                          <a14:hiddenFill xmlns:a14="http://schemas.microsoft.com/office/drawing/2010/main">
                            <a:solidFill>
                              <a:srgbClr val="618FFD"/>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919191"/>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62"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ransition>
    <p:zoom/>
  </p:transition>
  <p:hf hdr="0" ftr="0" dt="0"/>
  <p:txStyles>
    <p:titleStyle>
      <a:lvl1pPr algn="r" rtl="0" eaLnBrk="0" fontAlgn="base" hangingPunct="0">
        <a:spcBef>
          <a:spcPct val="0"/>
        </a:spcBef>
        <a:spcAft>
          <a:spcPct val="0"/>
        </a:spcAft>
        <a:defRPr sz="3200" b="1">
          <a:solidFill>
            <a:schemeClr val="bg1"/>
          </a:solidFill>
          <a:latin typeface="+mj-lt"/>
          <a:ea typeface="+mj-ea"/>
          <a:cs typeface="+mj-cs"/>
        </a:defRPr>
      </a:lvl1pPr>
      <a:lvl2pPr algn="r" rtl="0" eaLnBrk="0" fontAlgn="base" hangingPunct="0">
        <a:spcBef>
          <a:spcPct val="0"/>
        </a:spcBef>
        <a:spcAft>
          <a:spcPct val="0"/>
        </a:spcAft>
        <a:defRPr sz="3200" b="1">
          <a:solidFill>
            <a:schemeClr val="bg1"/>
          </a:solidFill>
          <a:latin typeface="Arial" charset="0"/>
        </a:defRPr>
      </a:lvl2pPr>
      <a:lvl3pPr algn="r" rtl="0" eaLnBrk="0" fontAlgn="base" hangingPunct="0">
        <a:spcBef>
          <a:spcPct val="0"/>
        </a:spcBef>
        <a:spcAft>
          <a:spcPct val="0"/>
        </a:spcAft>
        <a:defRPr sz="3200" b="1">
          <a:solidFill>
            <a:schemeClr val="bg1"/>
          </a:solidFill>
          <a:latin typeface="Arial" charset="0"/>
        </a:defRPr>
      </a:lvl3pPr>
      <a:lvl4pPr algn="r" rtl="0" eaLnBrk="0" fontAlgn="base" hangingPunct="0">
        <a:spcBef>
          <a:spcPct val="0"/>
        </a:spcBef>
        <a:spcAft>
          <a:spcPct val="0"/>
        </a:spcAft>
        <a:defRPr sz="3200" b="1">
          <a:solidFill>
            <a:schemeClr val="bg1"/>
          </a:solidFill>
          <a:latin typeface="Arial" charset="0"/>
        </a:defRPr>
      </a:lvl4pPr>
      <a:lvl5pPr algn="r" rtl="0" eaLnBrk="0" fontAlgn="base" hangingPunct="0">
        <a:spcBef>
          <a:spcPct val="0"/>
        </a:spcBef>
        <a:spcAft>
          <a:spcPct val="0"/>
        </a:spcAft>
        <a:defRPr sz="3200" b="1">
          <a:solidFill>
            <a:schemeClr val="bg1"/>
          </a:solidFill>
          <a:latin typeface="Arial" charset="0"/>
        </a:defRPr>
      </a:lvl5pPr>
      <a:lvl6pPr marL="457200" algn="r" rtl="0" eaLnBrk="0" fontAlgn="base" hangingPunct="0">
        <a:spcBef>
          <a:spcPct val="0"/>
        </a:spcBef>
        <a:spcAft>
          <a:spcPct val="0"/>
        </a:spcAft>
        <a:defRPr sz="3200" b="1">
          <a:solidFill>
            <a:schemeClr val="bg1"/>
          </a:solidFill>
          <a:latin typeface="Arial" charset="0"/>
        </a:defRPr>
      </a:lvl6pPr>
      <a:lvl7pPr marL="914400" algn="r" rtl="0" eaLnBrk="0" fontAlgn="base" hangingPunct="0">
        <a:spcBef>
          <a:spcPct val="0"/>
        </a:spcBef>
        <a:spcAft>
          <a:spcPct val="0"/>
        </a:spcAft>
        <a:defRPr sz="3200" b="1">
          <a:solidFill>
            <a:schemeClr val="bg1"/>
          </a:solidFill>
          <a:latin typeface="Arial" charset="0"/>
        </a:defRPr>
      </a:lvl7pPr>
      <a:lvl8pPr marL="1371600" algn="r" rtl="0" eaLnBrk="0" fontAlgn="base" hangingPunct="0">
        <a:spcBef>
          <a:spcPct val="0"/>
        </a:spcBef>
        <a:spcAft>
          <a:spcPct val="0"/>
        </a:spcAft>
        <a:defRPr sz="3200" b="1">
          <a:solidFill>
            <a:schemeClr val="bg1"/>
          </a:solidFill>
          <a:latin typeface="Arial" charset="0"/>
        </a:defRPr>
      </a:lvl8pPr>
      <a:lvl9pPr marL="1828800" algn="r" rtl="0" eaLnBrk="0" fontAlgn="base" hangingPunct="0">
        <a:spcBef>
          <a:spcPct val="0"/>
        </a:spcBef>
        <a:spcAft>
          <a:spcPct val="0"/>
        </a:spcAft>
        <a:defRPr sz="3200" b="1">
          <a:solidFill>
            <a:schemeClr val="bg1"/>
          </a:solidFill>
          <a:latin typeface="Arial" charset="0"/>
        </a:defRPr>
      </a:lvl9pPr>
    </p:titleStyle>
    <p:body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3.wmf"/><Relationship Id="rId4" Type="http://schemas.openxmlformats.org/officeDocument/2006/relationships/package" Target="../embeddings/Microsoft_Excel_Worksheet3.xlsx"/></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5.bin"/><Relationship Id="rId5" Type="http://schemas.openxmlformats.org/officeDocument/2006/relationships/image" Target="../media/image34.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0.wmf"/><Relationship Id="rId5" Type="http://schemas.openxmlformats.org/officeDocument/2006/relationships/oleObject" Target="../embeddings/oleObject7.bin"/><Relationship Id="rId4" Type="http://schemas.openxmlformats.org/officeDocument/2006/relationships/image" Target="../media/image3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1.emf"/></Relationships>
</file>

<file path=ppt/slides/_rels/slide5.xml.rels><?xml version="1.0" encoding="UTF-8" standalone="yes"?>
<Relationships xmlns="http://schemas.openxmlformats.org/package/2006/relationships"><Relationship Id="rId3" Type="http://schemas.openxmlformats.org/officeDocument/2006/relationships/hyperlink" Target="svn://128.233.24.21:8028/RCSDOC/PAMB_PBTB/03%20Technical/Letter/KT/Letter%20KT%20for%20MY/Letter%20Detail.xlsx"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package" Target="../embeddings/Microsoft_Excel_Worksheet2.xlsx"/></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4343400"/>
            <a:ext cx="6477000" cy="15240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en-US" altLang="zh-CN" b="1" dirty="0">
                <a:ea typeface="宋体" pitchFamily="2" charset="-122"/>
              </a:rPr>
              <a:t>Letter </a:t>
            </a:r>
            <a:r>
              <a:rPr lang="en-US" altLang="zh-CN" b="1" dirty="0" smtClean="0">
                <a:ea typeface="宋体" pitchFamily="2" charset="-122"/>
              </a:rPr>
              <a:t>KT Agenda</a:t>
            </a:r>
            <a:endParaRPr lang="en-US" altLang="zh-CN" sz="1400" b="1" dirty="0">
              <a:ea typeface="宋体" pitchFamily="2" charset="-122"/>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3468674576"/>
              </p:ext>
            </p:extLst>
          </p:nvPr>
        </p:nvGraphicFramePr>
        <p:xfrm>
          <a:off x="3619500" y="5715000"/>
          <a:ext cx="914400" cy="771525"/>
        </p:xfrm>
        <a:graphic>
          <a:graphicData uri="http://schemas.openxmlformats.org/presentationml/2006/ole">
            <mc:AlternateContent xmlns:mc="http://schemas.openxmlformats.org/markup-compatibility/2006">
              <mc:Choice xmlns:v="urn:schemas-microsoft-com:vml" Requires="v">
                <p:oleObj spid="_x0000_s66596"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3619500" y="5715000"/>
                        <a:ext cx="914400" cy="771525"/>
                      </a:xfrm>
                      <a:prstGeom prst="rect">
                        <a:avLst/>
                      </a:prstGeom>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Entrance Screen</a:t>
            </a:r>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10</a:t>
            </a:fld>
            <a:endParaRPr lang="en-GB"/>
          </a:p>
        </p:txBody>
      </p:sp>
      <p:sp>
        <p:nvSpPr>
          <p:cNvPr id="5" name="Text Placeholder 4"/>
          <p:cNvSpPr txBox="1">
            <a:spLocks/>
          </p:cNvSpPr>
          <p:nvPr/>
        </p:nvSpPr>
        <p:spPr>
          <a:xfrm>
            <a:off x="304800" y="1380932"/>
            <a:ext cx="8312727" cy="200055"/>
          </a:xfrm>
          <a:prstGeom prst="rect">
            <a:avLst/>
          </a:prstGeom>
        </p:spPr>
        <p:txBody>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indent="0">
              <a:buNone/>
            </a:pPr>
            <a:r>
              <a:rPr lang="en-US" sz="1200" kern="0" dirty="0"/>
              <a:t>Letter list – Worksheet</a:t>
            </a:r>
          </a:p>
        </p:txBody>
      </p:sp>
      <p:pic>
        <p:nvPicPr>
          <p:cNvPr id="19" name="Picture 18"/>
          <p:cNvPicPr>
            <a:picLocks noChangeAspect="1"/>
          </p:cNvPicPr>
          <p:nvPr/>
        </p:nvPicPr>
        <p:blipFill>
          <a:blip r:embed="rId2"/>
          <a:stretch>
            <a:fillRect/>
          </a:stretch>
        </p:blipFill>
        <p:spPr>
          <a:xfrm>
            <a:off x="327933" y="1828800"/>
            <a:ext cx="8315614" cy="1391158"/>
          </a:xfrm>
          <a:prstGeom prst="rect">
            <a:avLst/>
          </a:prstGeom>
        </p:spPr>
      </p:pic>
      <p:sp>
        <p:nvSpPr>
          <p:cNvPr id="20" name="Oval 19"/>
          <p:cNvSpPr/>
          <p:nvPr/>
        </p:nvSpPr>
        <p:spPr bwMode="auto">
          <a:xfrm>
            <a:off x="6866888" y="2956996"/>
            <a:ext cx="1143000" cy="228600"/>
          </a:xfrm>
          <a:prstGeom prst="ellipse">
            <a:avLst/>
          </a:prstGeom>
          <a:noFill/>
          <a:ln w="19050" cap="flat" cmpd="sng" algn="ctr">
            <a:solidFill>
              <a:schemeClr val="tx1"/>
            </a:solidFill>
            <a:prstDash val="solid"/>
            <a:round/>
            <a:headEnd type="none" w="med" len="med"/>
            <a:tailEnd type="none" w="med" len="med"/>
          </a:ln>
          <a:effectLst/>
        </p:spPr>
        <p:txBody>
          <a:bodyPr vert="horz" wrap="square" lIns="228600" tIns="45720" rIns="228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FF0000"/>
              </a:buClr>
              <a:buSzPct val="100000"/>
              <a:buFont typeface="Monotype Sorts" pitchFamily="2" charset="2"/>
              <a:buNone/>
              <a:tabLst/>
            </a:pPr>
            <a:endParaRPr kumimoji="0" lang="en-US" sz="1400" b="0" i="0" u="none" strike="noStrike" cap="none" normalizeH="0" baseline="0">
              <a:ln>
                <a:noFill/>
              </a:ln>
              <a:solidFill>
                <a:schemeClr val="tx1"/>
              </a:solidFill>
              <a:effectLst/>
              <a:latin typeface="Arial" charset="0"/>
              <a:ea typeface="新細明體" pitchFamily="18" charset="-120"/>
            </a:endParaRPr>
          </a:p>
        </p:txBody>
      </p:sp>
      <p:cxnSp>
        <p:nvCxnSpPr>
          <p:cNvPr id="21" name="Straight Connector 20"/>
          <p:cNvCxnSpPr/>
          <p:nvPr/>
        </p:nvCxnSpPr>
        <p:spPr bwMode="auto">
          <a:xfrm flipH="1">
            <a:off x="5876288" y="3185596"/>
            <a:ext cx="1447800" cy="1114247"/>
          </a:xfrm>
          <a:prstGeom prst="line">
            <a:avLst/>
          </a:prstGeom>
          <a:solidFill>
            <a:srgbClr val="CCFF33"/>
          </a:solidFill>
          <a:ln w="19050" cap="flat" cmpd="sng" algn="ctr">
            <a:solidFill>
              <a:schemeClr val="tx1"/>
            </a:solidFill>
            <a:prstDash val="solid"/>
            <a:round/>
            <a:headEnd type="none" w="med" len="med"/>
            <a:tailEnd type="none" w="med" len="med"/>
          </a:ln>
          <a:effectLst/>
        </p:spPr>
      </p:cxnSp>
      <p:pic>
        <p:nvPicPr>
          <p:cNvPr id="22" name="Picture 21"/>
          <p:cNvPicPr>
            <a:picLocks noChangeAspect="1"/>
          </p:cNvPicPr>
          <p:nvPr/>
        </p:nvPicPr>
        <p:blipFill>
          <a:blip r:embed="rId3"/>
          <a:stretch>
            <a:fillRect/>
          </a:stretch>
        </p:blipFill>
        <p:spPr>
          <a:xfrm>
            <a:off x="3514089" y="4272992"/>
            <a:ext cx="3352800" cy="1008807"/>
          </a:xfrm>
          <a:prstGeom prst="rect">
            <a:avLst/>
          </a:prstGeom>
        </p:spPr>
      </p:pic>
    </p:spTree>
    <p:extLst>
      <p:ext uri="{BB962C8B-B14F-4D97-AF65-F5344CB8AC3E}">
        <p14:creationId xmlns:p14="http://schemas.microsoft.com/office/powerpoint/2010/main" val="1845670948"/>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Entrance Screen</a:t>
            </a:r>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11</a:t>
            </a:fld>
            <a:endParaRPr lang="en-GB"/>
          </a:p>
        </p:txBody>
      </p:sp>
      <p:sp>
        <p:nvSpPr>
          <p:cNvPr id="5" name="Text Placeholder 4"/>
          <p:cNvSpPr txBox="1">
            <a:spLocks/>
          </p:cNvSpPr>
          <p:nvPr/>
        </p:nvSpPr>
        <p:spPr>
          <a:xfrm>
            <a:off x="304800" y="1380932"/>
            <a:ext cx="8312727" cy="200055"/>
          </a:xfrm>
          <a:prstGeom prst="rect">
            <a:avLst/>
          </a:prstGeom>
        </p:spPr>
        <p:txBody>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indent="0">
              <a:buNone/>
            </a:pPr>
            <a:r>
              <a:rPr lang="en-US" sz="1200" kern="0" dirty="0"/>
              <a:t>Letter list – Common letters, Payment letters &amp; Others letters. The letter button could be seen in normal screen and 	special function screen</a:t>
            </a:r>
          </a:p>
          <a:p>
            <a:pPr marL="0" indent="0">
              <a:buNone/>
            </a:pPr>
            <a:endParaRPr lang="en-US" sz="1200" kern="0" dirty="0"/>
          </a:p>
        </p:txBody>
      </p:sp>
      <p:pic>
        <p:nvPicPr>
          <p:cNvPr id="12" name="Picture 11"/>
          <p:cNvPicPr>
            <a:picLocks noChangeAspect="1"/>
          </p:cNvPicPr>
          <p:nvPr/>
        </p:nvPicPr>
        <p:blipFill>
          <a:blip r:embed="rId2"/>
          <a:stretch>
            <a:fillRect/>
          </a:stretch>
        </p:blipFill>
        <p:spPr>
          <a:xfrm>
            <a:off x="147637" y="2068647"/>
            <a:ext cx="8815388" cy="409313"/>
          </a:xfrm>
          <a:prstGeom prst="rect">
            <a:avLst/>
          </a:prstGeom>
        </p:spPr>
      </p:pic>
      <p:sp>
        <p:nvSpPr>
          <p:cNvPr id="13" name="Oval 12"/>
          <p:cNvSpPr/>
          <p:nvPr/>
        </p:nvSpPr>
        <p:spPr bwMode="auto">
          <a:xfrm>
            <a:off x="7831930" y="2249360"/>
            <a:ext cx="762000" cy="228600"/>
          </a:xfrm>
          <a:prstGeom prst="ellipse">
            <a:avLst/>
          </a:prstGeom>
          <a:noFill/>
          <a:ln w="19050" cap="flat" cmpd="sng" algn="ctr">
            <a:solidFill>
              <a:schemeClr val="tx1"/>
            </a:solidFill>
            <a:prstDash val="solid"/>
            <a:round/>
            <a:headEnd type="none" w="med" len="med"/>
            <a:tailEnd type="none" w="med" len="med"/>
          </a:ln>
          <a:effectLst/>
        </p:spPr>
        <p:txBody>
          <a:bodyPr vert="horz" wrap="square" lIns="228600" tIns="45720" rIns="228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FF0000"/>
              </a:buClr>
              <a:buSzPct val="100000"/>
              <a:buFont typeface="Monotype Sorts" pitchFamily="2" charset="2"/>
              <a:buNone/>
              <a:tabLst/>
            </a:pPr>
            <a:endParaRPr kumimoji="0" lang="en-US" sz="1400" b="0" i="0" u="none" strike="noStrike" cap="none" normalizeH="0" baseline="0">
              <a:ln>
                <a:noFill/>
              </a:ln>
              <a:solidFill>
                <a:schemeClr val="tx1"/>
              </a:solidFill>
              <a:effectLst/>
              <a:latin typeface="Arial" charset="0"/>
              <a:ea typeface="新細明體" pitchFamily="18" charset="-120"/>
            </a:endParaRPr>
          </a:p>
        </p:txBody>
      </p:sp>
      <p:cxnSp>
        <p:nvCxnSpPr>
          <p:cNvPr id="14" name="Straight Connector 13"/>
          <p:cNvCxnSpPr>
            <a:stCxn id="13" idx="4"/>
          </p:cNvCxnSpPr>
          <p:nvPr/>
        </p:nvCxnSpPr>
        <p:spPr bwMode="auto">
          <a:xfrm flipH="1">
            <a:off x="6846906" y="2477960"/>
            <a:ext cx="1366024" cy="461431"/>
          </a:xfrm>
          <a:prstGeom prst="line">
            <a:avLst/>
          </a:prstGeom>
          <a:solidFill>
            <a:srgbClr val="CCFF33"/>
          </a:solidFill>
          <a:ln w="19050" cap="flat" cmpd="sng" algn="ctr">
            <a:solidFill>
              <a:schemeClr val="tx1"/>
            </a:solidFill>
            <a:prstDash val="solid"/>
            <a:round/>
            <a:headEnd type="none" w="med" len="med"/>
            <a:tailEnd type="none" w="med" len="med"/>
          </a:ln>
          <a:effectLst/>
        </p:spPr>
      </p:cxnSp>
      <p:pic>
        <p:nvPicPr>
          <p:cNvPr id="15" name="Picture 14"/>
          <p:cNvPicPr>
            <a:picLocks noChangeAspect="1"/>
          </p:cNvPicPr>
          <p:nvPr/>
        </p:nvPicPr>
        <p:blipFill>
          <a:blip r:embed="rId3"/>
          <a:stretch>
            <a:fillRect/>
          </a:stretch>
        </p:blipFill>
        <p:spPr>
          <a:xfrm>
            <a:off x="4555331" y="2508113"/>
            <a:ext cx="2285345" cy="914138"/>
          </a:xfrm>
          <a:prstGeom prst="rect">
            <a:avLst/>
          </a:prstGeom>
        </p:spPr>
      </p:pic>
      <p:pic>
        <p:nvPicPr>
          <p:cNvPr id="11" name="Picture 10"/>
          <p:cNvPicPr>
            <a:picLocks noChangeAspect="1"/>
          </p:cNvPicPr>
          <p:nvPr/>
        </p:nvPicPr>
        <p:blipFill>
          <a:blip r:embed="rId4"/>
          <a:stretch>
            <a:fillRect/>
          </a:stretch>
        </p:blipFill>
        <p:spPr>
          <a:xfrm>
            <a:off x="1295400" y="3526105"/>
            <a:ext cx="5334000" cy="3096945"/>
          </a:xfrm>
          <a:prstGeom prst="rect">
            <a:avLst/>
          </a:prstGeom>
        </p:spPr>
      </p:pic>
      <p:cxnSp>
        <p:nvCxnSpPr>
          <p:cNvPr id="18" name="Straight Connector 17"/>
          <p:cNvCxnSpPr/>
          <p:nvPr/>
        </p:nvCxnSpPr>
        <p:spPr bwMode="auto">
          <a:xfrm>
            <a:off x="5638800" y="3136358"/>
            <a:ext cx="304800" cy="2045242"/>
          </a:xfrm>
          <a:prstGeom prst="line">
            <a:avLst/>
          </a:prstGeom>
          <a:solidFill>
            <a:srgbClr val="CCFF33"/>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78073682"/>
      </p:ext>
    </p:extLst>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4343400"/>
            <a:ext cx="6477000" cy="15240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en-US" altLang="zh-CN" b="1" dirty="0" smtClean="0">
                <a:ea typeface="宋体" pitchFamily="2" charset="-122"/>
              </a:rPr>
              <a:t>Process Flow of 3 Trigger ways</a:t>
            </a:r>
            <a:endParaRPr lang="en-US" altLang="zh-CN" sz="1400" b="1" dirty="0">
              <a:ea typeface="宋体" pitchFamily="2" charset="-122"/>
            </a:endParaRPr>
          </a:p>
        </p:txBody>
      </p:sp>
    </p:spTree>
    <p:extLst>
      <p:ext uri="{BB962C8B-B14F-4D97-AF65-F5344CB8AC3E}">
        <p14:creationId xmlns:p14="http://schemas.microsoft.com/office/powerpoint/2010/main" val="1425826966"/>
      </p:ext>
    </p:extLst>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6801FE46-88D1-4263-A3CA-B1AA89B07F2D}" type="slidenum">
              <a:rPr lang="en-GB" altLang="en-US" sz="1000" smtClean="0">
                <a:solidFill>
                  <a:srgbClr val="000000"/>
                </a:solidFill>
              </a:rPr>
              <a:pPr>
                <a:spcBef>
                  <a:spcPct val="0"/>
                </a:spcBef>
                <a:buClrTx/>
                <a:buFontTx/>
                <a:buNone/>
              </a:pPr>
              <a:t>13</a:t>
            </a:fld>
            <a:endParaRPr lang="en-GB" altLang="en-US" sz="1000">
              <a:solidFill>
                <a:srgbClr val="000000"/>
              </a:solidFill>
            </a:endParaRPr>
          </a:p>
        </p:txBody>
      </p:sp>
      <p:sp>
        <p:nvSpPr>
          <p:cNvPr id="9219" name="Rectangle 2"/>
          <p:cNvSpPr>
            <a:spLocks noGrp="1" noChangeArrowheads="1"/>
          </p:cNvSpPr>
          <p:nvPr>
            <p:ph type="title"/>
          </p:nvPr>
        </p:nvSpPr>
        <p:spPr/>
        <p:txBody>
          <a:bodyPr/>
          <a:lstStyle/>
          <a:p>
            <a:pPr algn="ctr"/>
            <a:r>
              <a:rPr lang="en-US" altLang="en-US" dirty="0"/>
              <a:t>User </a:t>
            </a:r>
            <a:r>
              <a:rPr lang="en-US" altLang="en-US" dirty="0" smtClean="0"/>
              <a:t>Trigger </a:t>
            </a:r>
            <a:r>
              <a:rPr lang="en-US" altLang="en-US" dirty="0"/>
              <a:t>Flow</a:t>
            </a: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1143609" y="1676400"/>
            <a:ext cx="6552591" cy="3962400"/>
          </a:xfrm>
          <a:prstGeom prst="rect">
            <a:avLst/>
          </a:prstGeom>
          <a:noFill/>
          <a:ln>
            <a:noFill/>
          </a:ln>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3F171745-CF18-407C-83FE-44BD56C4C375}" type="slidenum">
              <a:rPr lang="en-GB" altLang="en-US" sz="1000" smtClean="0">
                <a:solidFill>
                  <a:srgbClr val="000000"/>
                </a:solidFill>
              </a:rPr>
              <a:pPr>
                <a:spcBef>
                  <a:spcPct val="0"/>
                </a:spcBef>
                <a:buClrTx/>
                <a:buFontTx/>
                <a:buNone/>
              </a:pPr>
              <a:t>14</a:t>
            </a:fld>
            <a:endParaRPr lang="en-GB" altLang="en-US" sz="1000">
              <a:solidFill>
                <a:srgbClr val="000000"/>
              </a:solidFill>
            </a:endParaRPr>
          </a:p>
        </p:txBody>
      </p:sp>
      <p:sp>
        <p:nvSpPr>
          <p:cNvPr id="10243" name="Rectangle 2"/>
          <p:cNvSpPr>
            <a:spLocks noGrp="1" noChangeArrowheads="1"/>
          </p:cNvSpPr>
          <p:nvPr>
            <p:ph type="title"/>
          </p:nvPr>
        </p:nvSpPr>
        <p:spPr/>
        <p:txBody>
          <a:bodyPr/>
          <a:lstStyle/>
          <a:p>
            <a:pPr algn="ctr"/>
            <a:r>
              <a:rPr lang="en-US" altLang="en-US" dirty="0"/>
              <a:t>User </a:t>
            </a:r>
            <a:r>
              <a:rPr lang="en-US" altLang="en-US" dirty="0" smtClean="0"/>
              <a:t>Trigger </a:t>
            </a:r>
            <a:r>
              <a:rPr lang="en-US" altLang="en-US" dirty="0"/>
              <a:t>Flow</a:t>
            </a:r>
          </a:p>
        </p:txBody>
      </p:sp>
      <p:sp>
        <p:nvSpPr>
          <p:cNvPr id="8" name="Rectangle 3"/>
          <p:cNvSpPr txBox="1">
            <a:spLocks noChangeArrowheads="1"/>
          </p:cNvSpPr>
          <p:nvPr/>
        </p:nvSpPr>
        <p:spPr bwMode="auto">
          <a:xfrm>
            <a:off x="609600" y="18669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GB" sz="1600" dirty="0"/>
              <a:t>User will select the letter to print.</a:t>
            </a:r>
            <a:endParaRPr lang="en-US" sz="1600" dirty="0"/>
          </a:p>
          <a:p>
            <a:pPr lvl="0">
              <a:buFont typeface="Wingdings" panose="05000000000000000000" pitchFamily="2" charset="2"/>
              <a:buChar char="Ø"/>
            </a:pPr>
            <a:r>
              <a:rPr lang="en-GB" sz="1600" dirty="0"/>
              <a:t>If manual data entry is required, user will proceed to enter the necessary data</a:t>
            </a:r>
          </a:p>
          <a:p>
            <a:pPr lvl="0">
              <a:buFont typeface="Wingdings" panose="05000000000000000000" pitchFamily="2" charset="2"/>
              <a:buChar char="Ø"/>
            </a:pPr>
            <a:r>
              <a:rPr lang="en-GB" sz="1600" dirty="0"/>
              <a:t>The letter will be generated by RCS and presented to user for preview</a:t>
            </a:r>
            <a:endParaRPr lang="en-US" sz="1600" dirty="0"/>
          </a:p>
          <a:p>
            <a:pPr lvl="0">
              <a:buFont typeface="Wingdings" panose="05000000000000000000" pitchFamily="2" charset="2"/>
              <a:buChar char="Ø"/>
            </a:pPr>
            <a:r>
              <a:rPr lang="en-GB" sz="1600" dirty="0"/>
              <a:t>If additional data is required to be entered, user can enter the data and re-generate the letter for preview</a:t>
            </a:r>
            <a:endParaRPr lang="en-US" sz="1600" dirty="0"/>
          </a:p>
          <a:p>
            <a:pPr lvl="0">
              <a:buFont typeface="Wingdings" panose="05000000000000000000" pitchFamily="2" charset="2"/>
              <a:buChar char="Ø"/>
            </a:pPr>
            <a:r>
              <a:rPr lang="en-GB" sz="1600" dirty="0"/>
              <a:t>If user accepts the letter, user can proceed to manually send the letter to be printed on a connected printer</a:t>
            </a:r>
            <a:endParaRPr lang="en-US" sz="1600" dirty="0"/>
          </a:p>
          <a:p>
            <a:pPr lvl="0">
              <a:buFont typeface="Wingdings" panose="05000000000000000000" pitchFamily="2" charset="2"/>
              <a:buChar char="Ø"/>
            </a:pPr>
            <a:r>
              <a:rPr lang="en-GB" sz="1600" dirty="0"/>
              <a:t>After user accepts the letter and it is a HAS related letter, RCS will send it to FAXCORE to be sent to the target hospital</a:t>
            </a:r>
            <a:endParaRPr lang="en-US" sz="1600" dirty="0"/>
          </a:p>
          <a:p>
            <a:pPr lvl="0">
              <a:buFont typeface="Wingdings" panose="05000000000000000000" pitchFamily="2" charset="2"/>
              <a:buChar char="Ø"/>
            </a:pPr>
            <a:r>
              <a:rPr lang="en-GB" sz="1600" dirty="0"/>
              <a:t>The accepted letter will be archived into the CM system</a:t>
            </a:r>
            <a:endParaRPr lang="en-US" sz="1600" dirty="0"/>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C8C448C4-1AEC-4CC5-9198-A3A7C6E9B333}" type="slidenum">
              <a:rPr lang="en-GB" altLang="en-US" sz="1000" smtClean="0">
                <a:solidFill>
                  <a:srgbClr val="000000"/>
                </a:solidFill>
              </a:rPr>
              <a:pPr>
                <a:spcBef>
                  <a:spcPct val="0"/>
                </a:spcBef>
                <a:buClrTx/>
                <a:buFontTx/>
                <a:buNone/>
              </a:pPr>
              <a:t>15</a:t>
            </a:fld>
            <a:endParaRPr lang="en-GB" altLang="en-US" sz="1000">
              <a:solidFill>
                <a:srgbClr val="000000"/>
              </a:solidFill>
            </a:endParaRPr>
          </a:p>
        </p:txBody>
      </p:sp>
      <p:sp>
        <p:nvSpPr>
          <p:cNvPr id="11267" name="Rectangle 2"/>
          <p:cNvSpPr>
            <a:spLocks noGrp="1" noChangeArrowheads="1"/>
          </p:cNvSpPr>
          <p:nvPr>
            <p:ph type="title"/>
          </p:nvPr>
        </p:nvSpPr>
        <p:spPr/>
        <p:txBody>
          <a:bodyPr/>
          <a:lstStyle/>
          <a:p>
            <a:pPr algn="ctr"/>
            <a:r>
              <a:rPr lang="en-US" altLang="en-US" dirty="0"/>
              <a:t>Batch </a:t>
            </a:r>
            <a:r>
              <a:rPr lang="en-US" altLang="en-US" dirty="0" smtClean="0"/>
              <a:t>Trigger </a:t>
            </a:r>
            <a:r>
              <a:rPr lang="en-US" altLang="en-US" dirty="0"/>
              <a:t>Flow</a:t>
            </a: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384617" y="2271712"/>
            <a:ext cx="6374765" cy="2314575"/>
          </a:xfrm>
          <a:prstGeom prst="rect">
            <a:avLst/>
          </a:prstGeom>
          <a:noFill/>
          <a:ln>
            <a:noFill/>
          </a:ln>
        </p:spPr>
      </p:pic>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49BE4F9D-DF98-4F2F-B2F3-A372545CF1BF}" type="slidenum">
              <a:rPr lang="en-GB" altLang="en-US" sz="1000" smtClean="0">
                <a:solidFill>
                  <a:srgbClr val="000000"/>
                </a:solidFill>
              </a:rPr>
              <a:pPr>
                <a:spcBef>
                  <a:spcPct val="0"/>
                </a:spcBef>
                <a:buClrTx/>
                <a:buFontTx/>
                <a:buNone/>
              </a:pPr>
              <a:t>16</a:t>
            </a:fld>
            <a:endParaRPr lang="en-GB" altLang="en-US" sz="1000">
              <a:solidFill>
                <a:srgbClr val="000000"/>
              </a:solidFill>
            </a:endParaRPr>
          </a:p>
        </p:txBody>
      </p:sp>
      <p:sp>
        <p:nvSpPr>
          <p:cNvPr id="12291" name="Rectangle 2"/>
          <p:cNvSpPr>
            <a:spLocks noGrp="1" noChangeArrowheads="1"/>
          </p:cNvSpPr>
          <p:nvPr>
            <p:ph type="title"/>
          </p:nvPr>
        </p:nvSpPr>
        <p:spPr/>
        <p:txBody>
          <a:bodyPr/>
          <a:lstStyle/>
          <a:p>
            <a:pPr algn="ctr"/>
            <a:r>
              <a:rPr lang="en-US" altLang="en-US" dirty="0"/>
              <a:t>Batch </a:t>
            </a:r>
            <a:r>
              <a:rPr lang="en-US" altLang="en-US" dirty="0" smtClean="0"/>
              <a:t>Trigger </a:t>
            </a:r>
            <a:r>
              <a:rPr lang="en-US" altLang="en-US" dirty="0"/>
              <a:t>Flow</a:t>
            </a:r>
          </a:p>
        </p:txBody>
      </p:sp>
      <p:sp>
        <p:nvSpPr>
          <p:cNvPr id="8" name="Rectangle 3"/>
          <p:cNvSpPr txBox="1">
            <a:spLocks noChangeArrowheads="1"/>
          </p:cNvSpPr>
          <p:nvPr/>
        </p:nvSpPr>
        <p:spPr bwMode="auto">
          <a:xfrm>
            <a:off x="609600" y="18669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GB" sz="1600" dirty="0"/>
              <a:t>RCS will trigger the batch letter </a:t>
            </a:r>
            <a:r>
              <a:rPr lang="en-GB" sz="1600" dirty="0" smtClean="0"/>
              <a:t>generation by time</a:t>
            </a:r>
            <a:endParaRPr lang="en-US" sz="1600" dirty="0"/>
          </a:p>
          <a:p>
            <a:pPr lvl="0">
              <a:buFont typeface="Wingdings" panose="05000000000000000000" pitchFamily="2" charset="2"/>
              <a:buChar char="Ø"/>
            </a:pPr>
            <a:r>
              <a:rPr lang="en-GB" sz="1600" dirty="0"/>
              <a:t>The generated letter will saved in a designated folder and also archived into CM system</a:t>
            </a:r>
            <a:endParaRPr lang="en-US" sz="1600" dirty="0"/>
          </a:p>
          <a:p>
            <a:pPr>
              <a:buFont typeface="Wingdings" panose="05000000000000000000" pitchFamily="2" charset="2"/>
              <a:buChar char="Ø"/>
            </a:pPr>
            <a:r>
              <a:rPr lang="en-GB" sz="1600" dirty="0"/>
              <a:t>User will retrieve the generated letter and manually send to be printed on a connected printer</a:t>
            </a:r>
            <a:endParaRPr lang="en-US" altLang="zh-TW" sz="1600" kern="0" dirty="0">
              <a:ea typeface="新細明體" pitchFamily="18" charset="-120"/>
            </a:endParaRPr>
          </a:p>
        </p:txBody>
      </p:sp>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Auto </a:t>
            </a:r>
            <a:r>
              <a:rPr lang="en-US" altLang="en-US" dirty="0" smtClean="0"/>
              <a:t>Trigger </a:t>
            </a:r>
            <a:r>
              <a:rPr lang="en-US" altLang="en-US" dirty="0"/>
              <a:t>Flow</a:t>
            </a:r>
            <a:endParaRPr lang="en-US" dirty="0"/>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17</a:t>
            </a:fld>
            <a:endParaRPr lang="en-GB"/>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388745" y="2124075"/>
            <a:ext cx="6366510" cy="2609850"/>
          </a:xfrm>
          <a:prstGeom prst="rect">
            <a:avLst/>
          </a:prstGeom>
          <a:noFill/>
          <a:ln>
            <a:noFill/>
          </a:ln>
        </p:spPr>
      </p:pic>
    </p:spTree>
    <p:extLst>
      <p:ext uri="{BB962C8B-B14F-4D97-AF65-F5344CB8AC3E}">
        <p14:creationId xmlns:p14="http://schemas.microsoft.com/office/powerpoint/2010/main" val="3427797555"/>
      </p:ext>
    </p:extLst>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Auto </a:t>
            </a:r>
            <a:r>
              <a:rPr lang="en-US" altLang="en-US" dirty="0" smtClean="0"/>
              <a:t>Trigger </a:t>
            </a:r>
            <a:r>
              <a:rPr lang="en-US" altLang="en-US" dirty="0"/>
              <a:t>Flow</a:t>
            </a:r>
            <a:endParaRPr lang="en-US" dirty="0"/>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18</a:t>
            </a:fld>
            <a:endParaRPr lang="en-GB"/>
          </a:p>
        </p:txBody>
      </p:sp>
      <p:sp>
        <p:nvSpPr>
          <p:cNvPr id="7" name="Rectangle 3"/>
          <p:cNvSpPr txBox="1">
            <a:spLocks noChangeArrowheads="1"/>
          </p:cNvSpPr>
          <p:nvPr/>
        </p:nvSpPr>
        <p:spPr bwMode="auto">
          <a:xfrm>
            <a:off x="609600" y="18669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GB" sz="1600" dirty="0"/>
              <a:t>For auto letter, RCS will automatically generate the letter upon performing an action that requires a letter to be auto generated. Example, Fast Track Payment letters and CNA letter</a:t>
            </a:r>
            <a:endParaRPr lang="en-US" sz="1600" dirty="0"/>
          </a:p>
          <a:p>
            <a:pPr lvl="0">
              <a:buFont typeface="Wingdings" panose="05000000000000000000" pitchFamily="2" charset="2"/>
              <a:buChar char="Ø"/>
            </a:pPr>
            <a:r>
              <a:rPr lang="en-GB" sz="1600" dirty="0"/>
              <a:t>A UI will pop up showing the list of letters generated whereby user can preview or manually printed on a connected printer</a:t>
            </a:r>
            <a:endParaRPr lang="en-US" sz="1600" dirty="0"/>
          </a:p>
          <a:p>
            <a:pPr lvl="0">
              <a:buFont typeface="Wingdings" panose="05000000000000000000" pitchFamily="2" charset="2"/>
              <a:buChar char="Ø"/>
            </a:pPr>
            <a:r>
              <a:rPr lang="en-GB" sz="1600" dirty="0"/>
              <a:t>The letter will be archived into the CM system</a:t>
            </a:r>
            <a:endParaRPr lang="en-US" sz="1600" dirty="0"/>
          </a:p>
          <a:p>
            <a:pPr lvl="0">
              <a:buFont typeface="Wingdings" panose="05000000000000000000" pitchFamily="2" charset="2"/>
              <a:buChar char="Ø"/>
            </a:pPr>
            <a:endParaRPr lang="en-US" sz="1600" dirty="0"/>
          </a:p>
        </p:txBody>
      </p:sp>
    </p:spTree>
    <p:extLst>
      <p:ext uri="{BB962C8B-B14F-4D97-AF65-F5344CB8AC3E}">
        <p14:creationId xmlns:p14="http://schemas.microsoft.com/office/powerpoint/2010/main" val="556729381"/>
      </p:ext>
    </p:extLst>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4343400"/>
            <a:ext cx="6477000" cy="15240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en-US" altLang="zh-CN" b="1" dirty="0">
                <a:ea typeface="宋体" pitchFamily="2" charset="-122"/>
              </a:rPr>
              <a:t>Letter </a:t>
            </a:r>
            <a:r>
              <a:rPr lang="en-US" altLang="zh-CN" b="1" dirty="0" smtClean="0">
                <a:ea typeface="宋体" pitchFamily="2" charset="-122"/>
              </a:rPr>
              <a:t>Technical </a:t>
            </a:r>
            <a:r>
              <a:rPr lang="en-US" altLang="zh-CN" b="1" dirty="0">
                <a:ea typeface="宋体" pitchFamily="2" charset="-122"/>
              </a:rPr>
              <a:t>knowledge</a:t>
            </a:r>
            <a:endParaRPr lang="en-US" altLang="zh-CN" sz="1400" b="1" dirty="0">
              <a:ea typeface="宋体" pitchFamily="2" charset="-122"/>
            </a:endParaRPr>
          </a:p>
        </p:txBody>
      </p:sp>
    </p:spTree>
    <p:extLst>
      <p:ext uri="{BB962C8B-B14F-4D97-AF65-F5344CB8AC3E}">
        <p14:creationId xmlns:p14="http://schemas.microsoft.com/office/powerpoint/2010/main" val="1331308189"/>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4343400"/>
            <a:ext cx="6477000" cy="15240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en-US" altLang="zh-CN" b="1" dirty="0">
                <a:ea typeface="宋体" pitchFamily="2" charset="-122"/>
              </a:rPr>
              <a:t>Letter Overview &amp; Fundamental knowledge</a:t>
            </a:r>
            <a:endParaRPr lang="en-US" altLang="zh-CN" sz="1400" b="1" dirty="0">
              <a:ea typeface="宋体" pitchFamily="2" charset="-122"/>
            </a:endParaRPr>
          </a:p>
        </p:txBody>
      </p:sp>
    </p:spTree>
    <p:extLst>
      <p:ext uri="{BB962C8B-B14F-4D97-AF65-F5344CB8AC3E}">
        <p14:creationId xmlns:p14="http://schemas.microsoft.com/office/powerpoint/2010/main" val="4182573114"/>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280795" y="1409218"/>
            <a:ext cx="6248400" cy="5272088"/>
          </a:xfrm>
          <a:prstGeom prst="rect">
            <a:avLst/>
          </a:prstGeom>
          <a:solidFill>
            <a:schemeClr val="bg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Rectangle 7"/>
          <p:cNvSpPr/>
          <p:nvPr/>
        </p:nvSpPr>
        <p:spPr bwMode="auto">
          <a:xfrm>
            <a:off x="1459629" y="2223544"/>
            <a:ext cx="5943600" cy="4344473"/>
          </a:xfrm>
          <a:prstGeom prst="rect">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Arial" charset="0"/>
            </a:endParaRPr>
          </a:p>
        </p:txBody>
      </p:sp>
      <p:sp>
        <p:nvSpPr>
          <p:cNvPr id="17" name="Rectangle 16"/>
          <p:cNvSpPr/>
          <p:nvPr/>
        </p:nvSpPr>
        <p:spPr bwMode="auto">
          <a:xfrm>
            <a:off x="1493837" y="3177816"/>
            <a:ext cx="5821363" cy="3348397"/>
          </a:xfrm>
          <a:prstGeom prst="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5" name="Rectangle 114"/>
          <p:cNvSpPr/>
          <p:nvPr/>
        </p:nvSpPr>
        <p:spPr bwMode="auto">
          <a:xfrm>
            <a:off x="1696223" y="3319043"/>
            <a:ext cx="3657600" cy="1935907"/>
          </a:xfrm>
          <a:prstGeom prst="rect">
            <a:avLst/>
          </a:prstGeom>
          <a:solidFill>
            <a:schemeClr val="accent4">
              <a:lumMod val="50000"/>
              <a:lumOff val="5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0" name="Rectangle 119"/>
          <p:cNvSpPr/>
          <p:nvPr/>
        </p:nvSpPr>
        <p:spPr bwMode="auto">
          <a:xfrm>
            <a:off x="1690308" y="5372407"/>
            <a:ext cx="5396292" cy="1039312"/>
          </a:xfrm>
          <a:prstGeom prst="rect">
            <a:avLst/>
          </a:prstGeom>
          <a:solidFill>
            <a:schemeClr val="accent4">
              <a:lumMod val="50000"/>
              <a:lumOff val="5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4" name="Slide Number Placeholder 3"/>
          <p:cNvSpPr>
            <a:spLocks noGrp="1"/>
          </p:cNvSpPr>
          <p:nvPr>
            <p:ph type="sldNum" sz="quarter" idx="10"/>
          </p:nvPr>
        </p:nvSpPr>
        <p:spPr/>
        <p:txBody>
          <a:bodyPr/>
          <a:lstStyle/>
          <a:p>
            <a:fld id="{F9D3B95B-DD54-49EB-B4B1-9F052C1C6838}" type="slidenum">
              <a:rPr lang="en-GB" altLang="en-US" smtClean="0"/>
              <a:pPr/>
              <a:t>20</a:t>
            </a:fld>
            <a:endParaRPr lang="en-GB" altLang="en-US"/>
          </a:p>
        </p:txBody>
      </p:sp>
      <p:sp>
        <p:nvSpPr>
          <p:cNvPr id="6" name="TextBox 5"/>
          <p:cNvSpPr txBox="1"/>
          <p:nvPr/>
        </p:nvSpPr>
        <p:spPr>
          <a:xfrm>
            <a:off x="1450449" y="1508113"/>
            <a:ext cx="2133600" cy="369332"/>
          </a:xfrm>
          <a:prstGeom prst="rect">
            <a:avLst/>
          </a:prstGeom>
          <a:noFill/>
        </p:spPr>
        <p:txBody>
          <a:bodyPr wrap="square" rtlCol="0">
            <a:spAutoFit/>
          </a:bodyPr>
          <a:lstStyle/>
          <a:p>
            <a:r>
              <a:rPr lang="en-US" dirty="0"/>
              <a:t>Application Server</a:t>
            </a:r>
          </a:p>
        </p:txBody>
      </p:sp>
      <p:sp>
        <p:nvSpPr>
          <p:cNvPr id="7" name="Flowchart: Multidocument 6"/>
          <p:cNvSpPr/>
          <p:nvPr/>
        </p:nvSpPr>
        <p:spPr bwMode="auto">
          <a:xfrm>
            <a:off x="6119743" y="1475123"/>
            <a:ext cx="1020763" cy="616536"/>
          </a:xfrm>
          <a:prstGeom prst="flowChartMultidocumen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File System</a:t>
            </a:r>
          </a:p>
        </p:txBody>
      </p:sp>
      <p:sp>
        <p:nvSpPr>
          <p:cNvPr id="9" name="Flowchart: Magnetic Disk 8"/>
          <p:cNvSpPr/>
          <p:nvPr/>
        </p:nvSpPr>
        <p:spPr bwMode="auto">
          <a:xfrm>
            <a:off x="7886284" y="4235069"/>
            <a:ext cx="1050590" cy="838398"/>
          </a:xfrm>
          <a:prstGeom prst="flowChartMagneticDisk">
            <a:avLst/>
          </a:prstGeom>
          <a:solidFill>
            <a:schemeClr val="tx2">
              <a:lumMod val="6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DB</a:t>
            </a:r>
          </a:p>
        </p:txBody>
      </p:sp>
      <p:sp>
        <p:nvSpPr>
          <p:cNvPr id="10" name="Rounded Rectangle 9"/>
          <p:cNvSpPr/>
          <p:nvPr/>
        </p:nvSpPr>
        <p:spPr bwMode="auto">
          <a:xfrm>
            <a:off x="7874580" y="3619188"/>
            <a:ext cx="1050590" cy="494564"/>
          </a:xfrm>
          <a:prstGeom prst="roundRect">
            <a:avLst/>
          </a:prstGeom>
          <a:solidFill>
            <a:schemeClr val="bg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Control - M</a:t>
            </a:r>
          </a:p>
        </p:txBody>
      </p:sp>
      <p:sp>
        <p:nvSpPr>
          <p:cNvPr id="12" name="Rounded Rectangle 11"/>
          <p:cNvSpPr/>
          <p:nvPr/>
        </p:nvSpPr>
        <p:spPr bwMode="auto">
          <a:xfrm>
            <a:off x="7848600" y="1650660"/>
            <a:ext cx="1063580" cy="838200"/>
          </a:xfrm>
          <a:prstGeom prst="roundRect">
            <a:avLst/>
          </a:prstGeom>
          <a:solidFill>
            <a:schemeClr val="bg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CMS</a:t>
            </a:r>
          </a:p>
        </p:txBody>
      </p:sp>
      <p:sp>
        <p:nvSpPr>
          <p:cNvPr id="13" name="Rounded Rectangle 12"/>
          <p:cNvSpPr/>
          <p:nvPr/>
        </p:nvSpPr>
        <p:spPr bwMode="auto">
          <a:xfrm>
            <a:off x="6096781" y="2385127"/>
            <a:ext cx="1043725" cy="631106"/>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RCS Batch Framework</a:t>
            </a:r>
          </a:p>
        </p:txBody>
      </p:sp>
      <p:sp>
        <p:nvSpPr>
          <p:cNvPr id="14" name="TextBox 13"/>
          <p:cNvSpPr txBox="1"/>
          <p:nvPr/>
        </p:nvSpPr>
        <p:spPr>
          <a:xfrm>
            <a:off x="1537753" y="2374757"/>
            <a:ext cx="762000" cy="461665"/>
          </a:xfrm>
          <a:prstGeom prst="rect">
            <a:avLst/>
          </a:prstGeom>
          <a:noFill/>
        </p:spPr>
        <p:txBody>
          <a:bodyPr wrap="square" rtlCol="0">
            <a:spAutoFit/>
          </a:bodyPr>
          <a:lstStyle/>
          <a:p>
            <a:r>
              <a:rPr lang="en-US" sz="1200" dirty="0"/>
              <a:t>RCS Core</a:t>
            </a:r>
          </a:p>
        </p:txBody>
      </p:sp>
      <p:sp>
        <p:nvSpPr>
          <p:cNvPr id="15" name="Oval 14"/>
          <p:cNvSpPr/>
          <p:nvPr/>
        </p:nvSpPr>
        <p:spPr bwMode="auto">
          <a:xfrm>
            <a:off x="169619" y="3545775"/>
            <a:ext cx="993241" cy="1025283"/>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200" dirty="0">
                <a:latin typeface="Arial" charset="0"/>
              </a:rPr>
              <a:t>Client</a:t>
            </a:r>
          </a:p>
        </p:txBody>
      </p:sp>
      <p:sp>
        <p:nvSpPr>
          <p:cNvPr id="16" name="Rectangle 52"/>
          <p:cNvSpPr>
            <a:spLocks noGrp="1" noChangeArrowheads="1"/>
          </p:cNvSpPr>
          <p:nvPr>
            <p:ph type="title"/>
          </p:nvPr>
        </p:nvSpPr>
        <p:spPr>
          <a:xfrm>
            <a:off x="1676400" y="457200"/>
            <a:ext cx="5762625" cy="808038"/>
          </a:xfrm>
        </p:spPr>
        <p:txBody>
          <a:bodyPr/>
          <a:lstStyle/>
          <a:p>
            <a:pPr algn="ctr"/>
            <a:r>
              <a:rPr lang="en-US" altLang="zh-CN" dirty="0">
                <a:ea typeface="SimSun" panose="02010600030101010101" pitchFamily="2" charset="-122"/>
              </a:rPr>
              <a:t>Letter Architecture Overview</a:t>
            </a:r>
          </a:p>
        </p:txBody>
      </p:sp>
      <p:sp>
        <p:nvSpPr>
          <p:cNvPr id="18" name="Flowchart: Document 17"/>
          <p:cNvSpPr/>
          <p:nvPr/>
        </p:nvSpPr>
        <p:spPr bwMode="auto">
          <a:xfrm>
            <a:off x="2646909" y="3499838"/>
            <a:ext cx="838200" cy="614962"/>
          </a:xfrm>
          <a:prstGeom prst="flowChartDocumen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Action Servlet</a:t>
            </a:r>
          </a:p>
        </p:txBody>
      </p:sp>
      <p:sp>
        <p:nvSpPr>
          <p:cNvPr id="19" name="Rectangle 18"/>
          <p:cNvSpPr/>
          <p:nvPr/>
        </p:nvSpPr>
        <p:spPr bwMode="auto">
          <a:xfrm>
            <a:off x="2646909" y="5549015"/>
            <a:ext cx="4222724" cy="318385"/>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Letter Service</a:t>
            </a:r>
            <a:r>
              <a:rPr kumimoji="0" lang="en-US" sz="1200" b="0" i="0" u="none" strike="noStrike" cap="none" normalizeH="0" dirty="0">
                <a:ln>
                  <a:noFill/>
                </a:ln>
                <a:solidFill>
                  <a:schemeClr val="bg1"/>
                </a:solidFill>
                <a:effectLst/>
                <a:latin typeface="Arial" charset="0"/>
              </a:rPr>
              <a:t> Class</a:t>
            </a:r>
            <a:endParaRPr kumimoji="0" lang="en-US" sz="1200" b="0" i="0" u="none" strike="noStrike" cap="none" normalizeH="0" baseline="0" dirty="0">
              <a:ln>
                <a:noFill/>
              </a:ln>
              <a:solidFill>
                <a:schemeClr val="bg1"/>
              </a:solidFill>
              <a:effectLst/>
              <a:latin typeface="Arial" charset="0"/>
            </a:endParaRPr>
          </a:p>
        </p:txBody>
      </p:sp>
      <p:sp>
        <p:nvSpPr>
          <p:cNvPr id="20" name="Rectangle 19"/>
          <p:cNvSpPr/>
          <p:nvPr/>
        </p:nvSpPr>
        <p:spPr bwMode="auto">
          <a:xfrm>
            <a:off x="2646908" y="6039353"/>
            <a:ext cx="4214005" cy="247208"/>
          </a:xfrm>
          <a:prstGeom prst="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Letter DAO</a:t>
            </a:r>
            <a:r>
              <a:rPr kumimoji="0" lang="en-US" sz="1200" b="0" i="0" u="none" strike="noStrike" cap="none" normalizeH="0" dirty="0">
                <a:ln>
                  <a:noFill/>
                </a:ln>
                <a:solidFill>
                  <a:schemeClr val="bg1"/>
                </a:solidFill>
                <a:effectLst/>
                <a:latin typeface="Arial" charset="0"/>
              </a:rPr>
              <a:t> Class</a:t>
            </a:r>
            <a:endParaRPr kumimoji="0" lang="en-US" sz="1200" b="0" i="0" u="none" strike="noStrike" cap="none" normalizeH="0" baseline="0" dirty="0">
              <a:ln>
                <a:noFill/>
              </a:ln>
              <a:solidFill>
                <a:schemeClr val="bg1"/>
              </a:solidFill>
              <a:effectLst/>
              <a:latin typeface="Arial" charset="0"/>
            </a:endParaRPr>
          </a:p>
        </p:txBody>
      </p:sp>
      <p:sp>
        <p:nvSpPr>
          <p:cNvPr id="21" name="Rounded Rectangle 20"/>
          <p:cNvSpPr/>
          <p:nvPr/>
        </p:nvSpPr>
        <p:spPr bwMode="auto">
          <a:xfrm>
            <a:off x="4176394" y="4263989"/>
            <a:ext cx="1005206" cy="88360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Letter Action Class</a:t>
            </a:r>
          </a:p>
        </p:txBody>
      </p:sp>
      <p:sp>
        <p:nvSpPr>
          <p:cNvPr id="22" name="Rounded Rectangle 21"/>
          <p:cNvSpPr/>
          <p:nvPr/>
        </p:nvSpPr>
        <p:spPr bwMode="auto">
          <a:xfrm>
            <a:off x="2860678" y="4539186"/>
            <a:ext cx="762000" cy="548829"/>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Action Form</a:t>
            </a:r>
          </a:p>
        </p:txBody>
      </p:sp>
      <p:sp>
        <p:nvSpPr>
          <p:cNvPr id="23" name="Rounded Rectangle 22"/>
          <p:cNvSpPr/>
          <p:nvPr/>
        </p:nvSpPr>
        <p:spPr bwMode="auto">
          <a:xfrm>
            <a:off x="3714968" y="3474638"/>
            <a:ext cx="1459775" cy="640162"/>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Struts-config.xml</a:t>
            </a:r>
          </a:p>
        </p:txBody>
      </p:sp>
      <p:sp>
        <p:nvSpPr>
          <p:cNvPr id="24" name="Rounded Rectangle 23"/>
          <p:cNvSpPr/>
          <p:nvPr/>
        </p:nvSpPr>
        <p:spPr bwMode="auto">
          <a:xfrm>
            <a:off x="2043879" y="4539187"/>
            <a:ext cx="632619" cy="548829"/>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JSP</a:t>
            </a:r>
            <a:r>
              <a:rPr kumimoji="0" lang="en-US" sz="1200" b="0" i="0" u="none" strike="noStrike" cap="none" normalizeH="0" dirty="0">
                <a:ln>
                  <a:noFill/>
                </a:ln>
                <a:solidFill>
                  <a:schemeClr val="bg1"/>
                </a:solidFill>
                <a:effectLst/>
                <a:latin typeface="Arial" charset="0"/>
              </a:rPr>
              <a:t> File</a:t>
            </a:r>
            <a:endParaRPr kumimoji="0" lang="en-US" sz="1200" b="0" i="0" u="none" strike="noStrike" cap="none" normalizeH="0" baseline="0" dirty="0">
              <a:ln>
                <a:noFill/>
              </a:ln>
              <a:solidFill>
                <a:schemeClr val="bg1"/>
              </a:solidFill>
              <a:effectLst/>
              <a:latin typeface="Arial" charset="0"/>
            </a:endParaRPr>
          </a:p>
        </p:txBody>
      </p:sp>
      <p:sp>
        <p:nvSpPr>
          <p:cNvPr id="87" name="Snip Single Corner Rectangle 86"/>
          <p:cNvSpPr/>
          <p:nvPr/>
        </p:nvSpPr>
        <p:spPr bwMode="auto">
          <a:xfrm>
            <a:off x="5556209" y="4409117"/>
            <a:ext cx="1493837" cy="815382"/>
          </a:xfrm>
          <a:prstGeom prst="snip1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bg1"/>
                </a:solidFill>
                <a:effectLst/>
                <a:latin typeface="Arial" charset="0"/>
              </a:rPr>
              <a:t>Jasper Engine jar</a:t>
            </a:r>
          </a:p>
        </p:txBody>
      </p:sp>
      <p:sp>
        <p:nvSpPr>
          <p:cNvPr id="118" name="TextBox 117"/>
          <p:cNvSpPr txBox="1"/>
          <p:nvPr/>
        </p:nvSpPr>
        <p:spPr>
          <a:xfrm>
            <a:off x="1708553" y="3627982"/>
            <a:ext cx="829912" cy="646331"/>
          </a:xfrm>
          <a:prstGeom prst="rect">
            <a:avLst/>
          </a:prstGeom>
          <a:noFill/>
        </p:spPr>
        <p:txBody>
          <a:bodyPr wrap="square" rtlCol="0">
            <a:spAutoFit/>
          </a:bodyPr>
          <a:lstStyle/>
          <a:p>
            <a:r>
              <a:rPr lang="en-US" dirty="0"/>
              <a:t>Struts MVC</a:t>
            </a:r>
          </a:p>
        </p:txBody>
      </p:sp>
      <p:sp>
        <p:nvSpPr>
          <p:cNvPr id="119" name="TextBox 118"/>
          <p:cNvSpPr txBox="1"/>
          <p:nvPr/>
        </p:nvSpPr>
        <p:spPr>
          <a:xfrm>
            <a:off x="5854200" y="3314943"/>
            <a:ext cx="762000" cy="461665"/>
          </a:xfrm>
          <a:prstGeom prst="rect">
            <a:avLst/>
          </a:prstGeom>
          <a:noFill/>
        </p:spPr>
        <p:txBody>
          <a:bodyPr wrap="square" rtlCol="0">
            <a:spAutoFit/>
          </a:bodyPr>
          <a:lstStyle/>
          <a:p>
            <a:r>
              <a:rPr lang="en-US" sz="1200" dirty="0"/>
              <a:t>RCS Letters</a:t>
            </a:r>
          </a:p>
        </p:txBody>
      </p:sp>
      <p:sp>
        <p:nvSpPr>
          <p:cNvPr id="123" name="TextBox 122"/>
          <p:cNvSpPr txBox="1"/>
          <p:nvPr/>
        </p:nvSpPr>
        <p:spPr>
          <a:xfrm>
            <a:off x="1708553" y="5652621"/>
            <a:ext cx="978412" cy="369332"/>
          </a:xfrm>
          <a:prstGeom prst="rect">
            <a:avLst/>
          </a:prstGeom>
          <a:noFill/>
        </p:spPr>
        <p:txBody>
          <a:bodyPr wrap="square" rtlCol="0">
            <a:spAutoFit/>
          </a:bodyPr>
          <a:lstStyle/>
          <a:p>
            <a:r>
              <a:rPr lang="en-US" dirty="0"/>
              <a:t>Spring</a:t>
            </a:r>
          </a:p>
        </p:txBody>
      </p:sp>
      <p:sp>
        <p:nvSpPr>
          <p:cNvPr id="28" name="Rounded Rectangle 27"/>
          <p:cNvSpPr/>
          <p:nvPr/>
        </p:nvSpPr>
        <p:spPr bwMode="auto">
          <a:xfrm>
            <a:off x="7861590" y="2629679"/>
            <a:ext cx="1063580" cy="838200"/>
          </a:xfrm>
          <a:prstGeom prst="roundRect">
            <a:avLst/>
          </a:prstGeom>
          <a:solidFill>
            <a:schemeClr val="bg2"/>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Faxcore</a:t>
            </a:r>
            <a:endParaRPr kumimoji="0" lang="en-US" sz="1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893657343"/>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User </a:t>
            </a:r>
            <a:r>
              <a:rPr lang="en-US" altLang="en-US" dirty="0" smtClean="0"/>
              <a:t>Trigger </a:t>
            </a:r>
            <a:r>
              <a:rPr lang="en-US" altLang="zh-CN" dirty="0">
                <a:ea typeface="SimSun" panose="02010600030101010101" pitchFamily="2" charset="-122"/>
              </a:rPr>
              <a:t>Technical Design</a:t>
            </a:r>
            <a:endParaRPr lang="en-US" dirty="0"/>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21</a:t>
            </a:fld>
            <a:endParaRPr lang="en-GB"/>
          </a:p>
        </p:txBody>
      </p:sp>
      <p:sp>
        <p:nvSpPr>
          <p:cNvPr id="20" name="Rounded Rectangle 2"/>
          <p:cNvSpPr>
            <a:spLocks noChangeArrowheads="1"/>
          </p:cNvSpPr>
          <p:nvPr/>
        </p:nvSpPr>
        <p:spPr bwMode="auto">
          <a:xfrm>
            <a:off x="2362200" y="2209800"/>
            <a:ext cx="1474787" cy="836612"/>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LetterUIAction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Flowchart: Connector 6"/>
          <p:cNvSpPr>
            <a:spLocks noChangeArrowheads="1"/>
          </p:cNvSpPr>
          <p:nvPr/>
        </p:nvSpPr>
        <p:spPr bwMode="auto">
          <a:xfrm>
            <a:off x="519112" y="2252662"/>
            <a:ext cx="741363" cy="750888"/>
          </a:xfrm>
          <a:prstGeom prst="flowChartConnector">
            <a:avLst/>
          </a:prstGeom>
          <a:solidFill>
            <a:srgbClr val="FFC000"/>
          </a:solidFill>
          <a:ln w="12700">
            <a:solidFill>
              <a:srgbClr val="7F5F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Letter button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6" name="Straight Arrow Connector 25"/>
          <p:cNvCxnSpPr/>
          <p:nvPr/>
        </p:nvCxnSpPr>
        <p:spPr>
          <a:xfrm>
            <a:off x="1275715" y="2590800"/>
            <a:ext cx="1086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8"/>
          <p:cNvSpPr>
            <a:spLocks noChangeArrowheads="1"/>
          </p:cNvSpPr>
          <p:nvPr/>
        </p:nvSpPr>
        <p:spPr bwMode="auto">
          <a:xfrm>
            <a:off x="4873625" y="2192337"/>
            <a:ext cx="1474787" cy="836613"/>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LetterUIFilter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8" name="Straight Arrow Connector 27"/>
          <p:cNvCxnSpPr/>
          <p:nvPr/>
        </p:nvCxnSpPr>
        <p:spPr>
          <a:xfrm>
            <a:off x="3836987" y="2590800"/>
            <a:ext cx="1043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10"/>
          <p:cNvSpPr>
            <a:spLocks noChangeArrowheads="1"/>
          </p:cNvSpPr>
          <p:nvPr/>
        </p:nvSpPr>
        <p:spPr bwMode="auto">
          <a:xfrm>
            <a:off x="4926012" y="5159375"/>
            <a:ext cx="1474788" cy="836612"/>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OPCKLimitExhaustionAction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Flowchart: Decision 11"/>
          <p:cNvSpPr>
            <a:spLocks noChangeArrowheads="1"/>
          </p:cNvSpPr>
          <p:nvPr/>
        </p:nvSpPr>
        <p:spPr bwMode="auto">
          <a:xfrm>
            <a:off x="4787900" y="3676650"/>
            <a:ext cx="1743075" cy="854075"/>
          </a:xfrm>
          <a:prstGeom prst="flowChartDecision">
            <a:avLst/>
          </a:prstGeom>
          <a:solidFill>
            <a:srgbClr val="A5A5A5"/>
          </a:solidFill>
          <a:ln w="12700">
            <a:solidFill>
              <a:srgbClr val="525252"/>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Drop-down</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Event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1" name="Straight Arrow Connector 30"/>
          <p:cNvCxnSpPr/>
          <p:nvPr/>
        </p:nvCxnSpPr>
        <p:spPr>
          <a:xfrm>
            <a:off x="5638800" y="3046730"/>
            <a:ext cx="0" cy="629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8800" y="4530725"/>
            <a:ext cx="0" cy="629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34"/>
          <p:cNvSpPr>
            <a:spLocks noChangeArrowheads="1"/>
          </p:cNvSpPr>
          <p:nvPr/>
        </p:nvSpPr>
        <p:spPr bwMode="auto">
          <a:xfrm>
            <a:off x="268287" y="170973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45542049"/>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22</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dirty="0" err="1"/>
              <a:t>LetterUIAction</a:t>
            </a:r>
            <a:endParaRPr lang="en-US" altLang="en-US" dirty="0"/>
          </a:p>
        </p:txBody>
      </p:sp>
      <p:sp>
        <p:nvSpPr>
          <p:cNvPr id="7" name="Rectangle 3"/>
          <p:cNvSpPr txBox="1">
            <a:spLocks noChangeArrowheads="1"/>
          </p:cNvSpPr>
          <p:nvPr/>
        </p:nvSpPr>
        <p:spPr bwMode="auto">
          <a:xfrm>
            <a:off x="457200" y="16002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err="1"/>
              <a:t>LetterUIAction</a:t>
            </a:r>
            <a:r>
              <a:rPr lang="en-US" sz="1600" dirty="0"/>
              <a:t>: </a:t>
            </a:r>
            <a:r>
              <a:rPr lang="en-US" sz="1400" dirty="0"/>
              <a:t>This class will handle the parameters coming from the user interface and handle the logic in choosing what filter class to use. And it’s as the dispatcher for letters in the drop-down</a:t>
            </a:r>
          </a:p>
          <a:p>
            <a:pPr lvl="0">
              <a:buFont typeface="Wingdings" panose="05000000000000000000" pitchFamily="2" charset="2"/>
              <a:buChar char="Ø"/>
            </a:pPr>
            <a:endParaRPr lang="en-US" sz="14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p:txBody>
      </p:sp>
      <p:pic>
        <p:nvPicPr>
          <p:cNvPr id="5" name="Picture 4"/>
          <p:cNvPicPr>
            <a:picLocks noChangeAspect="1"/>
          </p:cNvPicPr>
          <p:nvPr/>
        </p:nvPicPr>
        <p:blipFill>
          <a:blip r:embed="rId3"/>
          <a:stretch>
            <a:fillRect/>
          </a:stretch>
        </p:blipFill>
        <p:spPr>
          <a:xfrm>
            <a:off x="1381124" y="2438400"/>
            <a:ext cx="6353175" cy="2457450"/>
          </a:xfrm>
          <a:prstGeom prst="rect">
            <a:avLst/>
          </a:prstGeom>
        </p:spPr>
      </p:pic>
    </p:spTree>
    <p:extLst>
      <p:ext uri="{BB962C8B-B14F-4D97-AF65-F5344CB8AC3E}">
        <p14:creationId xmlns:p14="http://schemas.microsoft.com/office/powerpoint/2010/main" val="2672272917"/>
      </p:ext>
    </p:extLst>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23</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dirty="0" err="1"/>
              <a:t>LetterUIAction</a:t>
            </a:r>
            <a:endParaRPr lang="en-US" altLang="en-US" dirty="0"/>
          </a:p>
        </p:txBody>
      </p:sp>
      <p:sp>
        <p:nvSpPr>
          <p:cNvPr id="7" name="Rectangle 3"/>
          <p:cNvSpPr txBox="1">
            <a:spLocks noChangeArrowheads="1"/>
          </p:cNvSpPr>
          <p:nvPr/>
        </p:nvSpPr>
        <p:spPr bwMode="auto">
          <a:xfrm>
            <a:off x="533400" y="1807368"/>
            <a:ext cx="7772400" cy="313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i="1" dirty="0" err="1"/>
              <a:t>init</a:t>
            </a:r>
            <a:r>
              <a:rPr lang="en-US" sz="1600" dirty="0"/>
              <a:t>: </a:t>
            </a:r>
            <a:r>
              <a:rPr lang="en-GB" sz="1600" dirty="0"/>
              <a:t>called by click letter UI button. It will handle the logic of showing the letter UI (drop-down)</a:t>
            </a:r>
          </a:p>
          <a:p>
            <a:pPr lvl="0">
              <a:buFont typeface="Wingdings" panose="05000000000000000000" pitchFamily="2" charset="2"/>
              <a:buChar char="Ø"/>
            </a:pPr>
            <a:r>
              <a:rPr lang="en-GB" sz="1600" i="1" dirty="0"/>
              <a:t>load</a:t>
            </a:r>
            <a:r>
              <a:rPr lang="en-GB" sz="1600" dirty="0"/>
              <a:t>: called by the on-change event in the letter drop down list. It will handle the logic of which page to display</a:t>
            </a:r>
          </a:p>
          <a:p>
            <a:pPr lvl="1">
              <a:buFont typeface="Wingdings" panose="05000000000000000000" pitchFamily="2" charset="2"/>
              <a:buChar char="Ø"/>
            </a:pPr>
            <a:r>
              <a:rPr lang="en-US" sz="1400" dirty="0"/>
              <a:t>Event function: </a:t>
            </a:r>
            <a:r>
              <a:rPr lang="en-US" sz="1400" dirty="0" err="1"/>
              <a:t>selectLetterUi</a:t>
            </a:r>
            <a:r>
              <a:rPr lang="en-US" sz="1400" dirty="0"/>
              <a:t>(defined in </a:t>
            </a:r>
            <a:r>
              <a:rPr lang="en-US" sz="1400" i="1" dirty="0"/>
              <a:t>ui-picker.js</a:t>
            </a:r>
            <a:r>
              <a:rPr lang="en-US" sz="1400" dirty="0"/>
              <a:t>)</a:t>
            </a:r>
            <a:endParaRPr lang="en-GB" sz="1600" dirty="0"/>
          </a:p>
          <a:p>
            <a:pPr lvl="0">
              <a:buFont typeface="Wingdings" panose="05000000000000000000" pitchFamily="2" charset="2"/>
              <a:buChar char="Ø"/>
            </a:pPr>
            <a:r>
              <a:rPr lang="en-US" sz="1600" i="1" dirty="0" err="1"/>
              <a:t>processUIforOutstandingReqLetter</a:t>
            </a:r>
            <a:r>
              <a:rPr lang="en-US" sz="1600" dirty="0"/>
              <a:t>: filter letters defined in outstanding group</a:t>
            </a:r>
          </a:p>
          <a:p>
            <a:pPr lvl="0">
              <a:buFont typeface="Wingdings" panose="05000000000000000000" pitchFamily="2" charset="2"/>
              <a:buChar char="Ø"/>
            </a:pPr>
            <a:r>
              <a:rPr lang="en-US" sz="1600" i="1" dirty="0" err="1"/>
              <a:t>fillListForLetterRegeneration</a:t>
            </a:r>
            <a:r>
              <a:rPr lang="en-US" sz="1600" dirty="0"/>
              <a:t>: filter letters</a:t>
            </a:r>
            <a:r>
              <a:rPr lang="en-GB" sz="1600" dirty="0"/>
              <a:t> defined in manual and each claim type group which claim case is after approval</a:t>
            </a:r>
            <a:endParaRPr lang="en-US" sz="1600" i="1" dirty="0"/>
          </a:p>
          <a:p>
            <a:pPr lvl="0">
              <a:buFont typeface="Wingdings" panose="05000000000000000000" pitchFamily="2" charset="2"/>
              <a:buChar char="Ø"/>
            </a:pPr>
            <a:r>
              <a:rPr lang="en-US" sz="1600" i="1" dirty="0" err="1"/>
              <a:t>checkLetterNamesByClaimType</a:t>
            </a:r>
            <a:r>
              <a:rPr lang="en-GB" sz="1600" dirty="0"/>
              <a:t>: filter letters defined in manual and each claim type group by different entrances (trigger)</a:t>
            </a:r>
            <a:endParaRPr lang="en-US" sz="1600" dirty="0"/>
          </a:p>
        </p:txBody>
      </p:sp>
      <p:sp>
        <p:nvSpPr>
          <p:cNvPr id="9" name="Rectangle 3"/>
          <p:cNvSpPr txBox="1">
            <a:spLocks noChangeArrowheads="1"/>
          </p:cNvSpPr>
          <p:nvPr/>
        </p:nvSpPr>
        <p:spPr bwMode="auto">
          <a:xfrm>
            <a:off x="228600" y="1458515"/>
            <a:ext cx="77724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lvl="0" indent="0">
              <a:buNone/>
            </a:pPr>
            <a:r>
              <a:rPr lang="en-US" sz="1600" dirty="0"/>
              <a:t>Methods:</a:t>
            </a:r>
          </a:p>
        </p:txBody>
      </p:sp>
      <p:sp>
        <p:nvSpPr>
          <p:cNvPr id="10" name="Rectangle 3"/>
          <p:cNvSpPr txBox="1">
            <a:spLocks noChangeArrowheads="1"/>
          </p:cNvSpPr>
          <p:nvPr/>
        </p:nvSpPr>
        <p:spPr bwMode="auto">
          <a:xfrm>
            <a:off x="228600" y="4945856"/>
            <a:ext cx="77724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lvl="0" indent="0">
              <a:buNone/>
            </a:pPr>
            <a:r>
              <a:rPr lang="en-US" sz="1600" dirty="0"/>
              <a:t>Parameters:</a:t>
            </a:r>
          </a:p>
        </p:txBody>
      </p:sp>
      <p:sp>
        <p:nvSpPr>
          <p:cNvPr id="12" name="Rectangle 3"/>
          <p:cNvSpPr txBox="1">
            <a:spLocks noChangeArrowheads="1"/>
          </p:cNvSpPr>
          <p:nvPr/>
        </p:nvSpPr>
        <p:spPr bwMode="auto">
          <a:xfrm>
            <a:off x="533400" y="5229226"/>
            <a:ext cx="7772400"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err="1"/>
              <a:t>clmNum</a:t>
            </a:r>
            <a:r>
              <a:rPr lang="en-US" sz="1600" dirty="0"/>
              <a:t>: </a:t>
            </a:r>
            <a:r>
              <a:rPr lang="en-GB" sz="1600" dirty="0"/>
              <a:t>Claim Number</a:t>
            </a:r>
          </a:p>
          <a:p>
            <a:pPr lvl="0">
              <a:buFont typeface="Wingdings" panose="05000000000000000000" pitchFamily="2" charset="2"/>
              <a:buChar char="Ø"/>
            </a:pPr>
            <a:r>
              <a:rPr lang="en-GB" sz="1600" dirty="0"/>
              <a:t>trigger: only used when </a:t>
            </a:r>
            <a:r>
              <a:rPr lang="en-GB" sz="1600" i="1" dirty="0" err="1"/>
              <a:t>init</a:t>
            </a:r>
            <a:r>
              <a:rPr lang="en-GB" sz="1600" dirty="0"/>
              <a:t> method called. This </a:t>
            </a:r>
            <a:r>
              <a:rPr lang="en-GB" sz="1600" dirty="0" err="1"/>
              <a:t>param</a:t>
            </a:r>
            <a:r>
              <a:rPr lang="en-GB" sz="1600" dirty="0"/>
              <a:t> is used to identify which filters should apply</a:t>
            </a:r>
          </a:p>
          <a:p>
            <a:pPr lvl="1">
              <a:buFont typeface="Wingdings" panose="05000000000000000000" pitchFamily="2" charset="2"/>
              <a:buChar char="Ø"/>
            </a:pPr>
            <a:r>
              <a:rPr lang="en-US" sz="1400" dirty="0"/>
              <a:t>Values: regenerate</a:t>
            </a:r>
            <a:r>
              <a:rPr lang="en-GB" sz="1400" dirty="0"/>
              <a:t>, </a:t>
            </a:r>
            <a:r>
              <a:rPr lang="en-US" sz="1400" dirty="0" err="1"/>
              <a:t>pendingNotice</a:t>
            </a:r>
            <a:r>
              <a:rPr lang="en-US" sz="1400" dirty="0"/>
              <a:t>, </a:t>
            </a:r>
            <a:r>
              <a:rPr lang="en-US" sz="1400" dirty="0" err="1"/>
              <a:t>justApproved</a:t>
            </a:r>
            <a:r>
              <a:rPr lang="en-US" sz="1400" dirty="0"/>
              <a:t>, </a:t>
            </a:r>
            <a:r>
              <a:rPr lang="en-US" sz="1400" dirty="0" err="1"/>
              <a:t>justClosed</a:t>
            </a:r>
            <a:r>
              <a:rPr lang="en-US" sz="1400" dirty="0"/>
              <a:t>, </a:t>
            </a:r>
            <a:r>
              <a:rPr lang="en-US" sz="1400" dirty="0" err="1"/>
              <a:t>hasMQ</a:t>
            </a:r>
            <a:r>
              <a:rPr lang="en-US" sz="1400" dirty="0"/>
              <a:t>*, </a:t>
            </a:r>
            <a:r>
              <a:rPr lang="en-US" sz="1400" dirty="0" err="1"/>
              <a:t>hasClose</a:t>
            </a:r>
            <a:r>
              <a:rPr lang="en-US" sz="1400" dirty="0"/>
              <a:t>*</a:t>
            </a:r>
            <a:endParaRPr lang="en-GB" sz="1400" dirty="0"/>
          </a:p>
          <a:p>
            <a:pPr lvl="0">
              <a:buFont typeface="Wingdings" panose="05000000000000000000" pitchFamily="2" charset="2"/>
              <a:buChar char="Ø"/>
            </a:pPr>
            <a:r>
              <a:rPr lang="en-GB" sz="1600" dirty="0"/>
              <a:t>letter: only used when </a:t>
            </a:r>
            <a:r>
              <a:rPr lang="en-GB" sz="1600" i="1" dirty="0"/>
              <a:t>load</a:t>
            </a:r>
            <a:r>
              <a:rPr lang="en-GB" sz="1600" dirty="0"/>
              <a:t> method called. To determine to jump into which initial page of letter</a:t>
            </a:r>
            <a:endParaRPr lang="en-US" sz="1600" dirty="0"/>
          </a:p>
        </p:txBody>
      </p:sp>
    </p:spTree>
    <p:extLst>
      <p:ext uri="{BB962C8B-B14F-4D97-AF65-F5344CB8AC3E}">
        <p14:creationId xmlns:p14="http://schemas.microsoft.com/office/powerpoint/2010/main" val="3354785650"/>
      </p:ext>
    </p:extLst>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24</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dirty="0" err="1"/>
              <a:t>LetterUIFilter</a:t>
            </a:r>
            <a:endParaRPr lang="en-US" altLang="en-US" dirty="0"/>
          </a:p>
        </p:txBody>
      </p:sp>
      <p:pic>
        <p:nvPicPr>
          <p:cNvPr id="4" name="Picture 3"/>
          <p:cNvPicPr>
            <a:picLocks noChangeAspect="1"/>
          </p:cNvPicPr>
          <p:nvPr/>
        </p:nvPicPr>
        <p:blipFill>
          <a:blip r:embed="rId2"/>
          <a:stretch>
            <a:fillRect/>
          </a:stretch>
        </p:blipFill>
        <p:spPr>
          <a:xfrm>
            <a:off x="673810" y="2590800"/>
            <a:ext cx="7287585" cy="3414713"/>
          </a:xfrm>
          <a:prstGeom prst="rect">
            <a:avLst/>
          </a:prstGeom>
        </p:spPr>
      </p:pic>
      <p:sp>
        <p:nvSpPr>
          <p:cNvPr id="8" name="TextBox 2"/>
          <p:cNvSpPr txBox="1"/>
          <p:nvPr/>
        </p:nvSpPr>
        <p:spPr>
          <a:xfrm>
            <a:off x="673810" y="1700768"/>
            <a:ext cx="4100512" cy="369332"/>
          </a:xfrm>
          <a:prstGeom prst="rect">
            <a:avLst/>
          </a:prstGeom>
          <a:noFill/>
        </p:spPr>
        <p:txBody>
          <a:bodyPr wrap="square" rtlCol="0">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err="1"/>
              <a:t>LetterUIFilter</a:t>
            </a:r>
            <a:r>
              <a:rPr lang="en-US" dirty="0"/>
              <a:t> Class Diagram</a:t>
            </a:r>
          </a:p>
        </p:txBody>
      </p:sp>
    </p:spTree>
    <p:extLst>
      <p:ext uri="{BB962C8B-B14F-4D97-AF65-F5344CB8AC3E}">
        <p14:creationId xmlns:p14="http://schemas.microsoft.com/office/powerpoint/2010/main" val="1190959272"/>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25</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dirty="0" err="1"/>
              <a:t>LetterUIFilter</a:t>
            </a:r>
            <a:endParaRPr lang="en-US" altLang="en-US" dirty="0"/>
          </a:p>
        </p:txBody>
      </p:sp>
      <p:sp>
        <p:nvSpPr>
          <p:cNvPr id="7" name="Rectangle 3"/>
          <p:cNvSpPr txBox="1">
            <a:spLocks noChangeArrowheads="1"/>
          </p:cNvSpPr>
          <p:nvPr/>
        </p:nvSpPr>
        <p:spPr bwMode="auto">
          <a:xfrm>
            <a:off x="431403" y="16002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a:t>Key points of each claim type filter:</a:t>
            </a:r>
          </a:p>
          <a:p>
            <a:pPr lvl="1">
              <a:buFont typeface="Wingdings" panose="05000000000000000000" pitchFamily="2" charset="2"/>
              <a:buChar char="Ø"/>
            </a:pPr>
            <a:r>
              <a:rPr lang="en-US" sz="1400" dirty="0"/>
              <a:t>Letter name list defined in </a:t>
            </a:r>
            <a:r>
              <a:rPr lang="en-US" sz="1400" dirty="0" err="1"/>
              <a:t>reportLetterList.properties</a:t>
            </a:r>
            <a:endParaRPr lang="en-US" sz="1400" dirty="0"/>
          </a:p>
          <a:p>
            <a:pPr lvl="1">
              <a:buFont typeface="Wingdings" panose="05000000000000000000" pitchFamily="2" charset="2"/>
              <a:buChar char="Ø"/>
            </a:pPr>
            <a:r>
              <a:rPr lang="en-US" sz="1400" dirty="0"/>
              <a:t>Loop of letter name list</a:t>
            </a:r>
          </a:p>
          <a:p>
            <a:pPr lvl="1">
              <a:buFont typeface="Wingdings" panose="05000000000000000000" pitchFamily="2" charset="2"/>
              <a:buChar char="Ø"/>
            </a:pPr>
            <a:r>
              <a:rPr lang="en-US" sz="1400" dirty="0"/>
              <a:t>Different filter conditions </a:t>
            </a:r>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p:txBody>
      </p:sp>
    </p:spTree>
    <p:extLst>
      <p:ext uri="{BB962C8B-B14F-4D97-AF65-F5344CB8AC3E}">
        <p14:creationId xmlns:p14="http://schemas.microsoft.com/office/powerpoint/2010/main" val="3082637617"/>
      </p:ext>
    </p:extLst>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26</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dirty="0"/>
              <a:t>Bean and Properties</a:t>
            </a:r>
            <a:endParaRPr lang="en-US" altLang="en-US" dirty="0"/>
          </a:p>
        </p:txBody>
      </p:sp>
      <p:sp>
        <p:nvSpPr>
          <p:cNvPr id="7" name="Rectangle 3"/>
          <p:cNvSpPr txBox="1">
            <a:spLocks noChangeArrowheads="1"/>
          </p:cNvSpPr>
          <p:nvPr/>
        </p:nvSpPr>
        <p:spPr bwMode="auto">
          <a:xfrm>
            <a:off x="431403" y="16002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lvl="0" indent="0">
              <a:buNone/>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1429420256"/>
              </p:ext>
            </p:extLst>
          </p:nvPr>
        </p:nvGraphicFramePr>
        <p:xfrm>
          <a:off x="444103" y="2514600"/>
          <a:ext cx="6857999" cy="1920240"/>
        </p:xfrm>
        <a:graphic>
          <a:graphicData uri="http://schemas.openxmlformats.org/drawingml/2006/table">
            <a:tbl>
              <a:tblPr firstRow="1" bandRow="1">
                <a:tableStyleId>{5C22544A-7EE6-4342-B048-85BDC9FD1C3A}</a:tableStyleId>
              </a:tblPr>
              <a:tblGrid>
                <a:gridCol w="1689497">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3339702">
                  <a:extLst>
                    <a:ext uri="{9D8B030D-6E8A-4147-A177-3AD203B41FA5}">
                      <a16:colId xmlns="" xmlns:a16="http://schemas.microsoft.com/office/drawing/2014/main" val="20002"/>
                    </a:ext>
                  </a:extLst>
                </a:gridCol>
              </a:tblGrid>
              <a:tr h="381000">
                <a:tc>
                  <a:txBody>
                    <a:bodyPr/>
                    <a:lstStyle/>
                    <a:p>
                      <a:r>
                        <a:rPr lang="en-US" dirty="0"/>
                        <a:t>Bean</a:t>
                      </a:r>
                    </a:p>
                  </a:txBody>
                  <a:tcPr/>
                </a:tc>
                <a:tc>
                  <a:txBody>
                    <a:bodyPr/>
                    <a:lstStyle/>
                    <a:p>
                      <a:r>
                        <a:rPr lang="en-US" dirty="0"/>
                        <a:t>Properties</a:t>
                      </a:r>
                    </a:p>
                  </a:txBody>
                  <a:tcPr/>
                </a:tc>
                <a:tc>
                  <a:txBody>
                    <a:bodyPr/>
                    <a:lstStyle/>
                    <a:p>
                      <a:r>
                        <a:rPr lang="en-US" dirty="0"/>
                        <a:t>Description</a:t>
                      </a:r>
                    </a:p>
                  </a:txBody>
                  <a:tcPr/>
                </a:tc>
                <a:extLst>
                  <a:ext uri="{0D108BD9-81ED-4DB2-BD59-A6C34878D82A}">
                    <a16:rowId xmlns="" xmlns:a16="http://schemas.microsoft.com/office/drawing/2014/main" val="10000"/>
                  </a:ext>
                </a:extLst>
              </a:tr>
              <a:tr h="381000">
                <a:tc>
                  <a:txBody>
                    <a:bodyPr/>
                    <a:lstStyle/>
                    <a:p>
                      <a:r>
                        <a:rPr lang="en-US" sz="1000" dirty="0" err="1"/>
                        <a:t>LetterListParams</a:t>
                      </a:r>
                      <a:endParaRPr lang="en-US" sz="1000" dirty="0"/>
                    </a:p>
                  </a:txBody>
                  <a:tcPr/>
                </a:tc>
                <a:tc>
                  <a:txBody>
                    <a:bodyPr/>
                    <a:lstStyle/>
                    <a:p>
                      <a:r>
                        <a:rPr lang="en-US" sz="1000" dirty="0" err="1"/>
                        <a:t>reportLetterList.properties</a:t>
                      </a:r>
                      <a:endParaRPr lang="en-US" sz="1000" dirty="0"/>
                    </a:p>
                  </a:txBody>
                  <a:tcPr/>
                </a:tc>
                <a:tc>
                  <a:txBody>
                    <a:bodyPr/>
                    <a:lstStyle/>
                    <a:p>
                      <a:r>
                        <a:rPr lang="en-US" sz="1000" dirty="0"/>
                        <a:t>Values of letter names, ids, and triggers which are used in filters</a:t>
                      </a:r>
                    </a:p>
                  </a:txBody>
                  <a:tcPr/>
                </a:tc>
                <a:extLst>
                  <a:ext uri="{0D108BD9-81ED-4DB2-BD59-A6C34878D82A}">
                    <a16:rowId xmlns="" xmlns:a16="http://schemas.microsoft.com/office/drawing/2014/main" val="10001"/>
                  </a:ext>
                </a:extLst>
              </a:tr>
              <a:tr h="381000">
                <a:tc>
                  <a:txBody>
                    <a:bodyPr/>
                    <a:lstStyle/>
                    <a:p>
                      <a:r>
                        <a:rPr lang="en-US" sz="1000" dirty="0" err="1"/>
                        <a:t>ReportLetterParams</a:t>
                      </a:r>
                      <a:endParaRPr lang="en-US" sz="1000" dirty="0"/>
                    </a:p>
                  </a:txBody>
                  <a:tcPr/>
                </a:tc>
                <a:tc>
                  <a:txBody>
                    <a:bodyPr/>
                    <a:lstStyle/>
                    <a:p>
                      <a:r>
                        <a:rPr lang="en-US" sz="1000" dirty="0" err="1"/>
                        <a:t>reportLetter.properties</a:t>
                      </a:r>
                      <a:endParaRPr lang="en-US" sz="1000" dirty="0"/>
                    </a:p>
                  </a:txBody>
                  <a:tcPr/>
                </a:tc>
                <a:tc>
                  <a:txBody>
                    <a:bodyPr/>
                    <a:lstStyle/>
                    <a:p>
                      <a:r>
                        <a:rPr lang="en-US" sz="1000" dirty="0"/>
                        <a:t>Jasper path, letter extension, document id</a:t>
                      </a:r>
                      <a:r>
                        <a:rPr lang="en-US" sz="1000" baseline="0" dirty="0"/>
                        <a:t> for letter</a:t>
                      </a:r>
                      <a:endParaRPr lang="en-US" sz="1000" dirty="0"/>
                    </a:p>
                  </a:txBody>
                  <a:tcPr/>
                </a:tc>
                <a:extLst>
                  <a:ext uri="{0D108BD9-81ED-4DB2-BD59-A6C34878D82A}">
                    <a16:rowId xmlns="" xmlns:a16="http://schemas.microsoft.com/office/drawing/2014/main" val="10002"/>
                  </a:ext>
                </a:extLst>
              </a:tr>
              <a:tr h="381000">
                <a:tc>
                  <a:txBody>
                    <a:bodyPr/>
                    <a:lstStyle/>
                    <a:p>
                      <a:r>
                        <a:rPr lang="en-US" sz="1000" dirty="0" err="1"/>
                        <a:t>ReportLetterBatchParams</a:t>
                      </a:r>
                      <a:endParaRPr lang="en-US" sz="1000" dirty="0"/>
                    </a:p>
                  </a:txBody>
                  <a:tcPr/>
                </a:tc>
                <a:tc>
                  <a:txBody>
                    <a:bodyPr/>
                    <a:lstStyle/>
                    <a:p>
                      <a:r>
                        <a:rPr lang="en-US" sz="1000" dirty="0" err="1"/>
                        <a:t>reportLetterBatch.properties</a:t>
                      </a:r>
                      <a:endParaRPr lang="en-US" sz="1000" dirty="0"/>
                    </a:p>
                  </a:txBody>
                  <a:tcPr/>
                </a:tc>
                <a:tc>
                  <a:txBody>
                    <a:bodyPr/>
                    <a:lstStyle/>
                    <a:p>
                      <a:r>
                        <a:rPr lang="en-US" sz="1000" dirty="0"/>
                        <a:t>Jasper</a:t>
                      </a:r>
                      <a:r>
                        <a:rPr lang="en-US" sz="1000" baseline="0" dirty="0"/>
                        <a:t> path, directory</a:t>
                      </a:r>
                      <a:endParaRPr lang="en-US" sz="1000" dirty="0"/>
                    </a:p>
                  </a:txBody>
                  <a:tcPr/>
                </a:tc>
                <a:extLst>
                  <a:ext uri="{0D108BD9-81ED-4DB2-BD59-A6C34878D82A}">
                    <a16:rowId xmlns="" xmlns:a16="http://schemas.microsoft.com/office/drawing/2014/main" val="10003"/>
                  </a:ext>
                </a:extLst>
              </a:tr>
              <a:tr h="381000">
                <a:tc>
                  <a:txBody>
                    <a:bodyPr/>
                    <a:lstStyle/>
                    <a:p>
                      <a:r>
                        <a:rPr lang="en-US" sz="1000" dirty="0" err="1"/>
                        <a:t>PurgeLetterParams</a:t>
                      </a:r>
                      <a:endParaRPr lang="en-US" sz="1000" dirty="0"/>
                    </a:p>
                  </a:txBody>
                  <a:tcPr/>
                </a:tc>
                <a:tc>
                  <a:txBody>
                    <a:bodyPr/>
                    <a:lstStyle/>
                    <a:p>
                      <a:r>
                        <a:rPr lang="en-US" sz="1000" dirty="0" err="1"/>
                        <a:t>purgeLetter.properties</a:t>
                      </a:r>
                      <a:endParaRPr lang="en-US" sz="1000" dirty="0"/>
                    </a:p>
                  </a:txBody>
                  <a:tcPr/>
                </a:tc>
                <a:tc>
                  <a:txBody>
                    <a:bodyPr/>
                    <a:lstStyle/>
                    <a:p>
                      <a:r>
                        <a:rPr lang="en-US" sz="1000" dirty="0"/>
                        <a:t>Setting for purge</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463773123"/>
      </p:ext>
    </p:extLst>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27</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dirty="0"/>
              <a:t>Operation Action</a:t>
            </a:r>
            <a:endParaRPr lang="en-US" altLang="en-US" dirty="0"/>
          </a:p>
        </p:txBody>
      </p:sp>
      <p:pic>
        <p:nvPicPr>
          <p:cNvPr id="2" name="Picture 1"/>
          <p:cNvPicPr>
            <a:picLocks noChangeAspect="1"/>
          </p:cNvPicPr>
          <p:nvPr/>
        </p:nvPicPr>
        <p:blipFill>
          <a:blip r:embed="rId2"/>
          <a:stretch>
            <a:fillRect/>
          </a:stretch>
        </p:blipFill>
        <p:spPr>
          <a:xfrm>
            <a:off x="152400" y="1990725"/>
            <a:ext cx="7739063" cy="3810000"/>
          </a:xfrm>
          <a:prstGeom prst="rect">
            <a:avLst/>
          </a:prstGeom>
        </p:spPr>
      </p:pic>
      <p:sp>
        <p:nvSpPr>
          <p:cNvPr id="3" name="TextBox 2"/>
          <p:cNvSpPr txBox="1"/>
          <p:nvPr/>
        </p:nvSpPr>
        <p:spPr>
          <a:xfrm>
            <a:off x="457200" y="1828800"/>
            <a:ext cx="4100512" cy="369332"/>
          </a:xfrm>
          <a:prstGeom prst="rect">
            <a:avLst/>
          </a:prstGeom>
          <a:noFill/>
        </p:spPr>
        <p:txBody>
          <a:bodyPr wrap="square" rtlCol="0">
            <a:spAutoFit/>
          </a:bodyPr>
          <a:lstStyle/>
          <a:p>
            <a:r>
              <a:rPr lang="en-US" dirty="0"/>
              <a:t>Operation Action Class Diagram</a:t>
            </a:r>
          </a:p>
        </p:txBody>
      </p:sp>
    </p:spTree>
    <p:extLst>
      <p:ext uri="{BB962C8B-B14F-4D97-AF65-F5344CB8AC3E}">
        <p14:creationId xmlns:p14="http://schemas.microsoft.com/office/powerpoint/2010/main" val="1481939690"/>
      </p:ext>
    </p:extLst>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28</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a:t>Batch </a:t>
            </a:r>
            <a:r>
              <a:rPr lang="en-US" altLang="en-US" dirty="0" smtClean="0"/>
              <a:t>Trigger </a:t>
            </a:r>
            <a:r>
              <a:rPr lang="en-US" altLang="zh-CN" dirty="0">
                <a:ea typeface="SimSun" panose="02010600030101010101" pitchFamily="2" charset="-122"/>
              </a:rPr>
              <a:t>Technical Design</a:t>
            </a:r>
            <a:endParaRPr lang="en-US" altLang="en-US" dirty="0"/>
          </a:p>
        </p:txBody>
      </p:sp>
      <p:pic>
        <p:nvPicPr>
          <p:cNvPr id="4" name="Picture 3"/>
          <p:cNvPicPr>
            <a:picLocks noChangeAspect="1"/>
          </p:cNvPicPr>
          <p:nvPr/>
        </p:nvPicPr>
        <p:blipFill>
          <a:blip r:embed="rId2"/>
          <a:stretch>
            <a:fillRect/>
          </a:stretch>
        </p:blipFill>
        <p:spPr>
          <a:xfrm>
            <a:off x="457200" y="2895600"/>
            <a:ext cx="7010400" cy="3243263"/>
          </a:xfrm>
          <a:prstGeom prst="rect">
            <a:avLst/>
          </a:prstGeom>
        </p:spPr>
      </p:pic>
      <p:sp>
        <p:nvSpPr>
          <p:cNvPr id="9" name="TextBox 8"/>
          <p:cNvSpPr txBox="1"/>
          <p:nvPr/>
        </p:nvSpPr>
        <p:spPr>
          <a:xfrm>
            <a:off x="457200" y="1828800"/>
            <a:ext cx="4100512" cy="369332"/>
          </a:xfrm>
          <a:prstGeom prst="rect">
            <a:avLst/>
          </a:prstGeom>
          <a:noFill/>
        </p:spPr>
        <p:txBody>
          <a:bodyPr wrap="square" rtlCol="0">
            <a:spAutoFit/>
          </a:bodyPr>
          <a:lstStyle/>
          <a:p>
            <a:r>
              <a:rPr lang="en-US" dirty="0"/>
              <a:t>Letter Batch Class Diagram</a:t>
            </a:r>
          </a:p>
        </p:txBody>
      </p:sp>
    </p:spTree>
    <p:extLst>
      <p:ext uri="{BB962C8B-B14F-4D97-AF65-F5344CB8AC3E}">
        <p14:creationId xmlns:p14="http://schemas.microsoft.com/office/powerpoint/2010/main" val="2169566952"/>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29</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a:t>Batch </a:t>
            </a:r>
            <a:r>
              <a:rPr lang="en-US" altLang="en-US" dirty="0" smtClean="0"/>
              <a:t>Trigger </a:t>
            </a:r>
            <a:r>
              <a:rPr lang="en-US" altLang="zh-CN" dirty="0">
                <a:ea typeface="SimSun" panose="02010600030101010101" pitchFamily="2" charset="-122"/>
              </a:rPr>
              <a:t>Technical Design</a:t>
            </a:r>
            <a:endParaRPr lang="en-US" altLang="en-US" dirty="0"/>
          </a:p>
        </p:txBody>
      </p:sp>
      <p:sp>
        <p:nvSpPr>
          <p:cNvPr id="7" name="Rectangle 3"/>
          <p:cNvSpPr txBox="1">
            <a:spLocks noChangeArrowheads="1"/>
          </p:cNvSpPr>
          <p:nvPr/>
        </p:nvSpPr>
        <p:spPr bwMode="auto">
          <a:xfrm>
            <a:off x="609600" y="18669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a:t>Batch definition table: BATCH</a:t>
            </a:r>
          </a:p>
          <a:p>
            <a:pPr lvl="0">
              <a:buFont typeface="Wingdings" panose="05000000000000000000" pitchFamily="2" charset="2"/>
              <a:buChar char="Ø"/>
            </a:pPr>
            <a:r>
              <a:rPr lang="en-GB" sz="1600" dirty="0"/>
              <a:t>Current running letter batch:</a:t>
            </a:r>
          </a:p>
          <a:p>
            <a:pPr lvl="1">
              <a:buFont typeface="Wingdings" panose="05000000000000000000" pitchFamily="2" charset="2"/>
              <a:buChar char="Ø"/>
            </a:pPr>
            <a:r>
              <a:rPr lang="en-GB" sz="1400" dirty="0"/>
              <a:t>RLCL_HAS: Batch for </a:t>
            </a:r>
            <a:r>
              <a:rPr lang="en-US" sz="1400" dirty="0"/>
              <a:t>HAS Auto Reminder and Close letter </a:t>
            </a:r>
            <a:r>
              <a:rPr lang="en-US" sz="1400" dirty="0" smtClean="0"/>
              <a:t>generation</a:t>
            </a:r>
          </a:p>
          <a:p>
            <a:pPr lvl="2">
              <a:buFont typeface="Wingdings" panose="05000000000000000000" pitchFamily="2" charset="2"/>
              <a:buChar char="Ø"/>
            </a:pPr>
            <a:r>
              <a:rPr lang="en-GB" sz="1000" dirty="0" err="1"/>
              <a:t>HASAutoreminderAndHighLightClosureService</a:t>
            </a:r>
            <a:endParaRPr lang="en-GB" sz="1000" dirty="0"/>
          </a:p>
          <a:p>
            <a:pPr lvl="1">
              <a:buFont typeface="Wingdings" panose="05000000000000000000" pitchFamily="2" charset="2"/>
              <a:buChar char="Ø"/>
            </a:pPr>
            <a:r>
              <a:rPr lang="en-GB" sz="1400" dirty="0"/>
              <a:t>DAILY_LETTER: Batch to trigger daily letters </a:t>
            </a:r>
            <a:r>
              <a:rPr lang="en-GB" sz="1400" dirty="0" smtClean="0"/>
              <a:t>generation</a:t>
            </a:r>
          </a:p>
          <a:p>
            <a:pPr lvl="2">
              <a:buFont typeface="Wingdings" panose="05000000000000000000" pitchFamily="2" charset="2"/>
              <a:buChar char="Ø"/>
            </a:pPr>
            <a:r>
              <a:rPr lang="en-US" sz="1000" dirty="0" err="1"/>
              <a:t>DailyLetterBatchJobService</a:t>
            </a:r>
            <a:endParaRPr lang="en-GB" sz="1000" dirty="0"/>
          </a:p>
          <a:p>
            <a:pPr lvl="0">
              <a:buFont typeface="Wingdings" panose="05000000000000000000" pitchFamily="2" charset="2"/>
              <a:buChar char="Ø"/>
            </a:pPr>
            <a:r>
              <a:rPr lang="en-US" sz="1600" dirty="0" err="1"/>
              <a:t>BatchTriggerTool</a:t>
            </a:r>
            <a:r>
              <a:rPr lang="en-US" sz="1600" dirty="0"/>
              <a:t>: A tool of manually trigger batch for Testing in SIT / UAT</a:t>
            </a:r>
          </a:p>
          <a:p>
            <a:pPr lvl="1">
              <a:buFont typeface="Wingdings" panose="05000000000000000000" pitchFamily="2" charset="2"/>
              <a:buChar char="Ø"/>
            </a:pPr>
            <a:r>
              <a:rPr lang="en-US" sz="1400" dirty="0"/>
              <a:t>webservice.url: batch trigger </a:t>
            </a:r>
            <a:r>
              <a:rPr lang="en-US" sz="1400" dirty="0" err="1"/>
              <a:t>webservice</a:t>
            </a:r>
            <a:r>
              <a:rPr lang="en-US" sz="1400" dirty="0"/>
              <a:t> URL</a:t>
            </a:r>
          </a:p>
          <a:p>
            <a:pPr lvl="1">
              <a:buFont typeface="Wingdings" panose="05000000000000000000" pitchFamily="2" charset="2"/>
              <a:buChar char="Ø"/>
            </a:pPr>
            <a:r>
              <a:rPr lang="en-US" sz="1400" dirty="0"/>
              <a:t>job.*: different batch job</a:t>
            </a:r>
          </a:p>
          <a:p>
            <a:pPr lvl="0">
              <a:buFont typeface="Wingdings" panose="05000000000000000000" pitchFamily="2" charset="2"/>
              <a:buChar char="Ø"/>
            </a:pPr>
            <a:endParaRPr lang="en-US" sz="1600" dirty="0"/>
          </a:p>
        </p:txBody>
      </p:sp>
    </p:spTree>
    <p:extLst>
      <p:ext uri="{BB962C8B-B14F-4D97-AF65-F5344CB8AC3E}">
        <p14:creationId xmlns:p14="http://schemas.microsoft.com/office/powerpoint/2010/main" val="340478290"/>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3</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US" altLang="zh-CN" dirty="0">
                <a:ea typeface="宋体" pitchFamily="2" charset="-122"/>
              </a:rPr>
              <a:t>Letter Overview</a:t>
            </a:r>
            <a:endParaRPr lang="en-US" altLang="en-US" dirty="0"/>
          </a:p>
        </p:txBody>
      </p:sp>
      <p:sp>
        <p:nvSpPr>
          <p:cNvPr id="3" name="Rectangle 2"/>
          <p:cNvSpPr/>
          <p:nvPr/>
        </p:nvSpPr>
        <p:spPr>
          <a:xfrm>
            <a:off x="609600" y="1752600"/>
            <a:ext cx="7239000" cy="4801314"/>
          </a:xfrm>
          <a:prstGeom prst="rect">
            <a:avLst/>
          </a:prstGeom>
        </p:spPr>
        <p:txBody>
          <a:bodyPr>
            <a:spAutoFit/>
          </a:bodyPr>
          <a:lstStyle/>
          <a:p>
            <a:pPr marL="285750" indent="-285750">
              <a:buFont typeface="Wingdings" panose="05000000000000000000" pitchFamily="2" charset="2"/>
              <a:buChar char="Ø"/>
              <a:defRPr/>
            </a:pPr>
            <a:r>
              <a:rPr lang="en-US" b="1" dirty="0"/>
              <a:t>Operation on Letter:</a:t>
            </a:r>
          </a:p>
          <a:p>
            <a:pPr marL="742950" lvl="1" indent="-285750">
              <a:buFont typeface="Wingdings" panose="05000000000000000000" pitchFamily="2" charset="2"/>
              <a:buChar char="Ø"/>
              <a:defRPr/>
            </a:pPr>
            <a:r>
              <a:rPr lang="en-US" b="1" dirty="0"/>
              <a:t>Preview: preview the letter in UI</a:t>
            </a:r>
          </a:p>
          <a:p>
            <a:pPr marL="742950" lvl="1" indent="-285750">
              <a:buFont typeface="Wingdings" panose="05000000000000000000" pitchFamily="2" charset="2"/>
              <a:buChar char="Ø"/>
              <a:defRPr/>
            </a:pPr>
            <a:r>
              <a:rPr lang="en-US" b="1" dirty="0"/>
              <a:t>Accept</a:t>
            </a:r>
          </a:p>
          <a:p>
            <a:pPr marL="1200150" lvl="2" indent="-285750">
              <a:buFont typeface="Wingdings" panose="05000000000000000000" pitchFamily="2" charset="2"/>
              <a:buChar char="Ø"/>
              <a:defRPr/>
            </a:pPr>
            <a:r>
              <a:rPr lang="en-US" dirty="0"/>
              <a:t>Archive to CM </a:t>
            </a:r>
            <a:r>
              <a:rPr lang="en-GB" dirty="0"/>
              <a:t>system</a:t>
            </a:r>
            <a:endParaRPr lang="en-US" dirty="0"/>
          </a:p>
          <a:p>
            <a:pPr marL="1200150" lvl="2" indent="-285750">
              <a:buFont typeface="Wingdings" panose="05000000000000000000" pitchFamily="2" charset="2"/>
              <a:buChar char="Ø"/>
              <a:defRPr/>
            </a:pPr>
            <a:r>
              <a:rPr lang="en-GB" dirty="0"/>
              <a:t>Send to FAXCORE to be sent to the target hospital</a:t>
            </a:r>
            <a:endParaRPr lang="en-US" b="1" dirty="0"/>
          </a:p>
          <a:p>
            <a:pPr marL="742950" lvl="1" indent="-285750">
              <a:buFont typeface="Wingdings" panose="05000000000000000000" pitchFamily="2" charset="2"/>
              <a:buChar char="Ø"/>
              <a:defRPr/>
            </a:pPr>
            <a:r>
              <a:rPr lang="en-US" b="1" dirty="0" smtClean="0"/>
              <a:t>Housekeeping: clean generated letters by time</a:t>
            </a:r>
            <a:endParaRPr lang="en-US" b="1" dirty="0"/>
          </a:p>
          <a:p>
            <a:pPr marL="285750" indent="-285750">
              <a:buFont typeface="Wingdings" panose="05000000000000000000" pitchFamily="2" charset="2"/>
              <a:buChar char="Ø"/>
              <a:defRPr/>
            </a:pPr>
            <a:r>
              <a:rPr lang="en-US" b="1" dirty="0"/>
              <a:t>Receiver: </a:t>
            </a:r>
            <a:r>
              <a:rPr lang="en-US" dirty="0"/>
              <a:t>Hospital, Assure, Life Assure, Nominee, Payee</a:t>
            </a:r>
          </a:p>
          <a:p>
            <a:pPr marL="285750" indent="-285750">
              <a:buFont typeface="Wingdings" panose="05000000000000000000" pitchFamily="2" charset="2"/>
              <a:buChar char="Ø"/>
              <a:defRPr/>
            </a:pPr>
            <a:r>
              <a:rPr lang="en-US" altLang="zh-CN" b="1" dirty="0">
                <a:ea typeface="宋体" pitchFamily="2" charset="-122"/>
              </a:rPr>
              <a:t>Trigger way:</a:t>
            </a:r>
          </a:p>
          <a:p>
            <a:pPr marL="742950" lvl="1" indent="-285750">
              <a:buFont typeface="Wingdings" panose="05000000000000000000" pitchFamily="2" charset="2"/>
              <a:buChar char="Ø"/>
              <a:defRPr/>
            </a:pPr>
            <a:r>
              <a:rPr lang="en-US" altLang="zh-CN" b="1" dirty="0">
                <a:ea typeface="宋体" pitchFamily="2" charset="-122"/>
              </a:rPr>
              <a:t>User Trigger – </a:t>
            </a:r>
            <a:r>
              <a:rPr lang="en-US" altLang="zh-CN" dirty="0">
                <a:ea typeface="宋体" pitchFamily="2" charset="-122"/>
              </a:rPr>
              <a:t>click button / select option of drop-down in </a:t>
            </a:r>
            <a:r>
              <a:rPr lang="en-US" altLang="zh-CN" dirty="0" smtClean="0">
                <a:ea typeface="宋体" pitchFamily="2" charset="-122"/>
              </a:rPr>
              <a:t>UI</a:t>
            </a:r>
            <a:endParaRPr lang="en-US" altLang="zh-CN" dirty="0">
              <a:ea typeface="宋体" pitchFamily="2" charset="-122"/>
            </a:endParaRPr>
          </a:p>
          <a:p>
            <a:pPr marL="742950" lvl="1" indent="-285750">
              <a:buFont typeface="Wingdings" panose="05000000000000000000" pitchFamily="2" charset="2"/>
              <a:buChar char="Ø"/>
              <a:defRPr/>
            </a:pPr>
            <a:r>
              <a:rPr lang="en-US" altLang="zh-CN" b="1" dirty="0">
                <a:ea typeface="宋体" pitchFamily="2" charset="-122"/>
              </a:rPr>
              <a:t>Batch Trigger – </a:t>
            </a:r>
            <a:r>
              <a:rPr lang="en-US" altLang="zh-CN" dirty="0">
                <a:ea typeface="宋体" pitchFamily="2" charset="-122"/>
              </a:rPr>
              <a:t>run batch service by time</a:t>
            </a:r>
          </a:p>
          <a:p>
            <a:pPr marL="742950" lvl="1" indent="-285750">
              <a:buFont typeface="Wingdings" panose="05000000000000000000" pitchFamily="2" charset="2"/>
              <a:buChar char="Ø"/>
              <a:defRPr/>
            </a:pPr>
            <a:r>
              <a:rPr lang="en-US" altLang="zh-CN" b="1" dirty="0">
                <a:ea typeface="宋体" pitchFamily="2" charset="-122"/>
              </a:rPr>
              <a:t>Auto Trigger – </a:t>
            </a:r>
            <a:r>
              <a:rPr lang="en-US" altLang="zh-CN" dirty="0">
                <a:ea typeface="宋体" pitchFamily="2" charset="-122"/>
              </a:rPr>
              <a:t>Automatically after certain operation finished</a:t>
            </a:r>
            <a:endParaRPr lang="en-US" altLang="zh-CN" b="1" dirty="0">
              <a:ea typeface="宋体" pitchFamily="2" charset="-122"/>
            </a:endParaRPr>
          </a:p>
          <a:p>
            <a:pPr>
              <a:defRPr/>
            </a:pPr>
            <a:endParaRPr lang="en-US" altLang="zh-CN" dirty="0">
              <a:ea typeface="宋体" pitchFamily="2" charset="-122"/>
            </a:endParaRPr>
          </a:p>
          <a:p>
            <a:pPr lvl="1">
              <a:defRPr/>
            </a:pPr>
            <a:endParaRPr lang="en-US" altLang="zh-CN" dirty="0">
              <a:ea typeface="宋体" pitchFamily="2" charset="-122"/>
            </a:endParaRPr>
          </a:p>
          <a:p>
            <a:pPr marL="285750" indent="-285750">
              <a:buFont typeface="Wingdings" panose="05000000000000000000" pitchFamily="2" charset="2"/>
              <a:buChar char="Ø"/>
              <a:defRPr/>
            </a:pPr>
            <a:endParaRPr lang="en-US" altLang="zh-CN" dirty="0">
              <a:ea typeface="宋体" pitchFamily="2" charset="-122"/>
            </a:endParaRPr>
          </a:p>
          <a:p>
            <a:pPr marL="285750" indent="-285750">
              <a:buFont typeface="Wingdings" panose="05000000000000000000" pitchFamily="2" charset="2"/>
              <a:buChar char="Ø"/>
              <a:defRPr/>
            </a:pPr>
            <a:endParaRPr lang="zh-CN" altLang="en-US" dirty="0">
              <a:ea typeface="宋体" pitchFamily="2" charset="-122"/>
            </a:endParaRPr>
          </a:p>
          <a:p>
            <a:pPr marL="285750" indent="-285750">
              <a:buFont typeface="Wingdings" panose="05000000000000000000" pitchFamily="2" charset="2"/>
              <a:buChar char="Ø"/>
              <a:defRPr/>
            </a:pPr>
            <a:endParaRPr lang="en-US" dirty="0"/>
          </a:p>
          <a:p>
            <a:pPr>
              <a:defRPr/>
            </a:pPr>
            <a:endParaRPr lang="en-US" dirty="0"/>
          </a:p>
        </p:txBody>
      </p:sp>
    </p:spTree>
  </p:cSld>
  <p:clrMapOvr>
    <a:masterClrMapping/>
  </p:clrMapOvr>
  <p:transition>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30</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a:t>Batch </a:t>
            </a:r>
            <a:r>
              <a:rPr lang="en-US" altLang="en-US" dirty="0" smtClean="0"/>
              <a:t>Trigger </a:t>
            </a:r>
            <a:r>
              <a:rPr lang="en-US" altLang="zh-CN" dirty="0">
                <a:ea typeface="SimSun" panose="02010600030101010101" pitchFamily="2" charset="-122"/>
              </a:rPr>
              <a:t>Technical Design</a:t>
            </a:r>
            <a:endParaRPr lang="en-US" altLang="en-US" dirty="0"/>
          </a:p>
        </p:txBody>
      </p:sp>
      <p:sp>
        <p:nvSpPr>
          <p:cNvPr id="7" name="Rectangle 3"/>
          <p:cNvSpPr txBox="1">
            <a:spLocks noChangeArrowheads="1"/>
          </p:cNvSpPr>
          <p:nvPr/>
        </p:nvSpPr>
        <p:spPr bwMode="auto">
          <a:xfrm>
            <a:off x="609600" y="186690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endParaRPr lang="en-US" sz="1600" dirty="0"/>
          </a:p>
        </p:txBody>
      </p:sp>
      <p:sp>
        <p:nvSpPr>
          <p:cNvPr id="5" name="Rectangle 3"/>
          <p:cNvSpPr txBox="1">
            <a:spLocks noChangeArrowheads="1"/>
          </p:cNvSpPr>
          <p:nvPr/>
        </p:nvSpPr>
        <p:spPr bwMode="auto">
          <a:xfrm>
            <a:off x="609600" y="1866900"/>
            <a:ext cx="79248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smtClean="0"/>
              <a:t>Switcher of Daily Letter batch generation</a:t>
            </a:r>
          </a:p>
          <a:p>
            <a:pPr lvl="1">
              <a:buFont typeface="Wingdings" panose="05000000000000000000" pitchFamily="2" charset="2"/>
              <a:buChar char="Ø"/>
            </a:pPr>
            <a:r>
              <a:rPr lang="en-US" sz="1200" dirty="0" err="1" smtClean="0"/>
              <a:t>ReportLetterAuditTrailDAO.checkEnabledLetterBatch</a:t>
            </a:r>
            <a:r>
              <a:rPr lang="en-US" sz="1200" dirty="0" smtClean="0"/>
              <a:t>()</a:t>
            </a:r>
          </a:p>
          <a:p>
            <a:pPr lvl="1">
              <a:buFont typeface="Wingdings" panose="05000000000000000000" pitchFamily="2" charset="2"/>
              <a:buChar char="Ø"/>
            </a:pPr>
            <a:r>
              <a:rPr lang="en-US" sz="1200" i="1" dirty="0"/>
              <a:t>select </a:t>
            </a:r>
            <a:r>
              <a:rPr lang="en-US" sz="1200" i="1" dirty="0" err="1"/>
              <a:t>letter_name</a:t>
            </a:r>
            <a:r>
              <a:rPr lang="en-US" sz="1200" i="1" dirty="0"/>
              <a:t> from </a:t>
            </a:r>
            <a:r>
              <a:rPr lang="en-US" sz="1200" b="1" i="1" dirty="0"/>
              <a:t>LBMT</a:t>
            </a:r>
            <a:r>
              <a:rPr lang="en-US" sz="1200" i="1" dirty="0"/>
              <a:t> where enabled= 'T</a:t>
            </a:r>
            <a:r>
              <a:rPr lang="en-US" sz="1200" i="1" dirty="0" smtClean="0"/>
              <a:t>';</a:t>
            </a:r>
          </a:p>
          <a:p>
            <a:pPr lvl="2">
              <a:buFont typeface="Wingdings" panose="05000000000000000000" pitchFamily="2" charset="2"/>
              <a:buChar char="Ø"/>
            </a:pPr>
            <a:r>
              <a:rPr lang="en-US" sz="800" dirty="0"/>
              <a:t>SIT: HAS Letter to </a:t>
            </a:r>
            <a:r>
              <a:rPr lang="en-US" sz="800" dirty="0" err="1"/>
              <a:t>PolicyHolder</a:t>
            </a:r>
            <a:r>
              <a:rPr lang="en-US" sz="800" dirty="0"/>
              <a:t>, Payment Letter </a:t>
            </a:r>
            <a:r>
              <a:rPr lang="en-US" sz="800" dirty="0" smtClean="0"/>
              <a:t>Hospital</a:t>
            </a:r>
          </a:p>
          <a:p>
            <a:pPr lvl="2">
              <a:buFont typeface="Wingdings" panose="05000000000000000000" pitchFamily="2" charset="2"/>
              <a:buChar char="Ø"/>
            </a:pPr>
            <a:r>
              <a:rPr lang="en-US" sz="800" dirty="0" smtClean="0"/>
              <a:t>UAT</a:t>
            </a:r>
            <a:r>
              <a:rPr lang="en-US" sz="800" dirty="0"/>
              <a:t>: HAS Letter to </a:t>
            </a:r>
            <a:r>
              <a:rPr lang="en-US" sz="800" dirty="0" err="1"/>
              <a:t>PolicyHolder</a:t>
            </a:r>
            <a:r>
              <a:rPr lang="en-US" sz="800" dirty="0" smtClean="0"/>
              <a:t>, Payment </a:t>
            </a:r>
            <a:r>
              <a:rPr lang="en-US" sz="800" dirty="0"/>
              <a:t>Letter Hospital</a:t>
            </a:r>
            <a:r>
              <a:rPr lang="en-US" sz="800" dirty="0" smtClean="0"/>
              <a:t>, Instalment </a:t>
            </a:r>
            <a:r>
              <a:rPr lang="en-US" sz="800" dirty="0"/>
              <a:t>Benefit Payment Letter</a:t>
            </a:r>
            <a:r>
              <a:rPr lang="en-US" sz="800" dirty="0" smtClean="0"/>
              <a:t>, Instalment </a:t>
            </a:r>
            <a:r>
              <a:rPr lang="en-US" sz="800" dirty="0"/>
              <a:t>Benefit Requirement Letter</a:t>
            </a:r>
            <a:r>
              <a:rPr lang="en-US" sz="800" dirty="0" smtClean="0"/>
              <a:t>, E-payment </a:t>
            </a:r>
            <a:r>
              <a:rPr lang="en-US" sz="800" dirty="0"/>
              <a:t>Batch</a:t>
            </a:r>
          </a:p>
          <a:p>
            <a:pPr lvl="0">
              <a:buFont typeface="Wingdings" panose="05000000000000000000" pitchFamily="2" charset="2"/>
              <a:buChar char="Ø"/>
            </a:pPr>
            <a:endParaRPr lang="en-US" sz="1600" dirty="0"/>
          </a:p>
        </p:txBody>
      </p:sp>
    </p:spTree>
    <p:extLst>
      <p:ext uri="{BB962C8B-B14F-4D97-AF65-F5344CB8AC3E}">
        <p14:creationId xmlns:p14="http://schemas.microsoft.com/office/powerpoint/2010/main" val="3574799784"/>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31</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a:t>Auto </a:t>
            </a:r>
            <a:r>
              <a:rPr lang="en-US" altLang="en-US" dirty="0" smtClean="0"/>
              <a:t>Trigger </a:t>
            </a:r>
            <a:r>
              <a:rPr lang="en-US" altLang="zh-CN" dirty="0">
                <a:ea typeface="SimSun" panose="02010600030101010101" pitchFamily="2" charset="-122"/>
              </a:rPr>
              <a:t>Technical Design</a:t>
            </a:r>
            <a:endParaRPr lang="en-US" altLang="en-US" dirty="0"/>
          </a:p>
        </p:txBody>
      </p:sp>
      <p:sp>
        <p:nvSpPr>
          <p:cNvPr id="2" name="Rectangle 1"/>
          <p:cNvSpPr/>
          <p:nvPr/>
        </p:nvSpPr>
        <p:spPr>
          <a:xfrm>
            <a:off x="914400" y="2209800"/>
            <a:ext cx="2993127" cy="369332"/>
          </a:xfrm>
          <a:prstGeom prst="rect">
            <a:avLst/>
          </a:prstGeom>
        </p:spPr>
        <p:txBody>
          <a:bodyPr wrap="none">
            <a:spAutoFit/>
          </a:bodyPr>
          <a:lstStyle/>
          <a:p>
            <a:r>
              <a:rPr lang="en-US" dirty="0" err="1"/>
              <a:t>GenerateCNALetterService</a:t>
            </a:r>
            <a:endParaRPr lang="en-US" dirty="0"/>
          </a:p>
        </p:txBody>
      </p:sp>
    </p:spTree>
    <p:extLst>
      <p:ext uri="{BB962C8B-B14F-4D97-AF65-F5344CB8AC3E}">
        <p14:creationId xmlns:p14="http://schemas.microsoft.com/office/powerpoint/2010/main" val="1883473620"/>
      </p:ext>
    </p:extLst>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32</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a:t>Archiving</a:t>
            </a:r>
          </a:p>
        </p:txBody>
      </p:sp>
      <p:sp>
        <p:nvSpPr>
          <p:cNvPr id="5" name="Rectangle 3"/>
          <p:cNvSpPr txBox="1">
            <a:spLocks noChangeArrowheads="1"/>
          </p:cNvSpPr>
          <p:nvPr/>
        </p:nvSpPr>
        <p:spPr bwMode="auto">
          <a:xfrm>
            <a:off x="533400" y="4010669"/>
            <a:ext cx="8001000" cy="239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err="1"/>
              <a:t>LetterGenerationAction</a:t>
            </a:r>
            <a:r>
              <a:rPr lang="en-US" sz="1600" dirty="0"/>
              <a:t>: Archiving method for user trigger letter</a:t>
            </a:r>
          </a:p>
          <a:p>
            <a:pPr lvl="1">
              <a:buFont typeface="Wingdings" panose="05000000000000000000" pitchFamily="2" charset="2"/>
              <a:buChar char="Ø"/>
            </a:pPr>
            <a:r>
              <a:rPr lang="en-US" sz="1400" dirty="0"/>
              <a:t>accept(): Archive letter</a:t>
            </a:r>
          </a:p>
          <a:p>
            <a:pPr lvl="0">
              <a:buFont typeface="Wingdings" panose="05000000000000000000" pitchFamily="2" charset="2"/>
              <a:buChar char="Ø"/>
            </a:pPr>
            <a:r>
              <a:rPr lang="en-US" sz="1600" dirty="0" err="1"/>
              <a:t>LetterBatch</a:t>
            </a:r>
            <a:r>
              <a:rPr lang="en-US" sz="1600" dirty="0"/>
              <a:t>: Archiving method for batch trigger letter</a:t>
            </a:r>
          </a:p>
          <a:p>
            <a:pPr lvl="1">
              <a:buFont typeface="Wingdings" panose="05000000000000000000" pitchFamily="2" charset="2"/>
              <a:buChar char="Ø"/>
            </a:pPr>
            <a:r>
              <a:rPr lang="en-US" sz="1400" dirty="0" err="1"/>
              <a:t>archiveLetter</a:t>
            </a:r>
            <a:r>
              <a:rPr lang="en-US" sz="1400" dirty="0"/>
              <a:t>(): Archive letter</a:t>
            </a:r>
          </a:p>
          <a:p>
            <a:pPr lvl="1">
              <a:buFont typeface="Wingdings" panose="05000000000000000000" pitchFamily="2" charset="2"/>
              <a:buChar char="Ø"/>
            </a:pPr>
            <a:r>
              <a:rPr lang="en-US" sz="1400" dirty="0" err="1"/>
              <a:t>callCDAInterface</a:t>
            </a:r>
            <a:r>
              <a:rPr lang="en-US" sz="1400" dirty="0"/>
              <a:t>(): Call CDA interface to get CM PID</a:t>
            </a:r>
          </a:p>
          <a:p>
            <a:pPr lvl="1">
              <a:buFont typeface="Wingdings" panose="05000000000000000000" pitchFamily="2" charset="2"/>
              <a:buChar char="Ø"/>
            </a:pPr>
            <a:r>
              <a:rPr lang="en-US" sz="1400" dirty="0" err="1"/>
              <a:t>mapArchivedLetter</a:t>
            </a:r>
            <a:r>
              <a:rPr lang="en-US" sz="1400" dirty="0"/>
              <a:t>(): Map archived letter to document (PID to Document ID)</a:t>
            </a:r>
          </a:p>
          <a:p>
            <a:pPr lvl="2">
              <a:buFont typeface="Wingdings" panose="05000000000000000000" pitchFamily="2" charset="2"/>
              <a:buChar char="Ø"/>
            </a:pPr>
            <a:r>
              <a:rPr lang="en-US" sz="1000" dirty="0" err="1"/>
              <a:t>DocumentNotification</a:t>
            </a:r>
            <a:r>
              <a:rPr lang="en-US" sz="1000" dirty="0"/>
              <a:t>: CCCCDN is used in CM arching batch</a:t>
            </a:r>
          </a:p>
          <a:p>
            <a:pPr lvl="0">
              <a:buFont typeface="Wingdings" panose="05000000000000000000" pitchFamily="2" charset="2"/>
              <a:buChar char="Ø"/>
            </a:pPr>
            <a:r>
              <a:rPr lang="en-US" sz="1600" dirty="0" err="1"/>
              <a:t>CreateDirectoryUtil.createServerDirectory</a:t>
            </a:r>
            <a:r>
              <a:rPr lang="en-US" sz="1600" dirty="0"/>
              <a:t>(): Common method to create directory</a:t>
            </a:r>
          </a:p>
        </p:txBody>
      </p:sp>
      <p:sp>
        <p:nvSpPr>
          <p:cNvPr id="7" name="Rectangle 3"/>
          <p:cNvSpPr txBox="1">
            <a:spLocks noChangeArrowheads="1"/>
          </p:cNvSpPr>
          <p:nvPr/>
        </p:nvSpPr>
        <p:spPr bwMode="auto">
          <a:xfrm>
            <a:off x="533400" y="1595288"/>
            <a:ext cx="8001000" cy="208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a:t>When archiving letter, it will call the CDA (Claim Document Archiving) interface first so as to send the letter detail to CM server. Then CDA will return corresponding id (PID) related to this letter. Meanwhile RCS will store the relation ship between PID and letter detail (e.g. Document ID) </a:t>
            </a:r>
            <a:r>
              <a:rPr lang="en-US" sz="1600" dirty="0" smtClean="0"/>
              <a:t>into table CCCCDN  (DocumentNotification.java)</a:t>
            </a:r>
            <a:endParaRPr lang="en-US" sz="1600" dirty="0"/>
          </a:p>
          <a:p>
            <a:pPr lvl="0">
              <a:buFont typeface="Wingdings" panose="05000000000000000000" pitchFamily="2" charset="2"/>
              <a:buChar char="Ø"/>
            </a:pPr>
            <a:r>
              <a:rPr lang="en-US" sz="1600" dirty="0"/>
              <a:t>RCS has a daily CM batch which will call CII (Claim Image Re-indexing) </a:t>
            </a:r>
            <a:r>
              <a:rPr lang="en-US" sz="1600" dirty="0" smtClean="0"/>
              <a:t>interface to </a:t>
            </a:r>
            <a:r>
              <a:rPr lang="en-US" sz="1600" dirty="0"/>
              <a:t>inform CM server to archive CM documents from active folder to archived folder for those Close / End claim cases</a:t>
            </a:r>
          </a:p>
        </p:txBody>
      </p:sp>
    </p:spTree>
    <p:extLst>
      <p:ext uri="{BB962C8B-B14F-4D97-AF65-F5344CB8AC3E}">
        <p14:creationId xmlns:p14="http://schemas.microsoft.com/office/powerpoint/2010/main" val="1818922030"/>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33</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a:t>RCS Interfaces</a:t>
            </a:r>
          </a:p>
        </p:txBody>
      </p:sp>
      <p:pic>
        <p:nvPicPr>
          <p:cNvPr id="2" name="Picture 1"/>
          <p:cNvPicPr>
            <a:picLocks noChangeAspect="1"/>
          </p:cNvPicPr>
          <p:nvPr/>
        </p:nvPicPr>
        <p:blipFill>
          <a:blip r:embed="rId3"/>
          <a:stretch>
            <a:fillRect/>
          </a:stretch>
        </p:blipFill>
        <p:spPr>
          <a:xfrm>
            <a:off x="1676400" y="1524000"/>
            <a:ext cx="5257800" cy="5074388"/>
          </a:xfrm>
          <a:prstGeom prst="rect">
            <a:avLst/>
          </a:prstGeom>
        </p:spPr>
      </p:pic>
    </p:spTree>
    <p:extLst>
      <p:ext uri="{BB962C8B-B14F-4D97-AF65-F5344CB8AC3E}">
        <p14:creationId xmlns:p14="http://schemas.microsoft.com/office/powerpoint/2010/main" val="2300323793"/>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34</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smtClean="0"/>
              <a:t>Letter Log</a:t>
            </a:r>
            <a:endParaRPr lang="en-US" altLang="en-US" dirty="0"/>
          </a:p>
        </p:txBody>
      </p:sp>
      <p:sp>
        <p:nvSpPr>
          <p:cNvPr id="7" name="Rectangle 3"/>
          <p:cNvSpPr txBox="1">
            <a:spLocks noChangeArrowheads="1"/>
          </p:cNvSpPr>
          <p:nvPr/>
        </p:nvSpPr>
        <p:spPr bwMode="auto">
          <a:xfrm>
            <a:off x="533400" y="1595288"/>
            <a:ext cx="8001000" cy="2085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endParaRPr lang="en-US" sz="1600" dirty="0"/>
          </a:p>
        </p:txBody>
      </p:sp>
      <p:sp>
        <p:nvSpPr>
          <p:cNvPr id="8" name="Rectangle 3"/>
          <p:cNvSpPr txBox="1">
            <a:spLocks noChangeArrowheads="1"/>
          </p:cNvSpPr>
          <p:nvPr/>
        </p:nvSpPr>
        <p:spPr bwMode="auto">
          <a:xfrm>
            <a:off x="533400" y="1746101"/>
            <a:ext cx="8001000" cy="239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smtClean="0"/>
              <a:t>RLAT: Letter Generation Log table. Only when archiving is successful would it add the log record</a:t>
            </a:r>
          </a:p>
          <a:p>
            <a:pPr lvl="1">
              <a:buFont typeface="Wingdings" panose="05000000000000000000" pitchFamily="2" charset="2"/>
              <a:buChar char="Ø"/>
            </a:pPr>
            <a:r>
              <a:rPr lang="en-US" sz="1400" dirty="0" err="1" smtClean="0"/>
              <a:t>LetterGenerationAction.logGeneratedLetter</a:t>
            </a:r>
            <a:r>
              <a:rPr lang="en-US" sz="1400" dirty="0" smtClean="0"/>
              <a:t>()</a:t>
            </a:r>
          </a:p>
          <a:p>
            <a:pPr lvl="1">
              <a:buFont typeface="Wingdings" panose="05000000000000000000" pitchFamily="2" charset="2"/>
              <a:buChar char="Ø"/>
            </a:pPr>
            <a:r>
              <a:rPr lang="en-US" sz="1400" dirty="0" err="1" smtClean="0"/>
              <a:t>CommonReportLetterBatch.logGeneratedLetter</a:t>
            </a:r>
            <a:r>
              <a:rPr lang="en-US" sz="1400" dirty="0" smtClean="0"/>
              <a:t>()</a:t>
            </a:r>
          </a:p>
          <a:p>
            <a:pPr lvl="0">
              <a:buFont typeface="Wingdings" panose="05000000000000000000" pitchFamily="2" charset="2"/>
              <a:buChar char="Ø"/>
            </a:pPr>
            <a:r>
              <a:rPr lang="en-US" sz="1600" dirty="0" smtClean="0"/>
              <a:t>RLOR: Outstanding Requirement Letter Log table</a:t>
            </a:r>
            <a:endParaRPr lang="en-US" sz="1600" dirty="0"/>
          </a:p>
        </p:txBody>
      </p:sp>
    </p:spTree>
    <p:extLst>
      <p:ext uri="{BB962C8B-B14F-4D97-AF65-F5344CB8AC3E}">
        <p14:creationId xmlns:p14="http://schemas.microsoft.com/office/powerpoint/2010/main" val="1828229732"/>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35</a:t>
            </a:fld>
            <a:endParaRPr lang="en-GB"/>
          </a:p>
        </p:txBody>
      </p:sp>
      <p:sp>
        <p:nvSpPr>
          <p:cNvPr id="5" name="Rectangle 2"/>
          <p:cNvSpPr>
            <a:spLocks noGrp="1" noChangeArrowheads="1"/>
          </p:cNvSpPr>
          <p:nvPr>
            <p:ph type="title"/>
          </p:nvPr>
        </p:nvSpPr>
        <p:spPr>
          <a:xfrm>
            <a:off x="1676400" y="457200"/>
            <a:ext cx="5762625" cy="808038"/>
          </a:xfrm>
        </p:spPr>
        <p:txBody>
          <a:bodyPr/>
          <a:lstStyle/>
          <a:p>
            <a:pPr algn="ctr"/>
            <a:r>
              <a:rPr lang="en-US" altLang="en-US" dirty="0" smtClean="0"/>
              <a:t>Notification of Generation Error</a:t>
            </a:r>
            <a:endParaRPr lang="en-US" altLang="en-US" dirty="0"/>
          </a:p>
        </p:txBody>
      </p:sp>
      <p:sp>
        <p:nvSpPr>
          <p:cNvPr id="6" name="Rectangle 3"/>
          <p:cNvSpPr txBox="1">
            <a:spLocks noChangeArrowheads="1"/>
          </p:cNvSpPr>
          <p:nvPr/>
        </p:nvSpPr>
        <p:spPr bwMode="auto">
          <a:xfrm>
            <a:off x="533400" y="1746101"/>
            <a:ext cx="8001000" cy="239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lvl="0">
              <a:buFont typeface="Wingdings" panose="05000000000000000000" pitchFamily="2" charset="2"/>
              <a:buChar char="Ø"/>
            </a:pPr>
            <a:r>
              <a:rPr lang="en-US" sz="1600" dirty="0" smtClean="0"/>
              <a:t>Error Log service: </a:t>
            </a:r>
            <a:r>
              <a:rPr lang="en-US" sz="1600" dirty="0" err="1"/>
              <a:t>AuditlogService</a:t>
            </a:r>
            <a:endParaRPr lang="en-US" sz="1600" dirty="0" smtClean="0"/>
          </a:p>
          <a:p>
            <a:pPr lvl="0">
              <a:buFont typeface="Wingdings" panose="05000000000000000000" pitchFamily="2" charset="2"/>
              <a:buChar char="Ø"/>
            </a:pPr>
            <a:r>
              <a:rPr lang="en-US" sz="1600" dirty="0" smtClean="0"/>
              <a:t>Error log record table: BATDTLLOG</a:t>
            </a:r>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smtClean="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smtClean="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smtClean="0"/>
          </a:p>
          <a:p>
            <a:pPr lvl="0">
              <a:buFont typeface="Wingdings" panose="05000000000000000000" pitchFamily="2" charset="2"/>
              <a:buChar char="Ø"/>
            </a:pPr>
            <a:endParaRPr lang="en-US" sz="1600" dirty="0"/>
          </a:p>
          <a:p>
            <a:pPr lvl="0">
              <a:buFont typeface="Wingdings" panose="05000000000000000000" pitchFamily="2" charset="2"/>
              <a:buChar char="Ø"/>
            </a:pPr>
            <a:r>
              <a:rPr lang="en-US" sz="1600" dirty="0" smtClean="0"/>
              <a:t>RCS has an </a:t>
            </a:r>
            <a:r>
              <a:rPr lang="en-US" sz="1600" dirty="0"/>
              <a:t>email notification </a:t>
            </a:r>
            <a:r>
              <a:rPr lang="en-US" sz="1600" dirty="0" smtClean="0"/>
              <a:t>batch which is used to gather these error log and send them to corresponding user by email</a:t>
            </a:r>
          </a:p>
        </p:txBody>
      </p:sp>
      <p:pic>
        <p:nvPicPr>
          <p:cNvPr id="7" name="Picture 6"/>
          <p:cNvPicPr>
            <a:picLocks noChangeAspect="1"/>
          </p:cNvPicPr>
          <p:nvPr/>
        </p:nvPicPr>
        <p:blipFill>
          <a:blip r:embed="rId2"/>
          <a:stretch>
            <a:fillRect/>
          </a:stretch>
        </p:blipFill>
        <p:spPr>
          <a:xfrm>
            <a:off x="676275" y="2871787"/>
            <a:ext cx="7791450" cy="1114425"/>
          </a:xfrm>
          <a:prstGeom prst="rect">
            <a:avLst/>
          </a:prstGeom>
        </p:spPr>
      </p:pic>
    </p:spTree>
    <p:extLst>
      <p:ext uri="{BB962C8B-B14F-4D97-AF65-F5344CB8AC3E}">
        <p14:creationId xmlns:p14="http://schemas.microsoft.com/office/powerpoint/2010/main" val="2776872361"/>
      </p:ext>
    </p:extLst>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36</a:t>
            </a:fld>
            <a:endParaRPr lang="en-GB" altLang="en-US" sz="1000">
              <a:solidFill>
                <a:srgbClr val="000000"/>
              </a:solidFill>
            </a:endParaRPr>
          </a:p>
        </p:txBody>
      </p:sp>
      <p:sp>
        <p:nvSpPr>
          <p:cNvPr id="6" name="Rectangle 2"/>
          <p:cNvSpPr>
            <a:spLocks noGrp="1" noChangeArrowheads="1"/>
          </p:cNvSpPr>
          <p:nvPr>
            <p:ph type="title"/>
          </p:nvPr>
        </p:nvSpPr>
        <p:spPr>
          <a:xfrm>
            <a:off x="1676400" y="457200"/>
            <a:ext cx="5762625" cy="808038"/>
          </a:xfrm>
        </p:spPr>
        <p:txBody>
          <a:bodyPr/>
          <a:lstStyle/>
          <a:p>
            <a:pPr algn="ctr"/>
            <a:r>
              <a:rPr lang="en-US" altLang="en-US" dirty="0"/>
              <a:t>Housekeeping</a:t>
            </a:r>
          </a:p>
        </p:txBody>
      </p:sp>
      <p:sp>
        <p:nvSpPr>
          <p:cNvPr id="8" name="TextBox 7"/>
          <p:cNvSpPr txBox="1">
            <a:spLocks noChangeArrowheads="1"/>
          </p:cNvSpPr>
          <p:nvPr/>
        </p:nvSpPr>
        <p:spPr bwMode="auto">
          <a:xfrm>
            <a:off x="685800" y="1657350"/>
            <a:ext cx="77724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lvl="0">
              <a:buFont typeface="Wingdings" panose="05000000000000000000" pitchFamily="2" charset="2"/>
              <a:buChar char="Ø"/>
            </a:pPr>
            <a:r>
              <a:rPr lang="en-US" sz="1600" dirty="0"/>
              <a:t>Batch: PURGE_LETTER – </a:t>
            </a:r>
            <a:r>
              <a:rPr lang="en-US" sz="1600" dirty="0" err="1"/>
              <a:t>DailyPurgeLetterBatchJobService</a:t>
            </a:r>
            <a:endParaRPr lang="en-US" sz="1600" dirty="0"/>
          </a:p>
          <a:p>
            <a:pPr lvl="0">
              <a:buFont typeface="Wingdings" panose="05000000000000000000" pitchFamily="2" charset="2"/>
              <a:buChar char="Ø"/>
            </a:pPr>
            <a:r>
              <a:rPr lang="en-US" sz="1600" dirty="0"/>
              <a:t>Files extension: PDF, TXT</a:t>
            </a:r>
          </a:p>
          <a:p>
            <a:pPr lvl="0">
              <a:buFont typeface="Wingdings" panose="05000000000000000000" pitchFamily="2" charset="2"/>
              <a:buChar char="Ø"/>
            </a:pPr>
            <a:r>
              <a:rPr lang="en-US" sz="1600" dirty="0" err="1"/>
              <a:t>purgeLetter.properties</a:t>
            </a:r>
            <a:endParaRPr lang="en-US" sz="1600" dirty="0"/>
          </a:p>
          <a:p>
            <a:pPr lvl="1">
              <a:buFont typeface="Wingdings" panose="05000000000000000000" pitchFamily="2" charset="2"/>
              <a:buChar char="Ø"/>
            </a:pPr>
            <a:r>
              <a:rPr lang="en-US" sz="1600" dirty="0" err="1"/>
              <a:t>server.foldernames</a:t>
            </a:r>
            <a:r>
              <a:rPr lang="en-US" sz="1600" dirty="0"/>
              <a:t>=HAS;NONHAS;GL</a:t>
            </a:r>
          </a:p>
          <a:p>
            <a:pPr lvl="1">
              <a:buFont typeface="Wingdings" panose="05000000000000000000" pitchFamily="2" charset="2"/>
              <a:buChar char="Ø"/>
            </a:pPr>
            <a:r>
              <a:rPr lang="en-US" sz="1600" dirty="0" err="1"/>
              <a:t>purge.days</a:t>
            </a:r>
            <a:r>
              <a:rPr lang="en-US" sz="1600" dirty="0"/>
              <a:t>=10;7;10</a:t>
            </a:r>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p:txBody>
      </p:sp>
      <p:graphicFrame>
        <p:nvGraphicFramePr>
          <p:cNvPr id="3" name="Table 2"/>
          <p:cNvGraphicFramePr>
            <a:graphicFrameLocks noGrp="1"/>
          </p:cNvGraphicFramePr>
          <p:nvPr>
            <p:extLst>
              <p:ext uri="{D42A27DB-BD31-4B8C-83A1-F6EECF244321}">
                <p14:modId xmlns:p14="http://schemas.microsoft.com/office/powerpoint/2010/main" val="97137459"/>
              </p:ext>
            </p:extLst>
          </p:nvPr>
        </p:nvGraphicFramePr>
        <p:xfrm>
          <a:off x="718751" y="3429000"/>
          <a:ext cx="7129848" cy="1478280"/>
        </p:xfrm>
        <a:graphic>
          <a:graphicData uri="http://schemas.openxmlformats.org/drawingml/2006/table">
            <a:tbl>
              <a:tblPr firstRow="1" bandRow="1">
                <a:tableStyleId>{5C22544A-7EE6-4342-B048-85BDC9FD1C3A}</a:tableStyleId>
              </a:tblPr>
              <a:tblGrid>
                <a:gridCol w="2024449">
                  <a:extLst>
                    <a:ext uri="{9D8B030D-6E8A-4147-A177-3AD203B41FA5}">
                      <a16:colId xmlns="" xmlns:a16="http://schemas.microsoft.com/office/drawing/2014/main" val="20000"/>
                    </a:ext>
                  </a:extLst>
                </a:gridCol>
                <a:gridCol w="5105399">
                  <a:extLst>
                    <a:ext uri="{9D8B030D-6E8A-4147-A177-3AD203B41FA5}">
                      <a16:colId xmlns="" xmlns:a16="http://schemas.microsoft.com/office/drawing/2014/main" val="20001"/>
                    </a:ext>
                  </a:extLst>
                </a:gridCol>
              </a:tblGrid>
              <a:tr h="0">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claims.home</a:t>
                      </a:r>
                      <a:r>
                        <a:rPr lang="en-US" sz="1200" dirty="0"/>
                        <a:t>/HAS</a:t>
                      </a:r>
                    </a:p>
                  </a:txBody>
                  <a:tcPr/>
                </a:tc>
                <a:tc>
                  <a:txBody>
                    <a:bodyPr/>
                    <a:lstStyle/>
                    <a:p>
                      <a:r>
                        <a:rPr lang="en-US" sz="1200" dirty="0"/>
                        <a:t>Files modified date &lt; system date</a:t>
                      </a:r>
                      <a:r>
                        <a:rPr lang="en-US" sz="1200" baseline="0" dirty="0"/>
                        <a:t> – 10 days</a:t>
                      </a:r>
                      <a:endParaRPr lang="en-US" sz="12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claims.home</a:t>
                      </a:r>
                      <a:r>
                        <a:rPr lang="en-US" sz="1200" dirty="0"/>
                        <a:t>/NONHAS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Files modified date &lt; system date</a:t>
                      </a:r>
                      <a:r>
                        <a:rPr lang="en-US" sz="1200" baseline="0" dirty="0"/>
                        <a:t> – 7 days</a:t>
                      </a:r>
                      <a:endParaRPr lang="en-US" sz="12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claims.home</a:t>
                      </a:r>
                      <a:r>
                        <a:rPr lang="en-US" sz="1200" dirty="0"/>
                        <a:t>/GL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Files modified date &lt; system date</a:t>
                      </a:r>
                      <a:r>
                        <a:rPr lang="en-US" sz="1200" baseline="0" dirty="0"/>
                        <a:t> – 10 days</a:t>
                      </a:r>
                      <a:endParaRPr lang="en-US" sz="1200" dirty="0"/>
                    </a:p>
                  </a:txBody>
                  <a:tcPr/>
                </a:tc>
                <a:extLst>
                  <a:ext uri="{0D108BD9-81ED-4DB2-BD59-A6C34878D82A}">
                    <a16:rowId xmlns="" xmlns:a16="http://schemas.microsoft.com/office/drawing/2014/main" val="10003"/>
                  </a:ext>
                </a:extLst>
              </a:tr>
            </a:tbl>
          </a:graphicData>
        </a:graphic>
      </p:graphicFrame>
      <p:sp>
        <p:nvSpPr>
          <p:cNvPr id="10" name="TextBox 9"/>
          <p:cNvSpPr txBox="1">
            <a:spLocks noChangeArrowheads="1"/>
          </p:cNvSpPr>
          <p:nvPr/>
        </p:nvSpPr>
        <p:spPr bwMode="auto">
          <a:xfrm>
            <a:off x="685800" y="5124292"/>
            <a:ext cx="7162799"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lvl="0">
              <a:buFont typeface="Wingdings" panose="05000000000000000000" pitchFamily="2" charset="2"/>
              <a:buChar char="Ø"/>
            </a:pPr>
            <a:r>
              <a:rPr lang="en-US" sz="1600" dirty="0"/>
              <a:t>Currently this batch is not working due to PAMBPROD-356 and PAMBPROD-1141</a:t>
            </a:r>
          </a:p>
          <a:p>
            <a:pPr lvl="0">
              <a:buFont typeface="Wingdings" panose="05000000000000000000" pitchFamily="2" charset="2"/>
              <a:buChar char="Ø"/>
            </a:pPr>
            <a:endParaRPr lang="en-US" sz="1600" dirty="0"/>
          </a:p>
          <a:p>
            <a:pPr lvl="0">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a:p>
            <a:pPr lvl="1">
              <a:buFont typeface="Wingdings" panose="05000000000000000000" pitchFamily="2" charset="2"/>
              <a:buChar char="Ø"/>
            </a:pPr>
            <a:endParaRPr lang="en-US" sz="1600" dirty="0"/>
          </a:p>
        </p:txBody>
      </p:sp>
      <p:graphicFrame>
        <p:nvGraphicFramePr>
          <p:cNvPr id="11" name="Object 10"/>
          <p:cNvGraphicFramePr>
            <a:graphicFrameLocks noChangeAspect="1"/>
          </p:cNvGraphicFramePr>
          <p:nvPr>
            <p:extLst>
              <p:ext uri="{D42A27DB-BD31-4B8C-83A1-F6EECF244321}">
                <p14:modId xmlns:p14="http://schemas.microsoft.com/office/powerpoint/2010/main" val="3975865777"/>
              </p:ext>
            </p:extLst>
          </p:nvPr>
        </p:nvGraphicFramePr>
        <p:xfrm>
          <a:off x="2438400" y="5605119"/>
          <a:ext cx="914400" cy="771525"/>
        </p:xfrm>
        <a:graphic>
          <a:graphicData uri="http://schemas.openxmlformats.org/presentationml/2006/ole">
            <mc:AlternateContent xmlns:mc="http://schemas.openxmlformats.org/markup-compatibility/2006">
              <mc:Choice xmlns:v="urn:schemas-microsoft-com:vml" Requires="v">
                <p:oleObj spid="_x0000_s57475"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2438400" y="560511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791445066"/>
      </p:ext>
    </p:extLst>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37</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US" altLang="zh-CN" dirty="0">
                <a:ea typeface="宋体" pitchFamily="2" charset="-122"/>
              </a:rPr>
              <a:t>Letter Standard</a:t>
            </a:r>
            <a:endParaRPr lang="en-US" altLang="en-US" dirty="0"/>
          </a:p>
        </p:txBody>
      </p:sp>
      <p:sp>
        <p:nvSpPr>
          <p:cNvPr id="12" name="Rectangle 11"/>
          <p:cNvSpPr/>
          <p:nvPr/>
        </p:nvSpPr>
        <p:spPr>
          <a:xfrm>
            <a:off x="609600" y="1720840"/>
            <a:ext cx="6248400" cy="2308324"/>
          </a:xfrm>
          <a:prstGeom prst="rect">
            <a:avLst/>
          </a:prstGeom>
        </p:spPr>
        <p:txBody>
          <a:bodyPr wrap="square">
            <a:spAutoFit/>
          </a:bodyPr>
          <a:lstStyle/>
          <a:p>
            <a:pPr marL="285750" indent="-285750">
              <a:buFont typeface="Wingdings" panose="05000000000000000000" pitchFamily="2" charset="2"/>
              <a:buChar char="Ø"/>
              <a:defRPr/>
            </a:pPr>
            <a:r>
              <a:rPr lang="en-GB" b="1" dirty="0"/>
              <a:t>Font and Paragraph Formatting</a:t>
            </a:r>
            <a:endParaRPr lang="en-US" b="1" dirty="0"/>
          </a:p>
          <a:p>
            <a:pPr marL="285750" indent="-285750">
              <a:buFont typeface="Wingdings" panose="05000000000000000000" pitchFamily="2" charset="2"/>
              <a:buChar char="Ø"/>
              <a:defRPr/>
            </a:pPr>
            <a:r>
              <a:rPr lang="en-GB" b="1" dirty="0"/>
              <a:t>Letter DOC ID</a:t>
            </a:r>
            <a:endParaRPr lang="en-US" b="1" dirty="0"/>
          </a:p>
          <a:p>
            <a:pPr marL="285750" indent="-285750">
              <a:buFont typeface="Wingdings" panose="05000000000000000000" pitchFamily="2" charset="2"/>
              <a:buChar char="Ø"/>
              <a:defRPr/>
            </a:pPr>
            <a:r>
              <a:rPr lang="en-GB" b="1" dirty="0"/>
              <a:t>Classification of Letter</a:t>
            </a:r>
            <a:endParaRPr lang="en-US" b="1" dirty="0"/>
          </a:p>
          <a:p>
            <a:pPr marL="285750" indent="-285750">
              <a:buFont typeface="Wingdings" panose="05000000000000000000" pitchFamily="2" charset="2"/>
              <a:buChar char="Ø"/>
              <a:defRPr/>
            </a:pPr>
            <a:r>
              <a:rPr lang="en-GB" b="1" dirty="0"/>
              <a:t>Letterhead Usable Area</a:t>
            </a:r>
            <a:endParaRPr lang="en-US" b="1" dirty="0"/>
          </a:p>
          <a:p>
            <a:pPr marL="285750" indent="-285750">
              <a:buFont typeface="Wingdings" panose="05000000000000000000" pitchFamily="2" charset="2"/>
              <a:buChar char="Ø"/>
              <a:defRPr/>
            </a:pPr>
            <a:r>
              <a:rPr lang="en-GB" b="1" dirty="0"/>
              <a:t>Envelop Window Clearance</a:t>
            </a:r>
            <a:endParaRPr lang="en-US" b="1" dirty="0"/>
          </a:p>
          <a:p>
            <a:pPr marL="285750" indent="-285750">
              <a:buFont typeface="Wingdings" panose="05000000000000000000" pitchFamily="2" charset="2"/>
              <a:buChar char="Ø"/>
              <a:defRPr/>
            </a:pPr>
            <a:r>
              <a:rPr lang="en-GB" b="1" dirty="0"/>
              <a:t>FAXCORE</a:t>
            </a:r>
            <a:endParaRPr lang="en-US" b="1" dirty="0"/>
          </a:p>
          <a:p>
            <a:pPr marL="285750" indent="-285750">
              <a:buFont typeface="Wingdings" panose="05000000000000000000" pitchFamily="2" charset="2"/>
              <a:buChar char="Ø"/>
              <a:defRPr/>
            </a:pPr>
            <a:r>
              <a:rPr lang="en-GB" b="1" dirty="0"/>
              <a:t>Carbon Copy section (Agent)</a:t>
            </a:r>
            <a:endParaRPr lang="en-US" b="1" dirty="0"/>
          </a:p>
          <a:p>
            <a:pPr marL="285750" indent="-285750">
              <a:buFont typeface="Wingdings" panose="05000000000000000000" pitchFamily="2" charset="2"/>
              <a:buChar char="Ø"/>
              <a:defRPr/>
            </a:pPr>
            <a:r>
              <a:rPr lang="en-GB" b="1" dirty="0"/>
              <a:t>HAS Letter Special Standard</a:t>
            </a:r>
            <a:endParaRPr lang="en-US" altLang="zh-CN" b="1" dirty="0">
              <a:ea typeface="宋体" pitchFamily="2" charset="-122"/>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751439647"/>
              </p:ext>
            </p:extLst>
          </p:nvPr>
        </p:nvGraphicFramePr>
        <p:xfrm>
          <a:off x="1828800" y="5105400"/>
          <a:ext cx="914400" cy="771525"/>
        </p:xfrm>
        <a:graphic>
          <a:graphicData uri="http://schemas.openxmlformats.org/presentationml/2006/ole">
            <mc:AlternateContent xmlns:mc="http://schemas.openxmlformats.org/markup-compatibility/2006">
              <mc:Choice xmlns:v="urn:schemas-microsoft-com:vml" Requires="v">
                <p:oleObj spid="_x0000_s58591" name="Acrobat Document" showAsIcon="1" r:id="rId4" imgW="914400" imgH="771480" progId="AcroExch.Document.11">
                  <p:embed/>
                </p:oleObj>
              </mc:Choice>
              <mc:Fallback>
                <p:oleObj name="Acrobat Document" showAsIcon="1" r:id="rId4" imgW="914400" imgH="771480" progId="AcroExch.Document.11">
                  <p:embed/>
                  <p:pic>
                    <p:nvPicPr>
                      <p:cNvPr id="0" name=""/>
                      <p:cNvPicPr/>
                      <p:nvPr/>
                    </p:nvPicPr>
                    <p:blipFill>
                      <a:blip r:embed="rId5"/>
                      <a:stretch>
                        <a:fillRect/>
                      </a:stretch>
                    </p:blipFill>
                    <p:spPr>
                      <a:xfrm>
                        <a:off x="1828800" y="5105400"/>
                        <a:ext cx="914400" cy="77152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359988380"/>
              </p:ext>
            </p:extLst>
          </p:nvPr>
        </p:nvGraphicFramePr>
        <p:xfrm>
          <a:off x="3048000" y="5134232"/>
          <a:ext cx="914400" cy="771525"/>
        </p:xfrm>
        <a:graphic>
          <a:graphicData uri="http://schemas.openxmlformats.org/presentationml/2006/ole">
            <mc:AlternateContent xmlns:mc="http://schemas.openxmlformats.org/markup-compatibility/2006">
              <mc:Choice xmlns:v="urn:schemas-microsoft-com:vml" Requires="v">
                <p:oleObj spid="_x0000_s58592" name="Packager Shell Object" showAsIcon="1" r:id="rId6" imgW="914400" imgH="771480" progId="Package">
                  <p:embed/>
                </p:oleObj>
              </mc:Choice>
              <mc:Fallback>
                <p:oleObj name="Packager Shell Object" showAsIcon="1" r:id="rId6" imgW="914400" imgH="771480" progId="Package">
                  <p:embed/>
                  <p:pic>
                    <p:nvPicPr>
                      <p:cNvPr id="0" name=""/>
                      <p:cNvPicPr/>
                      <p:nvPr/>
                    </p:nvPicPr>
                    <p:blipFill>
                      <a:blip r:embed="rId7"/>
                      <a:stretch>
                        <a:fillRect/>
                      </a:stretch>
                    </p:blipFill>
                    <p:spPr>
                      <a:xfrm>
                        <a:off x="3048000" y="5134232"/>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612699214"/>
      </p:ext>
    </p:extLst>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38</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Font and Paragraph Formatting</a:t>
            </a:r>
            <a:endParaRPr lang="en-US" altLang="en-US" dirty="0"/>
          </a:p>
        </p:txBody>
      </p:sp>
      <p:sp>
        <p:nvSpPr>
          <p:cNvPr id="3" name="Rectangle 2"/>
          <p:cNvSpPr/>
          <p:nvPr/>
        </p:nvSpPr>
        <p:spPr>
          <a:xfrm>
            <a:off x="609600" y="1752600"/>
            <a:ext cx="7239000" cy="523220"/>
          </a:xfrm>
          <a:prstGeom prst="rect">
            <a:avLst/>
          </a:prstGeom>
        </p:spPr>
        <p:txBody>
          <a:bodyPr>
            <a:spAutoFit/>
          </a:bodyPr>
          <a:lstStyle/>
          <a:p>
            <a:pPr>
              <a:defRPr/>
            </a:pPr>
            <a:r>
              <a:rPr lang="en-GB" sz="1400" dirty="0"/>
              <a:t>The following table list the font and spacing that is to be applied to as the default letter formatting:</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4205322193"/>
              </p:ext>
            </p:extLst>
          </p:nvPr>
        </p:nvGraphicFramePr>
        <p:xfrm>
          <a:off x="762000" y="2575286"/>
          <a:ext cx="6325870" cy="1563116"/>
        </p:xfrm>
        <a:graphic>
          <a:graphicData uri="http://schemas.openxmlformats.org/drawingml/2006/table">
            <a:tbl>
              <a:tblPr firstRow="1" firstCol="1" bandRow="1">
                <a:tableStyleId>{5C22544A-7EE6-4342-B048-85BDC9FD1C3A}</a:tableStyleId>
              </a:tblPr>
              <a:tblGrid>
                <a:gridCol w="3071495">
                  <a:extLst>
                    <a:ext uri="{9D8B030D-6E8A-4147-A177-3AD203B41FA5}">
                      <a16:colId xmlns="" xmlns:a16="http://schemas.microsoft.com/office/drawing/2014/main" val="20000"/>
                    </a:ext>
                  </a:extLst>
                </a:gridCol>
                <a:gridCol w="3254375">
                  <a:extLst>
                    <a:ext uri="{9D8B030D-6E8A-4147-A177-3AD203B41FA5}">
                      <a16:colId xmlns="" xmlns:a16="http://schemas.microsoft.com/office/drawing/2014/main" val="20001"/>
                    </a:ext>
                  </a:extLst>
                </a:gridCol>
              </a:tblGrid>
              <a:tr h="0">
                <a:tc>
                  <a:txBody>
                    <a:bodyPr/>
                    <a:lstStyle/>
                    <a:p>
                      <a:pPr marL="0" marR="0">
                        <a:lnSpc>
                          <a:spcPct val="115000"/>
                        </a:lnSpc>
                        <a:spcBef>
                          <a:spcPts val="400"/>
                        </a:spcBef>
                        <a:spcAft>
                          <a:spcPts val="400"/>
                        </a:spcAft>
                      </a:pPr>
                      <a:r>
                        <a:rPr lang="en-GB" sz="1100" dirty="0">
                          <a:effectLst/>
                        </a:rPr>
                        <a:t>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PAMB</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nSpc>
                          <a:spcPct val="115000"/>
                        </a:lnSpc>
                        <a:spcBef>
                          <a:spcPts val="400"/>
                        </a:spcBef>
                        <a:spcAft>
                          <a:spcPts val="400"/>
                        </a:spcAft>
                      </a:pPr>
                      <a:r>
                        <a:rPr lang="en-GB" sz="1100">
                          <a:effectLst/>
                        </a:rPr>
                        <a:t>Font Type: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Arial Regular</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nSpc>
                          <a:spcPct val="115000"/>
                        </a:lnSpc>
                        <a:spcBef>
                          <a:spcPts val="400"/>
                        </a:spcBef>
                        <a:spcAft>
                          <a:spcPts val="400"/>
                        </a:spcAft>
                      </a:pPr>
                      <a:r>
                        <a:rPr lang="en-GB" sz="1100" dirty="0">
                          <a:effectLst/>
                        </a:rPr>
                        <a:t>Font Size:</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10pt</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nSpc>
                          <a:spcPct val="115000"/>
                        </a:lnSpc>
                        <a:spcBef>
                          <a:spcPts val="400"/>
                        </a:spcBef>
                        <a:spcAft>
                          <a:spcPts val="400"/>
                        </a:spcAft>
                      </a:pPr>
                      <a:r>
                        <a:rPr lang="en-GB" sz="1100">
                          <a:effectLst/>
                        </a:rPr>
                        <a:t>Paragraph Spacing:</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1 line</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nSpc>
                          <a:spcPct val="115000"/>
                        </a:lnSpc>
                        <a:spcBef>
                          <a:spcPts val="400"/>
                        </a:spcBef>
                        <a:spcAft>
                          <a:spcPts val="400"/>
                        </a:spcAft>
                      </a:pPr>
                      <a:r>
                        <a:rPr lang="en-GB" sz="1100">
                          <a:effectLst/>
                        </a:rPr>
                        <a:t>DOC ID Font Type and Size: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Courier New; font size - 14pt</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r h="0">
                <a:tc>
                  <a:txBody>
                    <a:bodyPr/>
                    <a:lstStyle/>
                    <a:p>
                      <a:pPr marL="0" marR="0">
                        <a:lnSpc>
                          <a:spcPct val="115000"/>
                        </a:lnSpc>
                        <a:spcBef>
                          <a:spcPts val="400"/>
                        </a:spcBef>
                        <a:spcAft>
                          <a:spcPts val="400"/>
                        </a:spcAft>
                      </a:pPr>
                      <a:r>
                        <a:rPr lang="en-GB" sz="1100">
                          <a:effectLst/>
                        </a:rPr>
                        <a:t>DOC ID Box Size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000" dirty="0">
                          <a:effectLst/>
                        </a:rPr>
                        <a:t>15mm x 40mm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5"/>
                  </a:ext>
                </a:extLst>
              </a:tr>
              <a:tr h="406400">
                <a:tc>
                  <a:txBody>
                    <a:bodyPr/>
                    <a:lstStyle/>
                    <a:p>
                      <a:pPr marL="0" marR="0">
                        <a:lnSpc>
                          <a:spcPct val="115000"/>
                        </a:lnSpc>
                        <a:spcBef>
                          <a:spcPts val="400"/>
                        </a:spcBef>
                        <a:spcAft>
                          <a:spcPts val="400"/>
                        </a:spcAft>
                      </a:pPr>
                      <a:r>
                        <a:rPr lang="en-GB" sz="1100" dirty="0">
                          <a:effectLst/>
                        </a:rPr>
                        <a:t>Spacing after colon (where claim no, policy no is)</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000" dirty="0">
                          <a:effectLst/>
                        </a:rPr>
                        <a:t>9mm</a:t>
                      </a:r>
                      <a:r>
                        <a:rPr lang="en-GB" sz="800" dirty="0">
                          <a:effectLst/>
                        </a:rPr>
                        <a:t>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1013605469"/>
      </p:ext>
    </p:extLst>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39</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Letter DOC ID</a:t>
            </a:r>
            <a:endParaRPr lang="en-US" altLang="en-US" dirty="0"/>
          </a:p>
        </p:txBody>
      </p:sp>
      <p:sp>
        <p:nvSpPr>
          <p:cNvPr id="3" name="Rectangle 2"/>
          <p:cNvSpPr/>
          <p:nvPr/>
        </p:nvSpPr>
        <p:spPr>
          <a:xfrm>
            <a:off x="609600" y="1752600"/>
            <a:ext cx="7239000" cy="738664"/>
          </a:xfrm>
          <a:prstGeom prst="rect">
            <a:avLst/>
          </a:prstGeom>
        </p:spPr>
        <p:txBody>
          <a:bodyPr>
            <a:spAutoFit/>
          </a:bodyPr>
          <a:lstStyle/>
          <a:p>
            <a:pPr>
              <a:defRPr/>
            </a:pPr>
            <a:r>
              <a:rPr lang="en-US" sz="1400" dirty="0"/>
              <a:t>All letters generated by RCS should include the DOC ID numbering in the letter. RCS will need to print the DOC ID on all letters.</a:t>
            </a:r>
          </a:p>
          <a:p>
            <a:r>
              <a:rPr lang="en-GB" sz="1400" dirty="0"/>
              <a:t>For letters that send out via FAXCORE, DOC ID will be printed on every page.</a:t>
            </a:r>
            <a:endParaRPr lang="en-US" sz="1400" dirty="0"/>
          </a:p>
        </p:txBody>
      </p:sp>
    </p:spTree>
    <p:extLst>
      <p:ext uri="{BB962C8B-B14F-4D97-AF65-F5344CB8AC3E}">
        <p14:creationId xmlns:p14="http://schemas.microsoft.com/office/powerpoint/2010/main" val="3943952893"/>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Letter Stage Distribution</a:t>
            </a:r>
          </a:p>
        </p:txBody>
      </p:sp>
      <p:sp>
        <p:nvSpPr>
          <p:cNvPr id="5" name="Text Placeholder 4"/>
          <p:cNvSpPr txBox="1">
            <a:spLocks/>
          </p:cNvSpPr>
          <p:nvPr/>
        </p:nvSpPr>
        <p:spPr>
          <a:xfrm>
            <a:off x="285482" y="1438802"/>
            <a:ext cx="8312727" cy="399651"/>
          </a:xfrm>
          <a:prstGeom prst="rect">
            <a:avLst/>
          </a:prstGeom>
        </p:spPr>
        <p:txBody>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indent="0">
              <a:buNone/>
            </a:pPr>
            <a:r>
              <a:rPr lang="en-US" sz="1200" kern="0" dirty="0"/>
              <a:t>Letters in below diagram can be generated in corresponding stage and after. E.g. Worksheet can be generated  in approval stage.</a:t>
            </a:r>
          </a:p>
        </p:txBody>
      </p:sp>
      <p:sp>
        <p:nvSpPr>
          <p:cNvPr id="3" name="Rectangle 1"/>
          <p:cNvSpPr>
            <a:spLocks noChangeArrowheads="1"/>
          </p:cNvSpPr>
          <p:nvPr/>
        </p:nvSpPr>
        <p:spPr bwMode="auto">
          <a:xfrm>
            <a:off x="6992149" y="2050117"/>
            <a:ext cx="2052061" cy="4343400"/>
          </a:xfrm>
          <a:prstGeom prst="rect">
            <a:avLst/>
          </a:prstGeom>
          <a:gradFill rotWithShape="1">
            <a:gsLst>
              <a:gs pos="0">
                <a:srgbClr val="81B861"/>
              </a:gs>
              <a:gs pos="50000">
                <a:srgbClr val="6FB242"/>
              </a:gs>
              <a:gs pos="100000">
                <a:srgbClr val="61A235"/>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HAS Letter to Policyholder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Death</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CC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TPD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Minor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Minor (</a:t>
            </a:r>
            <a:r>
              <a:rPr kumimoji="0" lang="en-US" altLang="en-US" sz="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PRUMyChild</a:t>
            </a: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Minor (</a:t>
            </a:r>
            <a:r>
              <a:rPr kumimoji="0" lang="en-US" altLang="en-US" sz="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PRULady</a:t>
            </a: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Minor (S&amp;N)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Payment Letter - Minor (Accident)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Admission of Waiver/</a:t>
            </a:r>
            <a:r>
              <a:rPr kumimoji="0" lang="en-US" altLang="en-US" sz="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Payor</a:t>
            </a: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letter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Repudiation Letter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Instalment Benefit Payment Letter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Instalment Benefit Requirement Letter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Compassionate Allowance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Refund of Premium Letter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Letter-Receipt, Discharge and Indemnity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CC Payment </a:t>
            </a:r>
            <a:r>
              <a:rPr kumimoji="0" lang="en-US" altLang="en-US" sz="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Ltr</a:t>
            </a: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(Waive of co-ins for PME)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Crisis Cover Plus (Parent) payment letter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PME Co-ins Waiver (No Payout) </a:t>
            </a:r>
            <a:r>
              <a:rPr kumimoji="0" lang="en-US" altLang="en-US" sz="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Ltr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PRUlife</a:t>
            </a: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income payment letter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Serious Illness Claim Payment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Special Ben Payment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TPD Payment </a:t>
            </a:r>
            <a:r>
              <a:rPr kumimoji="0" lang="en-US" altLang="en-US" sz="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Ltr</a:t>
            </a: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(Waive of co-ins for PME)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Payment Letter to Hospital</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OPCK Limit Exhaustion Letter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38"/>
          <p:cNvSpPr>
            <a:spLocks noChangeArrowheads="1"/>
          </p:cNvSpPr>
          <p:nvPr/>
        </p:nvSpPr>
        <p:spPr bwMode="auto">
          <a:xfrm>
            <a:off x="4012634" y="2050117"/>
            <a:ext cx="1457325" cy="4352460"/>
          </a:xfrm>
          <a:prstGeom prst="rect">
            <a:avLst/>
          </a:prstGeom>
          <a:gradFill rotWithShape="1">
            <a:gsLst>
              <a:gs pos="0">
                <a:srgbClr val="F18C55"/>
              </a:gs>
              <a:gs pos="50000">
                <a:srgbClr val="F67B28"/>
              </a:gs>
              <a:gs pos="100000">
                <a:srgbClr val="E56B17"/>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HAS Worksheet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Re-Insurance Letter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1" name="Rectangle 39"/>
          <p:cNvSpPr>
            <a:spLocks noChangeArrowheads="1"/>
          </p:cNvSpPr>
          <p:nvPr/>
        </p:nvSpPr>
        <p:spPr bwMode="auto">
          <a:xfrm>
            <a:off x="2522691" y="2059177"/>
            <a:ext cx="1457325" cy="4343400"/>
          </a:xfrm>
          <a:prstGeom prst="rect">
            <a:avLst/>
          </a:prstGeom>
          <a:gradFill rotWithShape="1">
            <a:gsLst>
              <a:gs pos="0">
                <a:srgbClr val="71A6DB"/>
              </a:gs>
              <a:gs pos="50000">
                <a:srgbClr val="559BDB"/>
              </a:gs>
              <a:gs pos="100000">
                <a:srgbClr val="438AC9"/>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bmk="OLE_LINK2">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bmk="OLE_LINK2">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bmk="OLE_LINK2">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bmk="OLE_LINK2">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bmk="OLE_LINK2">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2">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a:t>
            </a:r>
            <a:r>
              <a:rPr kumimoji="0" lang="en-US" altLang="en-US" sz="800" b="0" i="0" u="none" strike="noStrike" cap="none" normalizeH="0" baseline="0" dirty="0" bmk="">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AS Undertaking Letter</a:t>
            </a:r>
            <a:endParaRPr kumimoji="0" lang="en-US" altLang="en-US" sz="800" b="0" i="0" u="none" strike="noStrike" cap="none" normalizeH="0" baseline="0" dirty="0" bmk="OLE_LINK2">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HAS Top Up Undertaking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HAS Deferment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Letter of Decline</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Claims Deferment Letter </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Final Reminder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Manual-Close Claim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Auto-Close Claim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Outstanding Requirement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Pre-existing Condition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HAS Outstanding Letter</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Medical Questionnaire</a:t>
            </a:r>
            <a:endParaRPr kumimoji="0" lang="en-US" altLang="en-US" sz="800" b="0" i="0" u="none" strike="noStrike" cap="none" normalizeH="0" baseline="0" dirty="0" bmk="OLE_LINK1">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bmk="OLE_LINK1">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HAS Close Letter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2" name="Rectangle 38"/>
          <p:cNvSpPr>
            <a:spLocks noChangeArrowheads="1"/>
          </p:cNvSpPr>
          <p:nvPr/>
        </p:nvSpPr>
        <p:spPr bwMode="auto">
          <a:xfrm>
            <a:off x="5498534" y="2050117"/>
            <a:ext cx="1457325" cy="4352460"/>
          </a:xfrm>
          <a:prstGeom prst="rect">
            <a:avLst/>
          </a:prstGeom>
          <a:solidFill>
            <a:srgbClr val="FFFF00"/>
          </a:solidFill>
          <a:ln>
            <a:noFill/>
          </a:ln>
          <a:effectLst>
            <a:outerShdw dist="19050" dir="5400000" algn="ctr" rotWithShape="0">
              <a:srgbClr val="000000">
                <a:alpha val="62999"/>
              </a:srgbClr>
            </a:outerShdw>
          </a:effectLst>
          <a:extLst/>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FGL</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p:txBody>
      </p:sp>
      <p:grpSp>
        <p:nvGrpSpPr>
          <p:cNvPr id="12" name="Group 11"/>
          <p:cNvGrpSpPr/>
          <p:nvPr/>
        </p:nvGrpSpPr>
        <p:grpSpPr bwMode="auto">
          <a:xfrm>
            <a:off x="28575" y="2172416"/>
            <a:ext cx="8181666" cy="1258361"/>
            <a:chOff x="0" y="1455"/>
            <a:chExt cx="5644" cy="758"/>
          </a:xfrm>
        </p:grpSpPr>
        <p:pic>
          <p:nvPicPr>
            <p:cNvPr id="13"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 y="1455"/>
              <a:ext cx="2895" cy="758"/>
            </a:xfrm>
            <a:prstGeom prst="rect">
              <a:avLst/>
            </a:prstGeom>
            <a:noFill/>
            <a:ln>
              <a:noFill/>
            </a:ln>
            <a:effectLst/>
            <a:extLst>
              <a:ext uri="{909E8E84-426E-40DD-AFC4-6F175D3DCCD1}">
                <a14:hiddenFill xmlns:a14="http://schemas.microsoft.com/office/drawing/2010/main">
                  <a:gradFill rotWithShape="1">
                    <a:gsLst>
                      <a:gs pos="0">
                        <a:srgbClr val="FEBED5">
                          <a:alpha val="75000"/>
                        </a:srgbClr>
                      </a:gs>
                      <a:gs pos="100000">
                        <a:srgbClr val="765863"/>
                      </a:gs>
                    </a:gsLst>
                    <a:lin ang="0" scaled="1"/>
                  </a:gra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127633" dir="342636" algn="ctr" rotWithShape="0">
                      <a:schemeClr val="bg1">
                        <a:alpha val="50000"/>
                      </a:schemeClr>
                    </a:outerShdw>
                  </a:effectLst>
                </a14:hiddenEffects>
              </a:ext>
            </a:extLst>
          </p:spPr>
        </p:pic>
        <p:pic>
          <p:nvPicPr>
            <p:cNvPr id="1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 y="1539"/>
              <a:ext cx="901" cy="554"/>
            </a:xfrm>
            <a:prstGeom prst="rect">
              <a:avLst/>
            </a:prstGeom>
            <a:noFill/>
            <a:ln>
              <a:noFill/>
            </a:ln>
            <a:effectLst/>
            <a:extLst>
              <a:ext uri="{909E8E84-426E-40DD-AFC4-6F175D3DCCD1}">
                <a14:hiddenFill xmlns:a14="http://schemas.microsoft.com/office/drawing/2010/main">
                  <a:gradFill rotWithShape="1">
                    <a:gsLst>
                      <a:gs pos="0">
                        <a:srgbClr val="FEBED5">
                          <a:alpha val="75000"/>
                        </a:srgbClr>
                      </a:gs>
                      <a:gs pos="100000">
                        <a:srgbClr val="765863"/>
                      </a:gs>
                    </a:gsLst>
                    <a:lin ang="0" scaled="1"/>
                  </a:gra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127633" dir="342636" algn="ctr" rotWithShape="0">
                      <a:schemeClr val="bg1">
                        <a:alpha val="50000"/>
                      </a:schemeClr>
                    </a:outerShdw>
                  </a:effectLst>
                </a14:hiddenEffects>
              </a:ext>
            </a:extLst>
          </p:spPr>
        </p:pic>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3" y="1514"/>
              <a:ext cx="901" cy="536"/>
            </a:xfrm>
            <a:prstGeom prst="rect">
              <a:avLst/>
            </a:prstGeom>
            <a:noFill/>
            <a:ln>
              <a:noFill/>
            </a:ln>
            <a:effectLst/>
            <a:extLst>
              <a:ext uri="{909E8E84-426E-40DD-AFC4-6F175D3DCCD1}">
                <a14:hiddenFill xmlns:a14="http://schemas.microsoft.com/office/drawing/2010/main">
                  <a:gradFill rotWithShape="1">
                    <a:gsLst>
                      <a:gs pos="0">
                        <a:srgbClr val="FEBED5">
                          <a:alpha val="75000"/>
                        </a:srgbClr>
                      </a:gs>
                      <a:gs pos="100000">
                        <a:srgbClr val="765863"/>
                      </a:gs>
                    </a:gsLst>
                    <a:lin ang="0" scaled="1"/>
                  </a:gra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127633" dir="342636" algn="ctr" rotWithShape="0">
                      <a:schemeClr val="bg1">
                        <a:alpha val="50000"/>
                      </a:schemeClr>
                    </a:outerShdw>
                  </a:effectLst>
                </a14:hiddenEffects>
              </a:ext>
            </a:extLst>
          </p:spPr>
        </p:pic>
        <p:pic>
          <p:nvPicPr>
            <p:cNvPr id="16"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31"/>
              <a:ext cx="882" cy="501"/>
            </a:xfrm>
            <a:prstGeom prst="rect">
              <a:avLst/>
            </a:prstGeom>
            <a:noFill/>
            <a:ln>
              <a:noFill/>
            </a:ln>
            <a:effectLst/>
            <a:extLst>
              <a:ext uri="{909E8E84-426E-40DD-AFC4-6F175D3DCCD1}">
                <a14:hiddenFill xmlns:a14="http://schemas.microsoft.com/office/drawing/2010/main">
                  <a:gradFill rotWithShape="1">
                    <a:gsLst>
                      <a:gs pos="0">
                        <a:srgbClr val="FEBED5">
                          <a:alpha val="75000"/>
                        </a:srgbClr>
                      </a:gs>
                      <a:gs pos="100000">
                        <a:srgbClr val="765863"/>
                      </a:gs>
                    </a:gsLst>
                    <a:lin ang="0" scaled="1"/>
                  </a:gra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127633" dir="342636" algn="ctr" rotWithShape="0">
                      <a:schemeClr val="bg1">
                        <a:alpha val="50000"/>
                      </a:schemeClr>
                    </a:outerShdw>
                  </a:effectLst>
                </a14:hiddenEffects>
              </a:ext>
            </a:extLst>
          </p:spPr>
        </p:pic>
        <p:pic>
          <p:nvPicPr>
            <p:cNvPr id="1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 y="1543"/>
              <a:ext cx="840" cy="520"/>
            </a:xfrm>
            <a:prstGeom prst="rect">
              <a:avLst/>
            </a:prstGeom>
            <a:noFill/>
            <a:ln>
              <a:noFill/>
            </a:ln>
            <a:effectLst/>
            <a:extLst>
              <a:ext uri="{909E8E84-426E-40DD-AFC4-6F175D3DCCD1}">
                <a14:hiddenFill xmlns:a14="http://schemas.microsoft.com/office/drawing/2010/main">
                  <a:gradFill rotWithShape="1">
                    <a:gsLst>
                      <a:gs pos="0">
                        <a:srgbClr val="FEBED5">
                          <a:alpha val="75000"/>
                        </a:srgbClr>
                      </a:gs>
                      <a:gs pos="100000">
                        <a:srgbClr val="765863"/>
                      </a:gs>
                    </a:gsLst>
                    <a:lin ang="0" scaled="1"/>
                  </a:gra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127633" dir="342636" algn="ctr" rotWithShape="0">
                      <a:schemeClr val="bg1">
                        <a:alpha val="50000"/>
                      </a:schemeClr>
                    </a:outerShdw>
                  </a:effectLst>
                </a14:hiddenEffects>
              </a:ext>
            </a:extLst>
          </p:spPr>
        </p:pic>
        <p:cxnSp>
          <p:nvCxnSpPr>
            <p:cNvPr id="18" name="Line 55"/>
            <p:cNvCxnSpPr/>
            <p:nvPr/>
          </p:nvCxnSpPr>
          <p:spPr bwMode="auto">
            <a:xfrm>
              <a:off x="746" y="1698"/>
              <a:ext cx="24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pic>
          <p:nvPicPr>
            <p:cNvPr id="19" name="Picture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2" y="1542"/>
              <a:ext cx="886" cy="486"/>
            </a:xfrm>
            <a:prstGeom prst="rect">
              <a:avLst/>
            </a:prstGeom>
            <a:noFill/>
            <a:ln>
              <a:noFill/>
            </a:ln>
            <a:effectLst/>
            <a:extLst>
              <a:ext uri="{909E8E84-426E-40DD-AFC4-6F175D3DCCD1}">
                <a14:hiddenFill xmlns:a14="http://schemas.microsoft.com/office/drawing/2010/main">
                  <a:gradFill rotWithShape="1">
                    <a:gsLst>
                      <a:gs pos="0">
                        <a:srgbClr val="FEBED5">
                          <a:alpha val="75000"/>
                        </a:srgbClr>
                      </a:gs>
                      <a:gs pos="100000">
                        <a:srgbClr val="765863"/>
                      </a:gs>
                    </a:gsLst>
                    <a:lin ang="0" scaled="1"/>
                  </a:gra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127633" dir="342636" algn="ctr" rotWithShape="0">
                      <a:schemeClr val="bg1">
                        <a:alpha val="50000"/>
                      </a:schemeClr>
                    </a:outerShdw>
                  </a:effectLst>
                </a14:hiddenEffects>
              </a:ext>
            </a:extLst>
          </p:spPr>
        </p:pic>
        <p:pic>
          <p:nvPicPr>
            <p:cNvPr id="2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1554"/>
              <a:ext cx="894" cy="516"/>
            </a:xfrm>
            <a:prstGeom prst="rect">
              <a:avLst/>
            </a:prstGeom>
            <a:noFill/>
            <a:ln>
              <a:noFill/>
            </a:ln>
            <a:effectLst/>
            <a:extLst>
              <a:ext uri="{909E8E84-426E-40DD-AFC4-6F175D3DCCD1}">
                <a14:hiddenFill xmlns:a14="http://schemas.microsoft.com/office/drawing/2010/main">
                  <a:gradFill rotWithShape="1">
                    <a:gsLst>
                      <a:gs pos="0">
                        <a:srgbClr val="FEBED5">
                          <a:alpha val="75000"/>
                        </a:srgbClr>
                      </a:gs>
                      <a:gs pos="100000">
                        <a:srgbClr val="765863"/>
                      </a:gs>
                    </a:gsLst>
                    <a:lin ang="0" scaled="1"/>
                  </a:gradFill>
                </a14:hiddenFill>
              </a:ext>
              <a:ext uri="{91240B29-F687-4F45-9708-019B960494DF}">
                <a14:hiddenLine xmlns:a14="http://schemas.microsoft.com/office/drawing/2010/main" w="12700" algn="ctr">
                  <a:solidFill>
                    <a:schemeClr val="bg1"/>
                  </a:solidFill>
                  <a:miter lim="800000"/>
                  <a:headEnd/>
                  <a:tailEnd/>
                </a14:hiddenLine>
              </a:ext>
              <a:ext uri="{AF507438-7753-43E0-B8FC-AC1667EBCBE1}">
                <a14:hiddenEffects xmlns:a14="http://schemas.microsoft.com/office/drawing/2010/main">
                  <a:effectLst>
                    <a:outerShdw dist="127633" dir="342636" algn="ctr" rotWithShape="0">
                      <a:schemeClr val="bg1">
                        <a:alpha val="50000"/>
                      </a:schemeClr>
                    </a:outerShdw>
                  </a:effectLst>
                </a14:hiddenEffects>
              </a:ext>
            </a:extLst>
          </p:spPr>
        </p:pic>
        <p:cxnSp>
          <p:nvCxnSpPr>
            <p:cNvPr id="21" name="Line 58"/>
            <p:cNvCxnSpPr/>
            <p:nvPr/>
          </p:nvCxnSpPr>
          <p:spPr bwMode="auto">
            <a:xfrm>
              <a:off x="738" y="1786"/>
              <a:ext cx="240" cy="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22" name="Line 59"/>
            <p:cNvCxnSpPr/>
            <p:nvPr/>
          </p:nvCxnSpPr>
          <p:spPr bwMode="auto">
            <a:xfrm>
              <a:off x="1680" y="1666"/>
              <a:ext cx="24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3" name="Line 60"/>
            <p:cNvCxnSpPr/>
            <p:nvPr/>
          </p:nvCxnSpPr>
          <p:spPr bwMode="auto">
            <a:xfrm>
              <a:off x="1672" y="1754"/>
              <a:ext cx="240" cy="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24" name="Line 61"/>
            <p:cNvCxnSpPr/>
            <p:nvPr/>
          </p:nvCxnSpPr>
          <p:spPr bwMode="auto">
            <a:xfrm>
              <a:off x="2674" y="1664"/>
              <a:ext cx="24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5" name="Line 62"/>
            <p:cNvCxnSpPr/>
            <p:nvPr/>
          </p:nvCxnSpPr>
          <p:spPr bwMode="auto">
            <a:xfrm>
              <a:off x="2666" y="1752"/>
              <a:ext cx="240" cy="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26" name="Line 63"/>
            <p:cNvCxnSpPr/>
            <p:nvPr/>
          </p:nvCxnSpPr>
          <p:spPr bwMode="auto">
            <a:xfrm>
              <a:off x="3616" y="1658"/>
              <a:ext cx="24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7" name="Line 64"/>
            <p:cNvCxnSpPr/>
            <p:nvPr/>
          </p:nvCxnSpPr>
          <p:spPr bwMode="auto">
            <a:xfrm>
              <a:off x="3608" y="1746"/>
              <a:ext cx="240" cy="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cxnSp>
        <p:cxnSp>
          <p:nvCxnSpPr>
            <p:cNvPr id="28" name="Line 65"/>
            <p:cNvCxnSpPr/>
            <p:nvPr/>
          </p:nvCxnSpPr>
          <p:spPr bwMode="auto">
            <a:xfrm>
              <a:off x="4516" y="1658"/>
              <a:ext cx="240"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9" name="Line 66"/>
            <p:cNvCxnSpPr/>
            <p:nvPr/>
          </p:nvCxnSpPr>
          <p:spPr bwMode="auto">
            <a:xfrm>
              <a:off x="4508" y="1746"/>
              <a:ext cx="240" cy="0"/>
            </a:xfrm>
            <a:prstGeom prst="line">
              <a:avLst/>
            </a:prstGeom>
            <a:noFill/>
            <a:ln w="12700">
              <a:solidFill>
                <a:schemeClr val="tx1"/>
              </a:solidFill>
              <a:round/>
              <a:headEnd type="triangle" w="lg" len="lg"/>
              <a:tailEnd type="non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780406785"/>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40</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Classification of Letter</a:t>
            </a:r>
            <a:endParaRPr lang="en-US" altLang="en-US" dirty="0"/>
          </a:p>
        </p:txBody>
      </p:sp>
      <p:sp>
        <p:nvSpPr>
          <p:cNvPr id="3" name="Rectangle 2"/>
          <p:cNvSpPr/>
          <p:nvPr/>
        </p:nvSpPr>
        <p:spPr>
          <a:xfrm>
            <a:off x="609600" y="1752600"/>
            <a:ext cx="7239000" cy="1169551"/>
          </a:xfrm>
          <a:prstGeom prst="rect">
            <a:avLst/>
          </a:prstGeom>
        </p:spPr>
        <p:txBody>
          <a:bodyPr>
            <a:spAutoFit/>
          </a:bodyPr>
          <a:lstStyle/>
          <a:p>
            <a:pPr>
              <a:defRPr/>
            </a:pPr>
            <a:r>
              <a:rPr lang="en-US" sz="1400" dirty="0"/>
              <a:t>All letters generated by RCS should include the document classification at the top of the letter.</a:t>
            </a:r>
          </a:p>
          <a:p>
            <a:pPr marL="285750" indent="-285750">
              <a:buFont typeface="Wingdings" panose="05000000000000000000" pitchFamily="2" charset="2"/>
              <a:buChar char="Ø"/>
              <a:defRPr/>
            </a:pPr>
            <a:r>
              <a:rPr lang="en-US" sz="1400" dirty="0"/>
              <a:t>English version: RESTRICTED (All letters to be UPPERCASE) and aligned to LEFT</a:t>
            </a:r>
          </a:p>
          <a:p>
            <a:pPr marL="285750" indent="-285750">
              <a:buFont typeface="Wingdings" panose="05000000000000000000" pitchFamily="2" charset="2"/>
              <a:buChar char="Ø"/>
              <a:defRPr/>
            </a:pPr>
            <a:r>
              <a:rPr lang="en-US" sz="1400" dirty="0"/>
              <a:t>Malay version: TERHAD (All letters to be UPPERCASE) and aligned to LEFT</a:t>
            </a:r>
          </a:p>
          <a:p>
            <a:pPr>
              <a:defRPr/>
            </a:pPr>
            <a:r>
              <a:rPr lang="en-US" sz="1400" dirty="0"/>
              <a:t>RCS will need to print the classification wording on all letters.</a:t>
            </a:r>
          </a:p>
        </p:txBody>
      </p:sp>
    </p:spTree>
    <p:extLst>
      <p:ext uri="{BB962C8B-B14F-4D97-AF65-F5344CB8AC3E}">
        <p14:creationId xmlns:p14="http://schemas.microsoft.com/office/powerpoint/2010/main" val="3541762942"/>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41</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Letterhead Usable Area</a:t>
            </a:r>
            <a:endParaRPr lang="en-US" altLang="en-US" dirty="0"/>
          </a:p>
        </p:txBody>
      </p:sp>
      <p:pic>
        <p:nvPicPr>
          <p:cNvPr id="2" name="Picture 1"/>
          <p:cNvPicPr>
            <a:picLocks noChangeAspect="1"/>
          </p:cNvPicPr>
          <p:nvPr/>
        </p:nvPicPr>
        <p:blipFill>
          <a:blip r:embed="rId2"/>
          <a:stretch>
            <a:fillRect/>
          </a:stretch>
        </p:blipFill>
        <p:spPr>
          <a:xfrm>
            <a:off x="2528887" y="2428875"/>
            <a:ext cx="4057650" cy="4429125"/>
          </a:xfrm>
          <a:prstGeom prst="rect">
            <a:avLst/>
          </a:prstGeom>
        </p:spPr>
      </p:pic>
      <p:sp>
        <p:nvSpPr>
          <p:cNvPr id="8" name="Rectangle 7"/>
          <p:cNvSpPr/>
          <p:nvPr/>
        </p:nvSpPr>
        <p:spPr>
          <a:xfrm>
            <a:off x="609600" y="1752600"/>
            <a:ext cx="7239000" cy="307777"/>
          </a:xfrm>
          <a:prstGeom prst="rect">
            <a:avLst/>
          </a:prstGeom>
        </p:spPr>
        <p:txBody>
          <a:bodyPr>
            <a:spAutoFit/>
          </a:bodyPr>
          <a:lstStyle/>
          <a:p>
            <a:pPr>
              <a:defRPr/>
            </a:pPr>
            <a:r>
              <a:rPr lang="en-GB" sz="1400" dirty="0"/>
              <a:t>Letter content will be printed within the area marked as “Usable Area”.</a:t>
            </a:r>
            <a:endParaRPr lang="en-US" sz="1400" dirty="0"/>
          </a:p>
        </p:txBody>
      </p:sp>
    </p:spTree>
    <p:extLst>
      <p:ext uri="{BB962C8B-B14F-4D97-AF65-F5344CB8AC3E}">
        <p14:creationId xmlns:p14="http://schemas.microsoft.com/office/powerpoint/2010/main" val="67210780"/>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42</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Letterhead Usable Area</a:t>
            </a:r>
            <a:endParaRPr lang="en-US" altLang="en-US" dirty="0"/>
          </a:p>
        </p:txBody>
      </p:sp>
      <p:sp>
        <p:nvSpPr>
          <p:cNvPr id="8" name="Rectangle 7"/>
          <p:cNvSpPr/>
          <p:nvPr/>
        </p:nvSpPr>
        <p:spPr>
          <a:xfrm>
            <a:off x="609600" y="1752600"/>
            <a:ext cx="7239000" cy="523220"/>
          </a:xfrm>
          <a:prstGeom prst="rect">
            <a:avLst/>
          </a:prstGeom>
        </p:spPr>
        <p:txBody>
          <a:bodyPr>
            <a:spAutoFit/>
          </a:bodyPr>
          <a:lstStyle/>
          <a:p>
            <a:pPr>
              <a:defRPr/>
            </a:pPr>
            <a:r>
              <a:rPr lang="en-GB" sz="1400" dirty="0"/>
              <a:t>The following margin borders are to be left blank. No letter content will be printed within these margins.</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115722856"/>
              </p:ext>
            </p:extLst>
          </p:nvPr>
        </p:nvGraphicFramePr>
        <p:xfrm>
          <a:off x="2286000" y="2971800"/>
          <a:ext cx="3886200" cy="1911289"/>
        </p:xfrm>
        <a:graphic>
          <a:graphicData uri="http://schemas.openxmlformats.org/drawingml/2006/table">
            <a:tbl>
              <a:tblPr firstRow="1" firstCol="1" bandRow="1">
                <a:tableStyleId>{5C22544A-7EE6-4342-B048-85BDC9FD1C3A}</a:tableStyleId>
              </a:tblPr>
              <a:tblGrid>
                <a:gridCol w="2133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331597">
                <a:tc>
                  <a:txBody>
                    <a:bodyPr/>
                    <a:lstStyle/>
                    <a:p>
                      <a:pPr marL="0" marR="0">
                        <a:lnSpc>
                          <a:spcPct val="115000"/>
                        </a:lnSpc>
                        <a:spcBef>
                          <a:spcPts val="400"/>
                        </a:spcBef>
                        <a:spcAft>
                          <a:spcPts val="400"/>
                        </a:spcAft>
                      </a:pPr>
                      <a:r>
                        <a:rPr lang="en-GB" sz="1100" dirty="0">
                          <a:effectLst/>
                          <a:highlight>
                            <a:srgbClr val="FFFF00"/>
                          </a:highlight>
                        </a:rPr>
                        <a:t>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PAMB</a:t>
                      </a:r>
                      <a:r>
                        <a:rPr lang="en-GB" sz="800" dirty="0">
                          <a:effectLst/>
                        </a:rPr>
                        <a:t>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394923">
                <a:tc>
                  <a:txBody>
                    <a:bodyPr/>
                    <a:lstStyle/>
                    <a:p>
                      <a:pPr marL="0" marR="0">
                        <a:lnSpc>
                          <a:spcPct val="115000"/>
                        </a:lnSpc>
                        <a:spcBef>
                          <a:spcPts val="400"/>
                        </a:spcBef>
                        <a:spcAft>
                          <a:spcPts val="400"/>
                        </a:spcAft>
                      </a:pPr>
                      <a:r>
                        <a:rPr lang="en-GB" sz="1100" dirty="0">
                          <a:effectLst/>
                        </a:rPr>
                        <a:t>Top Margin:</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40mm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94923">
                <a:tc>
                  <a:txBody>
                    <a:bodyPr/>
                    <a:lstStyle/>
                    <a:p>
                      <a:pPr marL="0" marR="0">
                        <a:lnSpc>
                          <a:spcPct val="115000"/>
                        </a:lnSpc>
                        <a:spcBef>
                          <a:spcPts val="400"/>
                        </a:spcBef>
                        <a:spcAft>
                          <a:spcPts val="400"/>
                        </a:spcAft>
                      </a:pPr>
                      <a:r>
                        <a:rPr lang="en-GB" sz="1100">
                          <a:effectLst/>
                        </a:rPr>
                        <a:t>Bottom Margin: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35mm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394923">
                <a:tc>
                  <a:txBody>
                    <a:bodyPr/>
                    <a:lstStyle/>
                    <a:p>
                      <a:pPr marL="0" marR="0">
                        <a:lnSpc>
                          <a:spcPct val="115000"/>
                        </a:lnSpc>
                        <a:spcBef>
                          <a:spcPts val="400"/>
                        </a:spcBef>
                        <a:spcAft>
                          <a:spcPts val="400"/>
                        </a:spcAft>
                      </a:pPr>
                      <a:r>
                        <a:rPr lang="en-GB" sz="1100">
                          <a:effectLst/>
                        </a:rPr>
                        <a:t>Left Margin: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20mm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394923">
                <a:tc>
                  <a:txBody>
                    <a:bodyPr/>
                    <a:lstStyle/>
                    <a:p>
                      <a:pPr marL="0" marR="0">
                        <a:lnSpc>
                          <a:spcPct val="115000"/>
                        </a:lnSpc>
                        <a:spcBef>
                          <a:spcPts val="400"/>
                        </a:spcBef>
                        <a:spcAft>
                          <a:spcPts val="400"/>
                        </a:spcAft>
                      </a:pPr>
                      <a:r>
                        <a:rPr lang="en-GB" sz="1100">
                          <a:effectLst/>
                        </a:rPr>
                        <a:t>Right Margin: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25mm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078982587"/>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43</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Envelop Window Clearance</a:t>
            </a:r>
            <a:endParaRPr lang="en-US" altLang="en-US" dirty="0"/>
          </a:p>
        </p:txBody>
      </p:sp>
      <p:sp>
        <p:nvSpPr>
          <p:cNvPr id="8" name="Rectangle 7"/>
          <p:cNvSpPr/>
          <p:nvPr/>
        </p:nvSpPr>
        <p:spPr>
          <a:xfrm>
            <a:off x="609600" y="1752600"/>
            <a:ext cx="7239000" cy="523220"/>
          </a:xfrm>
          <a:prstGeom prst="rect">
            <a:avLst/>
          </a:prstGeom>
        </p:spPr>
        <p:txBody>
          <a:bodyPr>
            <a:spAutoFit/>
          </a:bodyPr>
          <a:lstStyle/>
          <a:p>
            <a:pPr>
              <a:defRPr/>
            </a:pPr>
            <a:r>
              <a:rPr lang="en-GB" sz="1400" dirty="0"/>
              <a:t>To cater for letters that will be inserted into envelops with a see-through window for the mailing address, the following describe the zones where the address will be printed on.</a:t>
            </a:r>
            <a:endParaRPr lang="en-US" sz="1400" dirty="0"/>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323465"/>
            <a:ext cx="3810000" cy="4534535"/>
          </a:xfrm>
          <a:prstGeom prst="rect">
            <a:avLst/>
          </a:prstGeom>
          <a:noFill/>
          <a:ln>
            <a:noFill/>
          </a:ln>
        </p:spPr>
      </p:pic>
    </p:spTree>
    <p:extLst>
      <p:ext uri="{BB962C8B-B14F-4D97-AF65-F5344CB8AC3E}">
        <p14:creationId xmlns:p14="http://schemas.microsoft.com/office/powerpoint/2010/main" val="939907577"/>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44</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Envelop Window Clearance</a:t>
            </a:r>
            <a:endParaRPr lang="en-US" altLang="en-US" dirty="0"/>
          </a:p>
        </p:txBody>
      </p:sp>
      <p:sp>
        <p:nvSpPr>
          <p:cNvPr id="8" name="Rectangle 7"/>
          <p:cNvSpPr/>
          <p:nvPr/>
        </p:nvSpPr>
        <p:spPr>
          <a:xfrm>
            <a:off x="609600" y="1752600"/>
            <a:ext cx="7239000" cy="307777"/>
          </a:xfrm>
          <a:prstGeom prst="rect">
            <a:avLst/>
          </a:prstGeom>
        </p:spPr>
        <p:txBody>
          <a:bodyPr>
            <a:spAutoFit/>
          </a:bodyPr>
          <a:lstStyle/>
          <a:p>
            <a:pPr>
              <a:defRPr/>
            </a:pPr>
            <a:r>
              <a:rPr lang="en-GB" sz="1400" dirty="0"/>
              <a:t>The following zones defines the envelop window clearance area.</a:t>
            </a: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969632196"/>
              </p:ext>
            </p:extLst>
          </p:nvPr>
        </p:nvGraphicFramePr>
        <p:xfrm>
          <a:off x="1904999" y="2756617"/>
          <a:ext cx="5029201" cy="2029491"/>
        </p:xfrm>
        <a:graphic>
          <a:graphicData uri="http://schemas.openxmlformats.org/drawingml/2006/table">
            <a:tbl>
              <a:tblPr firstRow="1" firstCol="1" bandRow="1">
                <a:tableStyleId>{5C22544A-7EE6-4342-B048-85BDC9FD1C3A}</a:tableStyleId>
              </a:tblPr>
              <a:tblGrid>
                <a:gridCol w="3230549">
                  <a:extLst>
                    <a:ext uri="{9D8B030D-6E8A-4147-A177-3AD203B41FA5}">
                      <a16:colId xmlns="" xmlns:a16="http://schemas.microsoft.com/office/drawing/2014/main" val="20000"/>
                    </a:ext>
                  </a:extLst>
                </a:gridCol>
                <a:gridCol w="1798652">
                  <a:extLst>
                    <a:ext uri="{9D8B030D-6E8A-4147-A177-3AD203B41FA5}">
                      <a16:colId xmlns="" xmlns:a16="http://schemas.microsoft.com/office/drawing/2014/main" val="20001"/>
                    </a:ext>
                  </a:extLst>
                </a:gridCol>
              </a:tblGrid>
              <a:tr h="322788">
                <a:tc>
                  <a:txBody>
                    <a:bodyPr/>
                    <a:lstStyle/>
                    <a:p>
                      <a:pPr marL="0" marR="0">
                        <a:lnSpc>
                          <a:spcPct val="115000"/>
                        </a:lnSpc>
                        <a:spcBef>
                          <a:spcPts val="400"/>
                        </a:spcBef>
                        <a:spcAft>
                          <a:spcPts val="400"/>
                        </a:spcAft>
                      </a:pP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PAMB</a:t>
                      </a:r>
                    </a:p>
                  </a:txBody>
                  <a:tcPr marL="68580" marR="68580" marT="0" marB="0"/>
                </a:tc>
                <a:extLst>
                  <a:ext uri="{0D108BD9-81ED-4DB2-BD59-A6C34878D82A}">
                    <a16:rowId xmlns="" xmlns:a16="http://schemas.microsoft.com/office/drawing/2014/main" val="10000"/>
                  </a:ext>
                </a:extLst>
              </a:tr>
              <a:tr h="322788">
                <a:tc>
                  <a:txBody>
                    <a:bodyPr/>
                    <a:lstStyle/>
                    <a:p>
                      <a:pPr marL="0" marR="0">
                        <a:lnSpc>
                          <a:spcPct val="115000"/>
                        </a:lnSpc>
                        <a:spcBef>
                          <a:spcPts val="400"/>
                        </a:spcBef>
                        <a:spcAft>
                          <a:spcPts val="400"/>
                        </a:spcAft>
                      </a:pPr>
                      <a:r>
                        <a:rPr lang="en-GB" sz="1100" dirty="0">
                          <a:effectLst/>
                        </a:rPr>
                        <a:t>Top No Print Zone:</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0.5cm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322788">
                <a:tc>
                  <a:txBody>
                    <a:bodyPr/>
                    <a:lstStyle/>
                    <a:p>
                      <a:pPr marL="0" marR="0">
                        <a:lnSpc>
                          <a:spcPct val="115000"/>
                        </a:lnSpc>
                        <a:spcBef>
                          <a:spcPts val="400"/>
                        </a:spcBef>
                        <a:spcAft>
                          <a:spcPts val="400"/>
                        </a:spcAft>
                      </a:pPr>
                      <a:r>
                        <a:rPr lang="en-GB" sz="1100">
                          <a:effectLst/>
                        </a:rPr>
                        <a:t>Bottom No Print Zone: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0.5cm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675555">
                <a:tc>
                  <a:txBody>
                    <a:bodyPr/>
                    <a:lstStyle/>
                    <a:p>
                      <a:pPr marL="0" marR="0">
                        <a:lnSpc>
                          <a:spcPct val="115000"/>
                        </a:lnSpc>
                        <a:spcBef>
                          <a:spcPts val="400"/>
                        </a:spcBef>
                        <a:spcAft>
                          <a:spcPts val="400"/>
                        </a:spcAft>
                      </a:pPr>
                      <a:r>
                        <a:rPr lang="en-GB" sz="1100">
                          <a:effectLst/>
                        </a:rPr>
                        <a:t>Max Height of Envelop Window Clearance Zone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2.5cm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322788">
                <a:tc>
                  <a:txBody>
                    <a:bodyPr/>
                    <a:lstStyle/>
                    <a:p>
                      <a:pPr marL="0" marR="0">
                        <a:lnSpc>
                          <a:spcPct val="115000"/>
                        </a:lnSpc>
                        <a:spcBef>
                          <a:spcPts val="400"/>
                        </a:spcBef>
                        <a:spcAft>
                          <a:spcPts val="400"/>
                        </a:spcAft>
                      </a:pPr>
                      <a:r>
                        <a:rPr lang="en-GB" sz="1100">
                          <a:effectLst/>
                        </a:rPr>
                        <a:t>Max Width of Envelop Window Clearance Zone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9.3m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138212167"/>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45</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r>
              <a:rPr lang="en-GB" dirty="0"/>
              <a:t>FAXCORE</a:t>
            </a:r>
            <a:endParaRPr lang="en-US" altLang="en-US" dirty="0"/>
          </a:p>
        </p:txBody>
      </p:sp>
      <p:pic>
        <p:nvPicPr>
          <p:cNvPr id="6" name="Picture 5"/>
          <p:cNvPicPr/>
          <p:nvPr/>
        </p:nvPicPr>
        <p:blipFill>
          <a:blip r:embed="rId2"/>
          <a:stretch>
            <a:fillRect/>
          </a:stretch>
        </p:blipFill>
        <p:spPr>
          <a:xfrm>
            <a:off x="2007393" y="1752600"/>
            <a:ext cx="5100637" cy="4452525"/>
          </a:xfrm>
          <a:prstGeom prst="rect">
            <a:avLst/>
          </a:prstGeom>
        </p:spPr>
      </p:pic>
    </p:spTree>
    <p:extLst>
      <p:ext uri="{BB962C8B-B14F-4D97-AF65-F5344CB8AC3E}">
        <p14:creationId xmlns:p14="http://schemas.microsoft.com/office/powerpoint/2010/main" val="2199948674"/>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46</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Carbon Copy section (Agent)</a:t>
            </a:r>
            <a:endParaRPr lang="en-US" sz="2400" dirty="0"/>
          </a:p>
        </p:txBody>
      </p:sp>
      <p:sp>
        <p:nvSpPr>
          <p:cNvPr id="2" name="Rectangle 1"/>
          <p:cNvSpPr/>
          <p:nvPr/>
        </p:nvSpPr>
        <p:spPr>
          <a:xfrm>
            <a:off x="685800" y="1627840"/>
            <a:ext cx="7620000" cy="3111621"/>
          </a:xfrm>
          <a:prstGeom prst="rect">
            <a:avLst/>
          </a:prstGeom>
        </p:spPr>
        <p:txBody>
          <a:bodyPr wrap="square">
            <a:spAutoFit/>
          </a:bodyPr>
          <a:lstStyle/>
          <a:p>
            <a:pPr marL="0" marR="0">
              <a:lnSpc>
                <a:spcPct val="115000"/>
              </a:lnSpc>
              <a:spcBef>
                <a:spcPts val="400"/>
              </a:spcBef>
              <a:spcAft>
                <a:spcPts val="400"/>
              </a:spcAft>
            </a:pPr>
            <a:r>
              <a:rPr lang="en-GB" sz="1400" dirty="0">
                <a:latin typeface="Arial" panose="020B0604020202020204" pitchFamily="34" charset="0"/>
                <a:ea typeface="Times New Roman" panose="02020603050405020304" pitchFamily="18" charset="0"/>
                <a:cs typeface="Times New Roman" panose="02020603050405020304" pitchFamily="18" charset="0"/>
              </a:rPr>
              <a:t>The Carbon Copy (CC) section displays the Agent information selected in the Receiver flag field from the Payment Allocation screen.</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400"/>
              </a:spcBef>
              <a:spcAft>
                <a:spcPts val="0"/>
              </a:spcAft>
              <a:buFont typeface="Wingdings" panose="05000000000000000000" pitchFamily="2" charset="2"/>
              <a:buChar char="Ø"/>
            </a:pPr>
            <a:r>
              <a:rPr lang="en-GB" sz="1400" dirty="0">
                <a:latin typeface="Arial" panose="020B0604020202020204" pitchFamily="34" charset="0"/>
                <a:ea typeface="Times New Roman" panose="02020603050405020304" pitchFamily="18" charset="0"/>
                <a:cs typeface="Times New Roman" panose="02020603050405020304" pitchFamily="18" charset="0"/>
              </a:rPr>
              <a:t>If servicing agent is selected:</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Wingdings" panose="05000000000000000000" pitchFamily="2" charset="2"/>
              <a:buChar char="Ø"/>
            </a:pPr>
            <a:r>
              <a:rPr lang="en-GB" sz="1400" dirty="0">
                <a:latin typeface="Arial" panose="020B0604020202020204" pitchFamily="34" charset="0"/>
                <a:ea typeface="Times New Roman" panose="02020603050405020304" pitchFamily="18" charset="0"/>
                <a:cs typeface="Times New Roman" panose="02020603050405020304" pitchFamily="18" charset="0"/>
              </a:rPr>
              <a:t>Only active servicing agent will be displayed.  If servicing agent is no longer active, display the Agency Leader information.  If Agency Leader is no longer active, display blank</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Wingdings" panose="05000000000000000000" pitchFamily="2" charset="2"/>
              <a:buChar char="Ø"/>
            </a:pPr>
            <a:r>
              <a:rPr lang="en-GB" sz="1400" dirty="0">
                <a:latin typeface="Arial" panose="020B0604020202020204" pitchFamily="34" charset="0"/>
                <a:ea typeface="Times New Roman" panose="02020603050405020304" pitchFamily="18" charset="0"/>
                <a:cs typeface="Times New Roman" panose="02020603050405020304" pitchFamily="18" charset="0"/>
              </a:rPr>
              <a:t>If multiple policies are associated with the claim case, there could be multiple agents.  All agents must be displayed under the CC section</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Wingdings" panose="05000000000000000000" pitchFamily="2" charset="2"/>
              <a:buChar char="Ø"/>
            </a:pPr>
            <a:r>
              <a:rPr lang="en-GB" sz="1400" dirty="0">
                <a:latin typeface="Arial" panose="020B0604020202020204" pitchFamily="34" charset="0"/>
                <a:ea typeface="Times New Roman" panose="02020603050405020304" pitchFamily="18" charset="0"/>
                <a:cs typeface="Times New Roman" panose="02020603050405020304" pitchFamily="18" charset="0"/>
              </a:rPr>
              <a:t>For sole agent serving multiple policies, agent information will only be displayed once</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Wingdings" panose="05000000000000000000" pitchFamily="2" charset="2"/>
              <a:buChar char="Ø"/>
            </a:pPr>
            <a:r>
              <a:rPr lang="en-GB" sz="1400" dirty="0">
                <a:latin typeface="Arial" panose="020B0604020202020204" pitchFamily="34" charset="0"/>
                <a:ea typeface="Times New Roman" panose="02020603050405020304" pitchFamily="18" charset="0"/>
                <a:cs typeface="Times New Roman" panose="02020603050405020304" pitchFamily="18" charset="0"/>
              </a:rPr>
              <a:t>If Branch PIC (Person-in-charge) is selected</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Wingdings" panose="05000000000000000000" pitchFamily="2" charset="2"/>
              <a:buChar char="Ø"/>
            </a:pPr>
            <a:r>
              <a:rPr lang="en-GB" sz="1400" dirty="0">
                <a:latin typeface="Arial" panose="020B0604020202020204" pitchFamily="34" charset="0"/>
                <a:ea typeface="Times New Roman" panose="02020603050405020304" pitchFamily="18" charset="0"/>
                <a:cs typeface="Times New Roman" panose="02020603050405020304" pitchFamily="18" charset="0"/>
              </a:rPr>
              <a:t>Display “Branch PIC” in agent name</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spcBef>
                <a:spcPts val="0"/>
              </a:spcBef>
              <a:spcAft>
                <a:spcPts val="400"/>
              </a:spcAft>
              <a:buFont typeface="Wingdings" panose="05000000000000000000" pitchFamily="2" charset="2"/>
              <a:buChar char="Ø"/>
            </a:pPr>
            <a:r>
              <a:rPr lang="en-GB" sz="1400" dirty="0">
                <a:latin typeface="Arial" panose="020B0604020202020204" pitchFamily="34" charset="0"/>
                <a:ea typeface="Times New Roman" panose="02020603050405020304" pitchFamily="18" charset="0"/>
                <a:cs typeface="Times New Roman" panose="02020603050405020304" pitchFamily="18" charset="0"/>
              </a:rPr>
              <a:t>Display agent code as blank</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r>
              <a:rPr lang="en-GB" sz="1400" dirty="0">
                <a:latin typeface="Arial" panose="020B0604020202020204" pitchFamily="34" charset="0"/>
                <a:ea typeface="Times New Roman" panose="02020603050405020304" pitchFamily="18" charset="0"/>
                <a:cs typeface="Times New Roman" panose="02020603050405020304" pitchFamily="18" charset="0"/>
              </a:rPr>
              <a:t>If Payee is selected in the Receiver flag, the CC section in the letter is blank.</a:t>
            </a:r>
            <a:endParaRPr lang="en-US" sz="1400" dirty="0"/>
          </a:p>
        </p:txBody>
      </p:sp>
    </p:spTree>
    <p:extLst>
      <p:ext uri="{BB962C8B-B14F-4D97-AF65-F5344CB8AC3E}">
        <p14:creationId xmlns:p14="http://schemas.microsoft.com/office/powerpoint/2010/main" val="2763768814"/>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47</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Carbon Copy section (Agent)</a:t>
            </a:r>
            <a:endParaRPr lang="en-US" sz="2400" dirty="0"/>
          </a:p>
        </p:txBody>
      </p:sp>
      <p:sp>
        <p:nvSpPr>
          <p:cNvPr id="5" name="Rectangle 4"/>
          <p:cNvSpPr/>
          <p:nvPr/>
        </p:nvSpPr>
        <p:spPr>
          <a:xfrm>
            <a:off x="619896" y="1752600"/>
            <a:ext cx="7914503" cy="954107"/>
          </a:xfrm>
          <a:prstGeom prst="rect">
            <a:avLst/>
          </a:prstGeom>
        </p:spPr>
        <p:txBody>
          <a:bodyPr wrap="square">
            <a:spAutoFit/>
          </a:bodyPr>
          <a:lstStyle/>
          <a:p>
            <a:pPr marL="285750" indent="-285750">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Basic script for CC: </a:t>
            </a:r>
            <a:r>
              <a:rPr lang="en-US" sz="1400" dirty="0" err="1">
                <a:latin typeface="Arial" panose="020B0604020202020204" pitchFamily="34" charset="0"/>
                <a:ea typeface="Times New Roman" panose="02020603050405020304" pitchFamily="18" charset="0"/>
                <a:cs typeface="Times New Roman" panose="02020603050405020304" pitchFamily="18" charset="0"/>
              </a:rPr>
              <a:t>ReportLetterConst.AGENT_CC_BASE</a:t>
            </a:r>
            <a:endParaRPr lang="en-US" sz="1400" b="1" dirty="0">
              <a:latin typeface="Arial" panose="020B0604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Common Service: </a:t>
            </a:r>
            <a:r>
              <a:rPr lang="en-US" sz="1400" dirty="0" err="1">
                <a:latin typeface="Arial" panose="020B0604020202020204" pitchFamily="34" charset="0"/>
                <a:ea typeface="Times New Roman" panose="02020603050405020304" pitchFamily="18" charset="0"/>
                <a:cs typeface="Times New Roman" panose="02020603050405020304" pitchFamily="18" charset="0"/>
              </a:rPr>
              <a:t>ClaimPaymentDetailService</a:t>
            </a:r>
            <a:endParaRPr lang="en-US" sz="1400" b="1"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1400" dirty="0" err="1">
                <a:latin typeface="Arial" panose="020B0604020202020204" pitchFamily="34" charset="0"/>
                <a:ea typeface="Times New Roman" panose="02020603050405020304" pitchFamily="18" charset="0"/>
                <a:cs typeface="Times New Roman" panose="02020603050405020304" pitchFamily="18" charset="0"/>
              </a:rPr>
              <a:t>getAgentCCList</a:t>
            </a:r>
            <a:r>
              <a:rPr lang="en-US" sz="1400" dirty="0">
                <a:latin typeface="Arial" panose="020B0604020202020204" pitchFamily="34" charset="0"/>
                <a:ea typeface="Times New Roman" panose="02020603050405020304" pitchFamily="18" charset="0"/>
                <a:cs typeface="Times New Roman" panose="02020603050405020304" pitchFamily="18" charset="0"/>
              </a:rPr>
              <a:t>(String </a:t>
            </a:r>
            <a:r>
              <a:rPr lang="en-US" sz="1400" dirty="0" err="1">
                <a:latin typeface="Arial" panose="020B0604020202020204" pitchFamily="34" charset="0"/>
                <a:ea typeface="Times New Roman" panose="02020603050405020304" pitchFamily="18" charset="0"/>
                <a:cs typeface="Times New Roman" panose="02020603050405020304" pitchFamily="18" charset="0"/>
              </a:rPr>
              <a:t>claimNumber</a:t>
            </a:r>
            <a:r>
              <a:rPr lang="en-US" sz="1400" dirty="0">
                <a:latin typeface="Arial" panose="020B0604020202020204" pitchFamily="34" charset="0"/>
                <a:ea typeface="Times New Roman" panose="02020603050405020304" pitchFamily="18" charset="0"/>
                <a:cs typeface="Times New Roman" panose="02020603050405020304" pitchFamily="18" charset="0"/>
              </a:rPr>
              <a:t>, String </a:t>
            </a:r>
            <a:r>
              <a:rPr lang="en-US" sz="1400" dirty="0" err="1">
                <a:latin typeface="Arial" panose="020B0604020202020204" pitchFamily="34" charset="0"/>
                <a:ea typeface="Times New Roman" panose="02020603050405020304" pitchFamily="18" charset="0"/>
                <a:cs typeface="Times New Roman" panose="02020603050405020304" pitchFamily="18" charset="0"/>
              </a:rPr>
              <a:t>payeeClientName</a:t>
            </a:r>
            <a:r>
              <a:rPr lang="en-US" sz="1400" dirty="0">
                <a:latin typeface="Arial" panose="020B0604020202020204" pitchFamily="34" charset="0"/>
                <a:ea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Ø"/>
            </a:pPr>
            <a:r>
              <a:rPr lang="en-US" sz="1400" dirty="0" err="1">
                <a:latin typeface="Arial" panose="020B0604020202020204" pitchFamily="34" charset="0"/>
                <a:ea typeface="Times New Roman" panose="02020603050405020304" pitchFamily="18" charset="0"/>
                <a:cs typeface="Times New Roman" panose="02020603050405020304" pitchFamily="18" charset="0"/>
              </a:rPr>
              <a:t>getAgentCCListPolicy</a:t>
            </a:r>
            <a:r>
              <a:rPr lang="en-US" sz="1400" dirty="0">
                <a:latin typeface="Arial" panose="020B0604020202020204" pitchFamily="34" charset="0"/>
                <a:ea typeface="Times New Roman" panose="02020603050405020304" pitchFamily="18" charset="0"/>
                <a:cs typeface="Times New Roman" panose="02020603050405020304" pitchFamily="18" charset="0"/>
              </a:rPr>
              <a:t>(String </a:t>
            </a:r>
            <a:r>
              <a:rPr lang="en-US" sz="1400" dirty="0" err="1">
                <a:latin typeface="Arial" panose="020B0604020202020204" pitchFamily="34" charset="0"/>
                <a:ea typeface="Times New Roman" panose="02020603050405020304" pitchFamily="18" charset="0"/>
                <a:cs typeface="Times New Roman" panose="02020603050405020304" pitchFamily="18" charset="0"/>
              </a:rPr>
              <a:t>claimNumber</a:t>
            </a:r>
            <a:r>
              <a:rPr lang="en-US" sz="1400" dirty="0">
                <a:latin typeface="Arial" panose="020B0604020202020204" pitchFamily="34" charset="0"/>
                <a:ea typeface="Times New Roman" panose="02020603050405020304" pitchFamily="18" charset="0"/>
                <a:cs typeface="Times New Roman" panose="02020603050405020304" pitchFamily="18" charset="0"/>
              </a:rPr>
              <a:t>, List&lt;String&gt; </a:t>
            </a:r>
            <a:r>
              <a:rPr lang="en-US" sz="1400" dirty="0" err="1">
                <a:latin typeface="Arial" panose="020B0604020202020204" pitchFamily="34" charset="0"/>
                <a:ea typeface="Times New Roman" panose="02020603050405020304" pitchFamily="18" charset="0"/>
                <a:cs typeface="Times New Roman" panose="02020603050405020304" pitchFamily="18" charset="0"/>
              </a:rPr>
              <a:t>policyNumber</a:t>
            </a:r>
            <a:r>
              <a:rPr lang="en-US" sz="1400" dirty="0">
                <a:latin typeface="Arial" panose="020B0604020202020204" pitchFamily="34" charset="0"/>
                <a:ea typeface="Times New Roman" panose="02020603050405020304" pitchFamily="18" charset="0"/>
                <a:cs typeface="Times New Roman" panose="02020603050405020304" pitchFamily="18" charset="0"/>
              </a:rPr>
              <a:t>)</a:t>
            </a:r>
          </a:p>
        </p:txBody>
      </p:sp>
      <p:graphicFrame>
        <p:nvGraphicFramePr>
          <p:cNvPr id="8" name="Object 7"/>
          <p:cNvGraphicFramePr>
            <a:graphicFrameLocks noChangeAspect="1"/>
          </p:cNvGraphicFramePr>
          <p:nvPr>
            <p:extLst>
              <p:ext uri="{D42A27DB-BD31-4B8C-83A1-F6EECF244321}">
                <p14:modId xmlns:p14="http://schemas.microsoft.com/office/powerpoint/2010/main" val="3166451841"/>
              </p:ext>
            </p:extLst>
          </p:nvPr>
        </p:nvGraphicFramePr>
        <p:xfrm>
          <a:off x="1447800" y="3276600"/>
          <a:ext cx="914400" cy="771525"/>
        </p:xfrm>
        <a:graphic>
          <a:graphicData uri="http://schemas.openxmlformats.org/presentationml/2006/ole">
            <mc:AlternateContent xmlns:mc="http://schemas.openxmlformats.org/markup-compatibility/2006">
              <mc:Choice xmlns:v="urn:schemas-microsoft-com:vml" Requires="v">
                <p:oleObj spid="_x0000_s56613" name="Packager Shell Object" showAsIcon="1" r:id="rId3" imgW="914400" imgH="771480" progId="Package">
                  <p:embed/>
                </p:oleObj>
              </mc:Choice>
              <mc:Fallback>
                <p:oleObj name="Packager Shell Object" showAsIcon="1" r:id="rId3" imgW="914400" imgH="771480" progId="Package">
                  <p:embed/>
                  <p:pic>
                    <p:nvPicPr>
                      <p:cNvPr id="0" name=""/>
                      <p:cNvPicPr/>
                      <p:nvPr/>
                    </p:nvPicPr>
                    <p:blipFill>
                      <a:blip r:embed="rId4"/>
                      <a:stretch>
                        <a:fillRect/>
                      </a:stretch>
                    </p:blipFill>
                    <p:spPr>
                      <a:xfrm>
                        <a:off x="1447800" y="3276600"/>
                        <a:ext cx="914400" cy="771525"/>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506475474"/>
              </p:ext>
            </p:extLst>
          </p:nvPr>
        </p:nvGraphicFramePr>
        <p:xfrm>
          <a:off x="2743200" y="3295135"/>
          <a:ext cx="914400" cy="771525"/>
        </p:xfrm>
        <a:graphic>
          <a:graphicData uri="http://schemas.openxmlformats.org/presentationml/2006/ole">
            <mc:AlternateContent xmlns:mc="http://schemas.openxmlformats.org/markup-compatibility/2006">
              <mc:Choice xmlns:v="urn:schemas-microsoft-com:vml" Requires="v">
                <p:oleObj spid="_x0000_s56614"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2743200" y="329513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561600698"/>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48</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HAS Letter Special Standard</a:t>
            </a:r>
            <a:endParaRPr lang="en-US" sz="2400" dirty="0"/>
          </a:p>
        </p:txBody>
      </p:sp>
      <p:sp>
        <p:nvSpPr>
          <p:cNvPr id="10" name="Rectangle 9"/>
          <p:cNvSpPr/>
          <p:nvPr/>
        </p:nvSpPr>
        <p:spPr>
          <a:xfrm>
            <a:off x="685800" y="1627840"/>
            <a:ext cx="7620000" cy="440120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Applicable to the following HAS Letters only</a:t>
            </a:r>
          </a:p>
          <a:p>
            <a:pPr marL="742950" lvl="1"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Undertaking Letter</a:t>
            </a:r>
          </a:p>
          <a:p>
            <a:pPr marL="742950" lvl="1"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Top up Undertaking Letter</a:t>
            </a:r>
          </a:p>
          <a:p>
            <a:pPr marL="742950" lvl="1"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Deferment Letter</a:t>
            </a:r>
          </a:p>
          <a:p>
            <a:pPr marL="742950" lvl="1"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Letter of Decline</a:t>
            </a:r>
          </a:p>
          <a:p>
            <a:pPr marL="285750" marR="0"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All the other requirements should follow the Overall Letter Layout except specified.</a:t>
            </a:r>
          </a:p>
          <a:p>
            <a:pPr marL="285750" marR="0"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Font &amp; Paragraph Formatting:</a:t>
            </a:r>
          </a:p>
          <a:p>
            <a:pPr marL="285750" marR="0" indent="-285750">
              <a:spcBef>
                <a:spcPts val="0"/>
              </a:spcBef>
              <a:spcAft>
                <a:spcPts val="0"/>
              </a:spcAft>
              <a:buFont typeface="Wingdings" panose="05000000000000000000" pitchFamily="2" charset="2"/>
              <a:buChar char="Ø"/>
            </a:pPr>
            <a:endParaRPr lang="en-US" sz="1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Ø"/>
            </a:pPr>
            <a:endParaRPr lang="en-US" sz="1400" dirty="0">
              <a:latin typeface="Arial" panose="020B0604020202020204" pitchFamily="34"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r>
              <a:rPr lang="en-US" sz="1400" dirty="0"/>
              <a:t>Letterhead Usable Area:</a:t>
            </a:r>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2961344037"/>
              </p:ext>
            </p:extLst>
          </p:nvPr>
        </p:nvGraphicFramePr>
        <p:xfrm>
          <a:off x="1905000" y="3276600"/>
          <a:ext cx="4434046" cy="771144"/>
        </p:xfrm>
        <a:graphic>
          <a:graphicData uri="http://schemas.openxmlformats.org/drawingml/2006/table">
            <a:tbl>
              <a:tblPr firstRow="1" firstCol="1" bandRow="1">
                <a:tableStyleId>{5C22544A-7EE6-4342-B048-85BDC9FD1C3A}</a:tableStyleId>
              </a:tblPr>
              <a:tblGrid>
                <a:gridCol w="2092477">
                  <a:extLst>
                    <a:ext uri="{9D8B030D-6E8A-4147-A177-3AD203B41FA5}">
                      <a16:colId xmlns="" xmlns:a16="http://schemas.microsoft.com/office/drawing/2014/main" val="20000"/>
                    </a:ext>
                  </a:extLst>
                </a:gridCol>
                <a:gridCol w="2341569">
                  <a:extLst>
                    <a:ext uri="{9D8B030D-6E8A-4147-A177-3AD203B41FA5}">
                      <a16:colId xmlns="" xmlns:a16="http://schemas.microsoft.com/office/drawing/2014/main" val="20001"/>
                    </a:ext>
                  </a:extLst>
                </a:gridCol>
              </a:tblGrid>
              <a:tr h="0">
                <a:tc>
                  <a:txBody>
                    <a:bodyPr/>
                    <a:lstStyle/>
                    <a:p>
                      <a:pPr marL="0" marR="0">
                        <a:lnSpc>
                          <a:spcPct val="115000"/>
                        </a:lnSpc>
                        <a:spcBef>
                          <a:spcPts val="400"/>
                        </a:spcBef>
                        <a:spcAft>
                          <a:spcPts val="400"/>
                        </a:spcAft>
                      </a:pP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US" sz="1100" dirty="0">
                          <a:effectLst/>
                          <a:latin typeface="Arial" panose="020B0604020202020204" pitchFamily="34" charset="0"/>
                          <a:ea typeface="Times New Roman" panose="02020603050405020304" pitchFamily="18" charset="0"/>
                          <a:cs typeface="Times New Roman" panose="02020603050405020304" pitchFamily="18" charset="0"/>
                        </a:rPr>
                        <a:t>PAMB</a:t>
                      </a:r>
                    </a:p>
                  </a:txBody>
                  <a:tcPr marL="68580" marR="68580" marT="0" marB="0"/>
                </a:tc>
                <a:extLst>
                  <a:ext uri="{0D108BD9-81ED-4DB2-BD59-A6C34878D82A}">
                    <a16:rowId xmlns="" xmlns:a16="http://schemas.microsoft.com/office/drawing/2014/main" val="10000"/>
                  </a:ext>
                </a:extLst>
              </a:tr>
              <a:tr h="0">
                <a:tc>
                  <a:txBody>
                    <a:bodyPr/>
                    <a:lstStyle/>
                    <a:p>
                      <a:pPr marL="0" marR="0">
                        <a:lnSpc>
                          <a:spcPct val="115000"/>
                        </a:lnSpc>
                        <a:spcBef>
                          <a:spcPts val="400"/>
                        </a:spcBef>
                        <a:spcAft>
                          <a:spcPts val="400"/>
                        </a:spcAft>
                      </a:pPr>
                      <a:r>
                        <a:rPr lang="en-GB" sz="1100" dirty="0">
                          <a:effectLst/>
                        </a:rPr>
                        <a:t>Font Type:</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Arial Regular</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nSpc>
                          <a:spcPct val="115000"/>
                        </a:lnSpc>
                        <a:spcBef>
                          <a:spcPts val="400"/>
                        </a:spcBef>
                        <a:spcAft>
                          <a:spcPts val="400"/>
                        </a:spcAft>
                      </a:pPr>
                      <a:r>
                        <a:rPr lang="en-GB" sz="1100">
                          <a:effectLst/>
                        </a:rPr>
                        <a:t>Font Size:</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8pt</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nSpc>
                          <a:spcPct val="115000"/>
                        </a:lnSpc>
                        <a:spcBef>
                          <a:spcPts val="400"/>
                        </a:spcBef>
                        <a:spcAft>
                          <a:spcPts val="400"/>
                        </a:spcAft>
                      </a:pPr>
                      <a:r>
                        <a:rPr lang="en-GB" sz="1100">
                          <a:effectLst/>
                        </a:rPr>
                        <a:t>Paragraph Spacing:</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1.15</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68732022"/>
              </p:ext>
            </p:extLst>
          </p:nvPr>
        </p:nvGraphicFramePr>
        <p:xfrm>
          <a:off x="1905000" y="4556429"/>
          <a:ext cx="4434046" cy="963930"/>
        </p:xfrm>
        <a:graphic>
          <a:graphicData uri="http://schemas.openxmlformats.org/drawingml/2006/table">
            <a:tbl>
              <a:tblPr firstRow="1" firstCol="1" bandRow="1">
                <a:tableStyleId>{5C22544A-7EE6-4342-B048-85BDC9FD1C3A}</a:tableStyleId>
              </a:tblPr>
              <a:tblGrid>
                <a:gridCol w="2057400">
                  <a:extLst>
                    <a:ext uri="{9D8B030D-6E8A-4147-A177-3AD203B41FA5}">
                      <a16:colId xmlns="" xmlns:a16="http://schemas.microsoft.com/office/drawing/2014/main" val="20000"/>
                    </a:ext>
                  </a:extLst>
                </a:gridCol>
                <a:gridCol w="2376646">
                  <a:extLst>
                    <a:ext uri="{9D8B030D-6E8A-4147-A177-3AD203B41FA5}">
                      <a16:colId xmlns="" xmlns:a16="http://schemas.microsoft.com/office/drawing/2014/main" val="20001"/>
                    </a:ext>
                  </a:extLst>
                </a:gridCol>
              </a:tblGrid>
              <a:tr h="189230">
                <a:tc>
                  <a:txBody>
                    <a:bodyPr/>
                    <a:lstStyle/>
                    <a:p>
                      <a:pPr marL="0" marR="0">
                        <a:lnSpc>
                          <a:spcPct val="115000"/>
                        </a:lnSpc>
                        <a:spcBef>
                          <a:spcPts val="400"/>
                        </a:spcBef>
                        <a:spcAft>
                          <a:spcPts val="400"/>
                        </a:spcAft>
                      </a:pPr>
                      <a:r>
                        <a:rPr lang="en-GB" sz="1100" dirty="0">
                          <a:effectLst/>
                          <a:highlight>
                            <a:srgbClr val="FFFF00"/>
                          </a:highlight>
                        </a:rPr>
                        <a:t> </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PAMB</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0"/>
                  </a:ext>
                </a:extLst>
              </a:tr>
              <a:tr h="0">
                <a:tc>
                  <a:txBody>
                    <a:bodyPr/>
                    <a:lstStyle/>
                    <a:p>
                      <a:pPr marL="0" marR="0">
                        <a:lnSpc>
                          <a:spcPct val="115000"/>
                        </a:lnSpc>
                        <a:spcBef>
                          <a:spcPts val="400"/>
                        </a:spcBef>
                        <a:spcAft>
                          <a:spcPts val="400"/>
                        </a:spcAft>
                      </a:pPr>
                      <a:r>
                        <a:rPr lang="en-GB" sz="1100">
                          <a:effectLst/>
                        </a:rPr>
                        <a:t>Top Margin: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20mm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1"/>
                  </a:ext>
                </a:extLst>
              </a:tr>
              <a:tr h="0">
                <a:tc>
                  <a:txBody>
                    <a:bodyPr/>
                    <a:lstStyle/>
                    <a:p>
                      <a:pPr marL="0" marR="0">
                        <a:lnSpc>
                          <a:spcPct val="115000"/>
                        </a:lnSpc>
                        <a:spcBef>
                          <a:spcPts val="400"/>
                        </a:spcBef>
                        <a:spcAft>
                          <a:spcPts val="400"/>
                        </a:spcAft>
                      </a:pPr>
                      <a:r>
                        <a:rPr lang="en-GB" sz="1100">
                          <a:effectLst/>
                        </a:rPr>
                        <a:t>Bottom Margin: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5mm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2"/>
                  </a:ext>
                </a:extLst>
              </a:tr>
              <a:tr h="0">
                <a:tc>
                  <a:txBody>
                    <a:bodyPr/>
                    <a:lstStyle/>
                    <a:p>
                      <a:pPr marL="0" marR="0">
                        <a:lnSpc>
                          <a:spcPct val="115000"/>
                        </a:lnSpc>
                        <a:spcBef>
                          <a:spcPts val="400"/>
                        </a:spcBef>
                        <a:spcAft>
                          <a:spcPts val="400"/>
                        </a:spcAft>
                      </a:pPr>
                      <a:r>
                        <a:rPr lang="en-GB" sz="1100">
                          <a:effectLst/>
                        </a:rPr>
                        <a:t>Left Margin: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a:effectLst/>
                        </a:rPr>
                        <a:t>20mm</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3"/>
                  </a:ext>
                </a:extLst>
              </a:tr>
              <a:tr h="0">
                <a:tc>
                  <a:txBody>
                    <a:bodyPr/>
                    <a:lstStyle/>
                    <a:p>
                      <a:pPr marL="0" marR="0">
                        <a:lnSpc>
                          <a:spcPct val="115000"/>
                        </a:lnSpc>
                        <a:spcBef>
                          <a:spcPts val="400"/>
                        </a:spcBef>
                        <a:spcAft>
                          <a:spcPts val="400"/>
                        </a:spcAft>
                      </a:pPr>
                      <a:r>
                        <a:rPr lang="en-GB" sz="1100">
                          <a:effectLst/>
                        </a:rPr>
                        <a:t>Right Margin:</a:t>
                      </a:r>
                      <a:endParaRPr lang="en-US"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400"/>
                        </a:spcBef>
                        <a:spcAft>
                          <a:spcPts val="400"/>
                        </a:spcAft>
                      </a:pPr>
                      <a:r>
                        <a:rPr lang="en-GB" sz="1100" dirty="0">
                          <a:effectLst/>
                        </a:rPr>
                        <a:t>20mm</a:t>
                      </a:r>
                      <a:endParaRPr lang="en-US"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11579954"/>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49</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HAS Letter Special Standard</a:t>
            </a:r>
            <a:endParaRPr lang="en-US" sz="2400" dirty="0"/>
          </a:p>
        </p:txBody>
      </p:sp>
      <p:sp>
        <p:nvSpPr>
          <p:cNvPr id="10" name="Rectangle 9"/>
          <p:cNvSpPr/>
          <p:nvPr/>
        </p:nvSpPr>
        <p:spPr>
          <a:xfrm>
            <a:off x="685800" y="1627840"/>
            <a:ext cx="7620000" cy="3323987"/>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For Undertaking &amp; Top up undertaking letter to be in 1 letter, general remark and exclusion remark will have to be limited to 3 lines respectively. Otherwise, it will flow to the 2nd page.</a:t>
            </a:r>
          </a:p>
          <a:p>
            <a:pPr marL="285750" marR="0"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For Decline &amp; Deferment letter to be in 1 letter, Decline &amp; Deferment reasons will have to be limited to 3 reasons only. Otherwise, it will flow to the 2nd page.</a:t>
            </a:r>
          </a:p>
          <a:p>
            <a:pPr marL="285750" marR="0"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Letterhead Usable Area to start in line with Prudential logo. Refer to the sample below.</a:t>
            </a:r>
          </a:p>
          <a:p>
            <a:pPr marL="285750" marR="0" indent="-285750">
              <a:spcBef>
                <a:spcPts val="0"/>
              </a:spcBef>
              <a:spcAft>
                <a:spcPts val="0"/>
              </a:spcAft>
              <a:buFont typeface="Wingdings" panose="05000000000000000000" pitchFamily="2" charset="2"/>
              <a:buChar char="Ø"/>
            </a:pP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R="0">
              <a:spcBef>
                <a:spcPts val="0"/>
              </a:spcBef>
              <a:spcAft>
                <a:spcPts val="0"/>
              </a:spcAft>
            </a:pP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Ø"/>
            </a:pPr>
            <a:r>
              <a:rPr lang="en-US" sz="1400" dirty="0">
                <a:latin typeface="Arial" panose="020B0604020202020204" pitchFamily="34" charset="0"/>
                <a:ea typeface="Times New Roman" panose="02020603050405020304" pitchFamily="18" charset="0"/>
                <a:cs typeface="Times New Roman" panose="02020603050405020304" pitchFamily="18" charset="0"/>
              </a:rPr>
              <a:t>Sample:</a:t>
            </a:r>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575724939"/>
              </p:ext>
            </p:extLst>
          </p:nvPr>
        </p:nvGraphicFramePr>
        <p:xfrm>
          <a:off x="990600" y="3733800"/>
          <a:ext cx="981075" cy="638175"/>
        </p:xfrm>
        <a:graphic>
          <a:graphicData uri="http://schemas.openxmlformats.org/presentationml/2006/ole">
            <mc:AlternateContent xmlns:mc="http://schemas.openxmlformats.org/markup-compatibility/2006">
              <mc:Choice xmlns:v="urn:schemas-microsoft-com:vml" Requires="v">
                <p:oleObj spid="_x0000_s65648" name="Acrobat Document" showAsIcon="1" r:id="rId3" imgW="985014" imgH="637313" progId="AcroExch.Document.11">
                  <p:embed/>
                </p:oleObj>
              </mc:Choice>
              <mc:Fallback>
                <p:oleObj name="Acrobat Document" showAsIcon="1" r:id="rId3" imgW="985014" imgH="637313" progId="AcroExch.Document.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733800"/>
                        <a:ext cx="981075"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9023324"/>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Letter </a:t>
            </a:r>
            <a:r>
              <a:rPr lang="en-US" dirty="0" smtClean="0"/>
              <a:t>Detail</a:t>
            </a:r>
            <a:endParaRPr lang="en-US" dirty="0"/>
          </a:p>
        </p:txBody>
      </p:sp>
      <p:sp>
        <p:nvSpPr>
          <p:cNvPr id="5" name="Text Placeholder 4"/>
          <p:cNvSpPr txBox="1">
            <a:spLocks/>
          </p:cNvSpPr>
          <p:nvPr/>
        </p:nvSpPr>
        <p:spPr>
          <a:xfrm>
            <a:off x="285482" y="1438802"/>
            <a:ext cx="8312727" cy="399651"/>
          </a:xfrm>
          <a:prstGeom prst="rect">
            <a:avLst/>
          </a:prstGeom>
        </p:spPr>
        <p:txBody>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indent="0">
              <a:buNone/>
            </a:pPr>
            <a:r>
              <a:rPr lang="en-US" sz="1200" kern="0" dirty="0"/>
              <a:t>More information of letter criteria in Letter Detail document (</a:t>
            </a:r>
            <a:r>
              <a:rPr lang="en-US" sz="1200" kern="0" dirty="0">
                <a:hlinkClick r:id="rId3"/>
              </a:rPr>
              <a:t>SVN</a:t>
            </a:r>
            <a:r>
              <a:rPr lang="en-US" sz="1200" kern="0" dirty="0"/>
              <a:t>):</a:t>
            </a:r>
          </a:p>
        </p:txBody>
      </p:sp>
      <p:sp>
        <p:nvSpPr>
          <p:cNvPr id="30" name="Rectangle 2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1" name="Rectangle 2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8" name="Rectangle 12"/>
          <p:cNvSpPr>
            <a:spLocks noChangeArrowheads="1"/>
          </p:cNvSpPr>
          <p:nvPr/>
        </p:nvSpPr>
        <p:spPr bwMode="auto">
          <a:xfrm>
            <a:off x="-685800" y="371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0" name="Rectangle 19"/>
          <p:cNvSpPr>
            <a:spLocks noChangeArrowheads="1"/>
          </p:cNvSpPr>
          <p:nvPr/>
        </p:nvSpPr>
        <p:spPr bwMode="auto">
          <a:xfrm>
            <a:off x="-685800" y="4609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787540523"/>
              </p:ext>
            </p:extLst>
          </p:nvPr>
        </p:nvGraphicFramePr>
        <p:xfrm>
          <a:off x="2438400" y="2208487"/>
          <a:ext cx="914400" cy="771525"/>
        </p:xfrm>
        <a:graphic>
          <a:graphicData uri="http://schemas.openxmlformats.org/presentationml/2006/ole">
            <mc:AlternateContent xmlns:mc="http://schemas.openxmlformats.org/markup-compatibility/2006">
              <mc:Choice xmlns:v="urn:schemas-microsoft-com:vml" Requires="v">
                <p:oleObj spid="_x0000_s51470"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2438400" y="2208487"/>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280717083"/>
      </p:ext>
    </p:extLst>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50</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New Letter Standard</a:t>
            </a:r>
            <a:endParaRPr lang="en-US" sz="2400" dirty="0"/>
          </a:p>
        </p:txBody>
      </p:sp>
      <p:sp>
        <p:nvSpPr>
          <p:cNvPr id="10" name="Rectangle 9"/>
          <p:cNvSpPr/>
          <p:nvPr/>
        </p:nvSpPr>
        <p:spPr>
          <a:xfrm>
            <a:off x="685800" y="1627840"/>
            <a:ext cx="7620000" cy="1600438"/>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r>
              <a:rPr lang="en-US" sz="1400" dirty="0"/>
              <a:t>PAMBPROD-1237</a:t>
            </a:r>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81200"/>
            <a:ext cx="4849082" cy="4686741"/>
          </a:xfrm>
          <a:prstGeom prst="rect">
            <a:avLst/>
          </a:prstGeom>
        </p:spPr>
      </p:pic>
    </p:spTree>
    <p:extLst>
      <p:ext uri="{BB962C8B-B14F-4D97-AF65-F5344CB8AC3E}">
        <p14:creationId xmlns:p14="http://schemas.microsoft.com/office/powerpoint/2010/main" val="1139180946"/>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51</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p:cNvSpPr/>
          <p:nvPr/>
        </p:nvSpPr>
        <p:spPr>
          <a:xfrm>
            <a:off x="304800" y="1572024"/>
            <a:ext cx="3044423" cy="369332"/>
          </a:xfrm>
          <a:prstGeom prst="rect">
            <a:avLst/>
          </a:prstGeom>
        </p:spPr>
        <p:txBody>
          <a:bodyPr wrap="none">
            <a:spAutoFit/>
          </a:bodyPr>
          <a:lstStyle/>
          <a:p>
            <a:r>
              <a:rPr lang="en-US" dirty="0"/>
              <a:t>Creating the Letter template</a:t>
            </a:r>
          </a:p>
        </p:txBody>
      </p:sp>
      <p:sp>
        <p:nvSpPr>
          <p:cNvPr id="8" name="Rectangle 7"/>
          <p:cNvSpPr/>
          <p:nvPr/>
        </p:nvSpPr>
        <p:spPr>
          <a:xfrm>
            <a:off x="304800" y="1863804"/>
            <a:ext cx="8001000" cy="738664"/>
          </a:xfrm>
          <a:prstGeom prst="rect">
            <a:avLst/>
          </a:prstGeom>
        </p:spPr>
        <p:txBody>
          <a:bodyPr wrap="square">
            <a:spAutoFit/>
          </a:bodyPr>
          <a:lstStyle/>
          <a:p>
            <a:pPr marL="285750" indent="-285750">
              <a:buFont typeface="Wingdings" panose="05000000000000000000" pitchFamily="2" charset="2"/>
              <a:buChar char="Ø"/>
            </a:pPr>
            <a:r>
              <a:rPr lang="en-US" sz="1400" dirty="0"/>
              <a:t>Right-click the Letter name under Report Inspector </a:t>
            </a:r>
            <a:r>
              <a:rPr lang="en-US" sz="1400" dirty="0">
                <a:sym typeface="Wingdings" panose="05000000000000000000" pitchFamily="2" charset="2"/>
              </a:rPr>
              <a:t></a:t>
            </a:r>
            <a:r>
              <a:rPr lang="en-US" sz="1400" dirty="0"/>
              <a:t> Page Format</a:t>
            </a:r>
          </a:p>
          <a:p>
            <a:pPr marL="285750" indent="-285750">
              <a:buFont typeface="Wingdings" panose="05000000000000000000" pitchFamily="2" charset="2"/>
              <a:buChar char="Ø"/>
            </a:pPr>
            <a:r>
              <a:rPr lang="en-US" sz="1400" dirty="0"/>
              <a:t>Adjust the margins according to the required letter margin formatting </a:t>
            </a:r>
            <a:r>
              <a:rPr lang="en-US" sz="1400" b="1" dirty="0"/>
              <a:t>as defined in the Overall FSD</a:t>
            </a:r>
            <a:r>
              <a:rPr lang="en-US" sz="1400" dirty="0"/>
              <a:t>.</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085" y="2567463"/>
            <a:ext cx="3712836" cy="3198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654796"/>
            <a:ext cx="1951398" cy="267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304800" y="5936799"/>
            <a:ext cx="8191500" cy="311601"/>
          </a:xfrm>
          <a:prstGeom prst="rect">
            <a:avLst/>
          </a:prstGeom>
        </p:spPr>
        <p:txBody>
          <a:bodyPr wrap="square">
            <a:spAutoFit/>
          </a:bodyPr>
          <a:lstStyle/>
          <a:p>
            <a:pPr marL="285750" indent="-285750">
              <a:buFont typeface="Wingdings" panose="05000000000000000000" pitchFamily="2" charset="2"/>
              <a:buChar char="Ø"/>
            </a:pPr>
            <a:r>
              <a:rPr lang="en-US" sz="1400" dirty="0"/>
              <a:t>For PAMB, margins are </a:t>
            </a:r>
            <a:r>
              <a:rPr lang="en-US" sz="1400" b="1" dirty="0"/>
              <a:t>44mm, 12mm, 20mm, 25mm </a:t>
            </a:r>
            <a:r>
              <a:rPr lang="en-US" sz="1400" dirty="0"/>
              <a:t>as shown in the example</a:t>
            </a:r>
          </a:p>
        </p:txBody>
      </p:sp>
    </p:spTree>
    <p:extLst>
      <p:ext uri="{BB962C8B-B14F-4D97-AF65-F5344CB8AC3E}">
        <p14:creationId xmlns:p14="http://schemas.microsoft.com/office/powerpoint/2010/main" val="2247165668"/>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52</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335280" y="1447800"/>
            <a:ext cx="8001000" cy="738664"/>
          </a:xfrm>
          <a:prstGeom prst="rect">
            <a:avLst/>
          </a:prstGeom>
        </p:spPr>
        <p:txBody>
          <a:bodyPr wrap="square">
            <a:spAutoFit/>
          </a:bodyPr>
          <a:lstStyle/>
          <a:p>
            <a:pPr marL="285750" indent="-285750">
              <a:buFont typeface="Wingdings" panose="05000000000000000000" pitchFamily="2" charset="2"/>
              <a:buChar char="Ø"/>
            </a:pPr>
            <a:r>
              <a:rPr lang="en-US" sz="1400" dirty="0"/>
              <a:t>The DOC ID should be set to Font : </a:t>
            </a:r>
            <a:r>
              <a:rPr lang="en-US" sz="1400" b="1" dirty="0"/>
              <a:t>Courier New </a:t>
            </a:r>
            <a:r>
              <a:rPr lang="en-US" sz="1400" dirty="0"/>
              <a:t>and its font size to </a:t>
            </a:r>
            <a:r>
              <a:rPr lang="en-US" sz="1400" b="1" dirty="0"/>
              <a:t>14</a:t>
            </a:r>
          </a:p>
          <a:p>
            <a:pPr marL="285750" indent="-285750">
              <a:buFont typeface="Wingdings" panose="05000000000000000000" pitchFamily="2" charset="2"/>
              <a:buChar char="Ø"/>
            </a:pPr>
            <a:r>
              <a:rPr lang="en-US" sz="1400" dirty="0"/>
              <a:t>Adjust the margins according to the required letter margin formatting </a:t>
            </a:r>
            <a:r>
              <a:rPr lang="en-US" sz="1400" b="1" dirty="0"/>
              <a:t>as defined in the Overall FSD</a:t>
            </a:r>
            <a:r>
              <a:rPr lang="en-US" sz="1400" dirty="0"/>
              <a:t>.</a:t>
            </a:r>
          </a:p>
        </p:txBody>
      </p:sp>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691289"/>
            <a:ext cx="3048000"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1317438"/>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53</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304800" y="1458916"/>
            <a:ext cx="8191500" cy="954107"/>
          </a:xfrm>
          <a:prstGeom prst="rect">
            <a:avLst/>
          </a:prstGeom>
        </p:spPr>
        <p:txBody>
          <a:bodyPr wrap="square">
            <a:spAutoFit/>
          </a:bodyPr>
          <a:lstStyle/>
          <a:p>
            <a:pPr marL="285750" indent="-285750">
              <a:buFont typeface="Wingdings" panose="05000000000000000000" pitchFamily="2" charset="2"/>
              <a:buChar char="Ø"/>
            </a:pPr>
            <a:r>
              <a:rPr lang="en-US" sz="1400" b="1" dirty="0"/>
              <a:t>To create parameters to push data from the UI: </a:t>
            </a:r>
            <a:r>
              <a:rPr lang="en-US" sz="1400" dirty="0"/>
              <a:t>Right-click on the Parameters under the Report Inspector and click add Parameter</a:t>
            </a:r>
          </a:p>
          <a:p>
            <a:pPr marL="285750" indent="-285750">
              <a:buFont typeface="Wingdings" panose="05000000000000000000" pitchFamily="2" charset="2"/>
              <a:buChar char="Ø"/>
            </a:pPr>
            <a:r>
              <a:rPr lang="en-US" sz="1400" dirty="0"/>
              <a:t>Always start your parameter with “P” to make it easier to differentiate if a field in the template is a Parameter, a Field or a Variable</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581947"/>
            <a:ext cx="2221948" cy="4160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6766985"/>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54</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304800" y="1627840"/>
            <a:ext cx="8001000" cy="307777"/>
          </a:xfrm>
          <a:prstGeom prst="rect">
            <a:avLst/>
          </a:prstGeom>
        </p:spPr>
        <p:txBody>
          <a:bodyPr wrap="square">
            <a:spAutoFit/>
          </a:bodyPr>
          <a:lstStyle/>
          <a:p>
            <a:pPr marL="285750" indent="-285750">
              <a:buFont typeface="Wingdings" panose="05000000000000000000" pitchFamily="2" charset="2"/>
              <a:buChar char="Ø"/>
            </a:pPr>
            <a:r>
              <a:rPr lang="en-US" sz="1400" dirty="0"/>
              <a:t>The fields that you queried from the database will automatically be displayed under Fields</a:t>
            </a: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5008" y="1936750"/>
            <a:ext cx="2380583"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1279533"/>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55</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304800" y="1563256"/>
            <a:ext cx="7623425" cy="523220"/>
          </a:xfrm>
          <a:prstGeom prst="rect">
            <a:avLst/>
          </a:prstGeom>
        </p:spPr>
        <p:txBody>
          <a:bodyPr wrap="square">
            <a:spAutoFit/>
          </a:bodyPr>
          <a:lstStyle/>
          <a:p>
            <a:pPr marL="285750" indent="-285750">
              <a:buFont typeface="Wingdings" panose="05000000000000000000" pitchFamily="2" charset="2"/>
              <a:buChar char="Ø"/>
            </a:pPr>
            <a:r>
              <a:rPr lang="en-US" sz="1400" dirty="0"/>
              <a:t>To start the design on your report template, drag the Parameter (if the field to be displayed will come from the UI) </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384494"/>
            <a:ext cx="3230880" cy="4325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083310"/>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56</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p:nvPr/>
        </p:nvSpPr>
        <p:spPr>
          <a:xfrm>
            <a:off x="276225" y="1447800"/>
            <a:ext cx="8001000" cy="738664"/>
          </a:xfrm>
          <a:prstGeom prst="rect">
            <a:avLst/>
          </a:prstGeom>
        </p:spPr>
        <p:txBody>
          <a:bodyPr wrap="square">
            <a:spAutoFit/>
          </a:bodyPr>
          <a:lstStyle/>
          <a:p>
            <a:pPr marL="285750" indent="-285750">
              <a:buFont typeface="Wingdings" panose="05000000000000000000" pitchFamily="2" charset="2"/>
              <a:buChar char="Ø"/>
            </a:pPr>
            <a:r>
              <a:rPr lang="en-US" sz="1400" dirty="0"/>
              <a:t>To edit the font to the required font format, clicking on the field you have already dragged on the letter template will enable the fields properties to be edited on the right pane under the Text Properties. Refer to the </a:t>
            </a:r>
            <a:r>
              <a:rPr lang="en-US" sz="1400" b="1" dirty="0"/>
              <a:t>Overall FSD </a:t>
            </a:r>
            <a:r>
              <a:rPr lang="en-US" sz="1400" dirty="0"/>
              <a:t>for the proper format settings.</a:t>
            </a: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320337"/>
            <a:ext cx="5334795" cy="4320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316248"/>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57</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286265" y="1447800"/>
            <a:ext cx="8001000" cy="738664"/>
          </a:xfrm>
          <a:prstGeom prst="rect">
            <a:avLst/>
          </a:prstGeom>
        </p:spPr>
        <p:txBody>
          <a:bodyPr wrap="square">
            <a:spAutoFit/>
          </a:bodyPr>
          <a:lstStyle/>
          <a:p>
            <a:pPr marL="285750" indent="-285750">
              <a:buFont typeface="Wingdings" panose="05000000000000000000" pitchFamily="2" charset="2"/>
              <a:buChar char="Ø"/>
            </a:pPr>
            <a:r>
              <a:rPr lang="en-US" sz="1400" dirty="0"/>
              <a:t>A long paragraph should not be break to a next page. Instead, the whole paragraph should be in the next page</a:t>
            </a:r>
          </a:p>
          <a:p>
            <a:pPr marL="285750" indent="-285750">
              <a:buFont typeface="Wingdings" panose="05000000000000000000" pitchFamily="2" charset="2"/>
              <a:buChar char="Ø"/>
            </a:pPr>
            <a:r>
              <a:rPr lang="en-US" sz="1400" dirty="0"/>
              <a:t>To prevent splitting, click on the band and set its properties to Split Type - Prevent</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185" y="2438400"/>
            <a:ext cx="241935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225" y="2895600"/>
            <a:ext cx="2152650"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6725876"/>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58</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4"/>
          <p:cNvSpPr/>
          <p:nvPr/>
        </p:nvSpPr>
        <p:spPr>
          <a:xfrm>
            <a:off x="143779" y="1398327"/>
            <a:ext cx="8001000" cy="738664"/>
          </a:xfrm>
          <a:prstGeom prst="rect">
            <a:avLst/>
          </a:prstGeom>
        </p:spPr>
        <p:txBody>
          <a:bodyPr wrap="square">
            <a:spAutoFit/>
          </a:bodyPr>
          <a:lstStyle/>
          <a:p>
            <a:pPr marL="285750" indent="-285750">
              <a:buFont typeface="Wingdings" panose="05000000000000000000" pitchFamily="2" charset="2"/>
              <a:buChar char="Ø"/>
            </a:pPr>
            <a:r>
              <a:rPr lang="en-US" sz="1400" dirty="0"/>
              <a:t>There are letter templates that require to display a certain certificate number of a claim followed by the details of the certificate number. In the case of multiple certificate numbers under a claim, the following must be observed.</a:t>
            </a:r>
          </a:p>
        </p:txBody>
      </p:sp>
      <p:sp>
        <p:nvSpPr>
          <p:cNvPr id="16" name="Rectangle 15"/>
          <p:cNvSpPr/>
          <p:nvPr/>
        </p:nvSpPr>
        <p:spPr>
          <a:xfrm>
            <a:off x="4319716" y="2388927"/>
            <a:ext cx="4000500" cy="3323987"/>
          </a:xfrm>
          <a:prstGeom prst="rect">
            <a:avLst/>
          </a:prstGeom>
        </p:spPr>
        <p:txBody>
          <a:bodyPr wrap="square">
            <a:spAutoFit/>
          </a:bodyPr>
          <a:lstStyle/>
          <a:p>
            <a:pPr marL="285750" indent="-285750">
              <a:buFont typeface="Wingdings" panose="05000000000000000000" pitchFamily="2" charset="2"/>
              <a:buChar char="Ø"/>
            </a:pPr>
            <a:r>
              <a:rPr lang="en-US" sz="1400" dirty="0"/>
              <a:t>Since the top part of the letter will only be displayed once in the letter generation, it is appropriate to put it on the </a:t>
            </a:r>
            <a:r>
              <a:rPr lang="en-US" sz="1400" b="1" dirty="0"/>
              <a:t>Title</a:t>
            </a:r>
            <a:r>
              <a:rPr lang="en-US" sz="1400" dirty="0"/>
              <a:t> band which only appears on the first part of the letter.</a:t>
            </a:r>
          </a:p>
          <a:p>
            <a:pPr marL="285750" indent="-285750">
              <a:buFont typeface="Wingdings" panose="05000000000000000000" pitchFamily="2" charset="2"/>
              <a:buChar char="Ø"/>
            </a:pPr>
            <a:r>
              <a:rPr lang="en-US" sz="1400" dirty="0"/>
              <a:t>To be able to handle multiple certificate numbers in a claim, the certificate number field is placed on a group named, </a:t>
            </a:r>
            <a:r>
              <a:rPr lang="en-US" sz="1400" b="1" dirty="0"/>
              <a:t>G_CERT_NO </a:t>
            </a:r>
            <a:r>
              <a:rPr lang="en-US" sz="1400" dirty="0"/>
              <a:t>so that every time there is a new certificate number, the G_CERT_NO Header will display it.</a:t>
            </a:r>
          </a:p>
          <a:p>
            <a:pPr marL="285750" indent="-285750">
              <a:buFont typeface="Wingdings" panose="05000000000000000000" pitchFamily="2" charset="2"/>
              <a:buChar char="Ø"/>
            </a:pPr>
            <a:r>
              <a:rPr lang="en-US" sz="1400" dirty="0"/>
              <a:t>The details are always placed on the </a:t>
            </a:r>
            <a:r>
              <a:rPr lang="en-US" sz="1400" b="1" dirty="0"/>
              <a:t>detail band</a:t>
            </a:r>
            <a:r>
              <a:rPr lang="en-US" sz="1400" dirty="0"/>
              <a:t>.</a:t>
            </a:r>
          </a:p>
          <a:p>
            <a:pPr marL="285750" indent="-285750">
              <a:buFont typeface="Wingdings" panose="05000000000000000000" pitchFamily="2" charset="2"/>
              <a:buChar char="Ø"/>
            </a:pPr>
            <a:r>
              <a:rPr lang="en-US" sz="1400" dirty="0"/>
              <a:t>The closing part of the letter shall always be placed at </a:t>
            </a:r>
            <a:r>
              <a:rPr lang="en-US" sz="1400" b="1" dirty="0"/>
              <a:t>Summary </a:t>
            </a:r>
            <a:r>
              <a:rPr lang="en-US" sz="1400" dirty="0"/>
              <a:t>band so that this part will only appear on the last part of the letter.</a:t>
            </a:r>
            <a:endParaRPr lang="en-US" sz="1400" b="1" dirty="0"/>
          </a:p>
        </p:txBody>
      </p:sp>
      <p:pic>
        <p:nvPicPr>
          <p:cNvPr id="1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05" y="2369434"/>
            <a:ext cx="3400425" cy="4426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788537"/>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59</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p:nvPr/>
        </p:nvSpPr>
        <p:spPr>
          <a:xfrm>
            <a:off x="219075" y="1399918"/>
            <a:ext cx="8275320" cy="1169551"/>
          </a:xfrm>
          <a:prstGeom prst="rect">
            <a:avLst/>
          </a:prstGeom>
        </p:spPr>
        <p:txBody>
          <a:bodyPr wrap="square">
            <a:spAutoFit/>
          </a:bodyPr>
          <a:lstStyle/>
          <a:p>
            <a:pPr marL="285750" indent="-285750">
              <a:buFont typeface="Wingdings" panose="05000000000000000000" pitchFamily="2" charset="2"/>
              <a:buChar char="Ø"/>
            </a:pPr>
            <a:r>
              <a:rPr lang="en-US" sz="1400" dirty="0"/>
              <a:t>For some letters requiring display of dynamic listing of objects. Using of a </a:t>
            </a:r>
            <a:r>
              <a:rPr lang="en-US" sz="1400" dirty="0" err="1"/>
              <a:t>subreport</a:t>
            </a:r>
            <a:r>
              <a:rPr lang="en-US" sz="1400" dirty="0"/>
              <a:t> is advisable.</a:t>
            </a:r>
          </a:p>
          <a:p>
            <a:pPr marL="285750" indent="-285750">
              <a:buFont typeface="Wingdings" panose="05000000000000000000" pitchFamily="2" charset="2"/>
              <a:buChar char="Ø"/>
            </a:pPr>
            <a:r>
              <a:rPr lang="en-US" sz="1400" dirty="0"/>
              <a:t>The details must be placed in the detail band of the sub report using text fields created under the </a:t>
            </a:r>
            <a:r>
              <a:rPr lang="en-US" sz="1400" dirty="0" err="1"/>
              <a:t>subreport’s</a:t>
            </a:r>
            <a:r>
              <a:rPr lang="en-US" sz="1400" dirty="0"/>
              <a:t> fields. </a:t>
            </a:r>
          </a:p>
          <a:p>
            <a:pPr marL="285750" indent="-285750">
              <a:buFont typeface="Wingdings" panose="05000000000000000000" pitchFamily="2" charset="2"/>
              <a:buChar char="Ø"/>
            </a:pPr>
            <a:r>
              <a:rPr lang="en-US" sz="1400" dirty="0"/>
              <a:t>Note : The fields created in the example are objects found in the </a:t>
            </a:r>
            <a:r>
              <a:rPr lang="en-US" sz="1400" dirty="0" err="1"/>
              <a:t>claimCaseInfo</a:t>
            </a:r>
            <a:r>
              <a:rPr lang="en-US" sz="1400" dirty="0"/>
              <a:t> class, thus we are utilizing the </a:t>
            </a:r>
            <a:r>
              <a:rPr lang="en-US" sz="1400" dirty="0" err="1"/>
              <a:t>claimCaseInfo</a:t>
            </a:r>
            <a:r>
              <a:rPr lang="en-US" sz="1400" dirty="0"/>
              <a:t> class on the following examples to follow.</a:t>
            </a:r>
          </a:p>
        </p:txBody>
      </p:sp>
      <p:sp>
        <p:nvSpPr>
          <p:cNvPr id="11" name="Rectangle 10"/>
          <p:cNvSpPr/>
          <p:nvPr/>
        </p:nvSpPr>
        <p:spPr>
          <a:xfrm>
            <a:off x="196952" y="3218885"/>
            <a:ext cx="8001000" cy="307777"/>
          </a:xfrm>
          <a:prstGeom prst="rect">
            <a:avLst/>
          </a:prstGeom>
        </p:spPr>
        <p:txBody>
          <a:bodyPr wrap="square">
            <a:spAutoFit/>
          </a:bodyPr>
          <a:lstStyle/>
          <a:p>
            <a:pPr marL="285750" indent="-285750">
              <a:buFont typeface="Wingdings" panose="05000000000000000000" pitchFamily="2" charset="2"/>
              <a:buChar char="Ø"/>
            </a:pPr>
            <a:r>
              <a:rPr lang="en-US" sz="1400" dirty="0"/>
              <a:t>Create a $F{</a:t>
            </a:r>
            <a:r>
              <a:rPr lang="en-US" sz="1400" dirty="0" err="1"/>
              <a:t>claimCaseInfo</a:t>
            </a:r>
            <a:r>
              <a:rPr lang="en-US" sz="1400" dirty="0"/>
              <a:t>} field in the main report with a field class </a:t>
            </a:r>
            <a:r>
              <a:rPr lang="en-US" sz="1400" b="1" i="1" dirty="0" err="1"/>
              <a:t>java.util.List</a:t>
            </a:r>
            <a:r>
              <a:rPr lang="en-US" sz="1400" b="1" i="1" dirty="0"/>
              <a:t>.</a:t>
            </a: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02" y="3838318"/>
            <a:ext cx="240982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4953" y="4371718"/>
            <a:ext cx="25431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45897"/>
            <a:ext cx="523875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6215360"/>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a:xfrm>
            <a:off x="838200" y="4343400"/>
            <a:ext cx="6477000" cy="1524000"/>
          </a:xfrm>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en-US" altLang="zh-CN" b="1" dirty="0" smtClean="0">
                <a:ea typeface="宋体" pitchFamily="2" charset="-122"/>
              </a:rPr>
              <a:t>Entrance Screen for </a:t>
            </a:r>
            <a:r>
              <a:rPr lang="en-US" altLang="zh-CN" b="1" dirty="0">
                <a:ea typeface="宋体" pitchFamily="2" charset="-122"/>
              </a:rPr>
              <a:t>User </a:t>
            </a:r>
            <a:r>
              <a:rPr lang="en-US" altLang="zh-CN" b="1" dirty="0" smtClean="0">
                <a:ea typeface="宋体" pitchFamily="2" charset="-122"/>
              </a:rPr>
              <a:t>Trigger Letter</a:t>
            </a:r>
            <a:endParaRPr lang="en-US" altLang="zh-CN" sz="1400" b="1" dirty="0">
              <a:ea typeface="宋体" pitchFamily="2" charset="-122"/>
            </a:endParaRPr>
          </a:p>
        </p:txBody>
      </p:sp>
    </p:spTree>
    <p:extLst>
      <p:ext uri="{BB962C8B-B14F-4D97-AF65-F5344CB8AC3E}">
        <p14:creationId xmlns:p14="http://schemas.microsoft.com/office/powerpoint/2010/main" val="3717143856"/>
      </p:ext>
    </p:extLst>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60</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4"/>
          <p:cNvSpPr/>
          <p:nvPr/>
        </p:nvSpPr>
        <p:spPr>
          <a:xfrm>
            <a:off x="152400" y="1460827"/>
            <a:ext cx="8001000" cy="523220"/>
          </a:xfrm>
          <a:prstGeom prst="rect">
            <a:avLst/>
          </a:prstGeom>
        </p:spPr>
        <p:txBody>
          <a:bodyPr wrap="square">
            <a:spAutoFit/>
          </a:bodyPr>
          <a:lstStyle/>
          <a:p>
            <a:pPr marL="285750" indent="-285750">
              <a:buFont typeface="Wingdings" panose="05000000000000000000" pitchFamily="2" charset="2"/>
              <a:buChar char="Ø"/>
            </a:pPr>
            <a:r>
              <a:rPr lang="en-US" sz="1400" dirty="0"/>
              <a:t>Clicking on the sub report will display its properties on the right pane. Set the Connection Type to </a:t>
            </a:r>
            <a:r>
              <a:rPr lang="en-US" sz="1400" b="1" dirty="0"/>
              <a:t>Use a </a:t>
            </a:r>
            <a:r>
              <a:rPr lang="en-US" sz="1400" b="1" dirty="0" err="1"/>
              <a:t>datasource</a:t>
            </a:r>
            <a:r>
              <a:rPr lang="en-US" sz="1400" b="1" dirty="0"/>
              <a:t> expression</a:t>
            </a:r>
            <a:r>
              <a:rPr lang="en-US" sz="1400" dirty="0"/>
              <a:t>.</a:t>
            </a:r>
            <a:endParaRPr lang="en-US" sz="1400" b="1" i="1" dirty="0"/>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345" y="2146628"/>
            <a:ext cx="2823110" cy="4605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0390937"/>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61</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Development</a:t>
            </a:r>
            <a:endParaRPr lang="en-US" sz="2400" dirty="0"/>
          </a:p>
        </p:txBody>
      </p:sp>
      <p:sp>
        <p:nvSpPr>
          <p:cNvPr id="10" name="Rectangle 9"/>
          <p:cNvSpPr/>
          <p:nvPr/>
        </p:nvSpPr>
        <p:spPr>
          <a:xfrm>
            <a:off x="685800" y="1627840"/>
            <a:ext cx="7620000" cy="138499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52400" y="1460827"/>
            <a:ext cx="8001000" cy="523220"/>
          </a:xfrm>
          <a:prstGeom prst="rect">
            <a:avLst/>
          </a:prstGeom>
        </p:spPr>
        <p:txBody>
          <a:bodyPr wrap="square">
            <a:spAutoFit/>
          </a:bodyPr>
          <a:lstStyle/>
          <a:p>
            <a:pPr marL="285750" indent="-285750">
              <a:buFont typeface="Wingdings" panose="05000000000000000000" pitchFamily="2" charset="2"/>
              <a:buChar char="Ø"/>
            </a:pPr>
            <a:r>
              <a:rPr lang="en-US" sz="1400" dirty="0"/>
              <a:t>On the </a:t>
            </a:r>
            <a:r>
              <a:rPr lang="en-US" sz="1400" dirty="0" err="1"/>
              <a:t>datasource</a:t>
            </a:r>
            <a:r>
              <a:rPr lang="en-US" sz="1400" dirty="0"/>
              <a:t> expression, add </a:t>
            </a:r>
            <a:r>
              <a:rPr lang="en-US" sz="1400" b="1" i="1" dirty="0"/>
              <a:t>new </a:t>
            </a:r>
            <a:r>
              <a:rPr lang="en-US" sz="1400" b="1" i="1" dirty="0" err="1"/>
              <a:t>net.sf.jasperreports.engine.data.JRBeanCollectionDataSource</a:t>
            </a:r>
            <a:r>
              <a:rPr lang="en-US" sz="1400" b="1" i="1" dirty="0"/>
              <a:t>($F{</a:t>
            </a:r>
            <a:r>
              <a:rPr lang="en-US" sz="1400" b="1" i="1" dirty="0" err="1"/>
              <a:t>claimCaseInfo</a:t>
            </a:r>
            <a:r>
              <a:rPr lang="en-US" sz="1400" b="1" i="1" dirty="0"/>
              <a: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45638"/>
            <a:ext cx="3272377" cy="47689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0588965"/>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21B088B7-7694-4F32-9999-8C580A0B104C}" type="slidenum">
              <a:rPr lang="en-GB" altLang="en-US" sz="1000" smtClean="0">
                <a:solidFill>
                  <a:srgbClr val="000000"/>
                </a:solidFill>
              </a:rPr>
              <a:pPr>
                <a:spcBef>
                  <a:spcPct val="0"/>
                </a:spcBef>
                <a:buClrTx/>
                <a:buFontTx/>
                <a:buNone/>
              </a:pPr>
              <a:t>62</a:t>
            </a:fld>
            <a:endParaRPr lang="en-GB" altLang="en-US" sz="1000">
              <a:solidFill>
                <a:srgbClr val="000000"/>
              </a:solidFill>
            </a:endParaRPr>
          </a:p>
        </p:txBody>
      </p:sp>
      <p:sp>
        <p:nvSpPr>
          <p:cNvPr id="4099" name="Rectangle 2"/>
          <p:cNvSpPr>
            <a:spLocks noGrp="1" noChangeArrowheads="1"/>
          </p:cNvSpPr>
          <p:nvPr>
            <p:ph type="title"/>
          </p:nvPr>
        </p:nvSpPr>
        <p:spPr/>
        <p:txBody>
          <a:bodyPr/>
          <a:lstStyle/>
          <a:p>
            <a:pPr algn="ctr">
              <a:defRPr/>
            </a:pPr>
            <a:r>
              <a:rPr lang="en-GB" dirty="0"/>
              <a:t>Jasper Special Setting</a:t>
            </a:r>
            <a:endParaRPr lang="en-US" sz="2400" dirty="0"/>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152400" y="1460827"/>
            <a:ext cx="8001000" cy="2677656"/>
          </a:xfrm>
          <a:prstGeom prst="rect">
            <a:avLst/>
          </a:prstGeom>
        </p:spPr>
        <p:txBody>
          <a:bodyPr wrap="square">
            <a:spAutoFit/>
          </a:bodyPr>
          <a:lstStyle/>
          <a:p>
            <a:pPr marL="285750" indent="-285750">
              <a:buFont typeface="Wingdings" panose="05000000000000000000" pitchFamily="2" charset="2"/>
              <a:buChar char="Ø"/>
            </a:pPr>
            <a:r>
              <a:rPr lang="en-US" sz="1400" dirty="0"/>
              <a:t>Performance issue</a:t>
            </a:r>
            <a:r>
              <a:rPr lang="en-US" sz="1400" b="1" dirty="0"/>
              <a:t>: </a:t>
            </a:r>
            <a:r>
              <a:rPr lang="en-US" sz="1400" dirty="0"/>
              <a:t>PAMBPROD-1097</a:t>
            </a:r>
          </a:p>
          <a:p>
            <a:pPr marL="742950" lvl="1" indent="-285750">
              <a:buFont typeface="Wingdings" panose="05000000000000000000" pitchFamily="2" charset="2"/>
              <a:buChar char="Ø"/>
            </a:pPr>
            <a:r>
              <a:rPr lang="en-US" sz="1400" dirty="0" err="1"/>
              <a:t>jasperreports.properties</a:t>
            </a:r>
            <a:endParaRPr lang="en-US" sz="1400" dirty="0"/>
          </a:p>
          <a:p>
            <a:pPr marL="1200150" lvl="2" indent="-285750">
              <a:buFont typeface="Wingdings" panose="05000000000000000000" pitchFamily="2" charset="2"/>
              <a:buChar char="Ø"/>
            </a:pPr>
            <a:r>
              <a:rPr lang="en-US" sz="1400" dirty="0"/>
              <a:t>Max page: 50</a:t>
            </a:r>
          </a:p>
          <a:p>
            <a:pPr marL="742950" lvl="1" indent="-285750">
              <a:buFont typeface="Wingdings" panose="05000000000000000000" pitchFamily="2" charset="2"/>
              <a:buChar char="Ø"/>
            </a:pPr>
            <a:r>
              <a:rPr lang="en-US" sz="1400" dirty="0" err="1"/>
              <a:t>MaxPagesGovernor.</a:t>
            </a:r>
            <a:r>
              <a:rPr lang="en-US" sz="1400" i="1" dirty="0" err="1"/>
              <a:t>PROPERTY_MAX_PAGES_ENABLED</a:t>
            </a:r>
            <a:endParaRPr lang="en-US" sz="1400" i="1" dirty="0"/>
          </a:p>
          <a:p>
            <a:pPr marL="742950" lvl="1" indent="-285750">
              <a:buFont typeface="Wingdings" panose="05000000000000000000" pitchFamily="2" charset="2"/>
              <a:buChar char="Ø"/>
            </a:pPr>
            <a:r>
              <a:rPr lang="en-US" sz="1400" dirty="0" err="1"/>
              <a:t>MaxPagesGovernor.</a:t>
            </a:r>
            <a:r>
              <a:rPr lang="en-US" sz="1400" i="1" dirty="0" err="1"/>
              <a:t>PROPERTY_MAX_PAGES</a:t>
            </a:r>
            <a:endParaRPr lang="en-US" sz="1400" i="1" dirty="0"/>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Import new font</a:t>
            </a:r>
          </a:p>
          <a:p>
            <a:pPr marL="742950" lvl="1" indent="-285750">
              <a:buFont typeface="Wingdings" panose="05000000000000000000" pitchFamily="2" charset="2"/>
              <a:buChar char="Ø"/>
            </a:pPr>
            <a:r>
              <a:rPr lang="en-US" sz="1400" dirty="0"/>
              <a:t>calibri-font.jar</a:t>
            </a:r>
          </a:p>
          <a:p>
            <a:pPr marL="742950" lvl="1" indent="-285750">
              <a:buFont typeface="Wingdings" panose="05000000000000000000" pitchFamily="2" charset="2"/>
              <a:buChar char="Ø"/>
            </a:pPr>
            <a:r>
              <a:rPr lang="en-US" sz="1400" dirty="0"/>
              <a:t>pru-sans-extra-font.jar</a:t>
            </a:r>
          </a:p>
          <a:p>
            <a:pPr marL="742950" lvl="1" indent="-285750">
              <a:buFont typeface="Wingdings" panose="05000000000000000000" pitchFamily="2" charset="2"/>
              <a:buChar char="Ø"/>
            </a:pPr>
            <a:r>
              <a:rPr lang="en-US" sz="1400" dirty="0"/>
              <a:t>pru-sans-normal-font.jar</a:t>
            </a:r>
          </a:p>
          <a:p>
            <a:pPr marL="285750" indent="-285750">
              <a:buFont typeface="Wingdings" panose="05000000000000000000" pitchFamily="2" charset="2"/>
              <a:buChar char="Ø"/>
            </a:pPr>
            <a:endParaRPr lang="en-US" sz="1400" b="1" dirty="0"/>
          </a:p>
          <a:p>
            <a:pPr marL="285750" indent="-285750">
              <a:buFont typeface="Wingdings" panose="05000000000000000000" pitchFamily="2" charset="2"/>
              <a:buChar char="Ø"/>
            </a:pPr>
            <a:endParaRPr lang="en-US" sz="1400" dirty="0"/>
          </a:p>
        </p:txBody>
      </p:sp>
    </p:spTree>
    <p:extLst>
      <p:ext uri="{BB962C8B-B14F-4D97-AF65-F5344CB8AC3E}">
        <p14:creationId xmlns:p14="http://schemas.microsoft.com/office/powerpoint/2010/main" val="4290276751"/>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63</a:t>
            </a:fld>
            <a:endParaRPr lang="en-GB"/>
          </a:p>
        </p:txBody>
      </p:sp>
      <p:pic>
        <p:nvPicPr>
          <p:cNvPr id="5" name="Picture 4"/>
          <p:cNvPicPr>
            <a:picLocks noChangeAspect="1"/>
          </p:cNvPicPr>
          <p:nvPr/>
        </p:nvPicPr>
        <p:blipFill>
          <a:blip r:embed="rId2"/>
          <a:stretch>
            <a:fillRect/>
          </a:stretch>
        </p:blipFill>
        <p:spPr>
          <a:xfrm>
            <a:off x="1227644" y="1460247"/>
            <a:ext cx="6211381" cy="5335841"/>
          </a:xfrm>
          <a:prstGeom prst="rect">
            <a:avLst/>
          </a:prstGeom>
        </p:spPr>
      </p:pic>
      <p:sp>
        <p:nvSpPr>
          <p:cNvPr id="6" name="Rectangle 2"/>
          <p:cNvSpPr>
            <a:spLocks noGrp="1" noChangeArrowheads="1"/>
          </p:cNvSpPr>
          <p:nvPr>
            <p:ph type="title"/>
          </p:nvPr>
        </p:nvSpPr>
        <p:spPr>
          <a:xfrm>
            <a:off x="1676400" y="457200"/>
            <a:ext cx="5762625" cy="808038"/>
          </a:xfrm>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3791949597"/>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64</a:t>
            </a:fld>
            <a:endParaRPr lang="en-GB"/>
          </a:p>
        </p:txBody>
      </p:sp>
      <p:pic>
        <p:nvPicPr>
          <p:cNvPr id="5" name="Picture 4"/>
          <p:cNvPicPr>
            <a:picLocks noChangeAspect="1"/>
          </p:cNvPicPr>
          <p:nvPr/>
        </p:nvPicPr>
        <p:blipFill>
          <a:blip r:embed="rId2"/>
          <a:stretch>
            <a:fillRect/>
          </a:stretch>
        </p:blipFill>
        <p:spPr>
          <a:xfrm>
            <a:off x="599120" y="1447800"/>
            <a:ext cx="6839905" cy="4248743"/>
          </a:xfrm>
          <a:prstGeom prst="rect">
            <a:avLst/>
          </a:prstGeom>
        </p:spPr>
      </p:pic>
      <p:sp>
        <p:nvSpPr>
          <p:cNvPr id="6"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2278196417"/>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65</a:t>
            </a:fld>
            <a:endParaRPr lang="en-GB"/>
          </a:p>
        </p:txBody>
      </p:sp>
      <p:pic>
        <p:nvPicPr>
          <p:cNvPr id="5" name="Picture 4"/>
          <p:cNvPicPr>
            <a:picLocks noChangeAspect="1"/>
          </p:cNvPicPr>
          <p:nvPr/>
        </p:nvPicPr>
        <p:blipFill>
          <a:blip r:embed="rId2"/>
          <a:stretch>
            <a:fillRect/>
          </a:stretch>
        </p:blipFill>
        <p:spPr>
          <a:xfrm>
            <a:off x="599120" y="1466108"/>
            <a:ext cx="6839905" cy="5315692"/>
          </a:xfrm>
          <a:prstGeom prst="rect">
            <a:avLst/>
          </a:prstGeom>
        </p:spPr>
      </p:pic>
      <p:sp>
        <p:nvSpPr>
          <p:cNvPr id="6"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1615160562"/>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66</a:t>
            </a:fld>
            <a:endParaRPr lang="en-GB"/>
          </a:p>
        </p:txBody>
      </p:sp>
      <p:pic>
        <p:nvPicPr>
          <p:cNvPr id="5" name="Picture 4"/>
          <p:cNvPicPr>
            <a:picLocks noChangeAspect="1"/>
          </p:cNvPicPr>
          <p:nvPr/>
        </p:nvPicPr>
        <p:blipFill>
          <a:blip r:embed="rId2"/>
          <a:stretch>
            <a:fillRect/>
          </a:stretch>
        </p:blipFill>
        <p:spPr>
          <a:xfrm>
            <a:off x="625044" y="1480396"/>
            <a:ext cx="6839905" cy="5315692"/>
          </a:xfrm>
          <a:prstGeom prst="rect">
            <a:avLst/>
          </a:prstGeom>
        </p:spPr>
      </p:pic>
      <p:sp>
        <p:nvSpPr>
          <p:cNvPr id="6"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2060109450"/>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67</a:t>
            </a:fld>
            <a:endParaRPr lang="en-GB"/>
          </a:p>
        </p:txBody>
      </p:sp>
      <p:pic>
        <p:nvPicPr>
          <p:cNvPr id="5" name="Picture 4"/>
          <p:cNvPicPr>
            <a:picLocks noChangeAspect="1"/>
          </p:cNvPicPr>
          <p:nvPr/>
        </p:nvPicPr>
        <p:blipFill>
          <a:blip r:embed="rId2"/>
          <a:stretch>
            <a:fillRect/>
          </a:stretch>
        </p:blipFill>
        <p:spPr>
          <a:xfrm>
            <a:off x="631328" y="1480396"/>
            <a:ext cx="6839905" cy="5315692"/>
          </a:xfrm>
          <a:prstGeom prst="rect">
            <a:avLst/>
          </a:prstGeom>
        </p:spPr>
      </p:pic>
      <p:sp>
        <p:nvSpPr>
          <p:cNvPr id="6"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3014249408"/>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68</a:t>
            </a:fld>
            <a:endParaRPr lang="en-GB"/>
          </a:p>
        </p:txBody>
      </p:sp>
      <p:pic>
        <p:nvPicPr>
          <p:cNvPr id="5" name="Picture 4"/>
          <p:cNvPicPr>
            <a:picLocks noChangeAspect="1"/>
          </p:cNvPicPr>
          <p:nvPr/>
        </p:nvPicPr>
        <p:blipFill>
          <a:blip r:embed="rId2"/>
          <a:stretch>
            <a:fillRect/>
          </a:stretch>
        </p:blipFill>
        <p:spPr>
          <a:xfrm>
            <a:off x="1237250" y="1468499"/>
            <a:ext cx="6201775" cy="5327589"/>
          </a:xfrm>
          <a:prstGeom prst="rect">
            <a:avLst/>
          </a:prstGeom>
        </p:spPr>
      </p:pic>
      <p:sp>
        <p:nvSpPr>
          <p:cNvPr id="6"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1436985502"/>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69</a:t>
            </a:fld>
            <a:endParaRPr lang="en-GB"/>
          </a:p>
        </p:txBody>
      </p:sp>
      <p:pic>
        <p:nvPicPr>
          <p:cNvPr id="5" name="Picture 4"/>
          <p:cNvPicPr>
            <a:picLocks noChangeAspect="1"/>
          </p:cNvPicPr>
          <p:nvPr/>
        </p:nvPicPr>
        <p:blipFill>
          <a:blip r:embed="rId2"/>
          <a:stretch>
            <a:fillRect/>
          </a:stretch>
        </p:blipFill>
        <p:spPr>
          <a:xfrm>
            <a:off x="1237250" y="1468499"/>
            <a:ext cx="6201775" cy="5327589"/>
          </a:xfrm>
          <a:prstGeom prst="rect">
            <a:avLst/>
          </a:prstGeom>
        </p:spPr>
      </p:pic>
      <p:sp>
        <p:nvSpPr>
          <p:cNvPr id="6"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7381553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Entrance Screen</a:t>
            </a:r>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7</a:t>
            </a:fld>
            <a:endParaRPr lang="en-GB"/>
          </a:p>
        </p:txBody>
      </p:sp>
      <p:sp>
        <p:nvSpPr>
          <p:cNvPr id="5" name="Text Placeholder 4"/>
          <p:cNvSpPr txBox="1">
            <a:spLocks/>
          </p:cNvSpPr>
          <p:nvPr/>
        </p:nvSpPr>
        <p:spPr>
          <a:xfrm>
            <a:off x="285482" y="1438802"/>
            <a:ext cx="8312727" cy="200055"/>
          </a:xfrm>
          <a:prstGeom prst="rect">
            <a:avLst/>
          </a:prstGeom>
        </p:spPr>
        <p:txBody>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indent="0">
              <a:buNone/>
            </a:pPr>
            <a:r>
              <a:rPr lang="en-US" sz="1200" kern="0" dirty="0"/>
              <a:t>Letter list – HAS letters </a:t>
            </a:r>
          </a:p>
        </p:txBody>
      </p:sp>
      <p:pic>
        <p:nvPicPr>
          <p:cNvPr id="6" name="Picture 5"/>
          <p:cNvPicPr>
            <a:picLocks noChangeAspect="1"/>
          </p:cNvPicPr>
          <p:nvPr/>
        </p:nvPicPr>
        <p:blipFill>
          <a:blip r:embed="rId2"/>
          <a:stretch>
            <a:fillRect/>
          </a:stretch>
        </p:blipFill>
        <p:spPr>
          <a:xfrm>
            <a:off x="368610" y="3085503"/>
            <a:ext cx="8229599" cy="376562"/>
          </a:xfrm>
          <a:prstGeom prst="rect">
            <a:avLst/>
          </a:prstGeom>
        </p:spPr>
      </p:pic>
      <p:sp>
        <p:nvSpPr>
          <p:cNvPr id="7" name="Oval 6"/>
          <p:cNvSpPr/>
          <p:nvPr/>
        </p:nvSpPr>
        <p:spPr bwMode="auto">
          <a:xfrm>
            <a:off x="5310909" y="3009303"/>
            <a:ext cx="1676400" cy="304800"/>
          </a:xfrm>
          <a:prstGeom prst="ellipse">
            <a:avLst/>
          </a:prstGeom>
          <a:noFill/>
          <a:ln w="19050" cap="flat" cmpd="sng" algn="ctr">
            <a:solidFill>
              <a:schemeClr val="tx1"/>
            </a:solidFill>
            <a:prstDash val="solid"/>
            <a:round/>
            <a:headEnd type="none" w="med" len="med"/>
            <a:tailEnd type="none" w="med" len="med"/>
          </a:ln>
          <a:effectLst/>
        </p:spPr>
        <p:txBody>
          <a:bodyPr vert="horz" wrap="square" lIns="228600" tIns="45720" rIns="228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FF0000"/>
              </a:buClr>
              <a:buSzPct val="100000"/>
              <a:buFont typeface="Monotype Sorts" pitchFamily="2" charset="2"/>
              <a:buNone/>
              <a:tabLst/>
            </a:pPr>
            <a:endParaRPr kumimoji="0" lang="en-US" sz="1400" b="0" i="0" u="none" strike="noStrike" cap="none" normalizeH="0" baseline="0">
              <a:ln>
                <a:noFill/>
              </a:ln>
              <a:solidFill>
                <a:schemeClr val="tx1"/>
              </a:solidFill>
              <a:effectLst/>
              <a:latin typeface="Arial" charset="0"/>
              <a:ea typeface="新細明體" pitchFamily="18" charset="-120"/>
            </a:endParaRPr>
          </a:p>
        </p:txBody>
      </p:sp>
      <p:cxnSp>
        <p:nvCxnSpPr>
          <p:cNvPr id="8" name="Straight Connector 7"/>
          <p:cNvCxnSpPr/>
          <p:nvPr/>
        </p:nvCxnSpPr>
        <p:spPr bwMode="auto">
          <a:xfrm flipH="1">
            <a:off x="4701309" y="3314103"/>
            <a:ext cx="1066800" cy="1219200"/>
          </a:xfrm>
          <a:prstGeom prst="line">
            <a:avLst/>
          </a:prstGeom>
          <a:solidFill>
            <a:srgbClr val="CCFF33"/>
          </a:solidFill>
          <a:ln w="19050" cap="flat" cmpd="sng" algn="ctr">
            <a:solidFill>
              <a:schemeClr val="tx1"/>
            </a:solidFill>
            <a:prstDash val="solid"/>
            <a:round/>
            <a:headEnd type="none" w="med" len="med"/>
            <a:tailEnd type="none" w="med" len="med"/>
          </a:ln>
          <a:effectLst/>
        </p:spPr>
      </p:cxnSp>
      <p:pic>
        <p:nvPicPr>
          <p:cNvPr id="9" name="Picture 8"/>
          <p:cNvPicPr>
            <a:picLocks noChangeAspect="1"/>
          </p:cNvPicPr>
          <p:nvPr/>
        </p:nvPicPr>
        <p:blipFill>
          <a:blip r:embed="rId3"/>
          <a:stretch>
            <a:fillRect/>
          </a:stretch>
        </p:blipFill>
        <p:spPr>
          <a:xfrm>
            <a:off x="2034309" y="4534587"/>
            <a:ext cx="5838171" cy="1128713"/>
          </a:xfrm>
          <a:prstGeom prst="rect">
            <a:avLst/>
          </a:prstGeom>
        </p:spPr>
      </p:pic>
    </p:spTree>
    <p:extLst>
      <p:ext uri="{BB962C8B-B14F-4D97-AF65-F5344CB8AC3E}">
        <p14:creationId xmlns:p14="http://schemas.microsoft.com/office/powerpoint/2010/main" val="1574917702"/>
      </p:ext>
    </p:extLst>
  </p:cSld>
  <p:clrMapOvr>
    <a:masterClrMapping/>
  </p:clrMapOvr>
  <p:transition>
    <p:zo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70</a:t>
            </a:fld>
            <a:endParaRPr lang="en-GB"/>
          </a:p>
        </p:txBody>
      </p:sp>
      <p:pic>
        <p:nvPicPr>
          <p:cNvPr id="3" name="Picture 2"/>
          <p:cNvPicPr>
            <a:picLocks noChangeAspect="1"/>
          </p:cNvPicPr>
          <p:nvPr/>
        </p:nvPicPr>
        <p:blipFill>
          <a:blip r:embed="rId2"/>
          <a:stretch>
            <a:fillRect/>
          </a:stretch>
        </p:blipFill>
        <p:spPr>
          <a:xfrm>
            <a:off x="1237250" y="1468499"/>
            <a:ext cx="6201775" cy="5327589"/>
          </a:xfrm>
          <a:prstGeom prst="rect">
            <a:avLst/>
          </a:prstGeom>
        </p:spPr>
      </p:pic>
      <p:sp>
        <p:nvSpPr>
          <p:cNvPr id="5"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1500875438"/>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71</a:t>
            </a:fld>
            <a:endParaRPr lang="en-GB"/>
          </a:p>
        </p:txBody>
      </p:sp>
      <p:pic>
        <p:nvPicPr>
          <p:cNvPr id="5" name="Picture 4"/>
          <p:cNvPicPr>
            <a:picLocks noChangeAspect="1"/>
          </p:cNvPicPr>
          <p:nvPr/>
        </p:nvPicPr>
        <p:blipFill>
          <a:blip r:embed="rId2"/>
          <a:stretch>
            <a:fillRect/>
          </a:stretch>
        </p:blipFill>
        <p:spPr>
          <a:xfrm>
            <a:off x="1237250" y="1468499"/>
            <a:ext cx="6201775" cy="5327589"/>
          </a:xfrm>
          <a:prstGeom prst="rect">
            <a:avLst/>
          </a:prstGeom>
        </p:spPr>
      </p:pic>
      <p:sp>
        <p:nvSpPr>
          <p:cNvPr id="6" name="Rectangle 2"/>
          <p:cNvSpPr>
            <a:spLocks noGrp="1" noChangeArrowheads="1"/>
          </p:cNvSpPr>
          <p:nvPr>
            <p:ph type="title"/>
          </p:nvPr>
        </p:nvSpPr>
        <p:spPr/>
        <p:txBody>
          <a:bodyPr/>
          <a:lstStyle/>
          <a:p>
            <a:pPr algn="ctr">
              <a:defRPr/>
            </a:pPr>
            <a:r>
              <a:rPr lang="en-GB" dirty="0" smtClean="0"/>
              <a:t>Import New Font</a:t>
            </a:r>
            <a:endParaRPr lang="en-US" sz="2400" dirty="0"/>
          </a:p>
        </p:txBody>
      </p:sp>
    </p:spTree>
    <p:extLst>
      <p:ext uri="{BB962C8B-B14F-4D97-AF65-F5344CB8AC3E}">
        <p14:creationId xmlns:p14="http://schemas.microsoft.com/office/powerpoint/2010/main" val="2497329201"/>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New Letter Development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75623565"/>
              </p:ext>
            </p:extLst>
          </p:nvPr>
        </p:nvGraphicFramePr>
        <p:xfrm>
          <a:off x="535780" y="2362200"/>
          <a:ext cx="8043864" cy="4119880"/>
        </p:xfrm>
        <a:graphic>
          <a:graphicData uri="http://schemas.openxmlformats.org/drawingml/2006/table">
            <a:tbl>
              <a:tblPr firstRow="1" bandRow="1">
                <a:tableStyleId>{5C22544A-7EE6-4342-B048-85BDC9FD1C3A}</a:tableStyleId>
              </a:tblPr>
              <a:tblGrid>
                <a:gridCol w="2681288">
                  <a:extLst>
                    <a:ext uri="{9D8B030D-6E8A-4147-A177-3AD203B41FA5}">
                      <a16:colId xmlns="" xmlns:a16="http://schemas.microsoft.com/office/drawing/2014/main" val="20000"/>
                    </a:ext>
                  </a:extLst>
                </a:gridCol>
                <a:gridCol w="2681288">
                  <a:extLst>
                    <a:ext uri="{9D8B030D-6E8A-4147-A177-3AD203B41FA5}">
                      <a16:colId xmlns="" xmlns:a16="http://schemas.microsoft.com/office/drawing/2014/main" val="20001"/>
                    </a:ext>
                  </a:extLst>
                </a:gridCol>
                <a:gridCol w="2681288">
                  <a:extLst>
                    <a:ext uri="{9D8B030D-6E8A-4147-A177-3AD203B41FA5}">
                      <a16:colId xmlns="" xmlns:a16="http://schemas.microsoft.com/office/drawing/2014/main" val="20002"/>
                    </a:ext>
                  </a:extLst>
                </a:gridCol>
              </a:tblGrid>
              <a:tr h="370840">
                <a:tc>
                  <a:txBody>
                    <a:bodyPr/>
                    <a:lstStyle/>
                    <a:p>
                      <a:r>
                        <a:rPr lang="en-US" dirty="0"/>
                        <a:t>User Trigger</a:t>
                      </a:r>
                    </a:p>
                  </a:txBody>
                  <a:tcPr/>
                </a:tc>
                <a:tc>
                  <a:txBody>
                    <a:bodyPr/>
                    <a:lstStyle/>
                    <a:p>
                      <a:r>
                        <a:rPr lang="en-US" dirty="0"/>
                        <a:t>Batch Trigger</a:t>
                      </a:r>
                    </a:p>
                  </a:txBody>
                  <a:tcPr/>
                </a:tc>
                <a:tc>
                  <a:txBody>
                    <a:bodyPr/>
                    <a:lstStyle/>
                    <a:p>
                      <a:r>
                        <a:rPr lang="en-US" dirty="0"/>
                        <a:t>Auto</a:t>
                      </a:r>
                    </a:p>
                  </a:txBody>
                  <a:tcPr/>
                </a:tc>
                <a:extLst>
                  <a:ext uri="{0D108BD9-81ED-4DB2-BD59-A6C34878D82A}">
                    <a16:rowId xmlns="" xmlns:a16="http://schemas.microsoft.com/office/drawing/2014/main" val="10000"/>
                  </a:ext>
                </a:extLst>
              </a:tr>
              <a:tr h="370840">
                <a:tc>
                  <a:txBody>
                    <a:bodyPr/>
                    <a:lstStyle/>
                    <a:p>
                      <a:pPr marL="171450" indent="-171450">
                        <a:buFont typeface="Wingdings" panose="05000000000000000000" pitchFamily="2" charset="2"/>
                        <a:buChar char="Ø"/>
                      </a:pPr>
                      <a:r>
                        <a:rPr lang="en-US" sz="1200" b="1" dirty="0"/>
                        <a:t>Struts-config.xml</a:t>
                      </a:r>
                      <a:r>
                        <a:rPr lang="en-US" sz="1200" dirty="0"/>
                        <a:t>: For action mapping</a:t>
                      </a:r>
                    </a:p>
                    <a:p>
                      <a:pPr marL="171450" indent="-171450">
                        <a:buFont typeface="Wingdings" panose="05000000000000000000" pitchFamily="2" charset="2"/>
                        <a:buChar char="Ø"/>
                      </a:pPr>
                      <a:r>
                        <a:rPr lang="en-US" sz="1200" b="1" dirty="0"/>
                        <a:t>Action class</a:t>
                      </a:r>
                      <a:r>
                        <a:rPr lang="en-US" sz="1200" dirty="0"/>
                        <a:t>: For common online letter implementation</a:t>
                      </a:r>
                    </a:p>
                    <a:p>
                      <a:pPr marL="171450" indent="-171450">
                        <a:buFont typeface="Wingdings" panose="05000000000000000000" pitchFamily="2" charset="2"/>
                        <a:buChar char="Ø"/>
                      </a:pPr>
                      <a:r>
                        <a:rPr lang="en-US" sz="1200" b="1" dirty="0"/>
                        <a:t>Service class / methods</a:t>
                      </a:r>
                      <a:r>
                        <a:rPr lang="en-US" sz="1200" dirty="0"/>
                        <a:t>: For data processing</a:t>
                      </a:r>
                    </a:p>
                    <a:p>
                      <a:pPr marL="171450" indent="-171450">
                        <a:buFont typeface="Wingdings" panose="05000000000000000000" pitchFamily="2" charset="2"/>
                        <a:buChar char="Ø"/>
                      </a:pPr>
                      <a:r>
                        <a:rPr lang="en-US" sz="1200" b="1" dirty="0"/>
                        <a:t>DAO class / methods</a:t>
                      </a:r>
                      <a:r>
                        <a:rPr lang="en-US" sz="1200" dirty="0"/>
                        <a:t>: For data retrieval</a:t>
                      </a:r>
                    </a:p>
                    <a:p>
                      <a:pPr marL="171450" indent="-171450">
                        <a:buFont typeface="Wingdings" panose="05000000000000000000" pitchFamily="2" charset="2"/>
                        <a:buChar char="Ø"/>
                      </a:pPr>
                      <a:r>
                        <a:rPr lang="en-US" sz="1200" b="1" dirty="0"/>
                        <a:t>Jasper Templates</a:t>
                      </a:r>
                      <a:r>
                        <a:rPr lang="en-US" sz="1200" dirty="0"/>
                        <a:t>: For the letter template</a:t>
                      </a:r>
                    </a:p>
                    <a:p>
                      <a:pPr marL="171450" indent="-171450">
                        <a:buFont typeface="Wingdings" panose="05000000000000000000" pitchFamily="2" charset="2"/>
                        <a:buChar char="Ø"/>
                      </a:pPr>
                      <a:r>
                        <a:rPr lang="en-US" sz="1200" b="1" dirty="0" err="1"/>
                        <a:t>reportLetterList.properties</a:t>
                      </a:r>
                      <a:r>
                        <a:rPr lang="en-US" sz="1200" dirty="0"/>
                        <a:t>: For letter details needed for Letter UI dropdown list. This is only applicable if Letter UI is used</a:t>
                      </a:r>
                    </a:p>
                    <a:p>
                      <a:pPr marL="171450" indent="-171450">
                        <a:buFont typeface="Wingdings" panose="05000000000000000000" pitchFamily="2" charset="2"/>
                        <a:buChar char="Ø"/>
                      </a:pPr>
                      <a:r>
                        <a:rPr lang="en-US" sz="1200" b="1" dirty="0" err="1"/>
                        <a:t>reportLetter.properties</a:t>
                      </a:r>
                      <a:r>
                        <a:rPr lang="en-US" sz="1200" b="0" dirty="0"/>
                        <a:t>:</a:t>
                      </a:r>
                      <a:r>
                        <a:rPr lang="en-US" sz="1200" b="0" baseline="0" dirty="0"/>
                        <a:t> For document ID definition</a:t>
                      </a:r>
                      <a:endParaRPr lang="en-US" sz="1200" b="1" dirty="0"/>
                    </a:p>
                    <a:p>
                      <a:pPr marL="171450" indent="-171450">
                        <a:buFont typeface="Wingdings" panose="05000000000000000000" pitchFamily="2" charset="2"/>
                        <a:buChar char="Ø"/>
                      </a:pPr>
                      <a:r>
                        <a:rPr lang="en-US" sz="1200" b="1" dirty="0" err="1"/>
                        <a:t>LetterUIFilter</a:t>
                      </a:r>
                      <a:r>
                        <a:rPr lang="en-US" sz="1200" b="1" dirty="0"/>
                        <a:t>*.java</a:t>
                      </a:r>
                      <a:r>
                        <a:rPr lang="en-US" sz="1200" dirty="0"/>
                        <a:t>: For the letter’s filter criteria based on requirement and claim type</a:t>
                      </a:r>
                    </a:p>
                    <a:p>
                      <a:pPr marL="171450" indent="-171450">
                        <a:buFont typeface="Wingdings" panose="05000000000000000000" pitchFamily="2" charset="2"/>
                        <a:buChar char="Ø"/>
                      </a:pPr>
                      <a:r>
                        <a:rPr lang="en-US" sz="1200" b="1" dirty="0"/>
                        <a:t>JSP file</a:t>
                      </a:r>
                      <a:r>
                        <a:rPr lang="en-US" sz="1200" dirty="0"/>
                        <a:t>: For the letter-specific UI</a:t>
                      </a:r>
                    </a:p>
                  </a:txBody>
                  <a:tcPr/>
                </a:tc>
                <a:tc>
                  <a:txBody>
                    <a:bodyPr/>
                    <a:lstStyle/>
                    <a:p>
                      <a:pPr marL="171450" indent="-171450">
                        <a:buFont typeface="Wingdings" panose="05000000000000000000" pitchFamily="2" charset="2"/>
                        <a:buChar char="Ø"/>
                      </a:pPr>
                      <a:r>
                        <a:rPr lang="en-US" sz="1200" b="1" dirty="0"/>
                        <a:t>Service class / methods</a:t>
                      </a:r>
                      <a:r>
                        <a:rPr lang="en-US" sz="1200" dirty="0"/>
                        <a:t>: For data processing</a:t>
                      </a:r>
                    </a:p>
                    <a:p>
                      <a:pPr marL="171450" indent="-171450">
                        <a:buFont typeface="Wingdings" panose="05000000000000000000" pitchFamily="2" charset="2"/>
                        <a:buChar char="Ø"/>
                      </a:pPr>
                      <a:r>
                        <a:rPr lang="en-US" sz="1200" b="1" dirty="0"/>
                        <a:t>DAO class / methods</a:t>
                      </a:r>
                      <a:r>
                        <a:rPr lang="en-US" sz="1200" dirty="0"/>
                        <a:t>: For data retrieval</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1" dirty="0"/>
                        <a:t>Batch trigger update</a:t>
                      </a:r>
                      <a:r>
                        <a:rPr lang="en-US" sz="1200" b="0" dirty="0"/>
                        <a:t>:</a:t>
                      </a:r>
                      <a:r>
                        <a:rPr lang="en-US" sz="1200" b="0" baseline="0" dirty="0"/>
                        <a:t> update BATCH table or </a:t>
                      </a:r>
                      <a:r>
                        <a:rPr lang="en-US" sz="1200" b="0" baseline="0" dirty="0" err="1"/>
                        <a:t>DailyLetterBatchJobService</a:t>
                      </a:r>
                      <a:endParaRPr lang="en-US" sz="1200" b="1"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1" dirty="0" err="1"/>
                        <a:t>reportLetter.properties</a:t>
                      </a:r>
                      <a:r>
                        <a:rPr lang="en-US" sz="1200" b="0" dirty="0"/>
                        <a:t>:</a:t>
                      </a:r>
                      <a:r>
                        <a:rPr lang="en-US" sz="1200" b="0" baseline="0" dirty="0"/>
                        <a:t> For document ID definition</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1" dirty="0"/>
                        <a:t>Jasper Templates</a:t>
                      </a:r>
                      <a:r>
                        <a:rPr lang="en-US" sz="1200" dirty="0"/>
                        <a:t>: For the letter template</a:t>
                      </a:r>
                    </a:p>
                    <a:p>
                      <a:pPr marL="0" indent="0">
                        <a:buFont typeface="Wingdings" panose="05000000000000000000" pitchFamily="2" charset="2"/>
                        <a:buNone/>
                      </a:pPr>
                      <a:endParaRPr lang="en-US" sz="1200" dirty="0"/>
                    </a:p>
                  </a:txBody>
                  <a:tcPr/>
                </a:tc>
                <a:tc>
                  <a:txBody>
                    <a:bodyPr/>
                    <a:lstStyle/>
                    <a:p>
                      <a:pPr marL="171450" indent="-171450">
                        <a:buFont typeface="Wingdings" panose="05000000000000000000" pitchFamily="2" charset="2"/>
                        <a:buChar char="Ø"/>
                      </a:pPr>
                      <a:r>
                        <a:rPr lang="en-US" sz="1200" b="1" dirty="0"/>
                        <a:t>Service class / methods</a:t>
                      </a:r>
                      <a:r>
                        <a:rPr lang="en-US" sz="1200" dirty="0"/>
                        <a:t>: For data processing</a:t>
                      </a:r>
                    </a:p>
                    <a:p>
                      <a:pPr marL="171450" indent="-171450">
                        <a:buFont typeface="Wingdings" panose="05000000000000000000" pitchFamily="2" charset="2"/>
                        <a:buChar char="Ø"/>
                      </a:pPr>
                      <a:r>
                        <a:rPr lang="en-US" sz="1200" b="1" dirty="0"/>
                        <a:t>DAO class / methods</a:t>
                      </a:r>
                      <a:r>
                        <a:rPr lang="en-US" sz="1200" dirty="0"/>
                        <a:t>: For data retrieval</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1" dirty="0"/>
                        <a:t>Auto trigger</a:t>
                      </a:r>
                      <a:r>
                        <a:rPr lang="en-US" sz="1200" b="1" baseline="0" dirty="0"/>
                        <a:t> update</a:t>
                      </a:r>
                      <a:r>
                        <a:rPr lang="en-US" sz="1200" b="0" baseline="0" dirty="0"/>
                        <a:t>: update corresponding trigger operation service</a:t>
                      </a:r>
                      <a:endParaRPr lang="en-US" sz="1200" b="1"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1" dirty="0" err="1"/>
                        <a:t>reportLetter.properties</a:t>
                      </a:r>
                      <a:r>
                        <a:rPr lang="en-US" sz="1200" b="0" dirty="0"/>
                        <a:t>:</a:t>
                      </a:r>
                      <a:r>
                        <a:rPr lang="en-US" sz="1200" b="0" baseline="0" dirty="0"/>
                        <a:t> For document ID definition</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b="1" dirty="0"/>
                        <a:t>Jasper Templates</a:t>
                      </a:r>
                      <a:r>
                        <a:rPr lang="en-US" sz="1200" dirty="0"/>
                        <a:t>: For the letter template</a:t>
                      </a:r>
                    </a:p>
                    <a:p>
                      <a:endParaRPr lang="en-US" sz="1200" dirty="0"/>
                    </a:p>
                  </a:txBody>
                  <a:tcPr/>
                </a:tc>
                <a:extLst>
                  <a:ext uri="{0D108BD9-81ED-4DB2-BD59-A6C34878D82A}">
                    <a16:rowId xmlns="" xmlns:a16="http://schemas.microsoft.com/office/drawing/2014/main" val="10001"/>
                  </a:ext>
                </a:extLst>
              </a:tr>
            </a:tbl>
          </a:graphicData>
        </a:graphic>
      </p:graphicFrame>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72</a:t>
            </a:fld>
            <a:endParaRPr lang="en-GB"/>
          </a:p>
        </p:txBody>
      </p:sp>
      <p:sp>
        <p:nvSpPr>
          <p:cNvPr id="7" name="TextBox 6"/>
          <p:cNvSpPr txBox="1"/>
          <p:nvPr/>
        </p:nvSpPr>
        <p:spPr>
          <a:xfrm>
            <a:off x="381001" y="1676400"/>
            <a:ext cx="8458200" cy="923330"/>
          </a:xfrm>
          <a:prstGeom prst="rect">
            <a:avLst/>
          </a:prstGeom>
          <a:noFill/>
        </p:spPr>
        <p:txBody>
          <a:bodyPr wrap="square" rtlCol="0">
            <a:spAutoFit/>
          </a:bodyPr>
          <a:lstStyle/>
          <a:p>
            <a:r>
              <a:rPr lang="en-US" dirty="0"/>
              <a:t>In creating a new letter, below is a general list of files that must be updated / created. More files may be needed depending on the letter implementation.</a:t>
            </a:r>
          </a:p>
          <a:p>
            <a:endParaRPr lang="en-US" dirty="0"/>
          </a:p>
        </p:txBody>
      </p:sp>
    </p:spTree>
    <p:extLst>
      <p:ext uri="{BB962C8B-B14F-4D97-AF65-F5344CB8AC3E}">
        <p14:creationId xmlns:p14="http://schemas.microsoft.com/office/powerpoint/2010/main" val="3990505376"/>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New Letter Development</a:t>
            </a:r>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73</a:t>
            </a:fld>
            <a:endParaRPr lang="en-GB"/>
          </a:p>
        </p:txBody>
      </p:sp>
      <p:sp>
        <p:nvSpPr>
          <p:cNvPr id="8" name="Rectangle 7"/>
          <p:cNvSpPr/>
          <p:nvPr/>
        </p:nvSpPr>
        <p:spPr>
          <a:xfrm>
            <a:off x="685800" y="1627840"/>
            <a:ext cx="7620000" cy="295465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r>
              <a:rPr lang="en-US" sz="1400" dirty="0" err="1">
                <a:latin typeface="Arial" panose="020B0604020202020204" pitchFamily="34" charset="0"/>
                <a:ea typeface="Times New Roman" panose="02020603050405020304" pitchFamily="18" charset="0"/>
                <a:cs typeface="Times New Roman" panose="02020603050405020304" pitchFamily="18" charset="0"/>
              </a:rPr>
              <a:t>DeductibleNotificationLetterAction</a:t>
            </a:r>
            <a:endParaRPr lang="en-US" sz="1400" dirty="0">
              <a:latin typeface="Arial" panose="020B0604020202020204" pitchFamily="34" charset="0"/>
              <a:ea typeface="Times New Roman" panose="02020603050405020304" pitchFamily="18" charset="0"/>
              <a:cs typeface="Times New Roman" panose="02020603050405020304" pitchFamily="18" charset="0"/>
            </a:endParaRPr>
          </a:p>
          <a:p>
            <a:pPr marL="285750" marR="0" indent="-285750">
              <a:spcBef>
                <a:spcPts val="0"/>
              </a:spcBef>
              <a:spcAft>
                <a:spcPts val="0"/>
              </a:spcAft>
              <a:buFont typeface="Wingdings" panose="05000000000000000000" pitchFamily="2" charset="2"/>
              <a:buChar char="Ø"/>
            </a:pPr>
            <a:r>
              <a:rPr lang="en-US" sz="1400" dirty="0" err="1"/>
              <a:t>LetterGenerationAction</a:t>
            </a:r>
            <a:endParaRPr lang="en-US" sz="1400" dirty="0"/>
          </a:p>
          <a:p>
            <a:pPr marL="285750" marR="0" indent="-285750">
              <a:spcBef>
                <a:spcPts val="0"/>
              </a:spcBef>
              <a:spcAft>
                <a:spcPts val="0"/>
              </a:spcAft>
              <a:buFont typeface="Wingdings" panose="05000000000000000000" pitchFamily="2" charset="2"/>
              <a:buChar char="Ø"/>
            </a:pPr>
            <a:r>
              <a:rPr lang="en-US" sz="1400" dirty="0" err="1"/>
              <a:t>ServiceForm</a:t>
            </a:r>
            <a:endParaRPr lang="en-US" sz="1400" dirty="0"/>
          </a:p>
          <a:p>
            <a:pPr marL="285750" marR="0" indent="-285750">
              <a:spcBef>
                <a:spcPts val="0"/>
              </a:spcBef>
              <a:spcAft>
                <a:spcPts val="0"/>
              </a:spcAft>
              <a:buFont typeface="Wingdings" panose="05000000000000000000" pitchFamily="2" charset="2"/>
              <a:buChar char="Ø"/>
            </a:pPr>
            <a:r>
              <a:rPr lang="en-US" sz="1400" dirty="0" err="1"/>
              <a:t>PDFHttpResponseHandler</a:t>
            </a:r>
            <a:endParaRPr lang="en-US" sz="1400" dirty="0"/>
          </a:p>
          <a:p>
            <a:pPr marL="285750" marR="0" indent="-285750">
              <a:spcBef>
                <a:spcPts val="0"/>
              </a:spcBef>
              <a:spcAft>
                <a:spcPts val="0"/>
              </a:spcAft>
              <a:buFont typeface="Wingdings" panose="05000000000000000000" pitchFamily="2" charset="2"/>
              <a:buChar char="Ø"/>
            </a:pPr>
            <a:r>
              <a:rPr lang="en-US" sz="1400" dirty="0" err="1"/>
              <a:t>LetterHandlingTemplate</a:t>
            </a:r>
            <a:endParaRPr lang="en-US" sz="1400" dirty="0"/>
          </a:p>
          <a:p>
            <a:pPr marL="285750" marR="0" indent="-285750">
              <a:spcBef>
                <a:spcPts val="0"/>
              </a:spcBef>
              <a:spcAft>
                <a:spcPts val="0"/>
              </a:spcAft>
              <a:buFont typeface="Wingdings" panose="05000000000000000000" pitchFamily="2" charset="2"/>
              <a:buChar char="Ø"/>
            </a:pPr>
            <a:r>
              <a:rPr lang="en-US" sz="1400" dirty="0" err="1"/>
              <a:t>OutputStreamTemplate</a:t>
            </a:r>
            <a:endParaRPr lang="en-US" sz="1400" dirty="0"/>
          </a:p>
          <a:p>
            <a:pPr marL="285750" marR="0" indent="-285750">
              <a:spcBef>
                <a:spcPts val="0"/>
              </a:spcBef>
              <a:spcAft>
                <a:spcPts val="0"/>
              </a:spcAft>
              <a:buFont typeface="Wingdings" panose="05000000000000000000" pitchFamily="2" charset="2"/>
              <a:buChar char="Ø"/>
            </a:pPr>
            <a:r>
              <a:rPr lang="en-US" sz="1400" dirty="0" err="1"/>
              <a:t>FilePathHandler</a:t>
            </a: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Tree>
    <p:extLst>
      <p:ext uri="{BB962C8B-B14F-4D97-AF65-F5344CB8AC3E}">
        <p14:creationId xmlns:p14="http://schemas.microsoft.com/office/powerpoint/2010/main" val="3424106358"/>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Auto Testing</a:t>
            </a:r>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74</a:t>
            </a:fld>
            <a:endParaRPr lang="en-GB"/>
          </a:p>
        </p:txBody>
      </p:sp>
      <p:sp>
        <p:nvSpPr>
          <p:cNvPr id="8" name="Rectangle 7"/>
          <p:cNvSpPr/>
          <p:nvPr/>
        </p:nvSpPr>
        <p:spPr>
          <a:xfrm>
            <a:off x="685800" y="1627840"/>
            <a:ext cx="7620000" cy="1600438"/>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
        <p:nvSpPr>
          <p:cNvPr id="6" name="Rectangle 5"/>
          <p:cNvSpPr/>
          <p:nvPr/>
        </p:nvSpPr>
        <p:spPr>
          <a:xfrm>
            <a:off x="685800" y="1627840"/>
            <a:ext cx="7620000" cy="2031325"/>
          </a:xfrm>
          <a:prstGeom prst="rect">
            <a:avLst/>
          </a:prstGeom>
        </p:spPr>
        <p:txBody>
          <a:bodyPr wrap="square">
            <a:spAutoFit/>
          </a:bodyPr>
          <a:lstStyle/>
          <a:p>
            <a:pPr marL="285750" marR="0" indent="-285750">
              <a:spcBef>
                <a:spcPts val="0"/>
              </a:spcBef>
              <a:spcAft>
                <a:spcPts val="0"/>
              </a:spcAft>
              <a:buFont typeface="Wingdings" panose="05000000000000000000" pitchFamily="2" charset="2"/>
              <a:buChar char="Ø"/>
            </a:pPr>
            <a:r>
              <a:rPr lang="en-US" sz="1400" dirty="0" err="1" smtClean="0"/>
              <a:t>PaymentLetterTPDBaseTest</a:t>
            </a:r>
            <a:endParaRPr lang="en-US" sz="1400" dirty="0" smtClean="0"/>
          </a:p>
          <a:p>
            <a:pPr marL="285750" marR="0" indent="-285750">
              <a:spcBef>
                <a:spcPts val="0"/>
              </a:spcBef>
              <a:spcAft>
                <a:spcPts val="0"/>
              </a:spcAft>
              <a:buFont typeface="Wingdings" panose="05000000000000000000" pitchFamily="2" charset="2"/>
              <a:buChar char="Ø"/>
            </a:pPr>
            <a:r>
              <a:rPr lang="en-US" sz="1400" dirty="0" err="1" smtClean="0"/>
              <a:t>PaymentLetterCCBaseTest</a:t>
            </a:r>
            <a:endParaRPr lang="en-US" sz="1400" dirty="0" smtClean="0"/>
          </a:p>
          <a:p>
            <a:pPr marL="285750" marR="0" indent="-285750">
              <a:spcBef>
                <a:spcPts val="0"/>
              </a:spcBef>
              <a:spcAft>
                <a:spcPts val="0"/>
              </a:spcAft>
              <a:buFont typeface="Wingdings" panose="05000000000000000000" pitchFamily="2" charset="2"/>
              <a:buChar char="Ø"/>
            </a:pPr>
            <a:r>
              <a:rPr lang="en-US" sz="1400" dirty="0" err="1" smtClean="0"/>
              <a:t>PaymentLetterDeathBaseTest</a:t>
            </a:r>
            <a:endParaRPr lang="en-US" sz="1400" dirty="0" smtClean="0"/>
          </a:p>
          <a:p>
            <a:pPr marL="285750" marR="0" indent="-285750">
              <a:spcBef>
                <a:spcPts val="0"/>
              </a:spcBef>
              <a:spcAft>
                <a:spcPts val="0"/>
              </a:spcAft>
              <a:buFont typeface="Wingdings" panose="05000000000000000000" pitchFamily="2" charset="2"/>
              <a:buChar char="Ø"/>
            </a:pPr>
            <a:r>
              <a:rPr lang="en-US" sz="1400" dirty="0" err="1"/>
              <a:t>ClaimsRepudiationLetterBaseTest</a:t>
            </a: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a:p>
            <a:pPr marL="285750" marR="0" indent="-285750">
              <a:spcBef>
                <a:spcPts val="0"/>
              </a:spcBef>
              <a:spcAft>
                <a:spcPts val="0"/>
              </a:spcAft>
              <a:buFont typeface="Wingdings" panose="05000000000000000000" pitchFamily="2" charset="2"/>
              <a:buChar char="Ø"/>
            </a:pPr>
            <a:endParaRPr lang="en-US" sz="1400" dirty="0"/>
          </a:p>
        </p:txBody>
      </p:sp>
    </p:spTree>
    <p:extLst>
      <p:ext uri="{BB962C8B-B14F-4D97-AF65-F5344CB8AC3E}">
        <p14:creationId xmlns:p14="http://schemas.microsoft.com/office/powerpoint/2010/main" val="3191055377"/>
      </p:ext>
    </p:extLst>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75</a:t>
            </a:fld>
            <a:endParaRPr lang="en-GB" altLang="en-US" sz="1000">
              <a:solidFill>
                <a:srgbClr val="000000"/>
              </a:solidFill>
            </a:endParaRPr>
          </a:p>
        </p:txBody>
      </p:sp>
      <p:sp>
        <p:nvSpPr>
          <p:cNvPr id="6148" name="Rectangle 3"/>
          <p:cNvSpPr>
            <a:spLocks noGrp="1" noChangeArrowheads="1"/>
          </p:cNvSpPr>
          <p:nvPr>
            <p:ph type="body" idx="1"/>
          </p:nvPr>
        </p:nvSpPr>
        <p:spPr>
          <a:xfrm>
            <a:off x="1447800" y="2971800"/>
            <a:ext cx="5867400" cy="685800"/>
          </a:xfrm>
        </p:spPr>
        <p:txBody>
          <a:bodyPr/>
          <a:lstStyle/>
          <a:p>
            <a:pPr marL="457200" lvl="1" indent="0" algn="ctr">
              <a:buFontTx/>
              <a:buNone/>
              <a:defRPr/>
            </a:pPr>
            <a:r>
              <a:rPr lang="en-US" altLang="zh-CN" sz="3200" b="1" dirty="0">
                <a:ea typeface="宋体" pitchFamily="2" charset="-122"/>
              </a:rPr>
              <a:t>Q &amp; A</a:t>
            </a:r>
            <a:endParaRPr lang="en-US" altLang="zh-CN" sz="2000" b="1" dirty="0">
              <a:ea typeface="宋体" pitchFamily="2" charset="-122"/>
            </a:endParaRPr>
          </a:p>
          <a:p>
            <a:pPr lvl="1">
              <a:buFont typeface="Wingdings" pitchFamily="2" charset="2"/>
              <a:buNone/>
              <a:defRPr/>
            </a:pPr>
            <a:endParaRPr lang="en-US" altLang="zh-CN" sz="3200" b="1" dirty="0">
              <a:ea typeface="宋体" pitchFamily="2" charset="-122"/>
            </a:endParaRPr>
          </a:p>
          <a:p>
            <a:pPr>
              <a:buFont typeface="Wingdings" pitchFamily="2" charset="2"/>
              <a:buChar char="v"/>
              <a:defRPr/>
            </a:pPr>
            <a:endParaRPr lang="en-US" altLang="en-US" sz="3200" b="1" dirty="0"/>
          </a:p>
        </p:txBody>
      </p:sp>
    </p:spTree>
    <p:extLst>
      <p:ext uri="{BB962C8B-B14F-4D97-AF65-F5344CB8AC3E}">
        <p14:creationId xmlns:p14="http://schemas.microsoft.com/office/powerpoint/2010/main" val="2295214521"/>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8EE039AC-E01C-422F-896A-0F46D4B8A976}" type="slidenum">
              <a:rPr lang="en-GB" altLang="en-US" sz="1000" smtClean="0">
                <a:solidFill>
                  <a:srgbClr val="000000"/>
                </a:solidFill>
              </a:rPr>
              <a:pPr>
                <a:spcBef>
                  <a:spcPct val="0"/>
                </a:spcBef>
                <a:buClrTx/>
                <a:buFontTx/>
                <a:buNone/>
              </a:pPr>
              <a:t>76</a:t>
            </a:fld>
            <a:endParaRPr lang="en-GB" altLang="en-US" sz="1000">
              <a:solidFill>
                <a:srgbClr val="000000"/>
              </a:solidFill>
            </a:endParaRPr>
          </a:p>
        </p:txBody>
      </p:sp>
      <p:sp>
        <p:nvSpPr>
          <p:cNvPr id="22531" name="Rectangle 2"/>
          <p:cNvSpPr>
            <a:spLocks noGrp="1" noChangeArrowheads="1"/>
          </p:cNvSpPr>
          <p:nvPr>
            <p:ph type="title"/>
          </p:nvPr>
        </p:nvSpPr>
        <p:spPr/>
        <p:txBody>
          <a:bodyPr/>
          <a:lstStyle/>
          <a:p>
            <a:pPr algn="ctr"/>
            <a:r>
              <a:rPr lang="en-US" altLang="en-US"/>
              <a:t>Execises</a:t>
            </a:r>
          </a:p>
        </p:txBody>
      </p:sp>
      <p:sp>
        <p:nvSpPr>
          <p:cNvPr id="8" name="Rectangle 3"/>
          <p:cNvSpPr txBox="1">
            <a:spLocks noChangeArrowheads="1"/>
          </p:cNvSpPr>
          <p:nvPr/>
        </p:nvSpPr>
        <p:spPr bwMode="auto">
          <a:xfrm>
            <a:off x="609599" y="1866900"/>
            <a:ext cx="778827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a:buFont typeface="Wingdings" panose="05000000000000000000" pitchFamily="2" charset="2"/>
              <a:buChar char="Ø"/>
              <a:defRPr/>
            </a:pPr>
            <a:endParaRPr lang="en-US" altLang="zh-TW" sz="1600" i="1" kern="0" dirty="0">
              <a:ea typeface="新細明體" pitchFamily="18" charset="-120"/>
            </a:endParaRPr>
          </a:p>
        </p:txBody>
      </p:sp>
    </p:spTree>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spcBef>
                <a:spcPct val="20000"/>
              </a:spcBef>
              <a:buClr>
                <a:schemeClr val="tx1"/>
              </a:buClr>
              <a:buChar char="•"/>
              <a:defRPr sz="2800">
                <a:solidFill>
                  <a:schemeClr val="tx1"/>
                </a:solidFill>
                <a:latin typeface="Arial" charset="0"/>
              </a:defRPr>
            </a:lvl1pPr>
            <a:lvl2pPr marL="742950" indent="-285750">
              <a:spcBef>
                <a:spcPct val="20000"/>
              </a:spcBef>
              <a:buClr>
                <a:schemeClr val="tx1"/>
              </a:buClr>
              <a:buChar char="•"/>
              <a:defRPr sz="2600">
                <a:solidFill>
                  <a:schemeClr val="tx1"/>
                </a:solidFill>
                <a:latin typeface="Arial" charset="0"/>
              </a:defRPr>
            </a:lvl2pPr>
            <a:lvl3pPr marL="1143000" indent="-228600">
              <a:spcBef>
                <a:spcPct val="20000"/>
              </a:spcBef>
              <a:buClr>
                <a:schemeClr val="tx1"/>
              </a:buClr>
              <a:buChar char="•"/>
              <a:defRPr sz="2200">
                <a:solidFill>
                  <a:schemeClr val="tx1"/>
                </a:solidFill>
                <a:latin typeface="Arial" charset="0"/>
              </a:defRPr>
            </a:lvl3pPr>
            <a:lvl4pPr marL="1600200" indent="-228600">
              <a:spcBef>
                <a:spcPct val="20000"/>
              </a:spcBef>
              <a:buClr>
                <a:schemeClr val="tx1"/>
              </a:buClr>
              <a:buChar char="•"/>
              <a:defRPr sz="2000">
                <a:solidFill>
                  <a:schemeClr val="tx1"/>
                </a:solidFill>
                <a:latin typeface="Arial" charset="0"/>
              </a:defRPr>
            </a:lvl4pPr>
            <a:lvl5pPr marL="2057400" indent="-228600">
              <a:spcBef>
                <a:spcPct val="20000"/>
              </a:spcBef>
              <a:buClr>
                <a:schemeClr val="tx1"/>
              </a:buClr>
              <a:buChar char="•"/>
              <a:defRPr sz="2000">
                <a:solidFill>
                  <a:schemeClr val="tx1"/>
                </a:solidFill>
                <a:latin typeface="Arial" charset="0"/>
              </a:defRPr>
            </a:lvl5pPr>
            <a:lvl6pPr marL="2514600" indent="-228600" eaLnBrk="0" fontAlgn="base" hangingPunct="0">
              <a:spcBef>
                <a:spcPct val="20000"/>
              </a:spcBef>
              <a:spcAft>
                <a:spcPct val="0"/>
              </a:spcAft>
              <a:buClr>
                <a:schemeClr val="tx1"/>
              </a:buClr>
              <a:buChar char="•"/>
              <a:defRPr sz="2000">
                <a:solidFill>
                  <a:schemeClr val="tx1"/>
                </a:solidFill>
                <a:latin typeface="Arial" charset="0"/>
              </a:defRPr>
            </a:lvl6pPr>
            <a:lvl7pPr marL="2971800" indent="-228600" eaLnBrk="0" fontAlgn="base" hangingPunct="0">
              <a:spcBef>
                <a:spcPct val="20000"/>
              </a:spcBef>
              <a:spcAft>
                <a:spcPct val="0"/>
              </a:spcAft>
              <a:buClr>
                <a:schemeClr val="tx1"/>
              </a:buClr>
              <a:buChar char="•"/>
              <a:defRPr sz="2000">
                <a:solidFill>
                  <a:schemeClr val="tx1"/>
                </a:solidFill>
                <a:latin typeface="Arial" charset="0"/>
              </a:defRPr>
            </a:lvl7pPr>
            <a:lvl8pPr marL="3429000" indent="-228600" eaLnBrk="0" fontAlgn="base" hangingPunct="0">
              <a:spcBef>
                <a:spcPct val="20000"/>
              </a:spcBef>
              <a:spcAft>
                <a:spcPct val="0"/>
              </a:spcAft>
              <a:buClr>
                <a:schemeClr val="tx1"/>
              </a:buClr>
              <a:buChar char="•"/>
              <a:defRPr sz="2000">
                <a:solidFill>
                  <a:schemeClr val="tx1"/>
                </a:solidFill>
                <a:latin typeface="Arial" charset="0"/>
              </a:defRPr>
            </a:lvl8pPr>
            <a:lvl9pPr marL="3886200" indent="-228600" eaLnBrk="0" fontAlgn="base" hangingPunct="0">
              <a:spcBef>
                <a:spcPct val="20000"/>
              </a:spcBef>
              <a:spcAft>
                <a:spcPct val="0"/>
              </a:spcAft>
              <a:buClr>
                <a:schemeClr val="tx1"/>
              </a:buClr>
              <a:buChar char="•"/>
              <a:defRPr sz="2000">
                <a:solidFill>
                  <a:schemeClr val="tx1"/>
                </a:solidFill>
                <a:latin typeface="Arial" charset="0"/>
              </a:defRPr>
            </a:lvl9pPr>
          </a:lstStyle>
          <a:p>
            <a:pPr>
              <a:spcBef>
                <a:spcPct val="0"/>
              </a:spcBef>
              <a:buClrTx/>
              <a:buFontTx/>
              <a:buNone/>
            </a:pPr>
            <a:fld id="{A01BA239-E250-4F6B-940D-764103B80202}" type="slidenum">
              <a:rPr lang="en-GB" altLang="en-US" sz="1000" smtClean="0">
                <a:solidFill>
                  <a:srgbClr val="000000"/>
                </a:solidFill>
              </a:rPr>
              <a:pPr>
                <a:spcBef>
                  <a:spcPct val="0"/>
                </a:spcBef>
                <a:buClrTx/>
                <a:buFontTx/>
                <a:buNone/>
              </a:pPr>
              <a:t>77</a:t>
            </a:fld>
            <a:endParaRPr lang="en-GB" altLang="en-US" sz="1000">
              <a:solidFill>
                <a:srgbClr val="000000"/>
              </a:solidFill>
            </a:endParaRPr>
          </a:p>
        </p:txBody>
      </p:sp>
      <p:sp>
        <p:nvSpPr>
          <p:cNvPr id="6148" name="Rectangle 3"/>
          <p:cNvSpPr>
            <a:spLocks noGrp="1" noChangeArrowheads="1"/>
          </p:cNvSpPr>
          <p:nvPr>
            <p:ph type="body" idx="1"/>
          </p:nvPr>
        </p:nvSpPr>
        <p:spPr>
          <a:xfrm>
            <a:off x="1447800" y="2971800"/>
            <a:ext cx="5867400" cy="685800"/>
          </a:xfrm>
        </p:spPr>
        <p:txBody>
          <a:bodyPr/>
          <a:lstStyle/>
          <a:p>
            <a:pPr marL="457200" lvl="1" indent="0" algn="ctr">
              <a:buFontTx/>
              <a:buNone/>
              <a:defRPr/>
            </a:pPr>
            <a:r>
              <a:rPr lang="en-US" altLang="zh-CN" sz="3200" b="1" dirty="0">
                <a:ea typeface="宋体" pitchFamily="2" charset="-122"/>
              </a:rPr>
              <a:t>Thank you!</a:t>
            </a:r>
            <a:endParaRPr lang="en-US" altLang="zh-CN" sz="2000" b="1" dirty="0">
              <a:ea typeface="宋体" pitchFamily="2" charset="-122"/>
            </a:endParaRPr>
          </a:p>
          <a:p>
            <a:pPr lvl="1">
              <a:buFont typeface="Wingdings" pitchFamily="2" charset="2"/>
              <a:buNone/>
              <a:defRPr/>
            </a:pPr>
            <a:endParaRPr lang="en-US" altLang="zh-CN" sz="3200" b="1" dirty="0">
              <a:ea typeface="宋体" pitchFamily="2" charset="-122"/>
            </a:endParaRPr>
          </a:p>
          <a:p>
            <a:pPr>
              <a:buFont typeface="Wingdings" pitchFamily="2" charset="2"/>
              <a:buChar char="v"/>
              <a:defRPr/>
            </a:pPr>
            <a:endParaRPr lang="en-US" altLang="en-US" sz="3200" b="1" dirty="0"/>
          </a:p>
        </p:txBody>
      </p:sp>
    </p:spTree>
    <p:extLst>
      <p:ext uri="{BB962C8B-B14F-4D97-AF65-F5344CB8AC3E}">
        <p14:creationId xmlns:p14="http://schemas.microsoft.com/office/powerpoint/2010/main" val="1159359060"/>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Entrance Screen</a:t>
            </a:r>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8</a:t>
            </a:fld>
            <a:endParaRPr lang="en-GB"/>
          </a:p>
        </p:txBody>
      </p:sp>
      <p:sp>
        <p:nvSpPr>
          <p:cNvPr id="5" name="Text Placeholder 4"/>
          <p:cNvSpPr txBox="1">
            <a:spLocks/>
          </p:cNvSpPr>
          <p:nvPr/>
        </p:nvSpPr>
        <p:spPr>
          <a:xfrm>
            <a:off x="304800" y="1380932"/>
            <a:ext cx="8312727" cy="200055"/>
          </a:xfrm>
          <a:prstGeom prst="rect">
            <a:avLst/>
          </a:prstGeom>
        </p:spPr>
        <p:txBody>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indent="0">
              <a:buNone/>
            </a:pPr>
            <a:r>
              <a:rPr lang="en-US" sz="1200" kern="0" dirty="0"/>
              <a:t>Letter list – HAS letters </a:t>
            </a:r>
          </a:p>
        </p:txBody>
      </p:sp>
      <p:pic>
        <p:nvPicPr>
          <p:cNvPr id="10" name="Picture 9"/>
          <p:cNvPicPr>
            <a:picLocks noChangeAspect="1"/>
          </p:cNvPicPr>
          <p:nvPr/>
        </p:nvPicPr>
        <p:blipFill>
          <a:blip r:embed="rId2"/>
          <a:stretch>
            <a:fillRect/>
          </a:stretch>
        </p:blipFill>
        <p:spPr>
          <a:xfrm>
            <a:off x="243263" y="1644414"/>
            <a:ext cx="8435799" cy="2768577"/>
          </a:xfrm>
          <a:prstGeom prst="rect">
            <a:avLst/>
          </a:prstGeom>
        </p:spPr>
      </p:pic>
      <p:sp>
        <p:nvSpPr>
          <p:cNvPr id="11" name="Oval 10"/>
          <p:cNvSpPr/>
          <p:nvPr/>
        </p:nvSpPr>
        <p:spPr bwMode="auto">
          <a:xfrm>
            <a:off x="409862" y="3793982"/>
            <a:ext cx="3124200" cy="228600"/>
          </a:xfrm>
          <a:prstGeom prst="ellipse">
            <a:avLst/>
          </a:prstGeom>
          <a:noFill/>
          <a:ln w="19050" cap="flat" cmpd="sng" algn="ctr">
            <a:solidFill>
              <a:schemeClr val="tx1"/>
            </a:solidFill>
            <a:prstDash val="solid"/>
            <a:round/>
            <a:headEnd type="none" w="med" len="med"/>
            <a:tailEnd type="none" w="med" len="med"/>
          </a:ln>
          <a:effectLst/>
        </p:spPr>
        <p:txBody>
          <a:bodyPr vert="horz" wrap="square" lIns="228600" tIns="45720" rIns="22860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
                <a:srgbClr val="FF0000"/>
              </a:buClr>
              <a:buSzPct val="100000"/>
              <a:buFont typeface="Monotype Sorts" pitchFamily="2" charset="2"/>
              <a:buNone/>
              <a:tabLst/>
            </a:pPr>
            <a:endParaRPr kumimoji="0" lang="en-US" sz="1400" b="0" i="0" u="none" strike="noStrike" cap="none" normalizeH="0" baseline="0">
              <a:ln>
                <a:noFill/>
              </a:ln>
              <a:solidFill>
                <a:schemeClr val="tx1"/>
              </a:solidFill>
              <a:effectLst/>
              <a:latin typeface="Arial" charset="0"/>
              <a:ea typeface="新細明體" pitchFamily="18" charset="-120"/>
            </a:endParaRPr>
          </a:p>
        </p:txBody>
      </p:sp>
      <p:sp>
        <p:nvSpPr>
          <p:cNvPr id="12" name="Oval 11"/>
          <p:cNvSpPr/>
          <p:nvPr/>
        </p:nvSpPr>
        <p:spPr bwMode="auto">
          <a:xfrm>
            <a:off x="3889662" y="3946241"/>
            <a:ext cx="1143000" cy="228600"/>
          </a:xfrm>
          <a:prstGeom prst="ellipse">
            <a:avLst/>
          </a:prstGeom>
          <a:noFill/>
          <a:ln w="19050" cap="flat" cmpd="sng" algn="ctr">
            <a:solidFill>
              <a:schemeClr val="tx1"/>
            </a:solidFill>
            <a:prstDash val="solid"/>
            <a:round/>
            <a:headEnd type="none" w="med" len="med"/>
            <a:tailEnd type="none" w="med" len="med"/>
          </a:ln>
          <a:effectLst/>
        </p:spPr>
        <p:txBody>
          <a:bodyPr vert="horz" wrap="square" lIns="228600" tIns="45720" rIns="22860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
                <a:srgbClr val="FF0000"/>
              </a:buClr>
              <a:buSzPct val="100000"/>
              <a:buFont typeface="Monotype Sorts" pitchFamily="2" charset="2"/>
              <a:buNone/>
              <a:tabLst/>
            </a:pPr>
            <a:endParaRPr kumimoji="0" lang="en-US" sz="1400" b="0" i="0" u="none" strike="noStrike" cap="none" normalizeH="0" baseline="0">
              <a:ln>
                <a:noFill/>
              </a:ln>
              <a:solidFill>
                <a:schemeClr val="tx1"/>
              </a:solidFill>
              <a:effectLst/>
              <a:latin typeface="Arial" charset="0"/>
              <a:ea typeface="新細明體" pitchFamily="18" charset="-120"/>
            </a:endParaRPr>
          </a:p>
        </p:txBody>
      </p:sp>
      <p:sp>
        <p:nvSpPr>
          <p:cNvPr id="17" name="TextBox 17"/>
          <p:cNvSpPr txBox="1"/>
          <p:nvPr/>
        </p:nvSpPr>
        <p:spPr>
          <a:xfrm>
            <a:off x="456482" y="5560314"/>
            <a:ext cx="3711337"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For IGL, TGL, and FGL generation</a:t>
            </a:r>
          </a:p>
        </p:txBody>
      </p:sp>
      <p:pic>
        <p:nvPicPr>
          <p:cNvPr id="18" name="Picture 17"/>
          <p:cNvPicPr>
            <a:picLocks noChangeAspect="1"/>
          </p:cNvPicPr>
          <p:nvPr/>
        </p:nvPicPr>
        <p:blipFill>
          <a:blip r:embed="rId3"/>
          <a:stretch>
            <a:fillRect/>
          </a:stretch>
        </p:blipFill>
        <p:spPr>
          <a:xfrm>
            <a:off x="456482" y="4554017"/>
            <a:ext cx="7287318" cy="663397"/>
          </a:xfrm>
          <a:prstGeom prst="rect">
            <a:avLst/>
          </a:prstGeom>
        </p:spPr>
      </p:pic>
      <p:cxnSp>
        <p:nvCxnSpPr>
          <p:cNvPr id="13" name="Straight Connector 12"/>
          <p:cNvCxnSpPr/>
          <p:nvPr/>
        </p:nvCxnSpPr>
        <p:spPr bwMode="auto">
          <a:xfrm flipH="1" flipV="1">
            <a:off x="2374637" y="4001404"/>
            <a:ext cx="368563" cy="552613"/>
          </a:xfrm>
          <a:prstGeom prst="line">
            <a:avLst/>
          </a:prstGeom>
          <a:solidFill>
            <a:srgbClr val="CCFF33"/>
          </a:solidFill>
          <a:ln w="19050" cap="flat" cmpd="sng" algn="ctr">
            <a:solidFill>
              <a:schemeClr val="tx1"/>
            </a:solidFill>
            <a:prstDash val="solid"/>
            <a:round/>
            <a:headEnd type="none" w="med" len="med"/>
            <a:tailEnd type="none" w="med" len="med"/>
          </a:ln>
          <a:effectLst/>
        </p:spPr>
      </p:cxnSp>
      <p:sp>
        <p:nvSpPr>
          <p:cNvPr id="15" name="Oval 14"/>
          <p:cNvSpPr/>
          <p:nvPr/>
        </p:nvSpPr>
        <p:spPr bwMode="auto">
          <a:xfrm>
            <a:off x="525144" y="4691210"/>
            <a:ext cx="1143000" cy="228600"/>
          </a:xfrm>
          <a:prstGeom prst="ellipse">
            <a:avLst/>
          </a:prstGeom>
          <a:noFill/>
          <a:ln w="19050" cap="flat" cmpd="sng" algn="ctr">
            <a:solidFill>
              <a:schemeClr val="tx1"/>
            </a:solidFill>
            <a:prstDash val="solid"/>
            <a:round/>
            <a:headEnd type="none" w="med" len="med"/>
            <a:tailEnd type="none" w="med" len="med"/>
          </a:ln>
          <a:effectLst/>
        </p:spPr>
        <p:txBody>
          <a:bodyPr vert="horz" wrap="square" lIns="228600" tIns="45720" rIns="228600" bIns="4572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
                <a:srgbClr val="FF0000"/>
              </a:buClr>
              <a:buSzPct val="100000"/>
              <a:buFont typeface="Monotype Sorts" pitchFamily="2" charset="2"/>
              <a:buNone/>
              <a:tabLst/>
            </a:pPr>
            <a:endParaRPr kumimoji="0" lang="en-US" sz="1400" b="0" i="0" u="none" strike="noStrike" cap="none" normalizeH="0" baseline="0">
              <a:ln>
                <a:noFill/>
              </a:ln>
              <a:solidFill>
                <a:schemeClr val="tx1"/>
              </a:solidFill>
              <a:effectLst/>
              <a:latin typeface="Arial" charset="0"/>
              <a:ea typeface="新細明體" pitchFamily="18" charset="-120"/>
            </a:endParaRPr>
          </a:p>
        </p:txBody>
      </p:sp>
      <p:cxnSp>
        <p:nvCxnSpPr>
          <p:cNvPr id="16" name="Straight Connector 15"/>
          <p:cNvCxnSpPr/>
          <p:nvPr/>
        </p:nvCxnSpPr>
        <p:spPr bwMode="auto">
          <a:xfrm>
            <a:off x="1225809" y="4874514"/>
            <a:ext cx="443157" cy="685800"/>
          </a:xfrm>
          <a:prstGeom prst="line">
            <a:avLst/>
          </a:prstGeom>
          <a:solidFill>
            <a:srgbClr val="CCFF33"/>
          </a:solidFill>
          <a:ln w="19050"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4557712" y="4174841"/>
            <a:ext cx="2147888" cy="790763"/>
          </a:xfrm>
          <a:prstGeom prst="line">
            <a:avLst/>
          </a:prstGeom>
          <a:solidFill>
            <a:srgbClr val="CCFF33"/>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62036259"/>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Entrance Screen</a:t>
            </a:r>
          </a:p>
        </p:txBody>
      </p:sp>
      <p:sp>
        <p:nvSpPr>
          <p:cNvPr id="4" name="Slide Number Placeholder 3"/>
          <p:cNvSpPr>
            <a:spLocks noGrp="1"/>
          </p:cNvSpPr>
          <p:nvPr>
            <p:ph type="sldNum" sz="quarter" idx="10"/>
          </p:nvPr>
        </p:nvSpPr>
        <p:spPr/>
        <p:txBody>
          <a:bodyPr/>
          <a:lstStyle/>
          <a:p>
            <a:pPr>
              <a:defRPr/>
            </a:pPr>
            <a:fld id="{DEE8179B-850A-430B-9C34-830FCEEF365A}" type="slidenum">
              <a:rPr lang="en-GB" smtClean="0"/>
              <a:pPr>
                <a:defRPr/>
              </a:pPr>
              <a:t>9</a:t>
            </a:fld>
            <a:endParaRPr lang="en-GB"/>
          </a:p>
        </p:txBody>
      </p:sp>
      <p:sp>
        <p:nvSpPr>
          <p:cNvPr id="5" name="Text Placeholder 4"/>
          <p:cNvSpPr txBox="1">
            <a:spLocks/>
          </p:cNvSpPr>
          <p:nvPr/>
        </p:nvSpPr>
        <p:spPr>
          <a:xfrm>
            <a:off x="304800" y="1380932"/>
            <a:ext cx="8312727" cy="200055"/>
          </a:xfrm>
          <a:prstGeom prst="rect">
            <a:avLst/>
          </a:prstGeom>
        </p:spPr>
        <p:txBody>
          <a:bodyPr/>
          <a:lstStyle>
            <a:lvl1pPr marL="342900" indent="-342900" algn="l" rtl="0" eaLnBrk="0" fontAlgn="base" hangingPunct="0">
              <a:spcBef>
                <a:spcPct val="20000"/>
              </a:spcBef>
              <a:spcAft>
                <a:spcPct val="0"/>
              </a:spcAft>
              <a:buClr>
                <a:schemeClr val="tx1"/>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Char char="•"/>
              <a:defRPr sz="2000">
                <a:solidFill>
                  <a:schemeClr val="tx1"/>
                </a:solidFill>
                <a:latin typeface="+mn-lt"/>
              </a:defRPr>
            </a:lvl9pPr>
          </a:lstStyle>
          <a:p>
            <a:pPr marL="0" indent="0">
              <a:buNone/>
            </a:pPr>
            <a:r>
              <a:rPr lang="en-US" sz="1200" kern="0" dirty="0"/>
              <a:t>Letter list – Outstanding Requirement Letter</a:t>
            </a:r>
          </a:p>
        </p:txBody>
      </p:sp>
      <p:pic>
        <p:nvPicPr>
          <p:cNvPr id="23" name="Picture 22"/>
          <p:cNvPicPr>
            <a:picLocks noChangeAspect="1"/>
          </p:cNvPicPr>
          <p:nvPr/>
        </p:nvPicPr>
        <p:blipFill>
          <a:blip r:embed="rId2"/>
          <a:stretch>
            <a:fillRect/>
          </a:stretch>
        </p:blipFill>
        <p:spPr>
          <a:xfrm>
            <a:off x="164307" y="1752600"/>
            <a:ext cx="8815388" cy="409313"/>
          </a:xfrm>
          <a:prstGeom prst="rect">
            <a:avLst/>
          </a:prstGeom>
        </p:spPr>
      </p:pic>
      <p:sp>
        <p:nvSpPr>
          <p:cNvPr id="24" name="Oval 23"/>
          <p:cNvSpPr/>
          <p:nvPr/>
        </p:nvSpPr>
        <p:spPr bwMode="auto">
          <a:xfrm>
            <a:off x="2971800" y="1752600"/>
            <a:ext cx="1447800" cy="228600"/>
          </a:xfrm>
          <a:prstGeom prst="ellipse">
            <a:avLst/>
          </a:prstGeom>
          <a:noFill/>
          <a:ln w="19050" cap="flat" cmpd="sng" algn="ctr">
            <a:solidFill>
              <a:schemeClr val="tx1"/>
            </a:solidFill>
            <a:prstDash val="solid"/>
            <a:round/>
            <a:headEnd type="none" w="med" len="med"/>
            <a:tailEnd type="none" w="med" len="med"/>
          </a:ln>
          <a:effectLst/>
        </p:spPr>
        <p:txBody>
          <a:bodyPr vert="horz" wrap="square" lIns="228600" tIns="45720" rIns="22860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
                <a:srgbClr val="FF0000"/>
              </a:buClr>
              <a:buSzPct val="100000"/>
              <a:buFont typeface="Monotype Sorts" pitchFamily="2" charset="2"/>
              <a:buNone/>
              <a:tabLst/>
            </a:pPr>
            <a:endParaRPr kumimoji="0" lang="en-US" sz="1400" b="0" i="0" u="none" strike="noStrike" cap="none" normalizeH="0" baseline="0">
              <a:ln>
                <a:noFill/>
              </a:ln>
              <a:solidFill>
                <a:schemeClr val="tx1"/>
              </a:solidFill>
              <a:effectLst/>
              <a:latin typeface="Arial" charset="0"/>
              <a:ea typeface="新細明體" pitchFamily="18" charset="-120"/>
            </a:endParaRPr>
          </a:p>
        </p:txBody>
      </p:sp>
      <p:pic>
        <p:nvPicPr>
          <p:cNvPr id="26" name="Picture 25"/>
          <p:cNvPicPr>
            <a:picLocks noChangeAspect="1"/>
          </p:cNvPicPr>
          <p:nvPr/>
        </p:nvPicPr>
        <p:blipFill>
          <a:blip r:embed="rId3"/>
          <a:stretch>
            <a:fillRect/>
          </a:stretch>
        </p:blipFill>
        <p:spPr>
          <a:xfrm>
            <a:off x="4255295" y="2161913"/>
            <a:ext cx="3352800" cy="920839"/>
          </a:xfrm>
          <a:prstGeom prst="rect">
            <a:avLst/>
          </a:prstGeom>
        </p:spPr>
      </p:pic>
      <p:cxnSp>
        <p:nvCxnSpPr>
          <p:cNvPr id="25" name="Straight Connector 24"/>
          <p:cNvCxnSpPr>
            <a:stCxn id="24" idx="4"/>
          </p:cNvCxnSpPr>
          <p:nvPr/>
        </p:nvCxnSpPr>
        <p:spPr bwMode="auto">
          <a:xfrm>
            <a:off x="3695700" y="1981200"/>
            <a:ext cx="1104900" cy="361426"/>
          </a:xfrm>
          <a:prstGeom prst="line">
            <a:avLst/>
          </a:prstGeom>
          <a:solidFill>
            <a:srgbClr val="CCFF33"/>
          </a:solidFill>
          <a:ln w="19050" cap="flat" cmpd="sng" algn="ctr">
            <a:solidFill>
              <a:schemeClr val="tx1"/>
            </a:solidFill>
            <a:prstDash val="solid"/>
            <a:round/>
            <a:headEnd type="none" w="med" len="med"/>
            <a:tailEnd type="none" w="med" len="med"/>
          </a:ln>
          <a:effectLst/>
        </p:spPr>
      </p:cxnSp>
      <p:pic>
        <p:nvPicPr>
          <p:cNvPr id="7" name="Picture 6"/>
          <p:cNvPicPr>
            <a:picLocks noChangeAspect="1"/>
          </p:cNvPicPr>
          <p:nvPr/>
        </p:nvPicPr>
        <p:blipFill>
          <a:blip r:embed="rId4"/>
          <a:stretch>
            <a:fillRect/>
          </a:stretch>
        </p:blipFill>
        <p:spPr>
          <a:xfrm>
            <a:off x="195262" y="3499499"/>
            <a:ext cx="7000875" cy="3009900"/>
          </a:xfrm>
          <a:prstGeom prst="rect">
            <a:avLst/>
          </a:prstGeom>
        </p:spPr>
      </p:pic>
      <p:cxnSp>
        <p:nvCxnSpPr>
          <p:cNvPr id="27" name="Straight Connector 26"/>
          <p:cNvCxnSpPr/>
          <p:nvPr/>
        </p:nvCxnSpPr>
        <p:spPr bwMode="auto">
          <a:xfrm flipV="1">
            <a:off x="2438400" y="3082752"/>
            <a:ext cx="2286000" cy="800892"/>
          </a:xfrm>
          <a:prstGeom prst="line">
            <a:avLst/>
          </a:prstGeom>
          <a:solidFill>
            <a:srgbClr val="CCFF33"/>
          </a:solidFill>
          <a:ln w="190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59642388"/>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IDC Quality Management Model">
  <a:themeElements>
    <a:clrScheme name="">
      <a:dk1>
        <a:srgbClr val="003366"/>
      </a:dk1>
      <a:lt1>
        <a:srgbClr val="FFFFFF"/>
      </a:lt1>
      <a:dk2>
        <a:srgbClr val="FFFFFF"/>
      </a:dk2>
      <a:lt2>
        <a:srgbClr val="C0C0C0"/>
      </a:lt2>
      <a:accent1>
        <a:srgbClr val="0066FF"/>
      </a:accent1>
      <a:accent2>
        <a:srgbClr val="00FFFF"/>
      </a:accent2>
      <a:accent3>
        <a:srgbClr val="FFFFFF"/>
      </a:accent3>
      <a:accent4>
        <a:srgbClr val="002A56"/>
      </a:accent4>
      <a:accent5>
        <a:srgbClr val="AAB8FF"/>
      </a:accent5>
      <a:accent6>
        <a:srgbClr val="00E7E7"/>
      </a:accent6>
      <a:hlink>
        <a:srgbClr val="00CC66"/>
      </a:hlink>
      <a:folHlink>
        <a:srgbClr val="FF9433"/>
      </a:folHlink>
    </a:clrScheme>
    <a:fontScheme name="IDC Quality Management Mod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IDC Quality Management Model 1">
        <a:dk1>
          <a:srgbClr val="000000"/>
        </a:dk1>
        <a:lt1>
          <a:srgbClr val="FFFFFF"/>
        </a:lt1>
        <a:dk2>
          <a:srgbClr val="000000"/>
        </a:dk2>
        <a:lt2>
          <a:srgbClr val="C0C0C0"/>
        </a:lt2>
        <a:accent1>
          <a:srgbClr val="969696"/>
        </a:accent1>
        <a:accent2>
          <a:srgbClr val="EAEAEA"/>
        </a:accent2>
        <a:accent3>
          <a:srgbClr val="FFFFFF"/>
        </a:accent3>
        <a:accent4>
          <a:srgbClr val="000000"/>
        </a:accent4>
        <a:accent5>
          <a:srgbClr val="C9C9C9"/>
        </a:accent5>
        <a:accent6>
          <a:srgbClr val="D4D4D4"/>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IDC Quality Management Model 2">
        <a:dk1>
          <a:srgbClr val="C0C0C0"/>
        </a:dk1>
        <a:lt1>
          <a:srgbClr val="FFFFFF"/>
        </a:lt1>
        <a:dk2>
          <a:srgbClr val="003366"/>
        </a:dk2>
        <a:lt2>
          <a:srgbClr val="FFFFFF"/>
        </a:lt2>
        <a:accent1>
          <a:srgbClr val="33CCCC"/>
        </a:accent1>
        <a:accent2>
          <a:srgbClr val="3333CC"/>
        </a:accent2>
        <a:accent3>
          <a:srgbClr val="AAADB8"/>
        </a:accent3>
        <a:accent4>
          <a:srgbClr val="DADADA"/>
        </a:accent4>
        <a:accent5>
          <a:srgbClr val="ADE2E2"/>
        </a:accent5>
        <a:accent6>
          <a:srgbClr val="2D2DB9"/>
        </a:accent6>
        <a:hlink>
          <a:srgbClr val="00CC66"/>
        </a:hlink>
        <a:folHlink>
          <a:srgbClr val="FF9433"/>
        </a:folHlink>
      </a:clrScheme>
      <a:clrMap bg1="dk2" tx1="lt1" bg2="dk1" tx2="lt2" accent1="accent1" accent2="accent2" accent3="accent3" accent4="accent4" accent5="accent5" accent6="accent6" hlink="hlink" folHlink="folHlink"/>
    </a:extraClrScheme>
    <a:extraClrScheme>
      <a:clrScheme name="IDC Quality Management Model 3">
        <a:dk1>
          <a:srgbClr val="C0C0C0"/>
        </a:dk1>
        <a:lt1>
          <a:srgbClr val="FFFFFF"/>
        </a:lt1>
        <a:dk2>
          <a:srgbClr val="003366"/>
        </a:dk2>
        <a:lt2>
          <a:srgbClr val="FFFFFF"/>
        </a:lt2>
        <a:accent1>
          <a:srgbClr val="00CC66"/>
        </a:accent1>
        <a:accent2>
          <a:srgbClr val="0066FF"/>
        </a:accent2>
        <a:accent3>
          <a:srgbClr val="AAADB8"/>
        </a:accent3>
        <a:accent4>
          <a:srgbClr val="DADADA"/>
        </a:accent4>
        <a:accent5>
          <a:srgbClr val="AAE2B8"/>
        </a:accent5>
        <a:accent6>
          <a:srgbClr val="005CE7"/>
        </a:accent6>
        <a:hlink>
          <a:srgbClr val="33CCCC"/>
        </a:hlink>
        <a:folHlink>
          <a:srgbClr val="FF9433"/>
        </a:folHlink>
      </a:clrScheme>
      <a:clrMap bg1="dk2" tx1="lt1" bg2="dk1" tx2="lt2" accent1="accent1" accent2="accent2" accent3="accent3" accent4="accent4" accent5="accent5" accent6="accent6" hlink="hlink" folHlink="folHlink"/>
    </a:extraClrScheme>
    <a:extraClrScheme>
      <a:clrScheme name="IDC Quality Management Model 4">
        <a:dk1>
          <a:srgbClr val="C0C0C0"/>
        </a:dk1>
        <a:lt1>
          <a:srgbClr val="FFFFFF"/>
        </a:lt1>
        <a:dk2>
          <a:srgbClr val="006600"/>
        </a:dk2>
        <a:lt2>
          <a:srgbClr val="FFFFFF"/>
        </a:lt2>
        <a:accent1>
          <a:srgbClr val="C4B484"/>
        </a:accent1>
        <a:accent2>
          <a:srgbClr val="000066"/>
        </a:accent2>
        <a:accent3>
          <a:srgbClr val="AAB8AA"/>
        </a:accent3>
        <a:accent4>
          <a:srgbClr val="DADADA"/>
        </a:accent4>
        <a:accent5>
          <a:srgbClr val="DED6C2"/>
        </a:accent5>
        <a:accent6>
          <a:srgbClr val="00005C"/>
        </a:accent6>
        <a:hlink>
          <a:srgbClr val="A50021"/>
        </a:hlink>
        <a:folHlink>
          <a:srgbClr val="777777"/>
        </a:folHlink>
      </a:clrScheme>
      <a:clrMap bg1="dk2" tx1="lt1" bg2="dk1" tx2="lt2" accent1="accent1" accent2="accent2" accent3="accent3" accent4="accent4" accent5="accent5" accent6="accent6" hlink="hlink" folHlink="folHlink"/>
    </a:extraClrScheme>
    <a:extraClrScheme>
      <a:clrScheme name="IDC Quality Management Model 5">
        <a:dk1>
          <a:srgbClr val="C0C0C0"/>
        </a:dk1>
        <a:lt1>
          <a:srgbClr val="FFFFFF"/>
        </a:lt1>
        <a:dk2>
          <a:srgbClr val="777777"/>
        </a:dk2>
        <a:lt2>
          <a:srgbClr val="FFFFFF"/>
        </a:lt2>
        <a:accent1>
          <a:srgbClr val="006600"/>
        </a:accent1>
        <a:accent2>
          <a:srgbClr val="000066"/>
        </a:accent2>
        <a:accent3>
          <a:srgbClr val="BDBDBD"/>
        </a:accent3>
        <a:accent4>
          <a:srgbClr val="DADADA"/>
        </a:accent4>
        <a:accent5>
          <a:srgbClr val="AAB8AA"/>
        </a:accent5>
        <a:accent6>
          <a:srgbClr val="00005C"/>
        </a:accent6>
        <a:hlink>
          <a:srgbClr val="A50021"/>
        </a:hlink>
        <a:folHlink>
          <a:srgbClr val="C4B484"/>
        </a:folHlink>
      </a:clrScheme>
      <a:clrMap bg1="dk2" tx1="lt1" bg2="dk1" tx2="lt2" accent1="accent1" accent2="accent2" accent3="accent3" accent4="accent4" accent5="accent5" accent6="accent6" hlink="hlink" folHlink="folHlink"/>
    </a:extraClrScheme>
    <a:extraClrScheme>
      <a:clrScheme name="IDC Quality Management Model 6">
        <a:dk1>
          <a:srgbClr val="C0C0C0"/>
        </a:dk1>
        <a:lt1>
          <a:srgbClr val="FFFFFF"/>
        </a:lt1>
        <a:dk2>
          <a:srgbClr val="990099"/>
        </a:dk2>
        <a:lt2>
          <a:srgbClr val="FFFFFF"/>
        </a:lt2>
        <a:accent1>
          <a:srgbClr val="333399"/>
        </a:accent1>
        <a:accent2>
          <a:srgbClr val="FFCC00"/>
        </a:accent2>
        <a:accent3>
          <a:srgbClr val="CAAACA"/>
        </a:accent3>
        <a:accent4>
          <a:srgbClr val="DADADA"/>
        </a:accent4>
        <a:accent5>
          <a:srgbClr val="ADADCA"/>
        </a:accent5>
        <a:accent6>
          <a:srgbClr val="E7B900"/>
        </a:accent6>
        <a:hlink>
          <a:srgbClr val="33CC33"/>
        </a:hlink>
        <a:folHlink>
          <a:srgbClr val="FF6600"/>
        </a:folHlink>
      </a:clrScheme>
      <a:clrMap bg1="dk2" tx1="lt1" bg2="dk1" tx2="lt2" accent1="accent1" accent2="accent2" accent3="accent3" accent4="accent4" accent5="accent5" accent6="accent6" hlink="hlink" folHlink="folHlink"/>
    </a:extraClrScheme>
    <a:extraClrScheme>
      <a:clrScheme name="IDC Quality Management Model 7">
        <a:dk1>
          <a:srgbClr val="C0C0C0"/>
        </a:dk1>
        <a:lt1>
          <a:srgbClr val="FFFFFF"/>
        </a:lt1>
        <a:dk2>
          <a:srgbClr val="333399"/>
        </a:dk2>
        <a:lt2>
          <a:srgbClr val="FFFFFF"/>
        </a:lt2>
        <a:accent1>
          <a:srgbClr val="33CC33"/>
        </a:accent1>
        <a:accent2>
          <a:srgbClr val="990099"/>
        </a:accent2>
        <a:accent3>
          <a:srgbClr val="ADADCA"/>
        </a:accent3>
        <a:accent4>
          <a:srgbClr val="DADADA"/>
        </a:accent4>
        <a:accent5>
          <a:srgbClr val="ADE2AD"/>
        </a:accent5>
        <a:accent6>
          <a:srgbClr val="8A008A"/>
        </a:accent6>
        <a:hlink>
          <a:srgbClr val="FFCC00"/>
        </a:hlink>
        <a:folHlink>
          <a:srgbClr val="FF6600"/>
        </a:folHlink>
      </a:clrScheme>
      <a:clrMap bg1="dk2" tx1="lt1" bg2="dk1" tx2="lt2" accent1="accent1" accent2="accent2" accent3="accent3" accent4="accent4" accent5="accent5" accent6="accent6" hlink="hlink" folHlink="folHlink"/>
    </a:extraClrScheme>
    <a:extraClrScheme>
      <a:clrScheme name="IDC Quality Management Model 8">
        <a:dk1>
          <a:srgbClr val="C0C0C0"/>
        </a:dk1>
        <a:lt1>
          <a:srgbClr val="FFFFFF"/>
        </a:lt1>
        <a:dk2>
          <a:srgbClr val="807C00"/>
        </a:dk2>
        <a:lt2>
          <a:srgbClr val="FFFFFF"/>
        </a:lt2>
        <a:accent1>
          <a:srgbClr val="003366"/>
        </a:accent1>
        <a:accent2>
          <a:srgbClr val="993366"/>
        </a:accent2>
        <a:accent3>
          <a:srgbClr val="C0BFAA"/>
        </a:accent3>
        <a:accent4>
          <a:srgbClr val="DADADA"/>
        </a:accent4>
        <a:accent5>
          <a:srgbClr val="AAADB8"/>
        </a:accent5>
        <a:accent6>
          <a:srgbClr val="8A2D5C"/>
        </a:accent6>
        <a:hlink>
          <a:srgbClr val="6699FF"/>
        </a:hlink>
        <a:folHlink>
          <a:srgbClr val="FF9400"/>
        </a:folHlink>
      </a:clrScheme>
      <a:clrMap bg1="dk2" tx1="lt1" bg2="dk1" tx2="lt2" accent1="accent1" accent2="accent2" accent3="accent3" accent4="accent4" accent5="accent5" accent6="accent6" hlink="hlink" folHlink="folHlink"/>
    </a:extraClrScheme>
    <a:extraClrScheme>
      <a:clrScheme name="IDC Quality Management Model 9">
        <a:dk1>
          <a:srgbClr val="C0C0C0"/>
        </a:dk1>
        <a:lt1>
          <a:srgbClr val="FFFFFF"/>
        </a:lt1>
        <a:dk2>
          <a:srgbClr val="003366"/>
        </a:dk2>
        <a:lt2>
          <a:srgbClr val="FFFFFF"/>
        </a:lt2>
        <a:accent1>
          <a:srgbClr val="6699FF"/>
        </a:accent1>
        <a:accent2>
          <a:srgbClr val="807C00"/>
        </a:accent2>
        <a:accent3>
          <a:srgbClr val="AAADB8"/>
        </a:accent3>
        <a:accent4>
          <a:srgbClr val="DADADA"/>
        </a:accent4>
        <a:accent5>
          <a:srgbClr val="B8CAFF"/>
        </a:accent5>
        <a:accent6>
          <a:srgbClr val="737000"/>
        </a:accent6>
        <a:hlink>
          <a:srgbClr val="FF9400"/>
        </a:hlink>
        <a:folHlink>
          <a:srgbClr val="993366"/>
        </a:folHlink>
      </a:clrScheme>
      <a:clrMap bg1="dk2" tx1="lt1" bg2="dk1" tx2="lt2" accent1="accent1" accent2="accent2" accent3="accent3" accent4="accent4" accent5="accent5" accent6="accent6" hlink="hlink" folHlink="folHlink"/>
    </a:extraClrScheme>
    <a:extraClrScheme>
      <a:clrScheme name="IDC Quality Management Model 10">
        <a:dk1>
          <a:srgbClr val="003366"/>
        </a:dk1>
        <a:lt1>
          <a:srgbClr val="FFFFFF"/>
        </a:lt1>
        <a:dk2>
          <a:srgbClr val="FFFFFF"/>
        </a:dk2>
        <a:lt2>
          <a:srgbClr val="C0C0C0"/>
        </a:lt2>
        <a:accent1>
          <a:srgbClr val="33CCCC"/>
        </a:accent1>
        <a:accent2>
          <a:srgbClr val="0066FF"/>
        </a:accent2>
        <a:accent3>
          <a:srgbClr val="FFFFFF"/>
        </a:accent3>
        <a:accent4>
          <a:srgbClr val="002A56"/>
        </a:accent4>
        <a:accent5>
          <a:srgbClr val="ADE2E2"/>
        </a:accent5>
        <a:accent6>
          <a:srgbClr val="005CE7"/>
        </a:accent6>
        <a:hlink>
          <a:srgbClr val="00CC66"/>
        </a:hlink>
        <a:folHlink>
          <a:srgbClr val="FF94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28989</TotalTime>
  <Words>3231</Words>
  <Application>Microsoft Office PowerPoint</Application>
  <PresentationFormat>On-screen Show (4:3)</PresentationFormat>
  <Paragraphs>659</Paragraphs>
  <Slides>77</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7</vt:i4>
      </vt:variant>
      <vt:variant>
        <vt:lpstr>Slide Titles</vt:lpstr>
      </vt:variant>
      <vt:variant>
        <vt:i4>77</vt:i4>
      </vt:variant>
    </vt:vector>
  </HeadingPairs>
  <TitlesOfParts>
    <vt:vector size="94" baseType="lpstr">
      <vt:lpstr>Monotype Sorts</vt:lpstr>
      <vt:lpstr>新細明體</vt:lpstr>
      <vt:lpstr>simsun</vt:lpstr>
      <vt:lpstr>simsun</vt:lpstr>
      <vt:lpstr>simsun</vt:lpstr>
      <vt:lpstr>Arial</vt:lpstr>
      <vt:lpstr>Calibri</vt:lpstr>
      <vt:lpstr>Times New Roman</vt:lpstr>
      <vt:lpstr>Wingdings</vt:lpstr>
      <vt:lpstr>IDC Quality Management Model</vt:lpstr>
      <vt:lpstr>Photo Editor Photo</vt:lpstr>
      <vt:lpstr>Picture</vt:lpstr>
      <vt:lpstr>Microsoft Excel Worksheet</vt:lpstr>
      <vt:lpstr>Adobe Acrobat Document</vt:lpstr>
      <vt:lpstr>Package</vt:lpstr>
      <vt:lpstr>Packager Shell Object</vt:lpstr>
      <vt:lpstr>Acrobat Document</vt:lpstr>
      <vt:lpstr>PowerPoint Presentation</vt:lpstr>
      <vt:lpstr>PowerPoint Presentation</vt:lpstr>
      <vt:lpstr>Letter Overview</vt:lpstr>
      <vt:lpstr>Letter Stage Distribution</vt:lpstr>
      <vt:lpstr>Letter Detail</vt:lpstr>
      <vt:lpstr>PowerPoint Presentation</vt:lpstr>
      <vt:lpstr>Entrance Screen</vt:lpstr>
      <vt:lpstr>Entrance Screen</vt:lpstr>
      <vt:lpstr>Entrance Screen</vt:lpstr>
      <vt:lpstr>Entrance Screen</vt:lpstr>
      <vt:lpstr>Entrance Screen</vt:lpstr>
      <vt:lpstr>PowerPoint Presentation</vt:lpstr>
      <vt:lpstr>User Trigger Flow</vt:lpstr>
      <vt:lpstr>User Trigger Flow</vt:lpstr>
      <vt:lpstr>Batch Trigger Flow</vt:lpstr>
      <vt:lpstr>Batch Trigger Flow</vt:lpstr>
      <vt:lpstr>Auto Trigger Flow</vt:lpstr>
      <vt:lpstr>Auto Trigger Flow</vt:lpstr>
      <vt:lpstr>PowerPoint Presentation</vt:lpstr>
      <vt:lpstr>Letter Architecture Overview</vt:lpstr>
      <vt:lpstr>User Trigger Technical Design</vt:lpstr>
      <vt:lpstr>LetterUIAction</vt:lpstr>
      <vt:lpstr>LetterUIAction</vt:lpstr>
      <vt:lpstr>LetterUIFilter</vt:lpstr>
      <vt:lpstr>LetterUIFilter</vt:lpstr>
      <vt:lpstr>Bean and Properties</vt:lpstr>
      <vt:lpstr>Operation Action</vt:lpstr>
      <vt:lpstr>Batch Trigger Technical Design</vt:lpstr>
      <vt:lpstr>Batch Trigger Technical Design</vt:lpstr>
      <vt:lpstr>Batch Trigger Technical Design</vt:lpstr>
      <vt:lpstr>Auto Trigger Technical Design</vt:lpstr>
      <vt:lpstr>Archiving</vt:lpstr>
      <vt:lpstr>RCS Interfaces</vt:lpstr>
      <vt:lpstr>Letter Log</vt:lpstr>
      <vt:lpstr>Notification of Generation Error</vt:lpstr>
      <vt:lpstr>Housekeeping</vt:lpstr>
      <vt:lpstr>Letter Standard</vt:lpstr>
      <vt:lpstr>Font and Paragraph Formatting</vt:lpstr>
      <vt:lpstr>Letter DOC ID</vt:lpstr>
      <vt:lpstr>Classification of Letter</vt:lpstr>
      <vt:lpstr>Letterhead Usable Area</vt:lpstr>
      <vt:lpstr>Letterhead Usable Area</vt:lpstr>
      <vt:lpstr>Envelop Window Clearance</vt:lpstr>
      <vt:lpstr>Envelop Window Clearance</vt:lpstr>
      <vt:lpstr>FAXCORE</vt:lpstr>
      <vt:lpstr>Carbon Copy section (Agent)</vt:lpstr>
      <vt:lpstr>Carbon Copy section (Agent)</vt:lpstr>
      <vt:lpstr>HAS Letter Special Standard</vt:lpstr>
      <vt:lpstr>HAS Letter Special Standard</vt:lpstr>
      <vt:lpstr>New Letter Standard</vt:lpstr>
      <vt:lpstr>Jasper Development</vt:lpstr>
      <vt:lpstr>Jasper Development</vt:lpstr>
      <vt:lpstr>Jasper Development</vt:lpstr>
      <vt:lpstr>Jasper Development</vt:lpstr>
      <vt:lpstr>Jasper Development</vt:lpstr>
      <vt:lpstr>Jasper Development</vt:lpstr>
      <vt:lpstr>Jasper Development</vt:lpstr>
      <vt:lpstr>Jasper Development</vt:lpstr>
      <vt:lpstr>Jasper Development</vt:lpstr>
      <vt:lpstr>Jasper Development</vt:lpstr>
      <vt:lpstr>Jasper Development</vt:lpstr>
      <vt:lpstr>Jasper Special Setting</vt:lpstr>
      <vt:lpstr>Import New Font</vt:lpstr>
      <vt:lpstr>Import New Font</vt:lpstr>
      <vt:lpstr>Import New Font</vt:lpstr>
      <vt:lpstr>Import New Font</vt:lpstr>
      <vt:lpstr>Import New Font</vt:lpstr>
      <vt:lpstr>Import New Font</vt:lpstr>
      <vt:lpstr>Import New Font</vt:lpstr>
      <vt:lpstr>Import New Font</vt:lpstr>
      <vt:lpstr>Import New Font</vt:lpstr>
      <vt:lpstr>New Letter Development</vt:lpstr>
      <vt:lpstr>New Letter Development</vt:lpstr>
      <vt:lpstr>Auto Testing</vt:lpstr>
      <vt:lpstr>PowerPoint Presentation</vt:lpstr>
      <vt:lpstr>Execises</vt:lpstr>
      <vt:lpstr>PowerPoint Presentation</vt:lpstr>
    </vt:vector>
  </TitlesOfParts>
  <Company>Accenture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Overview</dc:title>
  <dc:creator>Alex Wu</dc:creator>
  <cp:lastModifiedBy>Xu, Lvguan</cp:lastModifiedBy>
  <cp:revision>1103</cp:revision>
  <dcterms:created xsi:type="dcterms:W3CDTF">2002-04-23T06:47:22Z</dcterms:created>
  <dcterms:modified xsi:type="dcterms:W3CDTF">2017-02-13T10:36:23Z</dcterms:modified>
</cp:coreProperties>
</file>