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27" r:id="rId2"/>
  </p:sldMasterIdLst>
  <p:notesMasterIdLst>
    <p:notesMasterId r:id="rId17"/>
  </p:notesMasterIdLst>
  <p:sldIdLst>
    <p:sldId id="546" r:id="rId3"/>
    <p:sldId id="586" r:id="rId4"/>
    <p:sldId id="589" r:id="rId5"/>
    <p:sldId id="587" r:id="rId6"/>
    <p:sldId id="588" r:id="rId7"/>
    <p:sldId id="590" r:id="rId8"/>
    <p:sldId id="591" r:id="rId9"/>
    <p:sldId id="592" r:id="rId10"/>
    <p:sldId id="593" r:id="rId11"/>
    <p:sldId id="594" r:id="rId12"/>
    <p:sldId id="595" r:id="rId13"/>
    <p:sldId id="584" r:id="rId14"/>
    <p:sldId id="583" r:id="rId15"/>
    <p:sldId id="596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546"/>
            <p14:sldId id="586"/>
            <p14:sldId id="589"/>
            <p14:sldId id="587"/>
            <p14:sldId id="588"/>
            <p14:sldId id="590"/>
            <p14:sldId id="591"/>
            <p14:sldId id="592"/>
            <p14:sldId id="593"/>
            <p14:sldId id="594"/>
            <p14:sldId id="595"/>
            <p14:sldId id="584"/>
            <p14:sldId id="583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01A88D"/>
    <a:srgbClr val="7AA116"/>
    <a:srgbClr val="ED7100"/>
    <a:srgbClr val="DD344C"/>
    <a:srgbClr val="E7157B"/>
    <a:srgbClr val="C925D1"/>
    <a:srgbClr val="8C4FFF"/>
    <a:srgbClr val="9BA7B6"/>
    <a:srgbClr val="8FA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95916"/>
  </p:normalViewPr>
  <p:slideViewPr>
    <p:cSldViewPr snapToGrid="0" snapToObjects="1">
      <p:cViewPr varScale="1">
        <p:scale>
          <a:sx n="91" d="100"/>
          <a:sy n="91" d="100"/>
        </p:scale>
        <p:origin x="336" y="67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UMAR GARIKINA 21BCE9335" userId="958e1b99-79b5-477b-9fe7-05ea7c307662" providerId="ADAL" clId="{0032AE79-A1F4-4013-A574-BDC7D802440F}"/>
    <pc:docChg chg="undo custSel modSld">
      <pc:chgData name="KARTIK KUMAR GARIKINA 21BCE9335" userId="958e1b99-79b5-477b-9fe7-05ea7c307662" providerId="ADAL" clId="{0032AE79-A1F4-4013-A574-BDC7D802440F}" dt="2023-08-05T08:16:06.615" v="3" actId="14100"/>
      <pc:docMkLst>
        <pc:docMk/>
      </pc:docMkLst>
      <pc:sldChg chg="modSp mod">
        <pc:chgData name="KARTIK KUMAR GARIKINA 21BCE9335" userId="958e1b99-79b5-477b-9fe7-05ea7c307662" providerId="ADAL" clId="{0032AE79-A1F4-4013-A574-BDC7D802440F}" dt="2023-08-05T08:16:06.615" v="3" actId="14100"/>
        <pc:sldMkLst>
          <pc:docMk/>
          <pc:sldMk cId="3970239690" sldId="596"/>
        </pc:sldMkLst>
        <pc:spChg chg="mod">
          <ac:chgData name="KARTIK KUMAR GARIKINA 21BCE9335" userId="958e1b99-79b5-477b-9fe7-05ea7c307662" providerId="ADAL" clId="{0032AE79-A1F4-4013-A574-BDC7D802440F}" dt="2023-08-05T08:16:06.615" v="3" actId="14100"/>
          <ac:spMkLst>
            <pc:docMk/>
            <pc:sldMk cId="3970239690" sldId="596"/>
            <ac:spMk id="17" creationId="{24FF4BA9-BBA0-34A8-7806-80A3CDC1B9D8}"/>
          </ac:spMkLst>
        </pc:spChg>
        <pc:picChg chg="mod">
          <ac:chgData name="KARTIK KUMAR GARIKINA 21BCE9335" userId="958e1b99-79b5-477b-9fe7-05ea7c307662" providerId="ADAL" clId="{0032AE79-A1F4-4013-A574-BDC7D802440F}" dt="2023-08-05T08:15:57.035" v="1" actId="1076"/>
          <ac:picMkLst>
            <pc:docMk/>
            <pc:sldMk cId="3970239690" sldId="596"/>
            <ac:picMk id="16" creationId="{4ED90C2E-2960-EB4D-D40F-0FCDD2E4A2B8}"/>
          </ac:picMkLst>
        </pc:picChg>
        <pc:cxnChg chg="mod">
          <ac:chgData name="KARTIK KUMAR GARIKINA 21BCE9335" userId="958e1b99-79b5-477b-9fe7-05ea7c307662" providerId="ADAL" clId="{0032AE79-A1F4-4013-A574-BDC7D802440F}" dt="2023-08-05T08:16:06.615" v="3" actId="14100"/>
          <ac:cxnSpMkLst>
            <pc:docMk/>
            <pc:sldMk cId="3970239690" sldId="596"/>
            <ac:cxnSpMk id="27" creationId="{962559B4-065F-4B7A-BE10-05AD8EA747B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8/5/2023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233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0" y="1009650"/>
            <a:ext cx="12191997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18535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0" y="1009650"/>
            <a:ext cx="12191999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0" y="1009650"/>
            <a:ext cx="12191997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0" y="1009650"/>
            <a:ext cx="12191997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>
            <a:cxnSpLocks/>
          </p:cNvCxnSpPr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0" y="1009650"/>
            <a:ext cx="12191999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3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0" y="1009650"/>
            <a:ext cx="12191996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0" y="1009650"/>
            <a:ext cx="12191996" cy="1557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tx2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0200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12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5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1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616048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3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7304933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126847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713448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4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003901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4132934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94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0" y="1009650"/>
            <a:ext cx="12191997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6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155623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027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0" y="1009650"/>
            <a:ext cx="12191996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478270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815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7046292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0" y="1009650"/>
            <a:ext cx="12191998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408063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215583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0288314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40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0" y="1009650"/>
            <a:ext cx="12191998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>
            <a:cxnSpLocks/>
          </p:cNvCxnSpPr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623368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5919609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946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3223337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62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0" y="1009650"/>
            <a:ext cx="12191994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3999351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4201969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37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0" y="1009650"/>
            <a:ext cx="12191998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90173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98793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8854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B2FC3-8AFF-AC61-2B5F-77B181CF3F3C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8002"/>
            <a:ext cx="365760" cy="21904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4" r:id="rId2"/>
    <p:sldLayoutId id="2147483816" r:id="rId3"/>
    <p:sldLayoutId id="2147483822" r:id="rId4"/>
    <p:sldLayoutId id="2147483819" r:id="rId5"/>
    <p:sldLayoutId id="2147483823" r:id="rId6"/>
    <p:sldLayoutId id="2147483821" r:id="rId7"/>
    <p:sldLayoutId id="2147483817" r:id="rId8"/>
    <p:sldLayoutId id="2147483818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814" r:id="rId17"/>
    <p:sldLayoutId id="2147483792" r:id="rId18"/>
    <p:sldLayoutId id="2147483793" r:id="rId19"/>
    <p:sldLayoutId id="2147483794" r:id="rId20"/>
    <p:sldLayoutId id="2147483796" r:id="rId21"/>
    <p:sldLayoutId id="2147483795" r:id="rId22"/>
    <p:sldLayoutId id="2147483797" r:id="rId23"/>
    <p:sldLayoutId id="2147483798" r:id="rId24"/>
    <p:sldLayoutId id="2147483799" r:id="rId25"/>
    <p:sldLayoutId id="2147483800" r:id="rId26"/>
    <p:sldLayoutId id="2147483813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B2219-6841-1D92-4D69-CA13E4688CCD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  <p:sldLayoutId id="2147483853" r:id="rId26"/>
    <p:sldLayoutId id="2147483854" r:id="rId27"/>
    <p:sldLayoutId id="2147483855" r:id="rId28"/>
    <p:sldLayoutId id="2147483856" r:id="rId29"/>
    <p:sldLayoutId id="2147483857" r:id="rId30"/>
    <p:sldLayoutId id="2147483858" r:id="rId31"/>
    <p:sldLayoutId id="2147483859" r:id="rId32"/>
    <p:sldLayoutId id="2147483860" r:id="rId33"/>
    <p:sldLayoutId id="2147483861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6719" y="3076506"/>
            <a:ext cx="8975231" cy="840230"/>
          </a:xfrm>
        </p:spPr>
        <p:txBody>
          <a:bodyPr/>
          <a:lstStyle/>
          <a:p>
            <a:r>
              <a:rPr lang="en-GB" altLang="en-US" dirty="0"/>
              <a:t>Serverless Chat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17" y="2161892"/>
            <a:ext cx="4095244" cy="2251180"/>
          </a:xfrm>
        </p:spPr>
        <p:txBody>
          <a:bodyPr/>
          <a:lstStyle/>
          <a:p>
            <a:r>
              <a:rPr lang="en-GB" sz="4400" dirty="0"/>
              <a:t>AWS CODE COMMIT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31D42-728F-5EBA-B400-926AEB760492}"/>
              </a:ext>
            </a:extLst>
          </p:cNvPr>
          <p:cNvSpPr txBox="1"/>
          <p:nvPr/>
        </p:nvSpPr>
        <p:spPr>
          <a:xfrm>
            <a:off x="7765158" y="3287482"/>
            <a:ext cx="3693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Manage Code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Version control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Similar to </a:t>
            </a:r>
            <a:r>
              <a:rPr lang="en-GB" dirty="0" err="1">
                <a:solidFill>
                  <a:srgbClr val="858591"/>
                </a:solidFill>
                <a:latin typeface="Roboto" panose="02000000000000000000" pitchFamily="2" charset="0"/>
              </a:rPr>
              <a:t>Github</a:t>
            </a:r>
            <a:endParaRPr lang="en-GB" dirty="0">
              <a:solidFill>
                <a:srgbClr val="858591"/>
              </a:solidFill>
              <a:latin typeface="Roboto" panose="02000000000000000000" pitchFamily="2" charset="0"/>
            </a:endParaRP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Can communicate with other AWS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3DDB4-E88B-7595-ACEB-0FFCDC9F3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92" y="2885673"/>
            <a:ext cx="1504810" cy="1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17" y="2161892"/>
            <a:ext cx="4042236" cy="2251180"/>
          </a:xfrm>
        </p:spPr>
        <p:txBody>
          <a:bodyPr/>
          <a:lstStyle/>
          <a:p>
            <a:r>
              <a:rPr lang="en-GB" sz="4400" dirty="0"/>
              <a:t>AWS DYNAMO DB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31D42-728F-5EBA-B400-926AEB760492}"/>
              </a:ext>
            </a:extLst>
          </p:cNvPr>
          <p:cNvSpPr txBox="1"/>
          <p:nvPr/>
        </p:nvSpPr>
        <p:spPr>
          <a:xfrm>
            <a:off x="7765158" y="3287482"/>
            <a:ext cx="3693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No SQL Database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Very Dynamic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Highly accessible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B0791-EFA5-A9EE-F8C8-2BA9FE9B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95" y="2659871"/>
            <a:ext cx="2181009" cy="19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B58A2-E7C3-25AC-9D42-4FE0ED8F7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2F51C-0CAD-5F93-1F4B-926073EC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" y="857250"/>
            <a:ext cx="10235749" cy="53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B1E4E-CC55-2EEC-900B-54CAB96BC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888E2-3714-44A9-B85F-7AD59182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41" y="277171"/>
            <a:ext cx="1627741" cy="1901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C368C-592C-86FA-DED7-11C316C0D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547" y="3428497"/>
            <a:ext cx="2181009" cy="197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42A12-D8F3-310C-D769-33EA7DE9A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" y="213943"/>
            <a:ext cx="2632317" cy="1975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51DBF-A8E9-5048-B91C-EA54C8F82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27" y="3707838"/>
            <a:ext cx="1321279" cy="1537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1403D-295D-0464-27DA-8D775584A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99" y="3612993"/>
            <a:ext cx="1504810" cy="1726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07503-DCCF-0BBC-DBA0-B1DE6EB92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96" y="346957"/>
            <a:ext cx="965805" cy="185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CEACC3-C813-B8B7-CCE9-FE4D44800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63" y="296858"/>
            <a:ext cx="1651610" cy="1975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E4EC6-1E44-9E26-39E9-FC5956140998}"/>
              </a:ext>
            </a:extLst>
          </p:cNvPr>
          <p:cNvSpPr txBox="1"/>
          <p:nvPr/>
        </p:nvSpPr>
        <p:spPr>
          <a:xfrm>
            <a:off x="797405" y="2147755"/>
            <a:ext cx="198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Lamda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F3BB9-58DE-9D32-D3D6-E609AAE29C14}"/>
              </a:ext>
            </a:extLst>
          </p:cNvPr>
          <p:cNvSpPr txBox="1"/>
          <p:nvPr/>
        </p:nvSpPr>
        <p:spPr>
          <a:xfrm>
            <a:off x="3812236" y="2254375"/>
            <a:ext cx="62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AA2B1-087A-8C7F-2F00-9C7415969D00}"/>
              </a:ext>
            </a:extLst>
          </p:cNvPr>
          <p:cNvSpPr txBox="1"/>
          <p:nvPr/>
        </p:nvSpPr>
        <p:spPr>
          <a:xfrm>
            <a:off x="9364113" y="2254374"/>
            <a:ext cx="203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Cognito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0398A-FC9E-FC99-7562-0792113D80A5}"/>
              </a:ext>
            </a:extLst>
          </p:cNvPr>
          <p:cNvSpPr txBox="1"/>
          <p:nvPr/>
        </p:nvSpPr>
        <p:spPr>
          <a:xfrm>
            <a:off x="9485490" y="5390942"/>
            <a:ext cx="247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Dynamo 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5EB3F-B59F-7837-39C6-D8B735B4DC43}"/>
              </a:ext>
            </a:extLst>
          </p:cNvPr>
          <p:cNvSpPr txBox="1"/>
          <p:nvPr/>
        </p:nvSpPr>
        <p:spPr>
          <a:xfrm>
            <a:off x="6596372" y="2322655"/>
            <a:ext cx="93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6C9A6-FD69-E450-B2CC-F5E59710DAB2}"/>
              </a:ext>
            </a:extLst>
          </p:cNvPr>
          <p:cNvSpPr txBox="1"/>
          <p:nvPr/>
        </p:nvSpPr>
        <p:spPr>
          <a:xfrm>
            <a:off x="870059" y="5324758"/>
            <a:ext cx="198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2861A-2DBE-3F22-23E5-A46BC6FBA53A}"/>
              </a:ext>
            </a:extLst>
          </p:cNvPr>
          <p:cNvSpPr txBox="1"/>
          <p:nvPr/>
        </p:nvSpPr>
        <p:spPr>
          <a:xfrm>
            <a:off x="3336580" y="5339940"/>
            <a:ext cx="198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7C296-A504-626F-C236-7438557A40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3" y="3429000"/>
            <a:ext cx="2632317" cy="19757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F0CA85-C436-4041-C145-67052D5BC047}"/>
              </a:ext>
            </a:extLst>
          </p:cNvPr>
          <p:cNvSpPr txBox="1"/>
          <p:nvPr/>
        </p:nvSpPr>
        <p:spPr>
          <a:xfrm>
            <a:off x="5998198" y="541553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Code Commit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B58A2-E7C3-25AC-9D42-4FE0ED8F7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4EB7E-92A8-4343-566D-971C2B21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3" y="269452"/>
            <a:ext cx="955341" cy="9553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8190B7-56E2-9196-0C13-9EBA5B9827EA}"/>
              </a:ext>
            </a:extLst>
          </p:cNvPr>
          <p:cNvCxnSpPr>
            <a:cxnSpLocks/>
          </p:cNvCxnSpPr>
          <p:nvPr/>
        </p:nvCxnSpPr>
        <p:spPr>
          <a:xfrm>
            <a:off x="1627464" y="864066"/>
            <a:ext cx="34814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9639A-E284-594E-735E-79726A4A9AAE}"/>
              </a:ext>
            </a:extLst>
          </p:cNvPr>
          <p:cNvSpPr txBox="1"/>
          <p:nvPr/>
        </p:nvSpPr>
        <p:spPr>
          <a:xfrm>
            <a:off x="2614851" y="520420"/>
            <a:ext cx="160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Html, CSS, 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232DA-94BA-10FB-5F61-716D0373B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86" y="325633"/>
            <a:ext cx="704676" cy="842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FD8CD8-3ED9-F2D9-4FDE-3881A78BD816}"/>
              </a:ext>
            </a:extLst>
          </p:cNvPr>
          <p:cNvSpPr txBox="1"/>
          <p:nvPr/>
        </p:nvSpPr>
        <p:spPr>
          <a:xfrm>
            <a:off x="10645044" y="1203491"/>
            <a:ext cx="45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E8B358-E704-192B-311B-29498E332BCE}"/>
              </a:ext>
            </a:extLst>
          </p:cNvPr>
          <p:cNvCxnSpPr>
            <a:cxnSpLocks/>
          </p:cNvCxnSpPr>
          <p:nvPr/>
        </p:nvCxnSpPr>
        <p:spPr>
          <a:xfrm>
            <a:off x="1307984" y="1233399"/>
            <a:ext cx="1333219" cy="130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ED90C2E-2960-EB4D-D40F-0FCDD2E4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44" y="2475228"/>
            <a:ext cx="816667" cy="9537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FF4BA9-BBA0-34A8-7806-80A3CDC1B9D8}"/>
              </a:ext>
            </a:extLst>
          </p:cNvPr>
          <p:cNvSpPr txBox="1"/>
          <p:nvPr/>
        </p:nvSpPr>
        <p:spPr>
          <a:xfrm>
            <a:off x="2522153" y="3513625"/>
            <a:ext cx="15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Cognito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8C05F-9683-0E57-18E6-450B133D6AF4}"/>
              </a:ext>
            </a:extLst>
          </p:cNvPr>
          <p:cNvSpPr txBox="1"/>
          <p:nvPr/>
        </p:nvSpPr>
        <p:spPr>
          <a:xfrm rot="2661250">
            <a:off x="1340830" y="1498115"/>
            <a:ext cx="1390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58591"/>
                </a:solidFill>
                <a:latin typeface="Roboto" panose="02000000000000000000" pitchFamily="2" charset="0"/>
              </a:rPr>
              <a:t>Authentication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B65A0-21C1-E61F-0920-12E34A6B79AF}"/>
              </a:ext>
            </a:extLst>
          </p:cNvPr>
          <p:cNvCxnSpPr>
            <a:cxnSpLocks/>
          </p:cNvCxnSpPr>
          <p:nvPr/>
        </p:nvCxnSpPr>
        <p:spPr>
          <a:xfrm>
            <a:off x="3254770" y="4059861"/>
            <a:ext cx="0" cy="97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6ACC3A-8B9D-0FF6-CC66-0CB123A9F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75" y="5166993"/>
            <a:ext cx="1238803" cy="1122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9C705F-C2EA-58C6-795D-1B177A5744C5}"/>
              </a:ext>
            </a:extLst>
          </p:cNvPr>
          <p:cNvSpPr txBox="1"/>
          <p:nvPr/>
        </p:nvSpPr>
        <p:spPr>
          <a:xfrm>
            <a:off x="2255999" y="6238432"/>
            <a:ext cx="247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Dynamo 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2FDBAE-652D-6FA5-6162-51CED5B14538}"/>
              </a:ext>
            </a:extLst>
          </p:cNvPr>
          <p:cNvSpPr txBox="1"/>
          <p:nvPr/>
        </p:nvSpPr>
        <p:spPr>
          <a:xfrm rot="5400000">
            <a:off x="3041451" y="4452848"/>
            <a:ext cx="798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58591"/>
                </a:solidFill>
                <a:latin typeface="Roboto" panose="02000000000000000000" pitchFamily="2" charset="0"/>
              </a:rPr>
              <a:t>Verify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26E247-7AFE-0AA6-82F5-28D3B9A22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3" y="4677894"/>
            <a:ext cx="841973" cy="97960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2559B4-065F-4B7A-BE10-05AD8EA747B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627464" y="3698291"/>
            <a:ext cx="894689" cy="979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52D3D2-D3A4-27FC-779B-84B39EFE2AB3}"/>
              </a:ext>
            </a:extLst>
          </p:cNvPr>
          <p:cNvSpPr txBox="1"/>
          <p:nvPr/>
        </p:nvSpPr>
        <p:spPr>
          <a:xfrm rot="18689049">
            <a:off x="1609935" y="3838383"/>
            <a:ext cx="798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58591"/>
                </a:solidFill>
                <a:latin typeface="Roboto" panose="02000000000000000000" pitchFamily="2" charset="0"/>
              </a:rPr>
              <a:t>Verify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57E482-AD21-7E3C-DD3E-7CFEFDA64AA3}"/>
              </a:ext>
            </a:extLst>
          </p:cNvPr>
          <p:cNvSpPr txBox="1"/>
          <p:nvPr/>
        </p:nvSpPr>
        <p:spPr>
          <a:xfrm>
            <a:off x="279297" y="5657498"/>
            <a:ext cx="12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E3B6296-D8B2-EED6-545D-230C79FE0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21" y="402353"/>
            <a:ext cx="804645" cy="9234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6D712A-F113-7647-32F9-E6CD30A98C2B}"/>
              </a:ext>
            </a:extLst>
          </p:cNvPr>
          <p:cNvSpPr txBox="1"/>
          <p:nvPr/>
        </p:nvSpPr>
        <p:spPr>
          <a:xfrm>
            <a:off x="5030633" y="1390046"/>
            <a:ext cx="21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Code Commit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B470F-A803-9F1F-5C9D-9CBC8F8D30F4}"/>
              </a:ext>
            </a:extLst>
          </p:cNvPr>
          <p:cNvCxnSpPr>
            <a:cxnSpLocks/>
          </p:cNvCxnSpPr>
          <p:nvPr/>
        </p:nvCxnSpPr>
        <p:spPr>
          <a:xfrm>
            <a:off x="6746147" y="848308"/>
            <a:ext cx="34814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A03906-01D4-6F67-0F41-28D25EBB8BD4}"/>
              </a:ext>
            </a:extLst>
          </p:cNvPr>
          <p:cNvSpPr txBox="1"/>
          <p:nvPr/>
        </p:nvSpPr>
        <p:spPr>
          <a:xfrm>
            <a:off x="7732833" y="512309"/>
            <a:ext cx="160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Push it to S3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3AB7E-E8CA-6BAF-56A8-CA1666AC53D2}"/>
              </a:ext>
            </a:extLst>
          </p:cNvPr>
          <p:cNvCxnSpPr>
            <a:cxnSpLocks/>
          </p:cNvCxnSpPr>
          <p:nvPr/>
        </p:nvCxnSpPr>
        <p:spPr>
          <a:xfrm flipV="1">
            <a:off x="3987389" y="3985953"/>
            <a:ext cx="6183202" cy="1460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E6A167-7A4B-0EB4-A365-3A37D65B6BDB}"/>
              </a:ext>
            </a:extLst>
          </p:cNvPr>
          <p:cNvCxnSpPr>
            <a:cxnSpLocks/>
          </p:cNvCxnSpPr>
          <p:nvPr/>
        </p:nvCxnSpPr>
        <p:spPr>
          <a:xfrm flipH="1">
            <a:off x="4041705" y="4346881"/>
            <a:ext cx="6185873" cy="1457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426C57-4464-8625-70A0-2461341E5192}"/>
              </a:ext>
            </a:extLst>
          </p:cNvPr>
          <p:cNvSpPr txBox="1"/>
          <p:nvPr/>
        </p:nvSpPr>
        <p:spPr>
          <a:xfrm rot="20820633">
            <a:off x="5969894" y="4304219"/>
            <a:ext cx="209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Function Trigger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F829545-9EC7-0185-E793-567EE5DBB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86" y="3625025"/>
            <a:ext cx="961735" cy="7218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4F16B03-FC51-6B20-0C17-54D1A602D5B0}"/>
              </a:ext>
            </a:extLst>
          </p:cNvPr>
          <p:cNvSpPr txBox="1"/>
          <p:nvPr/>
        </p:nvSpPr>
        <p:spPr>
          <a:xfrm>
            <a:off x="10495212" y="4431342"/>
            <a:ext cx="114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Lamda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3A2D30-BBC5-53FA-C570-E46880800139}"/>
              </a:ext>
            </a:extLst>
          </p:cNvPr>
          <p:cNvSpPr txBox="1"/>
          <p:nvPr/>
        </p:nvSpPr>
        <p:spPr>
          <a:xfrm rot="20820633">
            <a:off x="6031063" y="5119059"/>
            <a:ext cx="2664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Make changes to DB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74DA3F-7647-12E5-048E-74B91FA8A79A}"/>
              </a:ext>
            </a:extLst>
          </p:cNvPr>
          <p:cNvCxnSpPr>
            <a:cxnSpLocks/>
          </p:cNvCxnSpPr>
          <p:nvPr/>
        </p:nvCxnSpPr>
        <p:spPr>
          <a:xfrm flipH="1" flipV="1">
            <a:off x="10721130" y="1603601"/>
            <a:ext cx="39430" cy="1856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15ECA7-37A6-36B3-9F64-08EC1988AFA3}"/>
              </a:ext>
            </a:extLst>
          </p:cNvPr>
          <p:cNvCxnSpPr>
            <a:cxnSpLocks/>
          </p:cNvCxnSpPr>
          <p:nvPr/>
        </p:nvCxnSpPr>
        <p:spPr>
          <a:xfrm>
            <a:off x="11102804" y="1603601"/>
            <a:ext cx="76086" cy="1856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DD6F6A5-437B-B4EC-9877-BD355FB64B4E}"/>
              </a:ext>
            </a:extLst>
          </p:cNvPr>
          <p:cNvSpPr txBox="1"/>
          <p:nvPr/>
        </p:nvSpPr>
        <p:spPr>
          <a:xfrm>
            <a:off x="8068741" y="2369318"/>
            <a:ext cx="2318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58591"/>
                </a:solidFill>
                <a:latin typeface="Roboto" panose="02000000000000000000" pitchFamily="2" charset="0"/>
              </a:rPr>
              <a:t>Makes changes to Static website on function trigger</a:t>
            </a:r>
          </a:p>
        </p:txBody>
      </p:sp>
    </p:spTree>
    <p:extLst>
      <p:ext uri="{BB962C8B-B14F-4D97-AF65-F5344CB8AC3E}">
        <p14:creationId xmlns:p14="http://schemas.microsoft.com/office/powerpoint/2010/main" val="39702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972-A2E4-14E8-5E21-08EADE8CB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Serverless?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3E7B5-9405-D2A1-B5ED-3CF549384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25CB8-9C95-774B-9267-95A1DD2C7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8230"/>
              </p:ext>
            </p:extLst>
          </p:nvPr>
        </p:nvGraphicFramePr>
        <p:xfrm>
          <a:off x="2032000" y="2367280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1169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7559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8841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Lamda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seconds to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7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Operating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2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Scaling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Parallel function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instances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AWS and 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5F18C-A320-A106-7AF4-79B2B2A22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67F4B1-FB59-D2A8-A11E-F6EDA3E29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AWS Lamda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D44B5-6B4B-3F35-CB34-E562A38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11" y="2760037"/>
            <a:ext cx="2632317" cy="1975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316F7-ABA5-53BC-6466-2D68F2C0E10D}"/>
              </a:ext>
            </a:extLst>
          </p:cNvPr>
          <p:cNvSpPr txBox="1"/>
          <p:nvPr/>
        </p:nvSpPr>
        <p:spPr>
          <a:xfrm>
            <a:off x="8764211" y="3181082"/>
            <a:ext cx="29639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effectLst/>
                <a:latin typeface="Roboto" panose="020B0604020202020204" pitchFamily="2" charset="0"/>
              </a:rPr>
              <a:t>Function running on AWS </a:t>
            </a:r>
            <a:endParaRPr lang="en-GB" dirty="0"/>
          </a:p>
          <a:p>
            <a:r>
              <a:rPr lang="en-GB" dirty="0">
                <a:solidFill>
                  <a:srgbClr val="858591"/>
                </a:solidFill>
                <a:effectLst/>
                <a:latin typeface="Roboto" panose="020B0604020202020204" pitchFamily="2" charset="0"/>
              </a:rPr>
              <a:t>Options: </a:t>
            </a:r>
            <a:endParaRPr lang="en-GB" dirty="0"/>
          </a:p>
          <a:p>
            <a:r>
              <a:rPr lang="en-GB" dirty="0">
                <a:solidFill>
                  <a:srgbClr val="858591"/>
                </a:solidFill>
                <a:effectLst/>
                <a:latin typeface="Roboto" panose="020B0604020202020204" pitchFamily="2" charset="0"/>
              </a:rPr>
              <a:t>- Java </a:t>
            </a:r>
            <a:endParaRPr lang="en-GB" dirty="0"/>
          </a:p>
          <a:p>
            <a:r>
              <a:rPr lang="en-GB" dirty="0">
                <a:solidFill>
                  <a:srgbClr val="858591"/>
                </a:solidFill>
                <a:effectLst/>
                <a:latin typeface="Roboto" panose="020B0604020202020204" pitchFamily="2" charset="0"/>
              </a:rPr>
              <a:t>- Python </a:t>
            </a:r>
            <a:endParaRPr lang="en-GB" dirty="0"/>
          </a:p>
          <a:p>
            <a:r>
              <a:rPr lang="en-GB" dirty="0">
                <a:solidFill>
                  <a:srgbClr val="858591"/>
                </a:solidFill>
                <a:effectLst/>
                <a:latin typeface="Roboto" panose="020B0604020202020204" pitchFamily="2" charset="0"/>
              </a:rPr>
              <a:t>- JavaScript (Node.js)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7" y="2069559"/>
            <a:ext cx="3489466" cy="2251180"/>
          </a:xfrm>
        </p:spPr>
        <p:txBody>
          <a:bodyPr/>
          <a:lstStyle/>
          <a:p>
            <a:r>
              <a:rPr lang="en-GB" dirty="0"/>
              <a:t>AWS S3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4BA7E-4871-57C3-CAA7-02892A6F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1" y="2807165"/>
            <a:ext cx="1651610" cy="1975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72704-F6ED-BEDA-F194-B61E0A787291}"/>
              </a:ext>
            </a:extLst>
          </p:cNvPr>
          <p:cNvSpPr txBox="1"/>
          <p:nvPr/>
        </p:nvSpPr>
        <p:spPr>
          <a:xfrm>
            <a:off x="8598559" y="3195149"/>
            <a:ext cx="325672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S3 = Simple Storage Service </a:t>
            </a:r>
            <a:endParaRPr lang="en-GB" dirty="0"/>
          </a:p>
          <a:p>
            <a:r>
              <a:rPr lang="en-GB" sz="20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Key-Blob store </a:t>
            </a:r>
            <a:endParaRPr lang="en-GB" dirty="0"/>
          </a:p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Eventually consistent </a:t>
            </a:r>
            <a:endParaRPr lang="en-GB" dirty="0"/>
          </a:p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Extremely durable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8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7" y="2069559"/>
            <a:ext cx="3489466" cy="2251180"/>
          </a:xfrm>
        </p:spPr>
        <p:txBody>
          <a:bodyPr/>
          <a:lstStyle/>
          <a:p>
            <a:r>
              <a:rPr lang="en-GB" dirty="0"/>
              <a:t>AWS IAM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3801F-A8A3-E6E9-93A5-7120B0AB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97" y="2883648"/>
            <a:ext cx="965805" cy="1854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30629-CE81-BCF4-1C03-DA7F49C128C7}"/>
              </a:ext>
            </a:extLst>
          </p:cNvPr>
          <p:cNvSpPr txBox="1"/>
          <p:nvPr/>
        </p:nvSpPr>
        <p:spPr>
          <a:xfrm>
            <a:off x="7583878" y="2910634"/>
            <a:ext cx="431689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IAM – Identity and Access Management </a:t>
            </a:r>
            <a:endParaRPr lang="en-GB" dirty="0"/>
          </a:p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users/groups </a:t>
            </a:r>
            <a:endParaRPr lang="en-GB" dirty="0"/>
          </a:p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roles </a:t>
            </a:r>
            <a:endParaRPr lang="en-GB" dirty="0"/>
          </a:p>
          <a:p>
            <a:r>
              <a:rPr lang="en-GB" sz="20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policies </a:t>
            </a:r>
            <a:endParaRPr lang="en-GB" dirty="0"/>
          </a:p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identity providers </a:t>
            </a:r>
            <a:endParaRPr lang="en-GB" dirty="0"/>
          </a:p>
          <a:p>
            <a:r>
              <a:rPr lang="en-GB" sz="18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user account settings </a:t>
            </a:r>
            <a:endParaRPr lang="en-GB" dirty="0"/>
          </a:p>
          <a:p>
            <a:r>
              <a:rPr lang="en-GB" sz="2000" dirty="0">
                <a:solidFill>
                  <a:srgbClr val="858591"/>
                </a:solidFill>
                <a:effectLst/>
                <a:latin typeface="Roboto" panose="02000000000000000000" pitchFamily="2" charset="0"/>
              </a:rPr>
              <a:t>encryption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4545817" cy="2251180"/>
          </a:xfrm>
        </p:spPr>
        <p:txBody>
          <a:bodyPr/>
          <a:lstStyle/>
          <a:p>
            <a:r>
              <a:rPr lang="en-GB" sz="4400" dirty="0"/>
              <a:t>AWS COGNITO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EE9DB-94E5-1820-EFFC-88072566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29" y="2910634"/>
            <a:ext cx="1627741" cy="1901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E31D42-728F-5EBA-B400-926AEB760492}"/>
              </a:ext>
            </a:extLst>
          </p:cNvPr>
          <p:cNvSpPr txBox="1"/>
          <p:nvPr/>
        </p:nvSpPr>
        <p:spPr>
          <a:xfrm>
            <a:off x="8060957" y="3195149"/>
            <a:ext cx="36937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Manage Users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Easy interface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Multi Factor authentication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Verification 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Third party service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17" y="2426714"/>
            <a:ext cx="4095244" cy="2251180"/>
          </a:xfrm>
        </p:spPr>
        <p:txBody>
          <a:bodyPr/>
          <a:lstStyle/>
          <a:p>
            <a:r>
              <a:rPr lang="en-GB" sz="4400" dirty="0"/>
              <a:t>AWS API</a:t>
            </a:r>
            <a:br>
              <a:rPr lang="en-GB" sz="4400" dirty="0"/>
            </a:br>
            <a:r>
              <a:rPr lang="en-GB" sz="4400" dirty="0"/>
              <a:t>GATEWAY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31D42-728F-5EBA-B400-926AEB760492}"/>
              </a:ext>
            </a:extLst>
          </p:cNvPr>
          <p:cNvSpPr txBox="1"/>
          <p:nvPr/>
        </p:nvSpPr>
        <p:spPr>
          <a:xfrm>
            <a:off x="7765158" y="3287482"/>
            <a:ext cx="3693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End to end data transfer </a:t>
            </a:r>
            <a:endParaRPr lang="en-US" dirty="0">
              <a:solidFill>
                <a:srgbClr val="858591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858591"/>
                </a:solidFill>
                <a:latin typeface="Roboto" panose="02000000000000000000" pitchFamily="2" charset="0"/>
              </a:rPr>
              <a:t>JSON</a:t>
            </a:r>
          </a:p>
          <a:p>
            <a:r>
              <a:rPr lang="en-US" dirty="0">
                <a:solidFill>
                  <a:srgbClr val="858591"/>
                </a:solidFill>
                <a:latin typeface="Roboto" panose="02000000000000000000" pitchFamily="2" charset="0"/>
              </a:rPr>
              <a:t>Frontend-backend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CDBD5-7FD4-E75F-7ECC-89A57A6C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2945934"/>
            <a:ext cx="2632317" cy="1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ABD1-C865-CC19-3951-1D6C8415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C8439-23BF-7531-1698-6BAAFCB6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17" y="2040711"/>
            <a:ext cx="4095244" cy="2251180"/>
          </a:xfrm>
        </p:spPr>
        <p:txBody>
          <a:bodyPr/>
          <a:lstStyle/>
          <a:p>
            <a:r>
              <a:rPr lang="en-GB" sz="4400" dirty="0"/>
              <a:t>AWS SES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31D42-728F-5EBA-B400-926AEB760492}"/>
              </a:ext>
            </a:extLst>
          </p:cNvPr>
          <p:cNvSpPr txBox="1"/>
          <p:nvPr/>
        </p:nvSpPr>
        <p:spPr>
          <a:xfrm>
            <a:off x="7765158" y="3287482"/>
            <a:ext cx="3693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Send Mails 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No need to set up SMTP</a:t>
            </a:r>
          </a:p>
          <a:p>
            <a:r>
              <a:rPr lang="en-GB" dirty="0">
                <a:solidFill>
                  <a:srgbClr val="858591"/>
                </a:solidFill>
                <a:latin typeface="Roboto" panose="02000000000000000000" pitchFamily="2" charset="0"/>
              </a:rPr>
              <a:t>No spam mails</a:t>
            </a:r>
            <a:endParaRPr lang="en-US" dirty="0">
              <a:solidFill>
                <a:srgbClr val="85859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D0BDE-4085-D59A-F16B-E707396C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53" y="3140636"/>
            <a:ext cx="1321279" cy="15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652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Background-Master">
  <a:themeElements>
    <a:clrScheme name="Architecture Icons Light Background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ED7100"/>
      </a:accent1>
      <a:accent2>
        <a:srgbClr val="037F0C"/>
      </a:accent2>
      <a:accent3>
        <a:srgbClr val="D91515"/>
      </a:accent3>
      <a:accent4>
        <a:srgbClr val="F2F3F3"/>
      </a:accent4>
      <a:accent5>
        <a:srgbClr val="D5DBDB"/>
      </a:accent5>
      <a:accent6>
        <a:srgbClr val="0971D3"/>
      </a:accent6>
      <a:hlink>
        <a:srgbClr val="0971D3"/>
      </a:hlink>
      <a:folHlink>
        <a:srgbClr val="0971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-Background-Master">
  <a:themeElements>
    <a:clrScheme name="Architecture Icons Dark Background">
      <a:dk1>
        <a:srgbClr val="000000"/>
      </a:dk1>
      <a:lt1>
        <a:srgbClr val="FFFFFF"/>
      </a:lt1>
      <a:dk2>
        <a:srgbClr val="232F3E"/>
      </a:dk2>
      <a:lt2>
        <a:srgbClr val="E7E6E6"/>
      </a:lt2>
      <a:accent1>
        <a:srgbClr val="FF9900"/>
      </a:accent1>
      <a:accent2>
        <a:srgbClr val="28AD32"/>
      </a:accent2>
      <a:accent3>
        <a:srgbClr val="EB6F6F"/>
      </a:accent3>
      <a:accent4>
        <a:srgbClr val="A5A5A5"/>
      </a:accent4>
      <a:accent5>
        <a:srgbClr val="D1D5DB"/>
      </a:accent5>
      <a:accent6>
        <a:srgbClr val="539FE5"/>
      </a:accent6>
      <a:hlink>
        <a:srgbClr val="539FE5"/>
      </a:hlink>
      <a:folHlink>
        <a:srgbClr val="539F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127846</TotalTime>
  <Words>214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Light-Background-Master</vt:lpstr>
      <vt:lpstr>Dark-Background-Master</vt:lpstr>
      <vt:lpstr>Serverless Chat System</vt:lpstr>
      <vt:lpstr>What is Serverless?</vt:lpstr>
      <vt:lpstr>PowerPoint Presentation</vt:lpstr>
      <vt:lpstr>AWS Lamda</vt:lpstr>
      <vt:lpstr>AWS S3</vt:lpstr>
      <vt:lpstr>AWS IAM</vt:lpstr>
      <vt:lpstr>AWS COGNITO</vt:lpstr>
      <vt:lpstr>AWS API GATEWAY</vt:lpstr>
      <vt:lpstr>AWS SES</vt:lpstr>
      <vt:lpstr>AWS CODE COMMIT</vt:lpstr>
      <vt:lpstr>AWS DYNAMO DB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KARTIK KUMAR GARIKINA 21BCE9335</cp:lastModifiedBy>
  <cp:revision>3242</cp:revision>
  <dcterms:created xsi:type="dcterms:W3CDTF">2020-03-23T21:46:17Z</dcterms:created>
  <dcterms:modified xsi:type="dcterms:W3CDTF">2023-08-05T08:17:04Z</dcterms:modified>
</cp:coreProperties>
</file>