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70" r:id="rId8"/>
    <p:sldId id="271" r:id="rId9"/>
    <p:sldId id="263" r:id="rId10"/>
    <p:sldId id="264" r:id="rId11"/>
    <p:sldId id="272" r:id="rId12"/>
    <p:sldId id="265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489AC9ED-6064-4135-9529-D68E5CE04791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88651503-0EBA-4770-BC68-18DFE417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25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C9ED-6064-4135-9529-D68E5CE04791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1503-0EBA-4770-BC68-18DFE417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5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C9ED-6064-4135-9529-D68E5CE04791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1503-0EBA-4770-BC68-18DFE417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7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C9ED-6064-4135-9529-D68E5CE04791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1503-0EBA-4770-BC68-18DFE417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0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C9ED-6064-4135-9529-D68E5CE04791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1503-0EBA-4770-BC68-18DFE41749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210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C9ED-6064-4135-9529-D68E5CE04791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1503-0EBA-4770-BC68-18DFE417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0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C9ED-6064-4135-9529-D68E5CE04791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1503-0EBA-4770-BC68-18DFE417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3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C9ED-6064-4135-9529-D68E5CE04791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1503-0EBA-4770-BC68-18DFE417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9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C9ED-6064-4135-9529-D68E5CE04791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1503-0EBA-4770-BC68-18DFE417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C9ED-6064-4135-9529-D68E5CE04791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1503-0EBA-4770-BC68-18DFE417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9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C9ED-6064-4135-9529-D68E5CE04791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1503-0EBA-4770-BC68-18DFE417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7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9AC9ED-6064-4135-9529-D68E5CE04791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8651503-0EBA-4770-BC68-18DFE417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2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587996" cy="3149019"/>
          </a:xfrm>
        </p:spPr>
        <p:txBody>
          <a:bodyPr>
            <a:normAutofit/>
          </a:bodyPr>
          <a:lstStyle/>
          <a:p>
            <a:r>
              <a:rPr lang="en-US" sz="4400" dirty="0"/>
              <a:t>A Reverse Dictionary using Explicit Semantic </a:t>
            </a:r>
            <a:r>
              <a:rPr lang="en-US" sz="4400" dirty="0" smtClean="0"/>
              <a:t>Analysis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Omar </a:t>
            </a:r>
            <a:r>
              <a:rPr lang="en-US" dirty="0" err="1" smtClean="0"/>
              <a:t>Khazamov</a:t>
            </a:r>
            <a:r>
              <a:rPr lang="en-US" dirty="0" smtClean="0"/>
              <a:t>, Remy Oukaour, </a:t>
            </a:r>
            <a:r>
              <a:rPr lang="en-US" dirty="0" err="1" smtClean="0"/>
              <a:t>Ganesa</a:t>
            </a:r>
            <a:r>
              <a:rPr lang="en-US" dirty="0" smtClean="0"/>
              <a:t> </a:t>
            </a:r>
            <a:r>
              <a:rPr lang="en-US" dirty="0" err="1" smtClean="0"/>
              <a:t>Thandavam</a:t>
            </a:r>
            <a:endParaRPr lang="en-US" dirty="0" smtClean="0"/>
          </a:p>
          <a:p>
            <a:r>
              <a:rPr lang="en-US" dirty="0" smtClean="0"/>
              <a:t>CSE 507, Stony Brook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118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3" y="365760"/>
            <a:ext cx="7457367" cy="1325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Semantic </a:t>
            </a:r>
            <a:r>
              <a:rPr lang="en-US" sz="3600" dirty="0" smtClean="0"/>
              <a:t>Relatedness Applications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Not the same as semantic similarity (“dog” and “cat” are related, but not similar)</a:t>
            </a:r>
          </a:p>
          <a:p>
            <a:r>
              <a:rPr lang="en-US" sz="2400" dirty="0" smtClean="0"/>
              <a:t>Enter an unfamiliar word and a familiar one to see their relatedness</a:t>
            </a:r>
          </a:p>
          <a:p>
            <a:r>
              <a:rPr lang="en-US" sz="2400" dirty="0" smtClean="0"/>
              <a:t>Unlike </a:t>
            </a:r>
            <a:r>
              <a:rPr lang="en-US" sz="2400" dirty="0" err="1" smtClean="0"/>
              <a:t>WordNet</a:t>
            </a:r>
            <a:r>
              <a:rPr lang="en-US" sz="2400" dirty="0" smtClean="0"/>
              <a:t>, entire phrases can be evaluated at once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8837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608282" cy="43513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Queries are slow—database is 10 GB, more than will fit into RAM</a:t>
            </a:r>
          </a:p>
          <a:p>
            <a:r>
              <a:rPr lang="en-US" sz="2400" dirty="0" smtClean="0"/>
              <a:t>We tried different indices and settled on an index on (</a:t>
            </a:r>
            <a:r>
              <a:rPr lang="en-US" sz="2400" dirty="0" err="1" smtClean="0"/>
              <a:t>word_id</a:t>
            </a:r>
            <a:r>
              <a:rPr lang="en-US" sz="2400" dirty="0" smtClean="0"/>
              <a:t>, </a:t>
            </a:r>
            <a:r>
              <a:rPr lang="en-US" sz="2400" dirty="0" err="1" smtClean="0"/>
              <a:t>tfidf</a:t>
            </a:r>
            <a:r>
              <a:rPr lang="en-US" sz="2400" dirty="0" smtClean="0"/>
              <a:t>) for the </a:t>
            </a:r>
            <a:r>
              <a:rPr lang="en-US" sz="2400" dirty="0" err="1" smtClean="0"/>
              <a:t>inverted_index</a:t>
            </a:r>
            <a:r>
              <a:rPr lang="en-US" sz="2400" dirty="0" smtClean="0"/>
              <a:t> table based on our data access patterns</a:t>
            </a:r>
          </a:p>
          <a:p>
            <a:r>
              <a:rPr lang="en-US" sz="2400" dirty="0" smtClean="0"/>
              <a:t>Wikipedia’s semantic information is not as well-suited for dictionary definitions of words (people and places have encyclopedia articles, words usually don’t)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2997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6651825" cy="4351337"/>
          </a:xfrm>
        </p:spPr>
        <p:txBody>
          <a:bodyPr/>
          <a:lstStyle/>
          <a:p>
            <a:r>
              <a:rPr lang="en-US" sz="2400" dirty="0" smtClean="0"/>
              <a:t>WordSim353: human-evaluated relatedness scores for 353 pairs of words (uses the mean of 16 humans’ scores)</a:t>
            </a:r>
          </a:p>
          <a:p>
            <a:r>
              <a:rPr lang="en-US" sz="2400" dirty="0" smtClean="0"/>
              <a:t>We measured correlation of the human scores with ours</a:t>
            </a:r>
          </a:p>
          <a:p>
            <a:r>
              <a:rPr lang="en-US" sz="2400" dirty="0" smtClean="0"/>
              <a:t>Pearson correlation coefficient: 0 for uncorrelated data, 1 for perfectly correlated, −1 for anti-correlated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9348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0528820"/>
              </p:ext>
            </p:extLst>
          </p:nvPr>
        </p:nvGraphicFramePr>
        <p:xfrm>
          <a:off x="946150" y="1828800"/>
          <a:ext cx="68860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2680"/>
                <a:gridCol w="32234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Correlation with human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baseline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−0.07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Our ESA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0.49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Gabrilovich</a:t>
                      </a:r>
                      <a:r>
                        <a:rPr lang="en-US" dirty="0" smtClean="0"/>
                        <a:t> et al. ESA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LSA (Latent Semantic Analysis)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WordNet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0.33–0.35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WikiRelate</a:t>
                      </a:r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0.19</a:t>
                      </a:r>
                      <a:r>
                        <a:rPr lang="en-US" dirty="0" smtClean="0"/>
                        <a:t>–0.48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Roget's Thesaurus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023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Word Sense Disambiguation: use our tool to compute semantic relatedness for WSD, compared with </a:t>
            </a:r>
            <a:r>
              <a:rPr lang="en-US" sz="2400" dirty="0" err="1" smtClean="0"/>
              <a:t>Lesk</a:t>
            </a:r>
            <a:r>
              <a:rPr lang="en-US" sz="2400" dirty="0" smtClean="0"/>
              <a:t> and PageRank</a:t>
            </a:r>
          </a:p>
          <a:p>
            <a:r>
              <a:rPr lang="en-US" sz="2400" dirty="0" smtClean="0"/>
              <a:t>To be done—queries are slow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169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“Reverse dictionary” function—find the common concept behind an overly specific word or phrase</a:t>
            </a:r>
          </a:p>
          <a:p>
            <a:r>
              <a:rPr lang="en-US" sz="2400" dirty="0" smtClean="0"/>
              <a:t>An improved measure of semantic relatedness between two words or phrases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332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6923967" cy="4351337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Visuwords</a:t>
            </a:r>
            <a:r>
              <a:rPr lang="en-US" sz="2400" dirty="0" smtClean="0"/>
              <a:t> &lt;visuwords.com&gt;</a:t>
            </a:r>
          </a:p>
          <a:p>
            <a:r>
              <a:rPr lang="en-US" sz="2400" dirty="0" smtClean="0"/>
              <a:t>JavaScript Visual </a:t>
            </a:r>
            <a:r>
              <a:rPr lang="en-US" sz="2400" dirty="0" err="1" smtClean="0"/>
              <a:t>WordNet</a:t>
            </a:r>
            <a:r>
              <a:rPr lang="en-US" sz="2400" dirty="0"/>
              <a:t> &lt;kylescholz.com/projects/</a:t>
            </a:r>
            <a:r>
              <a:rPr lang="en-US" sz="2400" dirty="0" err="1"/>
              <a:t>wordnet</a:t>
            </a:r>
            <a:r>
              <a:rPr lang="en-US" sz="2400" dirty="0" smtClean="0"/>
              <a:t>/&gt;</a:t>
            </a:r>
          </a:p>
          <a:p>
            <a:r>
              <a:rPr lang="en-US" sz="2400" dirty="0" err="1" smtClean="0"/>
              <a:t>Thinkmap</a:t>
            </a:r>
            <a:r>
              <a:rPr lang="en-US" sz="2400" dirty="0" smtClean="0"/>
              <a:t> Visual Thesauru</a:t>
            </a:r>
            <a:r>
              <a:rPr lang="en-US" sz="2400" dirty="0"/>
              <a:t>s &lt;</a:t>
            </a:r>
            <a:r>
              <a:rPr lang="en-US" sz="2400" dirty="0" smtClean="0"/>
              <a:t>visualthesaurus.com&gt;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919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These tools look fancy, but are limited by the </a:t>
            </a:r>
            <a:r>
              <a:rPr lang="en-US" sz="2400" dirty="0" err="1"/>
              <a:t>WordNet</a:t>
            </a:r>
            <a:r>
              <a:rPr lang="en-US" sz="2400" dirty="0"/>
              <a:t> </a:t>
            </a:r>
            <a:r>
              <a:rPr lang="en-US" sz="2400" dirty="0" smtClean="0"/>
              <a:t>network</a:t>
            </a:r>
          </a:p>
          <a:p>
            <a:r>
              <a:rPr lang="en-US" sz="2400" dirty="0"/>
              <a:t>They do not attempt to guess the meaning of input, only look up exact words in </a:t>
            </a:r>
            <a:r>
              <a:rPr lang="en-US" sz="2400" dirty="0" err="1"/>
              <a:t>WordNet</a:t>
            </a:r>
            <a:endParaRPr lang="en-US" sz="2400" dirty="0"/>
          </a:p>
          <a:p>
            <a:r>
              <a:rPr lang="en-US" sz="2400" dirty="0" smtClean="0"/>
              <a:t>Wikipedia has fewer actual words than </a:t>
            </a:r>
            <a:r>
              <a:rPr lang="en-US" sz="2400" dirty="0" err="1" smtClean="0"/>
              <a:t>WordNet</a:t>
            </a:r>
            <a:r>
              <a:rPr lang="en-US" sz="2400" dirty="0" smtClean="0"/>
              <a:t>, but more semantic context (articles vs. dictionary glosses)</a:t>
            </a:r>
          </a:p>
        </p:txBody>
      </p:sp>
    </p:spTree>
    <p:extLst>
      <p:ext uri="{BB962C8B-B14F-4D97-AF65-F5344CB8AC3E}">
        <p14:creationId xmlns:p14="http://schemas.microsoft.com/office/powerpoint/2010/main" val="117339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Semantic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Gabrilovich</a:t>
            </a:r>
            <a:r>
              <a:rPr lang="en-US" sz="2400" dirty="0"/>
              <a:t> and </a:t>
            </a:r>
            <a:r>
              <a:rPr lang="en-US" sz="2400" dirty="0" err="1"/>
              <a:t>Markovitch</a:t>
            </a:r>
            <a:r>
              <a:rPr lang="en-US" sz="2400" dirty="0"/>
              <a:t>, 2007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Treats each Wikipedia article as a concept, with individual words having more or less relevance for every </a:t>
            </a:r>
            <a:r>
              <a:rPr lang="en-US" sz="2400" dirty="0" smtClean="0"/>
              <a:t>concept</a:t>
            </a:r>
          </a:p>
          <a:p>
            <a:r>
              <a:rPr lang="en-US" sz="2400" dirty="0" smtClean="0"/>
              <a:t>Two words’ relatedness can be measured by the similarity of their concept vectors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488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738910" cy="4351337"/>
          </a:xfrm>
        </p:spPr>
        <p:txBody>
          <a:bodyPr>
            <a:noAutofit/>
          </a:bodyPr>
          <a:lstStyle/>
          <a:p>
            <a:r>
              <a:rPr lang="en-US" sz="2400" dirty="0"/>
              <a:t>Download enwiki-latest-pages-articles.xml (40.4 GB, 13,675,673 pages), an XML dump of Wikipedia's database from April 4, </a:t>
            </a:r>
            <a:r>
              <a:rPr lang="en-US" sz="2400" dirty="0" smtClean="0"/>
              <a:t>2013</a:t>
            </a:r>
          </a:p>
          <a:p>
            <a:r>
              <a:rPr lang="en-US" sz="2400" dirty="0"/>
              <a:t>Parse the Wikipedia dump, rejecting articles that are redirects, proposed for deletion, or are too short; and stem the words in the remaining </a:t>
            </a:r>
            <a:r>
              <a:rPr lang="en-US" sz="2400" dirty="0" smtClean="0"/>
              <a:t>articles. </a:t>
            </a:r>
            <a:r>
              <a:rPr lang="en-US" sz="2400" dirty="0"/>
              <a:t>The output is stemmed-articles.txt (7.52 GB, 1,857,524 articles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Calculate the TF-IDF score for each word in each article.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997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 Scores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Term frequency–inverse document frequency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Count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term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document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i="1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: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𝑡𝑓𝑖𝑑𝑓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𝑖𝑑𝑓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 high TF-IDF score means that the term (word) and the document (concept/Wikipedia article) are related.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9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312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684482" cy="4351337"/>
          </a:xfrm>
        </p:spPr>
        <p:txBody>
          <a:bodyPr>
            <a:normAutofit/>
          </a:bodyPr>
          <a:lstStyle/>
          <a:p>
            <a:r>
              <a:rPr lang="en-US" sz="2400" dirty="0"/>
              <a:t>Create an inverted index, mapping words to concept vectors, as an SQLite database. Words not found in an English dictionary, and word-concept pairs with TF-IDF scores below a certain threshold, are rejected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To compare two phrases, query the database for their concept vectors (the sum of the vectors for each word in the phrase), and calculate the cosine similarity.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8310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Reverse Dictionary Applications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586510" cy="43513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Enter related words to find a word that slipped your mind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What is </a:t>
            </a:r>
            <a:r>
              <a:rPr lang="en-US" sz="2000" dirty="0" smtClean="0"/>
              <a:t>“the </a:t>
            </a:r>
            <a:r>
              <a:rPr lang="en-US" sz="2000" dirty="0"/>
              <a:t>phenomenon by which plants prepare food using sunlight and carbon </a:t>
            </a:r>
            <a:r>
              <a:rPr lang="en-US" sz="2000" dirty="0" smtClean="0"/>
              <a:t>dioxide” </a:t>
            </a:r>
            <a:r>
              <a:rPr lang="en-US" sz="2000" dirty="0"/>
              <a:t>called?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What is </a:t>
            </a:r>
            <a:r>
              <a:rPr lang="en-US" sz="2000" dirty="0" smtClean="0"/>
              <a:t>“the </a:t>
            </a:r>
            <a:r>
              <a:rPr lang="en-US" sz="2000" dirty="0"/>
              <a:t>algorithm for fast matrix </a:t>
            </a:r>
            <a:r>
              <a:rPr lang="en-US" sz="2000" dirty="0" smtClean="0"/>
              <a:t>multiplication” </a:t>
            </a:r>
            <a:r>
              <a:rPr lang="en-US" sz="2000" dirty="0"/>
              <a:t>called</a:t>
            </a:r>
            <a:r>
              <a:rPr lang="en-US" sz="2000" dirty="0" smtClean="0"/>
              <a:t>?</a:t>
            </a:r>
          </a:p>
          <a:p>
            <a:r>
              <a:rPr lang="en-US" sz="2200" dirty="0" smtClean="0"/>
              <a:t>Surprisingly few other tools: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OneLook</a:t>
            </a:r>
            <a:r>
              <a:rPr lang="en-US" sz="2000" dirty="0"/>
              <a:t> &lt;</a:t>
            </a:r>
            <a:r>
              <a:rPr lang="en-US" sz="2000" dirty="0" smtClean="0"/>
              <a:t>onelook.com/reverse-dictionary.shtml&gt;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Dictionary.com &lt;</a:t>
            </a:r>
            <a:r>
              <a:rPr lang="en-US" sz="2000" dirty="0" smtClean="0"/>
              <a:t>reference.com/reverse&gt;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692665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72</TotalTime>
  <Words>585</Words>
  <Application>Microsoft Office PowerPoint</Application>
  <PresentationFormat>On-screen Show (4:3)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Cambria Math</vt:lpstr>
      <vt:lpstr>Century Schoolbook</vt:lpstr>
      <vt:lpstr>Courier New</vt:lpstr>
      <vt:lpstr>Wingdings 2</vt:lpstr>
      <vt:lpstr>View</vt:lpstr>
      <vt:lpstr>A Reverse Dictionary using Explicit Semantic Analysis</vt:lpstr>
      <vt:lpstr>Goals</vt:lpstr>
      <vt:lpstr>Existing Tools</vt:lpstr>
      <vt:lpstr>Motivation</vt:lpstr>
      <vt:lpstr>Explicit Semantic Analysis</vt:lpstr>
      <vt:lpstr>Algorithm</vt:lpstr>
      <vt:lpstr>TF-IDF Scores</vt:lpstr>
      <vt:lpstr>Algorithm (cont’d.)</vt:lpstr>
      <vt:lpstr>Reverse Dictionary Applications</vt:lpstr>
      <vt:lpstr>Semantic Relatedness Applications</vt:lpstr>
      <vt:lpstr>Limitations</vt:lpstr>
      <vt:lpstr>Evaluation</vt:lpstr>
      <vt:lpstr>Results</vt:lpstr>
      <vt:lpstr>Evaluation (cont’d.)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Reverse Dictionary using Explicit Semantic Analysis </dc:title>
  <dc:creator>Remy Oukaour</dc:creator>
  <cp:lastModifiedBy>Remy Oukaour</cp:lastModifiedBy>
  <cp:revision>11</cp:revision>
  <dcterms:created xsi:type="dcterms:W3CDTF">2013-05-09T22:15:35Z</dcterms:created>
  <dcterms:modified xsi:type="dcterms:W3CDTF">2013-05-10T03:56:48Z</dcterms:modified>
</cp:coreProperties>
</file>