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6" r:id="rId5"/>
    <p:sldId id="267" r:id="rId6"/>
    <p:sldId id="264" r:id="rId7"/>
    <p:sldId id="263" r:id="rId8"/>
    <p:sldId id="265" r:id="rId9"/>
    <p:sldId id="261" r:id="rId10"/>
    <p:sldId id="262" r:id="rId11"/>
  </p:sldIdLst>
  <p:sldSz cx="9144000" cy="6858000" type="screen4x3"/>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A5710-6ECA-4FFA-8E04-065D11375B08}" v="403" dt="2024-02-20T02:05:53.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snapToGrid="0">
      <p:cViewPr varScale="1">
        <p:scale>
          <a:sx n="83" d="100"/>
          <a:sy n="83" d="100"/>
        </p:scale>
        <p:origin x="13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4C5F2-5901-44F3-A39D-DD62A3167D1D}" type="doc">
      <dgm:prSet loTypeId="urn:microsoft.com/office/officeart/2005/8/layout/process2" loCatId="process" qsTypeId="urn:microsoft.com/office/officeart/2005/8/quickstyle/simple1" qsCatId="simple" csTypeId="urn:microsoft.com/office/officeart/2005/8/colors/accent1_2" csCatId="accent1" phldr="1"/>
      <dgm:spPr/>
    </dgm:pt>
    <dgm:pt modelId="{F972F47D-1194-439F-844C-8F208B26F50C}">
      <dgm:prSet phldrT="[Text]"/>
      <dgm:spPr/>
      <dgm:t>
        <a:bodyPr/>
        <a:lstStyle/>
        <a:p>
          <a:pPr rtl="0"/>
          <a:r>
            <a:rPr lang="en-US" dirty="0">
              <a:latin typeface="Arial"/>
            </a:rPr>
            <a:t>Camera Feed</a:t>
          </a:r>
        </a:p>
      </dgm:t>
    </dgm:pt>
    <dgm:pt modelId="{D0E36668-B3F4-46BA-85C6-0CE5D2FCE4BF}" type="parTrans" cxnId="{63E8CBAE-FD61-4535-BB2F-4EF1E0A30537}">
      <dgm:prSet/>
      <dgm:spPr/>
      <dgm:t>
        <a:bodyPr/>
        <a:lstStyle/>
        <a:p>
          <a:endParaRPr lang="en-IN"/>
        </a:p>
      </dgm:t>
    </dgm:pt>
    <dgm:pt modelId="{50020A01-CB26-468C-9818-F009E1730B08}" type="sibTrans" cxnId="{63E8CBAE-FD61-4535-BB2F-4EF1E0A30537}">
      <dgm:prSet/>
      <dgm:spPr/>
      <dgm:t>
        <a:bodyPr/>
        <a:lstStyle/>
        <a:p>
          <a:endParaRPr lang="en-US"/>
        </a:p>
      </dgm:t>
    </dgm:pt>
    <dgm:pt modelId="{6FF9E1A4-1749-42F9-A8D5-56CA18649E29}">
      <dgm:prSet phldrT="[Text]" phldr="0"/>
      <dgm:spPr/>
      <dgm:t>
        <a:bodyPr/>
        <a:lstStyle/>
        <a:p>
          <a:pPr rtl="0"/>
          <a:r>
            <a:rPr lang="en-US" dirty="0"/>
            <a:t>Getting Coordinates</a:t>
          </a:r>
        </a:p>
      </dgm:t>
    </dgm:pt>
    <dgm:pt modelId="{8906727A-744F-415B-BDC8-CE43DA5C6674}" type="parTrans" cxnId="{8A7C7833-065A-41E7-BA1B-CEA648FBC859}">
      <dgm:prSet/>
      <dgm:spPr/>
      <dgm:t>
        <a:bodyPr/>
        <a:lstStyle/>
        <a:p>
          <a:endParaRPr lang="en-IN"/>
        </a:p>
      </dgm:t>
    </dgm:pt>
    <dgm:pt modelId="{5EF41B43-49C4-4AD5-B01F-185387115C0B}" type="sibTrans" cxnId="{8A7C7833-065A-41E7-BA1B-CEA648FBC859}">
      <dgm:prSet/>
      <dgm:spPr/>
      <dgm:t>
        <a:bodyPr/>
        <a:lstStyle/>
        <a:p>
          <a:endParaRPr lang="en-US"/>
        </a:p>
        <a:p>
          <a:endParaRPr lang="en-US"/>
        </a:p>
      </dgm:t>
    </dgm:pt>
    <dgm:pt modelId="{C027063F-67A7-46C6-92B6-666AB89857A6}">
      <dgm:prSet phldr="0"/>
      <dgm:spPr/>
      <dgm:t>
        <a:bodyPr/>
        <a:lstStyle/>
        <a:p>
          <a:r>
            <a:rPr lang="en-US" dirty="0">
              <a:latin typeface="Arial"/>
            </a:rPr>
            <a:t>Mouse Movement</a:t>
          </a:r>
        </a:p>
      </dgm:t>
    </dgm:pt>
    <dgm:pt modelId="{FF1DE834-EBAA-4E44-974F-4A4456FAC5BC}" type="parTrans" cxnId="{F92C095A-A0A3-4E72-9BC3-D83088956BF2}">
      <dgm:prSet/>
      <dgm:spPr/>
      <dgm:t>
        <a:bodyPr/>
        <a:lstStyle/>
        <a:p>
          <a:endParaRPr lang="en-IN"/>
        </a:p>
      </dgm:t>
    </dgm:pt>
    <dgm:pt modelId="{486B52AD-7202-4707-83D9-33B711E4F5EA}" type="sibTrans" cxnId="{F92C095A-A0A3-4E72-9BC3-D83088956BF2}">
      <dgm:prSet/>
      <dgm:spPr/>
      <dgm:t>
        <a:bodyPr/>
        <a:lstStyle/>
        <a:p>
          <a:endParaRPr lang="en-US"/>
        </a:p>
      </dgm:t>
    </dgm:pt>
    <dgm:pt modelId="{AC1407B5-7333-4E72-9D62-881F121D05F1}">
      <dgm:prSet phldr="0"/>
      <dgm:spPr/>
      <dgm:t>
        <a:bodyPr/>
        <a:lstStyle/>
        <a:p>
          <a:pPr rtl="0"/>
          <a:r>
            <a:rPr lang="en-US" dirty="0">
              <a:latin typeface="Arial"/>
            </a:rPr>
            <a:t>Tracking the gestures</a:t>
          </a:r>
          <a:endParaRPr lang="en-US" dirty="0"/>
        </a:p>
      </dgm:t>
    </dgm:pt>
    <dgm:pt modelId="{DC3D1AF9-A4B4-45B0-8F3B-AD7D1FE79798}" type="parTrans" cxnId="{974D1550-A438-4919-AC40-F1CCB7BC6A0B}">
      <dgm:prSet/>
      <dgm:spPr/>
      <dgm:t>
        <a:bodyPr/>
        <a:lstStyle/>
        <a:p>
          <a:endParaRPr lang="en-IN"/>
        </a:p>
      </dgm:t>
    </dgm:pt>
    <dgm:pt modelId="{CB3CC0FC-4018-45CB-BE8F-3B19BED807B8}" type="sibTrans" cxnId="{974D1550-A438-4919-AC40-F1CCB7BC6A0B}">
      <dgm:prSet/>
      <dgm:spPr/>
      <dgm:t>
        <a:bodyPr/>
        <a:lstStyle/>
        <a:p>
          <a:endParaRPr lang="en-US"/>
        </a:p>
      </dgm:t>
    </dgm:pt>
    <dgm:pt modelId="{0CC7EAD7-9647-4B12-AB4B-5BC3AF3729B4}" type="pres">
      <dgm:prSet presAssocID="{9844C5F2-5901-44F3-A39D-DD62A3167D1D}" presName="linearFlow" presStyleCnt="0">
        <dgm:presLayoutVars>
          <dgm:resizeHandles val="exact"/>
        </dgm:presLayoutVars>
      </dgm:prSet>
      <dgm:spPr/>
    </dgm:pt>
    <dgm:pt modelId="{BEC047B3-1752-4BA2-BF35-A7DFB4AD08C7}" type="pres">
      <dgm:prSet presAssocID="{F972F47D-1194-439F-844C-8F208B26F50C}" presName="node" presStyleLbl="node1" presStyleIdx="0" presStyleCnt="4">
        <dgm:presLayoutVars>
          <dgm:bulletEnabled val="1"/>
        </dgm:presLayoutVars>
      </dgm:prSet>
      <dgm:spPr/>
    </dgm:pt>
    <dgm:pt modelId="{2E7E3D09-6392-438B-BC38-FD1367DC422A}" type="pres">
      <dgm:prSet presAssocID="{50020A01-CB26-468C-9818-F009E1730B08}" presName="sibTrans" presStyleLbl="sibTrans2D1" presStyleIdx="0" presStyleCnt="3"/>
      <dgm:spPr/>
    </dgm:pt>
    <dgm:pt modelId="{EBAF7686-500B-490B-8D0F-80F6EA0035F9}" type="pres">
      <dgm:prSet presAssocID="{50020A01-CB26-468C-9818-F009E1730B08}" presName="connectorText" presStyleLbl="sibTrans2D1" presStyleIdx="0" presStyleCnt="3"/>
      <dgm:spPr/>
    </dgm:pt>
    <dgm:pt modelId="{4510AD45-9737-4B64-BBD7-13C0802DDDFF}" type="pres">
      <dgm:prSet presAssocID="{AC1407B5-7333-4E72-9D62-881F121D05F1}" presName="node" presStyleLbl="node1" presStyleIdx="1" presStyleCnt="4">
        <dgm:presLayoutVars>
          <dgm:bulletEnabled val="1"/>
        </dgm:presLayoutVars>
      </dgm:prSet>
      <dgm:spPr/>
    </dgm:pt>
    <dgm:pt modelId="{AAC82B1B-6A46-4AC3-8F02-E4C8817CEF33}" type="pres">
      <dgm:prSet presAssocID="{CB3CC0FC-4018-45CB-BE8F-3B19BED807B8}" presName="sibTrans" presStyleLbl="sibTrans2D1" presStyleIdx="1" presStyleCnt="3"/>
      <dgm:spPr/>
    </dgm:pt>
    <dgm:pt modelId="{62159FC3-C1D3-4745-A33E-F73AB62CA5B1}" type="pres">
      <dgm:prSet presAssocID="{CB3CC0FC-4018-45CB-BE8F-3B19BED807B8}" presName="connectorText" presStyleLbl="sibTrans2D1" presStyleIdx="1" presStyleCnt="3"/>
      <dgm:spPr/>
    </dgm:pt>
    <dgm:pt modelId="{AC94B1A5-52E0-4EBF-8CC4-CE1963F48DDF}" type="pres">
      <dgm:prSet presAssocID="{6FF9E1A4-1749-42F9-A8D5-56CA18649E29}" presName="node" presStyleLbl="node1" presStyleIdx="2" presStyleCnt="4">
        <dgm:presLayoutVars>
          <dgm:bulletEnabled val="1"/>
        </dgm:presLayoutVars>
      </dgm:prSet>
      <dgm:spPr/>
    </dgm:pt>
    <dgm:pt modelId="{C3FEB4A2-0113-4127-B66B-F49F1C60963F}" type="pres">
      <dgm:prSet presAssocID="{5EF41B43-49C4-4AD5-B01F-185387115C0B}" presName="sibTrans" presStyleLbl="sibTrans2D1" presStyleIdx="2" presStyleCnt="3"/>
      <dgm:spPr/>
    </dgm:pt>
    <dgm:pt modelId="{6DE17515-569C-4399-A361-B95CE848B98C}" type="pres">
      <dgm:prSet presAssocID="{5EF41B43-49C4-4AD5-B01F-185387115C0B}" presName="connectorText" presStyleLbl="sibTrans2D1" presStyleIdx="2" presStyleCnt="3"/>
      <dgm:spPr/>
    </dgm:pt>
    <dgm:pt modelId="{5D634E7A-0C06-4CB1-8776-601861BB23C8}" type="pres">
      <dgm:prSet presAssocID="{C027063F-67A7-46C6-92B6-666AB89857A6}" presName="node" presStyleLbl="node1" presStyleIdx="3" presStyleCnt="4">
        <dgm:presLayoutVars>
          <dgm:bulletEnabled val="1"/>
        </dgm:presLayoutVars>
      </dgm:prSet>
      <dgm:spPr/>
    </dgm:pt>
  </dgm:ptLst>
  <dgm:cxnLst>
    <dgm:cxn modelId="{DB14A710-D890-4B4C-8ABC-74F954B00298}" type="presOf" srcId="{C027063F-67A7-46C6-92B6-666AB89857A6}" destId="{5D634E7A-0C06-4CB1-8776-601861BB23C8}" srcOrd="0" destOrd="0" presId="urn:microsoft.com/office/officeart/2005/8/layout/process2"/>
    <dgm:cxn modelId="{8A7C7833-065A-41E7-BA1B-CEA648FBC859}" srcId="{9844C5F2-5901-44F3-A39D-DD62A3167D1D}" destId="{6FF9E1A4-1749-42F9-A8D5-56CA18649E29}" srcOrd="2" destOrd="0" parTransId="{8906727A-744F-415B-BDC8-CE43DA5C6674}" sibTransId="{5EF41B43-49C4-4AD5-B01F-185387115C0B}"/>
    <dgm:cxn modelId="{FCBCA939-9FD1-4B37-9770-70E83C92C26A}" type="presOf" srcId="{CB3CC0FC-4018-45CB-BE8F-3B19BED807B8}" destId="{AAC82B1B-6A46-4AC3-8F02-E4C8817CEF33}" srcOrd="0" destOrd="0" presId="urn:microsoft.com/office/officeart/2005/8/layout/process2"/>
    <dgm:cxn modelId="{974D1550-A438-4919-AC40-F1CCB7BC6A0B}" srcId="{9844C5F2-5901-44F3-A39D-DD62A3167D1D}" destId="{AC1407B5-7333-4E72-9D62-881F121D05F1}" srcOrd="1" destOrd="0" parTransId="{DC3D1AF9-A4B4-45B0-8F3B-AD7D1FE79798}" sibTransId="{CB3CC0FC-4018-45CB-BE8F-3B19BED807B8}"/>
    <dgm:cxn modelId="{F13D4851-1179-45AB-8DEB-6A3C73AD4A09}" type="presOf" srcId="{5EF41B43-49C4-4AD5-B01F-185387115C0B}" destId="{6DE17515-569C-4399-A361-B95CE848B98C}" srcOrd="1" destOrd="0" presId="urn:microsoft.com/office/officeart/2005/8/layout/process2"/>
    <dgm:cxn modelId="{C59C3D76-4E4C-4E35-822F-C48F47C867AD}" type="presOf" srcId="{5EF41B43-49C4-4AD5-B01F-185387115C0B}" destId="{C3FEB4A2-0113-4127-B66B-F49F1C60963F}" srcOrd="0" destOrd="0" presId="urn:microsoft.com/office/officeart/2005/8/layout/process2"/>
    <dgm:cxn modelId="{F92C095A-A0A3-4E72-9BC3-D83088956BF2}" srcId="{9844C5F2-5901-44F3-A39D-DD62A3167D1D}" destId="{C027063F-67A7-46C6-92B6-666AB89857A6}" srcOrd="3" destOrd="0" parTransId="{FF1DE834-EBAA-4E44-974F-4A4456FAC5BC}" sibTransId="{486B52AD-7202-4707-83D9-33B711E4F5EA}"/>
    <dgm:cxn modelId="{01137E7A-3378-41C5-A566-ABEADCD6F420}" type="presOf" srcId="{9844C5F2-5901-44F3-A39D-DD62A3167D1D}" destId="{0CC7EAD7-9647-4B12-AB4B-5BC3AF3729B4}" srcOrd="0" destOrd="0" presId="urn:microsoft.com/office/officeart/2005/8/layout/process2"/>
    <dgm:cxn modelId="{94C884AD-387C-4734-93DD-F69329ED81D4}" type="presOf" srcId="{CB3CC0FC-4018-45CB-BE8F-3B19BED807B8}" destId="{62159FC3-C1D3-4745-A33E-F73AB62CA5B1}" srcOrd="1" destOrd="0" presId="urn:microsoft.com/office/officeart/2005/8/layout/process2"/>
    <dgm:cxn modelId="{63E8CBAE-FD61-4535-BB2F-4EF1E0A30537}" srcId="{9844C5F2-5901-44F3-A39D-DD62A3167D1D}" destId="{F972F47D-1194-439F-844C-8F208B26F50C}" srcOrd="0" destOrd="0" parTransId="{D0E36668-B3F4-46BA-85C6-0CE5D2FCE4BF}" sibTransId="{50020A01-CB26-468C-9818-F009E1730B08}"/>
    <dgm:cxn modelId="{A5C497B3-997B-4585-ACF7-24CCDC79B203}" type="presOf" srcId="{50020A01-CB26-468C-9818-F009E1730B08}" destId="{2E7E3D09-6392-438B-BC38-FD1367DC422A}" srcOrd="0" destOrd="0" presId="urn:microsoft.com/office/officeart/2005/8/layout/process2"/>
    <dgm:cxn modelId="{BA04A4B6-081A-46AE-A71C-9FBAB6062E1F}" type="presOf" srcId="{6FF9E1A4-1749-42F9-A8D5-56CA18649E29}" destId="{AC94B1A5-52E0-4EBF-8CC4-CE1963F48DDF}" srcOrd="0" destOrd="0" presId="urn:microsoft.com/office/officeart/2005/8/layout/process2"/>
    <dgm:cxn modelId="{E13BB6CD-89C1-408D-8448-A7B23D420B97}" type="presOf" srcId="{50020A01-CB26-468C-9818-F009E1730B08}" destId="{EBAF7686-500B-490B-8D0F-80F6EA0035F9}" srcOrd="1" destOrd="0" presId="urn:microsoft.com/office/officeart/2005/8/layout/process2"/>
    <dgm:cxn modelId="{1E4AE4D6-9936-464A-AB9C-C5FB216C00E8}" type="presOf" srcId="{F972F47D-1194-439F-844C-8F208B26F50C}" destId="{BEC047B3-1752-4BA2-BF35-A7DFB4AD08C7}" srcOrd="0" destOrd="0" presId="urn:microsoft.com/office/officeart/2005/8/layout/process2"/>
    <dgm:cxn modelId="{973EC9DD-E462-49E6-91E1-A19E6BE4BC54}" type="presOf" srcId="{AC1407B5-7333-4E72-9D62-881F121D05F1}" destId="{4510AD45-9737-4B64-BBD7-13C0802DDDFF}" srcOrd="0" destOrd="0" presId="urn:microsoft.com/office/officeart/2005/8/layout/process2"/>
    <dgm:cxn modelId="{37032E7F-AD7F-4D05-9C83-ED9375B38B9D}" type="presParOf" srcId="{0CC7EAD7-9647-4B12-AB4B-5BC3AF3729B4}" destId="{BEC047B3-1752-4BA2-BF35-A7DFB4AD08C7}" srcOrd="0" destOrd="0" presId="urn:microsoft.com/office/officeart/2005/8/layout/process2"/>
    <dgm:cxn modelId="{195B3F39-3280-4FCF-A432-2691250F5227}" type="presParOf" srcId="{0CC7EAD7-9647-4B12-AB4B-5BC3AF3729B4}" destId="{2E7E3D09-6392-438B-BC38-FD1367DC422A}" srcOrd="1" destOrd="0" presId="urn:microsoft.com/office/officeart/2005/8/layout/process2"/>
    <dgm:cxn modelId="{2F85687D-CF8F-4020-A1F4-E6747F09F4AF}" type="presParOf" srcId="{2E7E3D09-6392-438B-BC38-FD1367DC422A}" destId="{EBAF7686-500B-490B-8D0F-80F6EA0035F9}" srcOrd="0" destOrd="0" presId="urn:microsoft.com/office/officeart/2005/8/layout/process2"/>
    <dgm:cxn modelId="{6B1470C4-ADF1-4D5B-B656-CC961FF9B513}" type="presParOf" srcId="{0CC7EAD7-9647-4B12-AB4B-5BC3AF3729B4}" destId="{4510AD45-9737-4B64-BBD7-13C0802DDDFF}" srcOrd="2" destOrd="0" presId="urn:microsoft.com/office/officeart/2005/8/layout/process2"/>
    <dgm:cxn modelId="{1D670606-73C4-48DD-AD1F-55C2C59466EF}" type="presParOf" srcId="{0CC7EAD7-9647-4B12-AB4B-5BC3AF3729B4}" destId="{AAC82B1B-6A46-4AC3-8F02-E4C8817CEF33}" srcOrd="3" destOrd="0" presId="urn:microsoft.com/office/officeart/2005/8/layout/process2"/>
    <dgm:cxn modelId="{76F6AF74-3BED-45A5-B697-BD75B78D9643}" type="presParOf" srcId="{AAC82B1B-6A46-4AC3-8F02-E4C8817CEF33}" destId="{62159FC3-C1D3-4745-A33E-F73AB62CA5B1}" srcOrd="0" destOrd="0" presId="urn:microsoft.com/office/officeart/2005/8/layout/process2"/>
    <dgm:cxn modelId="{32A74BB7-3252-4D54-B4A0-C4438C4980B4}" type="presParOf" srcId="{0CC7EAD7-9647-4B12-AB4B-5BC3AF3729B4}" destId="{AC94B1A5-52E0-4EBF-8CC4-CE1963F48DDF}" srcOrd="4" destOrd="0" presId="urn:microsoft.com/office/officeart/2005/8/layout/process2"/>
    <dgm:cxn modelId="{B0CCD4F4-2570-4833-BDF2-07BC8145349E}" type="presParOf" srcId="{0CC7EAD7-9647-4B12-AB4B-5BC3AF3729B4}" destId="{C3FEB4A2-0113-4127-B66B-F49F1C60963F}" srcOrd="5" destOrd="0" presId="urn:microsoft.com/office/officeart/2005/8/layout/process2"/>
    <dgm:cxn modelId="{ADE85C18-F889-476D-A052-37B827140014}" type="presParOf" srcId="{C3FEB4A2-0113-4127-B66B-F49F1C60963F}" destId="{6DE17515-569C-4399-A361-B95CE848B98C}" srcOrd="0" destOrd="0" presId="urn:microsoft.com/office/officeart/2005/8/layout/process2"/>
    <dgm:cxn modelId="{7494A40C-07A8-447B-9347-E4798C9315C9}" type="presParOf" srcId="{0CC7EAD7-9647-4B12-AB4B-5BC3AF3729B4}" destId="{5D634E7A-0C06-4CB1-8776-601861BB23C8}"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047B3-1752-4BA2-BF35-A7DFB4AD08C7}">
      <dsp:nvSpPr>
        <dsp:cNvPr id="0" name=""/>
        <dsp:cNvSpPr/>
      </dsp:nvSpPr>
      <dsp:spPr>
        <a:xfrm>
          <a:off x="1708368" y="2245"/>
          <a:ext cx="1503560" cy="8353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Arial"/>
            </a:rPr>
            <a:t>Camera Feed</a:t>
          </a:r>
        </a:p>
      </dsp:txBody>
      <dsp:txXfrm>
        <a:off x="1732833" y="26710"/>
        <a:ext cx="1454630" cy="786381"/>
      </dsp:txXfrm>
    </dsp:sp>
    <dsp:sp modelId="{2E7E3D09-6392-438B-BC38-FD1367DC422A}">
      <dsp:nvSpPr>
        <dsp:cNvPr id="0" name=""/>
        <dsp:cNvSpPr/>
      </dsp:nvSpPr>
      <dsp:spPr>
        <a:xfrm rot="5400000">
          <a:off x="2303527" y="858439"/>
          <a:ext cx="313241" cy="375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347381" y="889763"/>
        <a:ext cx="225534" cy="219269"/>
      </dsp:txXfrm>
    </dsp:sp>
    <dsp:sp modelId="{4510AD45-9737-4B64-BBD7-13C0802DDDFF}">
      <dsp:nvSpPr>
        <dsp:cNvPr id="0" name=""/>
        <dsp:cNvSpPr/>
      </dsp:nvSpPr>
      <dsp:spPr>
        <a:xfrm>
          <a:off x="1708368" y="1255212"/>
          <a:ext cx="1503560" cy="8353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Arial"/>
            </a:rPr>
            <a:t>Tracking the gestures</a:t>
          </a:r>
          <a:endParaRPr lang="en-US" sz="1800" kern="1200" dirty="0"/>
        </a:p>
      </dsp:txBody>
      <dsp:txXfrm>
        <a:off x="1732833" y="1279677"/>
        <a:ext cx="1454630" cy="786381"/>
      </dsp:txXfrm>
    </dsp:sp>
    <dsp:sp modelId="{AAC82B1B-6A46-4AC3-8F02-E4C8817CEF33}">
      <dsp:nvSpPr>
        <dsp:cNvPr id="0" name=""/>
        <dsp:cNvSpPr/>
      </dsp:nvSpPr>
      <dsp:spPr>
        <a:xfrm rot="5400000">
          <a:off x="2303527" y="2111406"/>
          <a:ext cx="313241" cy="375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347381" y="2142730"/>
        <a:ext cx="225534" cy="219269"/>
      </dsp:txXfrm>
    </dsp:sp>
    <dsp:sp modelId="{AC94B1A5-52E0-4EBF-8CC4-CE1963F48DDF}">
      <dsp:nvSpPr>
        <dsp:cNvPr id="0" name=""/>
        <dsp:cNvSpPr/>
      </dsp:nvSpPr>
      <dsp:spPr>
        <a:xfrm>
          <a:off x="1708368" y="2508179"/>
          <a:ext cx="1503560" cy="8353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Getting Coordinates</a:t>
          </a:r>
        </a:p>
      </dsp:txBody>
      <dsp:txXfrm>
        <a:off x="1732833" y="2532644"/>
        <a:ext cx="1454630" cy="786381"/>
      </dsp:txXfrm>
    </dsp:sp>
    <dsp:sp modelId="{C3FEB4A2-0113-4127-B66B-F49F1C60963F}">
      <dsp:nvSpPr>
        <dsp:cNvPr id="0" name=""/>
        <dsp:cNvSpPr/>
      </dsp:nvSpPr>
      <dsp:spPr>
        <a:xfrm rot="5400000">
          <a:off x="2303527" y="3364374"/>
          <a:ext cx="313241" cy="375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rot="-5400000">
        <a:off x="2347381" y="3395698"/>
        <a:ext cx="225534" cy="219269"/>
      </dsp:txXfrm>
    </dsp:sp>
    <dsp:sp modelId="{5D634E7A-0C06-4CB1-8776-601861BB23C8}">
      <dsp:nvSpPr>
        <dsp:cNvPr id="0" name=""/>
        <dsp:cNvSpPr/>
      </dsp:nvSpPr>
      <dsp:spPr>
        <a:xfrm>
          <a:off x="1708368" y="3761147"/>
          <a:ext cx="1503560" cy="8353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a:rPr>
            <a:t>Mouse Movement</a:t>
          </a:r>
        </a:p>
      </dsp:txBody>
      <dsp:txXfrm>
        <a:off x="1732833" y="3785612"/>
        <a:ext cx="1454630" cy="7863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300" cy="511200"/>
          </a:xfrm>
          <a:prstGeom prst="rect">
            <a:avLst/>
          </a:prstGeom>
          <a:noFill/>
          <a:ln>
            <a:noFill/>
          </a:ln>
        </p:spPr>
        <p:txBody>
          <a:bodyPr spcFirstLastPara="1" wrap="square" lIns="99050" tIns="49525" rIns="99050" bIns="495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024312" y="0"/>
            <a:ext cx="3078300" cy="511200"/>
          </a:xfrm>
          <a:prstGeom prst="rect">
            <a:avLst/>
          </a:prstGeom>
          <a:noFill/>
          <a:ln>
            <a:noFill/>
          </a:ln>
        </p:spPr>
        <p:txBody>
          <a:bodyPr spcFirstLastPara="1" wrap="square" lIns="99050" tIns="49525" rIns="99050" bIns="4952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995362" y="768350"/>
            <a:ext cx="5113200" cy="3837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1850"/>
            <a:ext cx="3078300" cy="511200"/>
          </a:xfrm>
          <a:prstGeom prst="rect">
            <a:avLst/>
          </a:prstGeom>
          <a:noFill/>
          <a:ln>
            <a:noFill/>
          </a:ln>
        </p:spPr>
        <p:txBody>
          <a:bodyPr spcFirstLastPara="1" wrap="square" lIns="99050" tIns="49525" rIns="99050" bIns="495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dirty="0"/>
          </a:p>
        </p:txBody>
      </p:sp>
    </p:spTree>
    <p:extLst>
      <p:ext uri="{BB962C8B-B14F-4D97-AF65-F5344CB8AC3E}">
        <p14:creationId xmlns:p14="http://schemas.microsoft.com/office/powerpoint/2010/main" val="36008981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87" name="Google Shape;87;p1: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6" name="Google Shape;156;p7: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57" name="Google Shape;157;p7: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10</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01" name="Google Shape;101;p2: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4</a:t>
            </a:fld>
            <a:endParaRPr dirty="0"/>
          </a:p>
        </p:txBody>
      </p:sp>
    </p:spTree>
    <p:extLst>
      <p:ext uri="{BB962C8B-B14F-4D97-AF65-F5344CB8AC3E}">
        <p14:creationId xmlns:p14="http://schemas.microsoft.com/office/powerpoint/2010/main" val="103167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5</a:t>
            </a:fld>
            <a:endParaRPr dirty="0"/>
          </a:p>
        </p:txBody>
      </p:sp>
    </p:spTree>
    <p:extLst>
      <p:ext uri="{BB962C8B-B14F-4D97-AF65-F5344CB8AC3E}">
        <p14:creationId xmlns:p14="http://schemas.microsoft.com/office/powerpoint/2010/main" val="375247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3: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12" name="Google Shape;112;p3: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2" name="Google Shape;132;p5: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33" name="Google Shape;133;p5: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2" name="Google Shape;132;p5: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33" name="Google Shape;133;p5: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3" name="Google Shape;143;p6:notes"/>
          <p:cNvSpPr txBox="1">
            <a:spLocks noGrp="1"/>
          </p:cNvSpPr>
          <p:nvPr>
            <p:ph type="body" idx="1"/>
          </p:nvPr>
        </p:nvSpPr>
        <p:spPr>
          <a:xfrm>
            <a:off x="711200" y="4860925"/>
            <a:ext cx="5683200" cy="4605300"/>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dirty="0"/>
          </a:p>
        </p:txBody>
      </p:sp>
      <p:sp>
        <p:nvSpPr>
          <p:cNvPr id="144" name="Google Shape;144;p6:notes"/>
          <p:cNvSpPr txBox="1"/>
          <p:nvPr/>
        </p:nvSpPr>
        <p:spPr>
          <a:xfrm>
            <a:off x="4024312" y="9721850"/>
            <a:ext cx="3078300" cy="511200"/>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9" name="Google Shape;19;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20" name="Google Shape;20;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4" name="Google Shape;74;p11"/>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5" name="Google Shape;75;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6" name="Google Shape;76;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7" name="Google Shape;77;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81" name="Google Shape;81;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2" name="Google Shape;82;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3" name="Google Shape;8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25" name="Google Shape;25;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26" name="Google Shape;26;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1" name="Google Shape;31;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2" name="Google Shape;32;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7" name="Google Shape;37;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6"/>
          <p:cNvSpPr>
            <a:spLocks noGrp="1"/>
          </p:cNvSpPr>
          <p:nvPr>
            <p:ph type="pic" idx="2"/>
          </p:nvPr>
        </p:nvSpPr>
        <p:spPr>
          <a:xfrm>
            <a:off x="1792288" y="612775"/>
            <a:ext cx="5486400" cy="4114800"/>
          </a:xfrm>
          <a:prstGeom prst="rect">
            <a:avLst/>
          </a:prstGeom>
          <a:noFill/>
          <a:ln>
            <a:noFill/>
          </a:ln>
        </p:spPr>
      </p:sp>
      <p:sp>
        <p:nvSpPr>
          <p:cNvPr id="42" name="Google Shape;42;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43" name="Google Shape;43;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44" name="Google Shape;44;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45" name="Google Shape;45;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49" name="Google Shape;49;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50" name="Google Shape;50;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1" name="Google Shape;51;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2" name="Google Shape;52;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0" name="Google Shape;60;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1" name="Google Shape;61;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66" name="Google Shape;66;p1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68" name="Google Shape;68;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7.png"/><Relationship Id="rId5" Type="http://schemas.openxmlformats.org/officeDocument/2006/relationships/image" Target="../media/image12.jpeg"/><Relationship Id="rId10" Type="http://schemas.openxmlformats.org/officeDocument/2006/relationships/image" Target="../media/image16.png"/><Relationship Id="rId4" Type="http://schemas.openxmlformats.org/officeDocument/2006/relationships/image" Target="../media/image11.jpe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2703830" y="3953372"/>
            <a:ext cx="3749040" cy="802640"/>
          </a:xfrm>
          <a:prstGeom prst="rect">
            <a:avLst/>
          </a:prstGeom>
          <a:noFill/>
          <a:ln>
            <a:noFill/>
          </a:ln>
        </p:spPr>
      </p:pic>
      <p:sp>
        <p:nvSpPr>
          <p:cNvPr id="90" name="Google Shape;90;p13"/>
          <p:cNvSpPr txBox="1"/>
          <p:nvPr/>
        </p:nvSpPr>
        <p:spPr>
          <a:xfrm>
            <a:off x="-7937" y="6503987"/>
            <a:ext cx="4587900" cy="3414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91" name="Google Shape;91;p13"/>
          <p:cNvSpPr txBox="1"/>
          <p:nvPr/>
        </p:nvSpPr>
        <p:spPr>
          <a:xfrm>
            <a:off x="3203575" y="6013450"/>
            <a:ext cx="2663700" cy="371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 FEBRUARY </a:t>
            </a:r>
            <a:r>
              <a:rPr lang="en-US" sz="1800" b="1" dirty="0">
                <a:solidFill>
                  <a:schemeClr val="dk1"/>
                </a:solidFill>
                <a:latin typeface="Times New Roman"/>
                <a:ea typeface="Times New Roman"/>
                <a:cs typeface="Times New Roman"/>
                <a:sym typeface="Times New Roman"/>
              </a:rPr>
              <a:t>20</a:t>
            </a:r>
            <a:r>
              <a:rPr lang="en-US" sz="1800" b="1" i="0" u="none" dirty="0">
                <a:solidFill>
                  <a:schemeClr val="dk1"/>
                </a:solidFill>
                <a:latin typeface="Times New Roman"/>
                <a:ea typeface="Times New Roman"/>
                <a:cs typeface="Times New Roman"/>
                <a:sym typeface="Times New Roman"/>
              </a:rPr>
              <a:t>, 202</a:t>
            </a:r>
            <a:r>
              <a:rPr lang="en-US" sz="1800" b="1" dirty="0">
                <a:solidFill>
                  <a:schemeClr val="dk1"/>
                </a:solidFill>
                <a:latin typeface="Times New Roman"/>
                <a:ea typeface="Times New Roman"/>
                <a:cs typeface="Times New Roman"/>
                <a:sym typeface="Times New Roman"/>
              </a:rPr>
              <a:t>4</a:t>
            </a:r>
            <a:endParaRPr dirty="0"/>
          </a:p>
        </p:txBody>
      </p:sp>
      <p:sp>
        <p:nvSpPr>
          <p:cNvPr id="92" name="Google Shape;92;p13"/>
          <p:cNvSpPr txBox="1"/>
          <p:nvPr/>
        </p:nvSpPr>
        <p:spPr>
          <a:xfrm>
            <a:off x="4578350" y="6503987"/>
            <a:ext cx="4559400" cy="3414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93" name="Google Shape;93;p13"/>
          <p:cNvSpPr txBox="1"/>
          <p:nvPr/>
        </p:nvSpPr>
        <p:spPr>
          <a:xfrm>
            <a:off x="582650" y="621747"/>
            <a:ext cx="79914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dirty="0">
                <a:solidFill>
                  <a:schemeClr val="dk1"/>
                </a:solidFill>
                <a:latin typeface="Times New Roman"/>
                <a:ea typeface="Times New Roman"/>
                <a:cs typeface="Times New Roman"/>
                <a:sym typeface="Times New Roman"/>
              </a:rPr>
              <a:t> CamAutoGUI</a:t>
            </a:r>
            <a:endParaRPr dirty="0"/>
          </a:p>
        </p:txBody>
      </p:sp>
      <p:sp>
        <p:nvSpPr>
          <p:cNvPr id="94" name="Google Shape;94;p13"/>
          <p:cNvSpPr txBox="1"/>
          <p:nvPr/>
        </p:nvSpPr>
        <p:spPr>
          <a:xfrm>
            <a:off x="1817464" y="1547448"/>
            <a:ext cx="5521772"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HEMASUNDAR U		920221104016</a:t>
            </a:r>
            <a:endParaRPr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KANISKA MP 			920221104020</a:t>
            </a:r>
            <a:endParaRPr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THEJESH BHAGAVANTH G 	920221104052</a:t>
            </a:r>
            <a:endParaRPr lang="en-IN"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SIBI S</a:t>
            </a:r>
            <a:r>
              <a:rPr lang="en-IN" sz="1800" b="1"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920221104046</a:t>
            </a:r>
            <a:endParaRPr lang="en-IN" sz="1800" b="1" dirty="0">
              <a:solidFill>
                <a:schemeClr val="dk1"/>
              </a:solidFill>
              <a:latin typeface="Times New Roman"/>
              <a:ea typeface="Times New Roman"/>
              <a:cs typeface="Times New Roman"/>
              <a:sym typeface="Times New Roman"/>
            </a:endParaRPr>
          </a:p>
        </p:txBody>
      </p:sp>
      <p:sp>
        <p:nvSpPr>
          <p:cNvPr id="95" name="Google Shape;95;p13"/>
          <p:cNvSpPr txBox="1"/>
          <p:nvPr/>
        </p:nvSpPr>
        <p:spPr>
          <a:xfrm>
            <a:off x="1977390" y="3018914"/>
            <a:ext cx="520192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Department of</a:t>
            </a:r>
            <a:r>
              <a:rPr lang="en-US" sz="1800" b="1" dirty="0">
                <a:solidFill>
                  <a:schemeClr val="dk1"/>
                </a:solidFill>
                <a:latin typeface="Times New Roman"/>
                <a:ea typeface="Times New Roman"/>
                <a:cs typeface="Times New Roman"/>
                <a:sym typeface="Times New Roman"/>
              </a:rPr>
              <a:t> </a:t>
            </a:r>
            <a:r>
              <a:rPr lang="en-US" sz="1800" b="1" i="0" u="none" dirty="0">
                <a:solidFill>
                  <a:schemeClr val="dk1"/>
                </a:solidFill>
                <a:latin typeface="Times New Roman"/>
                <a:ea typeface="Times New Roman"/>
                <a:cs typeface="Times New Roman"/>
                <a:sym typeface="Times New Roman"/>
              </a:rPr>
              <a:t>Computer Science and Engineering</a:t>
            </a:r>
            <a:endParaRPr b="1" dirty="0"/>
          </a:p>
        </p:txBody>
      </p:sp>
      <p:sp>
        <p:nvSpPr>
          <p:cNvPr id="97" name="Google Shape;97;p13"/>
          <p:cNvSpPr txBox="1"/>
          <p:nvPr/>
        </p:nvSpPr>
        <p:spPr>
          <a:xfrm>
            <a:off x="2304300" y="4830148"/>
            <a:ext cx="4535400" cy="707846"/>
          </a:xfrm>
          <a:prstGeom prst="rect">
            <a:avLst/>
          </a:prstGeom>
          <a:noFill/>
          <a:ln>
            <a:noFill/>
          </a:ln>
        </p:spPr>
        <p:txBody>
          <a:bodyPr spcFirstLastPara="1" wrap="square" lIns="91425" tIns="45700" rIns="91425" bIns="45700" anchor="t" anchorCtr="0">
            <a:spAutoFit/>
          </a:bodyPr>
          <a:lstStyle/>
          <a:p>
            <a:pPr lvl="0" algn="ctr">
              <a:buClr>
                <a:schemeClr val="dk1"/>
              </a:buClr>
              <a:buSzPts val="1800"/>
            </a:pPr>
            <a:endParaRPr lang="it-IT" sz="2000" b="1" dirty="0">
              <a:solidFill>
                <a:schemeClr val="dk1"/>
              </a:solidFill>
              <a:latin typeface="Times New Roman"/>
              <a:ea typeface="Times New Roman"/>
              <a:cs typeface="Times New Roman"/>
              <a:sym typeface="Times New Roman"/>
            </a:endParaRPr>
          </a:p>
          <a:p>
            <a:pPr lvl="0" algn="ctr">
              <a:buClr>
                <a:schemeClr val="dk1"/>
              </a:buClr>
              <a:buSzPts val="1800"/>
            </a:pPr>
            <a:r>
              <a:rPr lang="it-IT" sz="2000" b="1" dirty="0">
                <a:solidFill>
                  <a:schemeClr val="dk1"/>
                </a:solidFill>
                <a:latin typeface="Times New Roman"/>
                <a:ea typeface="Times New Roman"/>
                <a:cs typeface="Times New Roman"/>
                <a:sym typeface="Times New Roman"/>
              </a:rPr>
              <a:t>AMD Pervasive AI Developer Contest</a:t>
            </a:r>
            <a:endParaRPr sz="2000"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p:nvPr/>
        </p:nvSpPr>
        <p:spPr>
          <a:xfrm>
            <a:off x="1353457" y="1543730"/>
            <a:ext cx="6858000" cy="30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9600"/>
              <a:buFont typeface="Times New Roman"/>
              <a:buNone/>
            </a:pPr>
            <a:r>
              <a:rPr lang="en-US" sz="9600" b="1" i="0" u="none" dirty="0">
                <a:solidFill>
                  <a:srgbClr val="92D050"/>
                </a:solidFill>
                <a:latin typeface="Times New Roman"/>
                <a:ea typeface="Times New Roman"/>
                <a:cs typeface="Times New Roman"/>
                <a:sym typeface="Times New Roman"/>
              </a:rPr>
              <a:t>THANK </a:t>
            </a:r>
            <a:r>
              <a:rPr lang="en-US" sz="9600" b="1" i="0" u="none" dirty="0">
                <a:solidFill>
                  <a:srgbClr val="00B0F0"/>
                </a:solidFill>
                <a:latin typeface="Times New Roman"/>
                <a:ea typeface="Times New Roman"/>
                <a:cs typeface="Times New Roman"/>
                <a:sym typeface="Times New Roman"/>
              </a:rPr>
              <a:t>YOU</a:t>
            </a:r>
            <a:endParaRPr dirty="0"/>
          </a:p>
        </p:txBody>
      </p:sp>
      <p:sp>
        <p:nvSpPr>
          <p:cNvPr id="160" name="Google Shape;160;p19"/>
          <p:cNvSpPr txBox="1"/>
          <p:nvPr/>
        </p:nvSpPr>
        <p:spPr>
          <a:xfrm>
            <a:off x="-7937" y="6503987"/>
            <a:ext cx="4587900" cy="3414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61" name="Google Shape;161;p19"/>
          <p:cNvSpPr txBox="1"/>
          <p:nvPr/>
        </p:nvSpPr>
        <p:spPr>
          <a:xfrm>
            <a:off x="4578350" y="6503987"/>
            <a:ext cx="4559400" cy="3414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
          <p:cNvPicPr preferRelativeResize="0"/>
          <p:nvPr/>
        </p:nvPicPr>
        <p:blipFill rotWithShape="1">
          <a:blip r:embed="rId3">
            <a:alphaModFix/>
          </a:blip>
          <a:srcRect/>
          <a:stretch/>
        </p:blipFill>
        <p:spPr>
          <a:xfrm>
            <a:off x="2873057" y="6073775"/>
            <a:ext cx="3448050" cy="771525"/>
          </a:xfrm>
          <a:prstGeom prst="rect">
            <a:avLst/>
          </a:prstGeom>
          <a:noFill/>
          <a:ln>
            <a:noFill/>
          </a:ln>
        </p:spPr>
      </p:pic>
      <p:sp>
        <p:nvSpPr>
          <p:cNvPr id="165" name="Google Shape;165;p1"/>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imes New Roman"/>
              <a:buNone/>
            </a:pPr>
            <a:r>
              <a:rPr lang="en-US" b="1" i="0" u="none" strike="noStrike" cap="none" dirty="0">
                <a:solidFill>
                  <a:schemeClr val="bg1"/>
                </a:solidFill>
                <a:latin typeface="Times New Roman"/>
                <a:cs typeface="Times New Roman"/>
                <a:sym typeface="Times New Roman"/>
              </a:rPr>
              <a:t>CamAutoGUI</a:t>
            </a:r>
            <a:endParaRPr b="0" i="0" u="none" strike="noStrike" cap="none" dirty="0">
              <a:solidFill>
                <a:schemeClr val="bg1"/>
              </a:solidFill>
              <a:sym typeface="Arial"/>
            </a:endParaRPr>
          </a:p>
        </p:txBody>
      </p:sp>
      <p:sp>
        <p:nvSpPr>
          <p:cNvPr id="166" name="Google Shape;166;p1"/>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strike="noStrike" cap="none" dirty="0">
                <a:solidFill>
                  <a:srgbClr val="FFFFFF"/>
                </a:solidFill>
                <a:latin typeface="Times New Roman"/>
                <a:ea typeface="Times New Roman"/>
                <a:cs typeface="Times New Roman"/>
                <a:sym typeface="Times New Roman"/>
              </a:rPr>
              <a:t>Page 2</a:t>
            </a:r>
            <a:endParaRPr sz="1400" b="0" i="0" u="none" strike="noStrike" cap="none" dirty="0">
              <a:solidFill>
                <a:srgbClr val="000000"/>
              </a:solidFill>
              <a:latin typeface="Arial"/>
              <a:ea typeface="Arial"/>
              <a:cs typeface="Arial"/>
              <a:sym typeface="Arial"/>
            </a:endParaRPr>
          </a:p>
        </p:txBody>
      </p:sp>
      <p:cxnSp>
        <p:nvCxnSpPr>
          <p:cNvPr id="167" name="Google Shape;167;p1"/>
          <p:cNvCxnSpPr/>
          <p:nvPr/>
        </p:nvCxnSpPr>
        <p:spPr>
          <a:xfrm>
            <a:off x="0" y="6073775"/>
            <a:ext cx="9144000" cy="0"/>
          </a:xfrm>
          <a:prstGeom prst="straightConnector1">
            <a:avLst/>
          </a:prstGeom>
          <a:noFill/>
          <a:ln w="9525" cap="flat" cmpd="sng">
            <a:solidFill>
              <a:srgbClr val="4A7EBB"/>
            </a:solidFill>
            <a:prstDash val="solid"/>
            <a:miter lim="800000"/>
            <a:headEnd type="none" w="sm" len="sm"/>
            <a:tailEnd type="none" w="sm" len="sm"/>
          </a:ln>
        </p:spPr>
      </p:cxnSp>
      <p:sp>
        <p:nvSpPr>
          <p:cNvPr id="168" name="Google Shape;168;p1"/>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INTRODUCTION</a:t>
            </a:r>
            <a:endParaRPr sz="3200" b="0" i="0" u="none" strike="noStrike" cap="none" dirty="0">
              <a:solidFill>
                <a:srgbClr val="000000"/>
              </a:solidFill>
              <a:sym typeface="Arial"/>
            </a:endParaRPr>
          </a:p>
        </p:txBody>
      </p:sp>
      <p:sp>
        <p:nvSpPr>
          <p:cNvPr id="2" name="TextBox 1">
            <a:extLst>
              <a:ext uri="{FF2B5EF4-FFF2-40B4-BE49-F238E27FC236}">
                <a16:creationId xmlns:a16="http://schemas.microsoft.com/office/drawing/2014/main" id="{EA613AAC-FDAC-E22B-A5C3-A882964DE411}"/>
              </a:ext>
            </a:extLst>
          </p:cNvPr>
          <p:cNvSpPr txBox="1"/>
          <p:nvPr/>
        </p:nvSpPr>
        <p:spPr>
          <a:xfrm>
            <a:off x="155871" y="925899"/>
            <a:ext cx="8808334" cy="3108543"/>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Abstract:</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a:latin typeface="Calibri" panose="020F0502020204030204" pitchFamily="34" charset="0"/>
                <a:ea typeface="Calibri" panose="020F0502020204030204" pitchFamily="34" charset="0"/>
                <a:cs typeface="Calibri" panose="020F0502020204030204" pitchFamily="34" charset="0"/>
              </a:rPr>
              <a:t>	CamAutoGUI</a:t>
            </a:r>
            <a:r>
              <a:rPr lang="en-US" sz="2400" dirty="0">
                <a:latin typeface="Calibri" panose="020F0502020204030204" pitchFamily="34" charset="0"/>
                <a:ea typeface="Calibri" panose="020F0502020204030204" pitchFamily="34" charset="0"/>
                <a:cs typeface="Calibri" panose="020F0502020204030204" pitchFamily="34" charset="0"/>
              </a:rPr>
              <a:t> is a Python GUI project enabling hands-free mouse control via computer vision. Users define screen regions, and the application tracks objects or gestures within these areas, simulating mouse movements and clicks. Designed for convenience and accessibility, it offers efficient control for presentations, gaming, and accessibility aids.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36" name="Picture 12" descr="How to Control the Dino Game with Hand Gesture? - Shiksha Online">
            <a:extLst>
              <a:ext uri="{FF2B5EF4-FFF2-40B4-BE49-F238E27FC236}">
                <a16:creationId xmlns:a16="http://schemas.microsoft.com/office/drawing/2014/main" id="{7DCC086E-E366-B6A5-CDBE-69F120C7C0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962"/>
          <a:stretch/>
        </p:blipFill>
        <p:spPr bwMode="auto">
          <a:xfrm>
            <a:off x="348989" y="4202563"/>
            <a:ext cx="2524068"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ediaPipe with Python for Dummies | by Sujoy Kumar Goswami | MLearning.ai |  Medium">
            <a:extLst>
              <a:ext uri="{FF2B5EF4-FFF2-40B4-BE49-F238E27FC236}">
                <a16:creationId xmlns:a16="http://schemas.microsoft.com/office/drawing/2014/main" id="{1362112E-F9CF-E7B8-DF5C-17D4AA50B5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2635" y="4607573"/>
            <a:ext cx="3267979" cy="8871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oannis / The Attentive Cursor Dataset · GitLab">
            <a:extLst>
              <a:ext uri="{FF2B5EF4-FFF2-40B4-BE49-F238E27FC236}">
                <a16:creationId xmlns:a16="http://schemas.microsoft.com/office/drawing/2014/main" id="{49DF6CE4-2D4D-7140-3926-50627FA1F9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0614" y="4366914"/>
            <a:ext cx="2343814" cy="1267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0"/>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OBJECTIVE,  SCOPE OF THE WORK</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3</a:t>
            </a:r>
            <a:endParaRPr dirty="0"/>
          </a:p>
        </p:txBody>
      </p:sp>
      <p:sp>
        <p:nvSpPr>
          <p:cNvPr id="2" name="TextBox 1">
            <a:extLst>
              <a:ext uri="{FF2B5EF4-FFF2-40B4-BE49-F238E27FC236}">
                <a16:creationId xmlns:a16="http://schemas.microsoft.com/office/drawing/2014/main" id="{FA70DD4D-ACF1-5536-DA9E-0B4A105E023E}"/>
              </a:ext>
            </a:extLst>
          </p:cNvPr>
          <p:cNvSpPr txBox="1"/>
          <p:nvPr/>
        </p:nvSpPr>
        <p:spPr>
          <a:xfrm>
            <a:off x="162560" y="920621"/>
            <a:ext cx="8818880" cy="5016758"/>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OBJECTIVE &amp; SCOPE:</a:t>
            </a:r>
          </a:p>
          <a:p>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The objective of the CamAutoGUI project is to develop a Python-based graphical user interface (GUI) application that utilizes computer vision techniques to enable hands-free mouse control.</a:t>
            </a:r>
          </a:p>
          <a:p>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Designing and implementing a user-friendly GUI for defining screen regions and controlling mouse actions.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Integrating computer vision algorithms to track objects or gestures within defined regions.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Simulating mouse movements and clicks based on the tracked objects or gestures.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Testing the application's functionality and usability across different computing environments.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Enhancing accessibility and productivity by providing an alternative mouse control solution for various tasks such as presentations, gaming, and accessibility aids.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0"/>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EXISTING WORK</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3</a:t>
            </a:r>
            <a:endParaRPr dirty="0"/>
          </a:p>
        </p:txBody>
      </p:sp>
      <p:sp>
        <p:nvSpPr>
          <p:cNvPr id="3" name="TextBox 2">
            <a:extLst>
              <a:ext uri="{FF2B5EF4-FFF2-40B4-BE49-F238E27FC236}">
                <a16:creationId xmlns:a16="http://schemas.microsoft.com/office/drawing/2014/main" id="{CCDD8F9D-D942-E0CC-36E2-0BE177A9F5A1}"/>
              </a:ext>
            </a:extLst>
          </p:cNvPr>
          <p:cNvSpPr txBox="1"/>
          <p:nvPr/>
        </p:nvSpPr>
        <p:spPr>
          <a:xfrm>
            <a:off x="2316405" y="1119351"/>
            <a:ext cx="5992325" cy="461665"/>
          </a:xfrm>
          <a:prstGeom prst="rect">
            <a:avLst/>
          </a:prstGeom>
          <a:noFill/>
        </p:spPr>
        <p:txBody>
          <a:bodyPr wrap="square">
            <a:spAutoFit/>
          </a:bodyPr>
          <a:lstStyle/>
          <a:p>
            <a:r>
              <a:rPr lang="en-US" sz="2400" b="1" dirty="0">
                <a:solidFill>
                  <a:srgbClr val="191428"/>
                </a:solidFill>
                <a:latin typeface="Calibri" panose="020F0502020204030204" pitchFamily="34" charset="0"/>
                <a:ea typeface="Calibri" panose="020F0502020204030204" pitchFamily="34" charset="0"/>
                <a:cs typeface="Calibri" panose="020F0502020204030204" pitchFamily="34" charset="0"/>
              </a:rPr>
              <a:t>BANUBA Touchless Vending Machine </a:t>
            </a:r>
            <a:r>
              <a:rPr lang="en-US" sz="2000" b="1" i="0" dirty="0">
                <a:solidFill>
                  <a:srgbClr val="191428"/>
                </a:solidFill>
                <a:effectLst/>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1D372FB-553F-5F76-F89E-95425B325B58}"/>
              </a:ext>
            </a:extLst>
          </p:cNvPr>
          <p:cNvPicPr>
            <a:picLocks noChangeAspect="1"/>
          </p:cNvPicPr>
          <p:nvPr/>
        </p:nvPicPr>
        <p:blipFill>
          <a:blip r:embed="rId4"/>
          <a:stretch>
            <a:fillRect/>
          </a:stretch>
        </p:blipFill>
        <p:spPr>
          <a:xfrm>
            <a:off x="346927" y="1908068"/>
            <a:ext cx="3699601" cy="3178351"/>
          </a:xfrm>
          <a:prstGeom prst="rect">
            <a:avLst/>
          </a:prstGeom>
        </p:spPr>
      </p:pic>
      <p:pic>
        <p:nvPicPr>
          <p:cNvPr id="7" name="Picture 6">
            <a:extLst>
              <a:ext uri="{FF2B5EF4-FFF2-40B4-BE49-F238E27FC236}">
                <a16:creationId xmlns:a16="http://schemas.microsoft.com/office/drawing/2014/main" id="{5AD1A10D-A31F-3C8A-528C-50BE61C96CC8}"/>
              </a:ext>
            </a:extLst>
          </p:cNvPr>
          <p:cNvPicPr>
            <a:picLocks noChangeAspect="1"/>
          </p:cNvPicPr>
          <p:nvPr/>
        </p:nvPicPr>
        <p:blipFill>
          <a:blip r:embed="rId5"/>
          <a:stretch>
            <a:fillRect/>
          </a:stretch>
        </p:blipFill>
        <p:spPr>
          <a:xfrm>
            <a:off x="4314825" y="1908068"/>
            <a:ext cx="4767527" cy="3178351"/>
          </a:xfrm>
          <a:prstGeom prst="rect">
            <a:avLst/>
          </a:prstGeom>
        </p:spPr>
      </p:pic>
    </p:spTree>
    <p:extLst>
      <p:ext uri="{BB962C8B-B14F-4D97-AF65-F5344CB8AC3E}">
        <p14:creationId xmlns:p14="http://schemas.microsoft.com/office/powerpoint/2010/main" val="107352262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0"/>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PROPOSED WORK AND ITS ADVANTAGES</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3</a:t>
            </a:r>
            <a:endParaRPr dirty="0"/>
          </a:p>
        </p:txBody>
      </p:sp>
      <p:sp>
        <p:nvSpPr>
          <p:cNvPr id="2" name="TextBox 1">
            <a:extLst>
              <a:ext uri="{FF2B5EF4-FFF2-40B4-BE49-F238E27FC236}">
                <a16:creationId xmlns:a16="http://schemas.microsoft.com/office/drawing/2014/main" id="{542B33BF-8538-7120-D372-84E3297D8535}"/>
              </a:ext>
            </a:extLst>
          </p:cNvPr>
          <p:cNvSpPr txBox="1"/>
          <p:nvPr/>
        </p:nvSpPr>
        <p:spPr>
          <a:xfrm>
            <a:off x="161003" y="869940"/>
            <a:ext cx="8821994" cy="5324535"/>
          </a:xfrm>
          <a:prstGeom prst="rect">
            <a:avLst/>
          </a:prstGeom>
          <a:noFill/>
        </p:spPr>
        <p:txBody>
          <a:bodyPr wrap="square" rtlCol="0">
            <a:spAutoFit/>
          </a:bodyPr>
          <a:lstStyle/>
          <a:p>
            <a:r>
              <a:rPr lang="en-US" sz="1980" b="1" dirty="0">
                <a:latin typeface="Calibri" panose="020F0502020204030204" pitchFamily="34" charset="0"/>
                <a:ea typeface="Calibri" panose="020F0502020204030204" pitchFamily="34" charset="0"/>
                <a:cs typeface="Calibri" panose="020F0502020204030204" pitchFamily="34" charset="0"/>
              </a:rPr>
              <a:t>Proposed Work:</a:t>
            </a:r>
          </a:p>
          <a:p>
            <a:r>
              <a:rPr lang="en-US" sz="1980" dirty="0">
                <a:latin typeface="Calibri" panose="020F0502020204030204" pitchFamily="34" charset="0"/>
                <a:ea typeface="Calibri" panose="020F0502020204030204" pitchFamily="34" charset="0"/>
                <a:cs typeface="Calibri" panose="020F0502020204030204" pitchFamily="34" charset="0"/>
              </a:rPr>
              <a:t>	The core idea involves creating a hands-free mouse control system by leveraging computer vision, hand detection, and gesture recognition. The system will use OpenCV and Media Pipe for precise hand tracking, define gestures corresponding to mouse actions, and simulate mouse movements accordingly. A user-friendly GUI using PyAutoGUI will be developed for easy configuration. This streamlined approach aims to enable intuitive computer interaction through natural hand gestures. This has wide variety of applications.</a:t>
            </a:r>
          </a:p>
          <a:p>
            <a:endParaRPr lang="en-US" sz="1980" dirty="0">
              <a:latin typeface="Calibri" panose="020F0502020204030204" pitchFamily="34" charset="0"/>
              <a:ea typeface="Calibri" panose="020F0502020204030204" pitchFamily="34" charset="0"/>
              <a:cs typeface="Calibri" panose="020F0502020204030204" pitchFamily="34" charset="0"/>
            </a:endParaRPr>
          </a:p>
          <a:p>
            <a:r>
              <a:rPr lang="en-US" sz="1980" b="1" dirty="0">
                <a:latin typeface="Calibri" panose="020F0502020204030204" pitchFamily="34" charset="0"/>
                <a:ea typeface="Calibri" panose="020F0502020204030204" pitchFamily="34" charset="0"/>
                <a:cs typeface="Calibri" panose="020F0502020204030204" pitchFamily="34" charset="0"/>
              </a:rPr>
              <a:t>Advantages:</a:t>
            </a:r>
          </a:p>
          <a:p>
            <a:pPr marL="285750" indent="-285750">
              <a:buFont typeface="Arial" panose="020B0604020202020204" pitchFamily="34" charset="0"/>
              <a:buChar char="•"/>
            </a:pPr>
            <a:r>
              <a:rPr lang="en-US" sz="1980" b="1" dirty="0">
                <a:latin typeface="Calibri" panose="020F0502020204030204" pitchFamily="34" charset="0"/>
                <a:ea typeface="Calibri" panose="020F0502020204030204" pitchFamily="34" charset="0"/>
                <a:cs typeface="Calibri" panose="020F0502020204030204" pitchFamily="34" charset="0"/>
              </a:rPr>
              <a:t>Flexibility: </a:t>
            </a:r>
            <a:r>
              <a:rPr lang="en-US" sz="1980" dirty="0">
                <a:latin typeface="Calibri" panose="020F0502020204030204" pitchFamily="34" charset="0"/>
                <a:ea typeface="Calibri" panose="020F0502020204030204" pitchFamily="34" charset="0"/>
                <a:cs typeface="Calibri" panose="020F0502020204030204" pitchFamily="34" charset="0"/>
              </a:rPr>
              <a:t>Adaptable to diverse hand gestures with customizable recognition. </a:t>
            </a:r>
            <a:r>
              <a:rPr lang="en-US" sz="1980" b="1" dirty="0">
                <a:latin typeface="Calibri" panose="020F0502020204030204" pitchFamily="34" charset="0"/>
                <a:ea typeface="Calibri" panose="020F0502020204030204" pitchFamily="34" charset="0"/>
                <a:cs typeface="Calibri" panose="020F0502020204030204" pitchFamily="34" charset="0"/>
              </a:rPr>
              <a:t>Real-Time Interaction: </a:t>
            </a:r>
            <a:r>
              <a:rPr lang="en-US" sz="1980" dirty="0">
                <a:latin typeface="Calibri" panose="020F0502020204030204" pitchFamily="34" charset="0"/>
                <a:ea typeface="Calibri" panose="020F0502020204030204" pitchFamily="34" charset="0"/>
                <a:cs typeface="Calibri" panose="020F0502020204030204" pitchFamily="34" charset="0"/>
              </a:rPr>
              <a:t>Responsive mouse control for immediate interaction.</a:t>
            </a:r>
          </a:p>
          <a:p>
            <a:pPr marL="285750" indent="-285750">
              <a:buFont typeface="Arial" panose="020B0604020202020204" pitchFamily="34" charset="0"/>
              <a:buChar char="•"/>
            </a:pPr>
            <a:r>
              <a:rPr lang="en-US" sz="1980" b="1" dirty="0">
                <a:latin typeface="Calibri" panose="020F0502020204030204" pitchFamily="34" charset="0"/>
                <a:ea typeface="Calibri" panose="020F0502020204030204" pitchFamily="34" charset="0"/>
                <a:cs typeface="Calibri" panose="020F0502020204030204" pitchFamily="34" charset="0"/>
              </a:rPr>
              <a:t>Python Ecosystem: </a:t>
            </a:r>
            <a:r>
              <a:rPr lang="en-US" sz="1980" dirty="0">
                <a:latin typeface="Calibri" panose="020F0502020204030204" pitchFamily="34" charset="0"/>
                <a:ea typeface="Calibri" panose="020F0502020204030204" pitchFamily="34" charset="0"/>
                <a:cs typeface="Calibri" panose="020F0502020204030204" pitchFamily="34" charset="0"/>
              </a:rPr>
              <a:t>Utilizes popular Python libraries, enhancing accessibility.</a:t>
            </a:r>
          </a:p>
          <a:p>
            <a:pPr marL="285750" indent="-285750">
              <a:buFont typeface="Arial" panose="020B0604020202020204" pitchFamily="34" charset="0"/>
              <a:buChar char="•"/>
            </a:pPr>
            <a:r>
              <a:rPr lang="en-US" sz="1980" b="1" dirty="0">
                <a:latin typeface="Calibri" panose="020F0502020204030204" pitchFamily="34" charset="0"/>
                <a:ea typeface="Calibri" panose="020F0502020204030204" pitchFamily="34" charset="0"/>
                <a:cs typeface="Calibri" panose="020F0502020204030204" pitchFamily="34" charset="0"/>
              </a:rPr>
              <a:t>No Additional Hardware: </a:t>
            </a:r>
            <a:r>
              <a:rPr lang="en-US" sz="1980" dirty="0">
                <a:latin typeface="Calibri" panose="020F0502020204030204" pitchFamily="34" charset="0"/>
                <a:ea typeface="Calibri" panose="020F0502020204030204" pitchFamily="34" charset="0"/>
                <a:cs typeface="Calibri" panose="020F0502020204030204" pitchFamily="34" charset="0"/>
              </a:rPr>
              <a:t>Relies on standard webcams, eliminating the need for extra hardware.</a:t>
            </a:r>
          </a:p>
          <a:p>
            <a:pPr marL="285750" indent="-285750">
              <a:buFont typeface="Arial" panose="020B0604020202020204" pitchFamily="34" charset="0"/>
              <a:buChar char="•"/>
            </a:pPr>
            <a:r>
              <a:rPr lang="en-US" sz="1980" b="1" dirty="0">
                <a:latin typeface="Calibri" panose="020F0502020204030204" pitchFamily="34" charset="0"/>
                <a:ea typeface="Calibri" panose="020F0502020204030204" pitchFamily="34" charset="0"/>
                <a:cs typeface="Calibri" panose="020F0502020204030204" pitchFamily="34" charset="0"/>
              </a:rPr>
              <a:t>Cross-Platform Compatibility: </a:t>
            </a:r>
            <a:r>
              <a:rPr lang="en-US" sz="1980" dirty="0">
                <a:latin typeface="Calibri" panose="020F0502020204030204" pitchFamily="34" charset="0"/>
                <a:ea typeface="Calibri" panose="020F0502020204030204" pitchFamily="34" charset="0"/>
                <a:cs typeface="Calibri" panose="020F0502020204030204" pitchFamily="34" charset="0"/>
              </a:rPr>
              <a:t>Runs on various operating systems for broad usability.</a:t>
            </a:r>
          </a:p>
        </p:txBody>
      </p:sp>
    </p:spTree>
    <p:extLst>
      <p:ext uri="{BB962C8B-B14F-4D97-AF65-F5344CB8AC3E}">
        <p14:creationId xmlns:p14="http://schemas.microsoft.com/office/powerpoint/2010/main" val="178853392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0" y="7122"/>
            <a:ext cx="9144000" cy="7923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FFF"/>
              </a:buClr>
              <a:buSzPts val="2800"/>
              <a:buFont typeface="Times New Roman"/>
              <a:buNone/>
            </a:pPr>
            <a:r>
              <a:rPr lang="en-US" sz="3200" b="1" dirty="0">
                <a:solidFill>
                  <a:schemeClr val="bg1"/>
                </a:solidFill>
                <a:latin typeface="Times New Roman" pitchFamily="18" charset="0"/>
                <a:cs typeface="Times New Roman" pitchFamily="18" charset="0"/>
              </a:rPr>
              <a:t>BLOCK DIAGRAM</a:t>
            </a:r>
            <a:endParaRPr sz="3200" b="1" dirty="0">
              <a:solidFill>
                <a:schemeClr val="bg1"/>
              </a:solidFill>
              <a:latin typeface="Times New Roman" pitchFamily="18" charset="0"/>
              <a:cs typeface="Times New Roman" pitchFamily="18" charset="0"/>
            </a:endParaRPr>
          </a:p>
        </p:txBody>
      </p:sp>
      <p:sp>
        <p:nvSpPr>
          <p:cNvPr id="115" name="Google Shape;115;p15"/>
          <p:cNvSpPr txBox="1"/>
          <p:nvPr/>
        </p:nvSpPr>
        <p:spPr>
          <a:xfrm>
            <a:off x="0" y="60737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b="1" i="0" u="none" strike="noStrike" cap="none" dirty="0">
                <a:solidFill>
                  <a:schemeClr val="bg1"/>
                </a:solidFill>
                <a:latin typeface="Times New Roman"/>
                <a:cs typeface="Times New Roman"/>
                <a:sym typeface="Times New Roman"/>
              </a:rPr>
              <a:t>CamAutoGUI</a:t>
            </a:r>
            <a:endParaRPr lang="en-US" dirty="0"/>
          </a:p>
        </p:txBody>
      </p:sp>
      <p:pic>
        <p:nvPicPr>
          <p:cNvPr id="116" name="Google Shape;116;p15"/>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17" name="Google Shape;117;p15"/>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4</a:t>
            </a:r>
            <a:endParaRPr dirty="0"/>
          </a:p>
        </p:txBody>
      </p:sp>
      <p:sp>
        <p:nvSpPr>
          <p:cNvPr id="3" name="Rectangle: Rounded Corners 2">
            <a:extLst>
              <a:ext uri="{FF2B5EF4-FFF2-40B4-BE49-F238E27FC236}">
                <a16:creationId xmlns:a16="http://schemas.microsoft.com/office/drawing/2014/main" id="{945EA55A-4608-5D79-9E63-A2ECA9CFDABA}"/>
              </a:ext>
            </a:extLst>
          </p:cNvPr>
          <p:cNvSpPr/>
          <p:nvPr/>
        </p:nvSpPr>
        <p:spPr>
          <a:xfrm>
            <a:off x="3997960" y="1026160"/>
            <a:ext cx="1148080" cy="314960"/>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sp>
        <p:nvSpPr>
          <p:cNvPr id="4" name="Rectangle: Rounded Corners 3">
            <a:extLst>
              <a:ext uri="{FF2B5EF4-FFF2-40B4-BE49-F238E27FC236}">
                <a16:creationId xmlns:a16="http://schemas.microsoft.com/office/drawing/2014/main" id="{712C6B05-D72A-252B-6278-60B7A90BD0C1}"/>
              </a:ext>
            </a:extLst>
          </p:cNvPr>
          <p:cNvSpPr/>
          <p:nvPr/>
        </p:nvSpPr>
        <p:spPr>
          <a:xfrm>
            <a:off x="3997960" y="5633720"/>
            <a:ext cx="1148080" cy="314960"/>
          </a:xfrm>
          <a:prstGeom prst="roundRect">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STOP</a:t>
            </a:r>
            <a:endParaRPr lang="en-IN" dirty="0">
              <a:solidFill>
                <a:schemeClr val="bg1"/>
              </a:solidFill>
            </a:endParaRPr>
          </a:p>
        </p:txBody>
      </p:sp>
      <p:grpSp>
        <p:nvGrpSpPr>
          <p:cNvPr id="6" name="Group 5">
            <a:extLst>
              <a:ext uri="{FF2B5EF4-FFF2-40B4-BE49-F238E27FC236}">
                <a16:creationId xmlns:a16="http://schemas.microsoft.com/office/drawing/2014/main" id="{B5502E7C-C01F-D324-B464-329588AD6247}"/>
              </a:ext>
            </a:extLst>
          </p:cNvPr>
          <p:cNvGrpSpPr/>
          <p:nvPr/>
        </p:nvGrpSpPr>
        <p:grpSpPr>
          <a:xfrm>
            <a:off x="3388995" y="1734722"/>
            <a:ext cx="2366009" cy="568705"/>
            <a:chOff x="3281680" y="1841562"/>
            <a:chExt cx="2985769" cy="667703"/>
          </a:xfrm>
        </p:grpSpPr>
        <p:sp>
          <p:nvSpPr>
            <p:cNvPr id="5" name="Flowchart: Process 4">
              <a:extLst>
                <a:ext uri="{FF2B5EF4-FFF2-40B4-BE49-F238E27FC236}">
                  <a16:creationId xmlns:a16="http://schemas.microsoft.com/office/drawing/2014/main" id="{ABF53B1A-CF52-B51F-C501-6F0562133F35}"/>
                </a:ext>
              </a:extLst>
            </p:cNvPr>
            <p:cNvSpPr/>
            <p:nvPr/>
          </p:nvSpPr>
          <p:spPr>
            <a:xfrm>
              <a:off x="3281680" y="1841562"/>
              <a:ext cx="2985769" cy="667703"/>
            </a:xfrm>
            <a:prstGeom prst="flowChartProcess">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a:t>GET CAMERA FEED</a:t>
              </a:r>
              <a:endParaRPr lang="en-IN" dirty="0"/>
            </a:p>
          </p:txBody>
        </p:sp>
        <p:pic>
          <p:nvPicPr>
            <p:cNvPr id="2054" name="Picture 6">
              <a:extLst>
                <a:ext uri="{FF2B5EF4-FFF2-40B4-BE49-F238E27FC236}">
                  <a16:creationId xmlns:a16="http://schemas.microsoft.com/office/drawing/2014/main" id="{14FCCE6F-1322-A60A-219B-D742667B8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480" y="1871967"/>
              <a:ext cx="628649" cy="6286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B1321544-1363-7F78-075E-30339A47C344}"/>
              </a:ext>
            </a:extLst>
          </p:cNvPr>
          <p:cNvGrpSpPr/>
          <p:nvPr/>
        </p:nvGrpSpPr>
        <p:grpSpPr>
          <a:xfrm>
            <a:off x="3209353" y="2657427"/>
            <a:ext cx="2725292" cy="664560"/>
            <a:chOff x="3029713" y="2757011"/>
            <a:chExt cx="2725292" cy="664560"/>
          </a:xfrm>
        </p:grpSpPr>
        <p:sp>
          <p:nvSpPr>
            <p:cNvPr id="8" name="Flowchart: Process 7">
              <a:extLst>
                <a:ext uri="{FF2B5EF4-FFF2-40B4-BE49-F238E27FC236}">
                  <a16:creationId xmlns:a16="http://schemas.microsoft.com/office/drawing/2014/main" id="{90B9DBFD-0CF4-EFEA-AE9C-C20545B5B8A2}"/>
                </a:ext>
              </a:extLst>
            </p:cNvPr>
            <p:cNvSpPr/>
            <p:nvPr/>
          </p:nvSpPr>
          <p:spPr>
            <a:xfrm>
              <a:off x="3029713" y="2757011"/>
              <a:ext cx="2725292" cy="664560"/>
            </a:xfrm>
            <a:prstGeom prst="flowChartProcess">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a:t>AI Model (Media Pipe)</a:t>
              </a:r>
            </a:p>
            <a:p>
              <a:r>
                <a:rPr lang="en-US" dirty="0"/>
                <a:t>Uses TensorFlow Lite</a:t>
              </a:r>
              <a:endParaRPr lang="en-IN" dirty="0"/>
            </a:p>
          </p:txBody>
        </p:sp>
        <p:pic>
          <p:nvPicPr>
            <p:cNvPr id="2058" name="Picture 10">
              <a:extLst>
                <a:ext uri="{FF2B5EF4-FFF2-40B4-BE49-F238E27FC236}">
                  <a16:creationId xmlns:a16="http://schemas.microsoft.com/office/drawing/2014/main" id="{D97E3F42-9FB6-FB58-1AF6-AE7A6E55C4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888" y="2786439"/>
              <a:ext cx="592861" cy="6057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39FD975A-722D-75D0-C7D4-B81FA87465EE}"/>
              </a:ext>
            </a:extLst>
          </p:cNvPr>
          <p:cNvGrpSpPr/>
          <p:nvPr/>
        </p:nvGrpSpPr>
        <p:grpSpPr>
          <a:xfrm>
            <a:off x="2892409" y="3675987"/>
            <a:ext cx="3359179" cy="721812"/>
            <a:chOff x="3209352" y="3760626"/>
            <a:chExt cx="3448049" cy="771524"/>
          </a:xfrm>
          <a:solidFill>
            <a:schemeClr val="accent4">
              <a:lumMod val="40000"/>
              <a:lumOff val="60000"/>
            </a:schemeClr>
          </a:solidFill>
        </p:grpSpPr>
        <p:sp>
          <p:nvSpPr>
            <p:cNvPr id="15" name="Flowchart: Process 14">
              <a:extLst>
                <a:ext uri="{FF2B5EF4-FFF2-40B4-BE49-F238E27FC236}">
                  <a16:creationId xmlns:a16="http://schemas.microsoft.com/office/drawing/2014/main" id="{A35B2558-24DE-E3C0-EA51-8693F2A444FD}"/>
                </a:ext>
              </a:extLst>
            </p:cNvPr>
            <p:cNvSpPr/>
            <p:nvPr/>
          </p:nvSpPr>
          <p:spPr>
            <a:xfrm>
              <a:off x="3209352" y="3760626"/>
              <a:ext cx="3448049" cy="771524"/>
            </a:xfrm>
            <a:prstGeom prst="flowChartProcess">
              <a:avLst/>
            </a:prstGeom>
            <a:grpFill/>
          </p:spPr>
          <p:style>
            <a:lnRef idx="2">
              <a:schemeClr val="dk1"/>
            </a:lnRef>
            <a:fillRef idx="1">
              <a:schemeClr val="lt1"/>
            </a:fillRef>
            <a:effectRef idx="0">
              <a:schemeClr val="dk1"/>
            </a:effectRef>
            <a:fontRef idx="minor">
              <a:schemeClr val="dk1"/>
            </a:fontRef>
          </p:style>
          <p:txBody>
            <a:bodyPr rtlCol="0" anchor="ctr"/>
            <a:lstStyle/>
            <a:p>
              <a:r>
                <a:rPr lang="en-US" dirty="0"/>
                <a:t>Track Hand &amp; Get Co-Ordinates</a:t>
              </a:r>
              <a:endParaRPr lang="en-IN" dirty="0"/>
            </a:p>
          </p:txBody>
        </p:sp>
        <p:pic>
          <p:nvPicPr>
            <p:cNvPr id="2060" name="Picture 12">
              <a:extLst>
                <a:ext uri="{FF2B5EF4-FFF2-40B4-BE49-F238E27FC236}">
                  <a16:creationId xmlns:a16="http://schemas.microsoft.com/office/drawing/2014/main" id="{B970A72C-B57F-467F-E5EC-ABE739F0F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645" y="3814110"/>
              <a:ext cx="664560" cy="664560"/>
            </a:xfrm>
            <a:prstGeom prst="rect">
              <a:avLst/>
            </a:prstGeom>
            <a:grp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4959DB0A-B2FA-F890-5D6E-5EDA3359F9C3}"/>
              </a:ext>
            </a:extLst>
          </p:cNvPr>
          <p:cNvGrpSpPr/>
          <p:nvPr/>
        </p:nvGrpSpPr>
        <p:grpSpPr>
          <a:xfrm>
            <a:off x="3325322" y="4769576"/>
            <a:ext cx="2493356" cy="519563"/>
            <a:chOff x="2852737" y="4560251"/>
            <a:chExt cx="3378874" cy="721812"/>
          </a:xfrm>
        </p:grpSpPr>
        <p:sp>
          <p:nvSpPr>
            <p:cNvPr id="19" name="Flowchart: Process 18">
              <a:extLst>
                <a:ext uri="{FF2B5EF4-FFF2-40B4-BE49-F238E27FC236}">
                  <a16:creationId xmlns:a16="http://schemas.microsoft.com/office/drawing/2014/main" id="{D1ADD55E-1E5E-E0AE-F23C-3597E8074611}"/>
                </a:ext>
              </a:extLst>
            </p:cNvPr>
            <p:cNvSpPr/>
            <p:nvPr/>
          </p:nvSpPr>
          <p:spPr>
            <a:xfrm>
              <a:off x="2852737" y="4560251"/>
              <a:ext cx="3359179" cy="721812"/>
            </a:xfrm>
            <a:prstGeom prst="flowChartProcess">
              <a:avLst/>
            </a:prstGeom>
            <a:solidFill>
              <a:schemeClr val="tx2">
                <a:lumMod val="75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a:t>Make Mouse Movement</a:t>
              </a:r>
              <a:endParaRPr lang="en-IN" dirty="0"/>
            </a:p>
          </p:txBody>
        </p:sp>
        <p:pic>
          <p:nvPicPr>
            <p:cNvPr id="2062" name="Picture 14">
              <a:extLst>
                <a:ext uri="{FF2B5EF4-FFF2-40B4-BE49-F238E27FC236}">
                  <a16:creationId xmlns:a16="http://schemas.microsoft.com/office/drawing/2014/main" id="{79A9815A-25C8-7D58-3265-832CB80877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8397" y="4656633"/>
              <a:ext cx="953214" cy="54874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5" name="Straight Arrow Connector 24">
            <a:extLst>
              <a:ext uri="{FF2B5EF4-FFF2-40B4-BE49-F238E27FC236}">
                <a16:creationId xmlns:a16="http://schemas.microsoft.com/office/drawing/2014/main" id="{7F64D9CE-4718-4046-1E7E-7329A0CDD82E}"/>
              </a:ext>
            </a:extLst>
          </p:cNvPr>
          <p:cNvCxnSpPr>
            <a:stCxn id="3" idx="2"/>
            <a:endCxn id="5" idx="0"/>
          </p:cNvCxnSpPr>
          <p:nvPr/>
        </p:nvCxnSpPr>
        <p:spPr>
          <a:xfrm>
            <a:off x="4572000" y="1341120"/>
            <a:ext cx="0" cy="393602"/>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F11BA63-ECA3-CE65-701B-D08AA1F9EDAC}"/>
              </a:ext>
            </a:extLst>
          </p:cNvPr>
          <p:cNvCxnSpPr>
            <a:stCxn id="5" idx="2"/>
            <a:endCxn id="8" idx="0"/>
          </p:cNvCxnSpPr>
          <p:nvPr/>
        </p:nvCxnSpPr>
        <p:spPr>
          <a:xfrm flipH="1">
            <a:off x="4571999" y="2303427"/>
            <a:ext cx="1" cy="35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BF844EA-2012-2A51-1AF3-DE8F998EC814}"/>
              </a:ext>
            </a:extLst>
          </p:cNvPr>
          <p:cNvCxnSpPr>
            <a:stCxn id="8" idx="2"/>
            <a:endCxn id="15" idx="0"/>
          </p:cNvCxnSpPr>
          <p:nvPr/>
        </p:nvCxnSpPr>
        <p:spPr>
          <a:xfrm>
            <a:off x="4571999" y="3321987"/>
            <a:ext cx="0" cy="35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F37C49-3D76-D0C4-F819-BE8A8D5230F9}"/>
              </a:ext>
            </a:extLst>
          </p:cNvPr>
          <p:cNvCxnSpPr>
            <a:stCxn id="15" idx="2"/>
            <a:endCxn id="19" idx="0"/>
          </p:cNvCxnSpPr>
          <p:nvPr/>
        </p:nvCxnSpPr>
        <p:spPr>
          <a:xfrm flipH="1">
            <a:off x="4564734" y="4397799"/>
            <a:ext cx="7265" cy="371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B2CB831-C3C9-B36F-F3F2-757CEFFAF6D0}"/>
              </a:ext>
            </a:extLst>
          </p:cNvPr>
          <p:cNvCxnSpPr>
            <a:stCxn id="19" idx="2"/>
            <a:endCxn id="4" idx="0"/>
          </p:cNvCxnSpPr>
          <p:nvPr/>
        </p:nvCxnSpPr>
        <p:spPr>
          <a:xfrm>
            <a:off x="4564734" y="5289139"/>
            <a:ext cx="7266" cy="34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22985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36" name="Google Shape;136;p17"/>
          <p:cNvSpPr txBox="1"/>
          <p:nvPr/>
        </p:nvSpPr>
        <p:spPr>
          <a:xfrm>
            <a:off x="0" y="60864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sz="1600" b="1" i="0" u="none" strike="noStrike" cap="none" dirty="0">
                <a:solidFill>
                  <a:schemeClr val="bg1"/>
                </a:solidFill>
                <a:latin typeface="Times New Roman"/>
                <a:cs typeface="Times New Roman"/>
                <a:sym typeface="Times New Roman"/>
              </a:rPr>
              <a:t>CamAutoGUI</a:t>
            </a:r>
            <a:endParaRPr lang="en-US" sz="1600" dirty="0"/>
          </a:p>
        </p:txBody>
      </p:sp>
      <p:sp>
        <p:nvSpPr>
          <p:cNvPr id="137" name="Google Shape;137;p17"/>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5</a:t>
            </a:r>
            <a:endParaRPr dirty="0"/>
          </a:p>
        </p:txBody>
      </p:sp>
      <p:cxnSp>
        <p:nvCxnSpPr>
          <p:cNvPr id="138" name="Google Shape;138;p17"/>
          <p:cNvCxnSpPr/>
          <p:nvPr/>
        </p:nvCxnSpPr>
        <p:spPr>
          <a:xfrm>
            <a:off x="0" y="6073775"/>
            <a:ext cx="9144000" cy="0"/>
          </a:xfrm>
          <a:prstGeom prst="straightConnector1">
            <a:avLst/>
          </a:prstGeom>
          <a:noFill/>
          <a:ln w="9525" cap="flat" cmpd="sng">
            <a:solidFill>
              <a:srgbClr val="4A7EBB"/>
            </a:solidFill>
            <a:prstDash val="solid"/>
            <a:miter lim="800000"/>
            <a:headEnd type="none" w="med" len="med"/>
            <a:tailEnd type="none" w="med" len="med"/>
          </a:ln>
        </p:spPr>
      </p:cxnSp>
      <p:sp>
        <p:nvSpPr>
          <p:cNvPr id="139" name="Google Shape;139;p17"/>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METHODOLOGY</a:t>
            </a:r>
            <a:endParaRPr sz="3200" dirty="0"/>
          </a:p>
        </p:txBody>
      </p:sp>
      <p:graphicFrame>
        <p:nvGraphicFramePr>
          <p:cNvPr id="2" name="Diagram 1">
            <a:extLst>
              <a:ext uri="{FF2B5EF4-FFF2-40B4-BE49-F238E27FC236}">
                <a16:creationId xmlns:a16="http://schemas.microsoft.com/office/drawing/2014/main" id="{C89DF5CB-DED4-BC63-637A-27B4D85F35E1}"/>
              </a:ext>
            </a:extLst>
          </p:cNvPr>
          <p:cNvGraphicFramePr/>
          <p:nvPr>
            <p:extLst>
              <p:ext uri="{D42A27DB-BD31-4B8C-83A1-F6EECF244321}">
                <p14:modId xmlns:p14="http://schemas.microsoft.com/office/powerpoint/2010/main" val="652668652"/>
              </p:ext>
            </p:extLst>
          </p:nvPr>
        </p:nvGraphicFramePr>
        <p:xfrm>
          <a:off x="5405119" y="1168402"/>
          <a:ext cx="4920297" cy="4598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CED4FC99-467E-BB56-18C2-D6EB3D8990FD}"/>
              </a:ext>
            </a:extLst>
          </p:cNvPr>
          <p:cNvSpPr txBox="1"/>
          <p:nvPr/>
        </p:nvSpPr>
        <p:spPr>
          <a:xfrm>
            <a:off x="233680" y="1344095"/>
            <a:ext cx="6471920" cy="4247317"/>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Development Environment Setup:</a:t>
            </a:r>
          </a:p>
          <a:p>
            <a:r>
              <a:rPr lang="en-US" sz="1800" dirty="0">
                <a:latin typeface="Calibri" panose="020F0502020204030204" pitchFamily="34" charset="0"/>
                <a:ea typeface="Calibri" panose="020F0502020204030204" pitchFamily="34" charset="0"/>
                <a:cs typeface="Calibri" panose="020F0502020204030204" pitchFamily="34" charset="0"/>
              </a:rPr>
              <a:t>	Install OpenCV and Media pipe for computer vision.</a:t>
            </a:r>
          </a:p>
          <a:p>
            <a:r>
              <a:rPr lang="en-US" sz="1800" b="1" dirty="0">
                <a:latin typeface="Calibri" panose="020F0502020204030204" pitchFamily="34" charset="0"/>
                <a:ea typeface="Calibri" panose="020F0502020204030204" pitchFamily="34" charset="0"/>
                <a:cs typeface="Calibri" panose="020F0502020204030204" pitchFamily="34" charset="0"/>
              </a:rPr>
              <a:t>Camera Initialization:</a:t>
            </a:r>
          </a:p>
          <a:p>
            <a:r>
              <a:rPr lang="en-US" sz="1800" dirty="0">
                <a:latin typeface="Calibri" panose="020F0502020204030204" pitchFamily="34" charset="0"/>
                <a:ea typeface="Calibri" panose="020F0502020204030204" pitchFamily="34" charset="0"/>
                <a:cs typeface="Calibri" panose="020F0502020204030204" pitchFamily="34" charset="0"/>
              </a:rPr>
              <a:t>	Initialize webcam or camera for real-time video feed.</a:t>
            </a:r>
          </a:p>
          <a:p>
            <a:r>
              <a:rPr lang="en-US" sz="1800" b="1" dirty="0">
                <a:latin typeface="Calibri" panose="020F0502020204030204" pitchFamily="34" charset="0"/>
                <a:ea typeface="Calibri" panose="020F0502020204030204" pitchFamily="34" charset="0"/>
                <a:cs typeface="Calibri" panose="020F0502020204030204" pitchFamily="34" charset="0"/>
              </a:rPr>
              <a:t>Hand Detection and Tracking:</a:t>
            </a:r>
          </a:p>
          <a:p>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Use Media Pipe Hands for detecting and tracking hand movements.</a:t>
            </a:r>
          </a:p>
          <a:p>
            <a:r>
              <a:rPr lang="en-US" sz="1800" b="1" dirty="0">
                <a:latin typeface="Calibri" panose="020F0502020204030204" pitchFamily="34" charset="0"/>
                <a:ea typeface="Calibri" panose="020F0502020204030204" pitchFamily="34" charset="0"/>
                <a:cs typeface="Calibri" panose="020F0502020204030204" pitchFamily="34" charset="0"/>
              </a:rPr>
              <a:t>Gesture Recognition:</a:t>
            </a:r>
          </a:p>
          <a:p>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Define hand gestures corresponding to mouse actions.</a:t>
            </a:r>
          </a:p>
          <a:p>
            <a:r>
              <a:rPr lang="en-US" sz="1800" b="1" dirty="0">
                <a:latin typeface="Calibri" panose="020F0502020204030204" pitchFamily="34" charset="0"/>
                <a:ea typeface="Calibri" panose="020F0502020204030204" pitchFamily="34" charset="0"/>
                <a:cs typeface="Calibri" panose="020F0502020204030204" pitchFamily="34" charset="0"/>
              </a:rPr>
              <a:t>Mouse Control Simulation:</a:t>
            </a:r>
          </a:p>
          <a:p>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Simulate mouse movements and clicks based on recognized gestures.</a:t>
            </a:r>
          </a:p>
          <a:p>
            <a:r>
              <a:rPr lang="en-US" sz="1800" b="1" dirty="0">
                <a:latin typeface="Calibri" panose="020F0502020204030204" pitchFamily="34" charset="0"/>
                <a:ea typeface="Calibri" panose="020F0502020204030204" pitchFamily="34" charset="0"/>
                <a:cs typeface="Calibri" panose="020F0502020204030204" pitchFamily="34" charset="0"/>
              </a:rPr>
              <a:t>User Interface Development:</a:t>
            </a:r>
          </a:p>
          <a:p>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Design GUI using PyAutoGUI for defining screen regions and mouse control.</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269037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36" name="Google Shape;136;p17"/>
          <p:cNvSpPr txBox="1"/>
          <p:nvPr/>
        </p:nvSpPr>
        <p:spPr>
          <a:xfrm>
            <a:off x="0" y="60864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sz="1600" b="1" i="0" u="none" strike="noStrike" cap="none" dirty="0">
                <a:solidFill>
                  <a:schemeClr val="bg1"/>
                </a:solidFill>
                <a:latin typeface="Times New Roman"/>
                <a:cs typeface="Times New Roman"/>
                <a:sym typeface="Times New Roman"/>
              </a:rPr>
              <a:t>CamAutoGUI</a:t>
            </a:r>
            <a:endParaRPr lang="en-US" sz="1600" dirty="0"/>
          </a:p>
        </p:txBody>
      </p:sp>
      <p:sp>
        <p:nvSpPr>
          <p:cNvPr id="137" name="Google Shape;137;p17"/>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6</a:t>
            </a:r>
            <a:endParaRPr dirty="0"/>
          </a:p>
        </p:txBody>
      </p:sp>
      <p:cxnSp>
        <p:nvCxnSpPr>
          <p:cNvPr id="138" name="Google Shape;138;p17"/>
          <p:cNvCxnSpPr/>
          <p:nvPr/>
        </p:nvCxnSpPr>
        <p:spPr>
          <a:xfrm>
            <a:off x="0" y="6073775"/>
            <a:ext cx="9144000" cy="0"/>
          </a:xfrm>
          <a:prstGeom prst="straightConnector1">
            <a:avLst/>
          </a:prstGeom>
          <a:noFill/>
          <a:ln w="9525" cap="flat" cmpd="sng">
            <a:solidFill>
              <a:srgbClr val="4A7EBB"/>
            </a:solidFill>
            <a:prstDash val="solid"/>
            <a:miter lim="800000"/>
            <a:headEnd type="none" w="med" len="med"/>
            <a:tailEnd type="none" w="med" len="med"/>
          </a:ln>
        </p:spPr>
      </p:cxnSp>
      <p:sp>
        <p:nvSpPr>
          <p:cNvPr id="139" name="Google Shape;139;p17"/>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HARDWARES AND SOFTWARES USED</a:t>
            </a:r>
          </a:p>
        </p:txBody>
      </p:sp>
      <p:pic>
        <p:nvPicPr>
          <p:cNvPr id="3074" name="Picture 2" descr="Microsoft Lifecam VX-700 (Black)">
            <a:extLst>
              <a:ext uri="{FF2B5EF4-FFF2-40B4-BE49-F238E27FC236}">
                <a16:creationId xmlns:a16="http://schemas.microsoft.com/office/drawing/2014/main" id="{929935FB-8241-A45D-7F53-575193873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0" y="3442823"/>
            <a:ext cx="1627854" cy="16278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MD Unveils Ryzen 8000G Series Processors: Zen 4 APUs For Desktop with Ryzen  AI">
            <a:extLst>
              <a:ext uri="{FF2B5EF4-FFF2-40B4-BE49-F238E27FC236}">
                <a16:creationId xmlns:a16="http://schemas.microsoft.com/office/drawing/2014/main" id="{F4BF1B2E-215B-312C-9B9A-6298DFB80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982" r="17058"/>
          <a:stretch/>
        </p:blipFill>
        <p:spPr bwMode="auto">
          <a:xfrm>
            <a:off x="1695504" y="4445853"/>
            <a:ext cx="1685911" cy="149954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MD on LinkedIn: Introducing AMD Ryzen AI Software">
            <a:extLst>
              <a:ext uri="{FF2B5EF4-FFF2-40B4-BE49-F238E27FC236}">
                <a16:creationId xmlns:a16="http://schemas.microsoft.com/office/drawing/2014/main" id="{BCEFA20A-EA89-0C84-374B-AAE22C912D4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843" b="50001"/>
          <a:stretch/>
        </p:blipFill>
        <p:spPr bwMode="auto">
          <a:xfrm>
            <a:off x="3845363" y="3512824"/>
            <a:ext cx="2069256" cy="13729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17C72E-AFCB-AE0D-FE3A-02E28C8D3E4C}"/>
              </a:ext>
            </a:extLst>
          </p:cNvPr>
          <p:cNvSpPr txBox="1"/>
          <p:nvPr/>
        </p:nvSpPr>
        <p:spPr>
          <a:xfrm>
            <a:off x="531598" y="912605"/>
            <a:ext cx="8056880" cy="2554545"/>
          </a:xfrm>
          <a:prstGeom prst="rect">
            <a:avLst/>
          </a:prstGeom>
          <a:noFill/>
        </p:spPr>
        <p:txBody>
          <a:bodyPr wrap="square" rtlCol="0">
            <a:spAutoFit/>
          </a:bodyPr>
          <a:lstStyle/>
          <a:p>
            <a:pPr marL="342900" indent="-342900">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Web Camera (Any)</a:t>
            </a:r>
          </a:p>
          <a:p>
            <a:pPr marL="342900" indent="-342900">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AMD </a:t>
            </a:r>
            <a:r>
              <a:rPr lang="en-IN" sz="18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Ryzen™ AI</a:t>
            </a:r>
          </a:p>
          <a:p>
            <a:pPr marL="342900" indent="-342900">
              <a:buFont typeface="Arial" panose="020B0604020202020204" pitchFamily="34" charset="0"/>
              <a:buChar char="•"/>
            </a:pPr>
            <a:r>
              <a:rPr lang="en-IN" sz="1800" b="1" dirty="0">
                <a:solidFill>
                  <a:srgbClr val="111111"/>
                </a:solidFill>
                <a:latin typeface="Calibri" panose="020F0502020204030204" pitchFamily="34" charset="0"/>
                <a:ea typeface="Calibri" panose="020F0502020204030204" pitchFamily="34" charset="0"/>
                <a:cs typeface="Calibri" panose="020F0502020204030204" pitchFamily="34" charset="0"/>
              </a:rPr>
              <a:t>AMD Ryzen AI Software (For TensorFlow Model)</a:t>
            </a:r>
          </a:p>
          <a:p>
            <a:pPr marL="342900" indent="-342900">
              <a:buFont typeface="Arial" panose="020B0604020202020204" pitchFamily="34" charset="0"/>
              <a:buChar char="•"/>
            </a:pPr>
            <a:r>
              <a:rPr lang="en-IN" sz="18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Python</a:t>
            </a:r>
            <a:endParaRPr lang="en-IN" sz="1800" b="1" dirty="0">
              <a:solidFill>
                <a:srgbClr val="11111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18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Te</a:t>
            </a:r>
            <a:r>
              <a:rPr lang="en-IN" sz="1800" b="1" dirty="0">
                <a:solidFill>
                  <a:srgbClr val="111111"/>
                </a:solidFill>
                <a:latin typeface="Calibri" panose="020F0502020204030204" pitchFamily="34" charset="0"/>
                <a:ea typeface="Calibri" panose="020F0502020204030204" pitchFamily="34" charset="0"/>
                <a:cs typeface="Calibri" panose="020F0502020204030204" pitchFamily="34" charset="0"/>
              </a:rPr>
              <a:t>nsorFlow</a:t>
            </a:r>
          </a:p>
          <a:p>
            <a:pPr marL="342900" indent="-342900">
              <a:buFont typeface="Arial" panose="020B0604020202020204" pitchFamily="34" charset="0"/>
              <a:buChar char="•"/>
            </a:pPr>
            <a:r>
              <a:rPr lang="en-IN" sz="18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Media Pipe</a:t>
            </a:r>
          </a:p>
          <a:p>
            <a:pPr marL="342900" indent="-342900">
              <a:buFont typeface="Arial" panose="020B0604020202020204" pitchFamily="34" charset="0"/>
              <a:buChar char="•"/>
            </a:pPr>
            <a:r>
              <a:rPr lang="en-IN" sz="1800" b="1" dirty="0">
                <a:solidFill>
                  <a:srgbClr val="111111"/>
                </a:solidFill>
                <a:latin typeface="Calibri" panose="020F0502020204030204" pitchFamily="34" charset="0"/>
                <a:ea typeface="Calibri" panose="020F0502020204030204" pitchFamily="34" charset="0"/>
                <a:cs typeface="Calibri" panose="020F0502020204030204" pitchFamily="34" charset="0"/>
              </a:rPr>
              <a:t>PyAutoGUI</a:t>
            </a:r>
          </a:p>
          <a:p>
            <a:pPr marL="342900" indent="-342900">
              <a:buFont typeface="Arial" panose="020B0604020202020204" pitchFamily="34" charset="0"/>
              <a:buChar char="•"/>
            </a:pPr>
            <a:r>
              <a:rPr lang="en-IN" sz="18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OpenCV</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082" name="Picture 10">
            <a:extLst>
              <a:ext uri="{FF2B5EF4-FFF2-40B4-BE49-F238E27FC236}">
                <a16:creationId xmlns:a16="http://schemas.microsoft.com/office/drawing/2014/main" id="{6044FCF0-1715-F3CC-BE11-047BDCFB5E7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rightnessContrast contrast="-20000"/>
                    </a14:imgEffect>
                  </a14:imgLayer>
                </a14:imgProps>
              </a:ext>
              <a:ext uri="{28A0092B-C50C-407E-A947-70E740481C1C}">
                <a14:useLocalDpi xmlns:a14="http://schemas.microsoft.com/office/drawing/2010/main" val="0"/>
              </a:ext>
            </a:extLst>
          </a:blip>
          <a:srcRect t="8783" b="58195"/>
          <a:stretch/>
        </p:blipFill>
        <p:spPr bwMode="auto">
          <a:xfrm>
            <a:off x="5113189" y="5157022"/>
            <a:ext cx="4119921" cy="85663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D8B57A9F-00CC-4D5A-B448-E5617D417E3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648" r="19407"/>
          <a:stretch/>
        </p:blipFill>
        <p:spPr bwMode="auto">
          <a:xfrm>
            <a:off x="6267450" y="3095916"/>
            <a:ext cx="1410565" cy="12961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7076865-5BCD-7779-6968-B511DAC192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1086" y="3065319"/>
            <a:ext cx="1050223" cy="1296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utomate Your Desktop With PyAutoGui - YouTube">
            <a:extLst>
              <a:ext uri="{FF2B5EF4-FFF2-40B4-BE49-F238E27FC236}">
                <a16:creationId xmlns:a16="http://schemas.microsoft.com/office/drawing/2014/main" id="{D22AED68-E96E-A1BF-791B-EC159902A1C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42740" b="8791"/>
          <a:stretch/>
        </p:blipFill>
        <p:spPr bwMode="auto">
          <a:xfrm>
            <a:off x="6774342" y="4553585"/>
            <a:ext cx="2001721" cy="54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61304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8"/>
          <p:cNvPicPr preferRelativeResize="0"/>
          <p:nvPr/>
        </p:nvPicPr>
        <p:blipFill rotWithShape="1">
          <a:blip r:embed="rId3">
            <a:alphaModFix/>
          </a:blip>
          <a:srcRect/>
          <a:stretch/>
        </p:blipFill>
        <p:spPr>
          <a:xfrm>
            <a:off x="2852737" y="6073775"/>
            <a:ext cx="3448050" cy="771525"/>
          </a:xfrm>
          <a:prstGeom prst="rect">
            <a:avLst/>
          </a:prstGeom>
          <a:noFill/>
          <a:ln>
            <a:noFill/>
          </a:ln>
        </p:spPr>
      </p:pic>
      <p:sp>
        <p:nvSpPr>
          <p:cNvPr id="147" name="Google Shape;147;p18"/>
          <p:cNvSpPr txBox="1"/>
          <p:nvPr/>
        </p:nvSpPr>
        <p:spPr>
          <a:xfrm>
            <a:off x="0" y="6086475"/>
            <a:ext cx="2876700" cy="771600"/>
          </a:xfrm>
          <a:prstGeom prst="rect">
            <a:avLst/>
          </a:prstGeom>
          <a:gradFill>
            <a:gsLst>
              <a:gs pos="0">
                <a:srgbClr val="769535"/>
              </a:gs>
              <a:gs pos="80000">
                <a:srgbClr val="9BC348"/>
              </a:gs>
              <a:gs pos="100000">
                <a:srgbClr val="9CC746"/>
              </a:gs>
            </a:gsLst>
            <a:lin ang="16200038" scaled="0"/>
          </a:gradFill>
          <a:ln w="9525" cap="flat" cmpd="sng">
            <a:solidFill>
              <a:srgbClr val="98B954"/>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lvl="0" algn="ctr">
              <a:buClr>
                <a:schemeClr val="dk1"/>
              </a:buClr>
              <a:buSzPts val="1600"/>
            </a:pPr>
            <a:r>
              <a:rPr lang="en-US" sz="1600" b="1" i="0" u="none" strike="noStrike" cap="none" dirty="0">
                <a:solidFill>
                  <a:schemeClr val="bg1"/>
                </a:solidFill>
                <a:latin typeface="Times New Roman"/>
                <a:cs typeface="Times New Roman"/>
                <a:sym typeface="Times New Roman"/>
              </a:rPr>
              <a:t>CamAutoGUI</a:t>
            </a:r>
            <a:endParaRPr lang="en-US" sz="1600" dirty="0"/>
          </a:p>
        </p:txBody>
      </p:sp>
      <p:sp>
        <p:nvSpPr>
          <p:cNvPr id="148" name="Google Shape;148;p18"/>
          <p:cNvSpPr txBox="1"/>
          <p:nvPr/>
        </p:nvSpPr>
        <p:spPr>
          <a:xfrm>
            <a:off x="6267450" y="6073775"/>
            <a:ext cx="2876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imes New Roman"/>
              <a:buNone/>
            </a:pPr>
            <a:r>
              <a:rPr lang="en-US" sz="1800" b="0" i="0" u="none" dirty="0">
                <a:solidFill>
                  <a:srgbClr val="FFFFFF"/>
                </a:solidFill>
                <a:latin typeface="Times New Roman"/>
                <a:ea typeface="Times New Roman"/>
                <a:cs typeface="Times New Roman"/>
                <a:sym typeface="Times New Roman"/>
              </a:rPr>
              <a:t>Page </a:t>
            </a:r>
            <a:r>
              <a:rPr lang="en-US" sz="1800" dirty="0">
                <a:solidFill>
                  <a:srgbClr val="FFFFFF"/>
                </a:solidFill>
                <a:latin typeface="Times New Roman"/>
                <a:ea typeface="Times New Roman"/>
                <a:cs typeface="Times New Roman"/>
                <a:sym typeface="Times New Roman"/>
              </a:rPr>
              <a:t>7</a:t>
            </a:r>
            <a:endParaRPr dirty="0"/>
          </a:p>
        </p:txBody>
      </p:sp>
      <p:cxnSp>
        <p:nvCxnSpPr>
          <p:cNvPr id="149" name="Google Shape;149;p18"/>
          <p:cNvCxnSpPr/>
          <p:nvPr/>
        </p:nvCxnSpPr>
        <p:spPr>
          <a:xfrm>
            <a:off x="0" y="6073775"/>
            <a:ext cx="9144000" cy="0"/>
          </a:xfrm>
          <a:prstGeom prst="straightConnector1">
            <a:avLst/>
          </a:prstGeom>
          <a:noFill/>
          <a:ln w="9525" cap="flat" cmpd="sng">
            <a:solidFill>
              <a:srgbClr val="4A7EBB"/>
            </a:solidFill>
            <a:prstDash val="solid"/>
            <a:miter lim="800000"/>
            <a:headEnd type="none" w="med" len="med"/>
            <a:tailEnd type="none" w="med" len="med"/>
          </a:ln>
        </p:spPr>
      </p:cxnSp>
      <p:sp>
        <p:nvSpPr>
          <p:cNvPr id="150" name="Google Shape;150;p18"/>
          <p:cNvSpPr txBox="1"/>
          <p:nvPr/>
        </p:nvSpPr>
        <p:spPr>
          <a:xfrm>
            <a:off x="-23812" y="0"/>
            <a:ext cx="9167700" cy="7716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3200" b="1" dirty="0">
                <a:solidFill>
                  <a:srgbClr val="FFFFFF"/>
                </a:solidFill>
                <a:latin typeface="Times New Roman"/>
                <a:cs typeface="Times New Roman"/>
                <a:sym typeface="Times New Roman"/>
              </a:rPr>
              <a:t>CONCLUSION</a:t>
            </a:r>
            <a:endParaRPr sz="3200" dirty="0"/>
          </a:p>
        </p:txBody>
      </p:sp>
      <p:sp>
        <p:nvSpPr>
          <p:cNvPr id="151" name="Google Shape;151;p18"/>
          <p:cNvSpPr txBox="1"/>
          <p:nvPr/>
        </p:nvSpPr>
        <p:spPr>
          <a:xfrm>
            <a:off x="2787650" y="3244850"/>
            <a:ext cx="184200" cy="368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53" name="Google Shape;153;p18"/>
          <p:cNvSpPr txBox="1"/>
          <p:nvPr/>
        </p:nvSpPr>
        <p:spPr>
          <a:xfrm>
            <a:off x="922337" y="10061575"/>
            <a:ext cx="5715000" cy="330300"/>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Clr>
                <a:srgbClr val="000000"/>
              </a:buClr>
              <a:buSzPts val="1100"/>
              <a:buFont typeface="Times New Roman"/>
              <a:buNone/>
            </a:pPr>
            <a:r>
              <a:rPr lang="en-US" sz="1100" b="0" i="0" u="none" dirty="0">
                <a:solidFill>
                  <a:srgbClr val="000000"/>
                </a:solidFill>
                <a:latin typeface="Times New Roman"/>
                <a:ea typeface="Times New Roman"/>
                <a:cs typeface="Times New Roman"/>
                <a:sym typeface="Times New Roman"/>
              </a:rPr>
              <a:t>32</a:t>
            </a:r>
            <a:endParaRPr dirty="0"/>
          </a:p>
        </p:txBody>
      </p:sp>
      <p:sp>
        <p:nvSpPr>
          <p:cNvPr id="2" name="TextBox 1">
            <a:extLst>
              <a:ext uri="{FF2B5EF4-FFF2-40B4-BE49-F238E27FC236}">
                <a16:creationId xmlns:a16="http://schemas.microsoft.com/office/drawing/2014/main" id="{5B519304-8C64-DDB2-44FD-47EAAD18BB40}"/>
              </a:ext>
            </a:extLst>
          </p:cNvPr>
          <p:cNvSpPr txBox="1"/>
          <p:nvPr/>
        </p:nvSpPr>
        <p:spPr>
          <a:xfrm>
            <a:off x="167148" y="963561"/>
            <a:ext cx="8691717" cy="3170099"/>
          </a:xfrm>
          <a:prstGeom prst="rect">
            <a:avLst/>
          </a:prstGeom>
          <a:noFill/>
        </p:spPr>
        <p:txBody>
          <a:bodyPr wrap="square" rtlCol="0">
            <a:spAutoFit/>
          </a:bodyPr>
          <a:lstStyle/>
          <a:p>
            <a:r>
              <a:rPr lang="en-US" sz="2000">
                <a:latin typeface="Calibri" panose="020F0502020204030204" pitchFamily="34" charset="0"/>
                <a:ea typeface="Calibri" panose="020F0502020204030204" pitchFamily="34" charset="0"/>
                <a:cs typeface="Calibri" panose="020F0502020204030204" pitchFamily="34" charset="0"/>
              </a:rPr>
              <a:t>	In conclusion, the proposed hands-free mouse control system represents an innovative fusion of computer vision, gesture recognition, and simulated mouse interactions. By harnessing the capabilities of OpenCV, MediaPipe, TensorFlow, and PyAutoGUI, this solution aims to provide users with a seamless and intuitive method for interacting with computers through natural hand gestures. The integration of precise hand tracking, gesture-based mouse actions, and a user-friendly interface signifies a significant step towards enhancing accessibility and user experience. This project not only showcases the potential of cutting-edge technologies but also envisions a future where hands-free computing becomes an integral part of our daily interactions with digital devices.</a:t>
            </a: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679</Words>
  <Application>Microsoft Office PowerPoint</Application>
  <PresentationFormat>On-screen Show (4:3)</PresentationFormat>
  <Paragraphs>97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OBJECTIVE,  SCOPE OF THE WORK</vt:lpstr>
      <vt:lpstr>EXISTING WORK</vt:lpstr>
      <vt:lpstr>PROPOSED WORK AND ITS ADVANTAGES</vt:lpstr>
      <vt:lpstr>BLOCK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19EC010 19EC010</dc:creator>
  <cp:lastModifiedBy>HEMASUNDAR U</cp:lastModifiedBy>
  <cp:revision>37</cp:revision>
  <dcterms:modified xsi:type="dcterms:W3CDTF">2024-02-20T05:43:29Z</dcterms:modified>
</cp:coreProperties>
</file>