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90" r:id="rId3"/>
    <p:sldId id="284" r:id="rId4"/>
    <p:sldId id="291" r:id="rId5"/>
    <p:sldId id="309" r:id="rId6"/>
    <p:sldId id="310" r:id="rId7"/>
    <p:sldId id="311" r:id="rId8"/>
    <p:sldId id="294" r:id="rId9"/>
    <p:sldId id="301" r:id="rId10"/>
    <p:sldId id="313" r:id="rId11"/>
    <p:sldId id="314" r:id="rId12"/>
    <p:sldId id="315" r:id="rId13"/>
    <p:sldId id="295" r:id="rId14"/>
    <p:sldId id="297" r:id="rId15"/>
    <p:sldId id="296" r:id="rId16"/>
    <p:sldId id="298" r:id="rId17"/>
    <p:sldId id="299" r:id="rId18"/>
    <p:sldId id="300" r:id="rId19"/>
    <p:sldId id="306" r:id="rId20"/>
    <p:sldId id="307" r:id="rId21"/>
    <p:sldId id="303" r:id="rId22"/>
    <p:sldId id="308" r:id="rId23"/>
    <p:sldId id="302" r:id="rId24"/>
    <p:sldId id="305" r:id="rId25"/>
    <p:sldId id="312" r:id="rId26"/>
    <p:sldId id="316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 varScale="1">
        <p:scale>
          <a:sx n="63" d="100"/>
          <a:sy n="63" d="100"/>
        </p:scale>
        <p:origin x="138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29/11/2018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ceiot-bd.firebaseio.com/alunos.json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" TargetMode="External"/><Relationship Id="rId2" Type="http://schemas.openxmlformats.org/officeDocument/2006/relationships/hyperlink" Target="http://www.db-book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pi.mongodb.com/python/current/tutorial.html" TargetMode="External"/><Relationship Id="rId4" Type="http://schemas.openxmlformats.org/officeDocument/2006/relationships/hyperlink" Target="https://aws.amazon.com/pt/nosql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512832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Curso de Especialização em Internet das Coisas</a:t>
            </a:r>
          </a:p>
          <a:p>
            <a:endParaRPr lang="pt-BR" dirty="0"/>
          </a:p>
          <a:p>
            <a:r>
              <a:rPr lang="pt-BR" dirty="0"/>
              <a:t>Leonardo </a:t>
            </a:r>
            <a:r>
              <a:rPr lang="pt-BR" dirty="0" err="1"/>
              <a:t>Faix</a:t>
            </a:r>
            <a:r>
              <a:rPr lang="pt-BR" dirty="0"/>
              <a:t> </a:t>
            </a:r>
            <a:r>
              <a:rPr lang="pt-BR" dirty="0" err="1"/>
              <a:t>Pordeus</a:t>
            </a:r>
            <a:endParaRPr lang="pt-BR" dirty="0"/>
          </a:p>
          <a:p>
            <a:r>
              <a:rPr lang="pt-BR" dirty="0"/>
              <a:t>leonardopordeus@gmail.com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algn="ctr"/>
            <a:r>
              <a:rPr lang="pt-BR" dirty="0"/>
              <a:t>2017</a:t>
            </a:r>
          </a:p>
          <a:p>
            <a:endParaRPr lang="pt-BR" dirty="0"/>
          </a:p>
        </p:txBody>
      </p:sp>
      <p:pic>
        <p:nvPicPr>
          <p:cNvPr id="4098" name="Picture 2" descr="Logotipo da UTFP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589240"/>
            <a:ext cx="3686175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974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5016B-C6FD-4BE4-AA1A-87856B0BF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Teorema de CAP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3FAD8A-F955-40A9-9666-DF4535762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/>
              <a:t>Teorema de </a:t>
            </a:r>
            <a:r>
              <a:rPr lang="pt-BR" b="1" dirty="0" err="1"/>
              <a:t>Brewer</a:t>
            </a:r>
            <a:r>
              <a:rPr lang="pt-BR" dirty="0"/>
              <a:t>, afirma que é impossível que o armazenamento de dados distribuído forneça simultaneamente mais de duas das três garantias seguintes;</a:t>
            </a:r>
          </a:p>
          <a:p>
            <a:pPr algn="just"/>
            <a:endParaRPr lang="pt-BR" dirty="0"/>
          </a:p>
        </p:txBody>
      </p:sp>
      <p:pic>
        <p:nvPicPr>
          <p:cNvPr id="1026" name="Picture 2" descr="Resultado de imagem para Teorema de cap">
            <a:extLst>
              <a:ext uri="{FF2B5EF4-FFF2-40B4-BE49-F238E27FC236}">
                <a16:creationId xmlns:a16="http://schemas.microsoft.com/office/drawing/2014/main" id="{12068BC4-9B00-48E7-B4EE-BF64F683F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140968"/>
            <a:ext cx="381642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433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A5A09-87F0-4167-BD7A-706B0E97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Teorema de CAP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275C92-48F8-44D5-B70F-4DE280C1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dirty="0"/>
              <a:t>Consistência:</a:t>
            </a:r>
          </a:p>
          <a:p>
            <a:pPr lvl="1" algn="just"/>
            <a:r>
              <a:rPr lang="pt-BR" dirty="0"/>
              <a:t>Cada leitura recebe a escrita mais recente ou um erro;</a:t>
            </a:r>
          </a:p>
          <a:p>
            <a:pPr lvl="1" algn="just"/>
            <a:r>
              <a:rPr lang="pt-BR" dirty="0"/>
              <a:t>Todos os nós visualizam os mesmos dados ao mesmo tempo;</a:t>
            </a:r>
          </a:p>
          <a:p>
            <a:pPr marL="393192" lvl="1" indent="0" algn="just">
              <a:buNone/>
            </a:pPr>
            <a:endParaRPr lang="pt-BR" dirty="0"/>
          </a:p>
          <a:p>
            <a:pPr algn="just"/>
            <a:r>
              <a:rPr lang="pt-BR" dirty="0"/>
              <a:t>Disponibilidade (</a:t>
            </a:r>
            <a:r>
              <a:rPr lang="pt-BR" dirty="0" err="1"/>
              <a:t>Availability</a:t>
            </a:r>
            <a:r>
              <a:rPr lang="pt-BR" dirty="0"/>
              <a:t>):</a:t>
            </a:r>
          </a:p>
          <a:p>
            <a:pPr lvl="1" algn="just"/>
            <a:r>
              <a:rPr lang="pt-BR" dirty="0"/>
              <a:t>Toda requisição recebe uma resposta de sucesso ou falha.</a:t>
            </a:r>
          </a:p>
          <a:p>
            <a:pPr lvl="1" algn="just"/>
            <a:r>
              <a:rPr lang="pt-BR" dirty="0"/>
              <a:t>Sem garantia de que contém a escrita mais recente;</a:t>
            </a:r>
          </a:p>
          <a:p>
            <a:pPr lvl="1" algn="just"/>
            <a:endParaRPr lang="pt-BR" dirty="0"/>
          </a:p>
          <a:p>
            <a:pPr algn="just"/>
            <a:r>
              <a:rPr lang="pt-BR" dirty="0"/>
              <a:t>Partição tolerante a falhas:</a:t>
            </a:r>
          </a:p>
          <a:p>
            <a:pPr lvl="1" algn="just"/>
            <a:r>
              <a:rPr lang="pt-BR" dirty="0"/>
              <a:t>O sistema continua a funcionar apesar de um número arbitrário de mensagens serem descartadas (ou atrasadas) pela rede entre nós.</a:t>
            </a:r>
          </a:p>
        </p:txBody>
      </p:sp>
    </p:spTree>
    <p:extLst>
      <p:ext uri="{BB962C8B-B14F-4D97-AF65-F5344CB8AC3E}">
        <p14:creationId xmlns:p14="http://schemas.microsoft.com/office/powerpoint/2010/main" val="2410219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E876E3-A595-4C75-958A-B562C65BF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Teorema de CAP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584792-4AD9-49FA-B1C8-E5822BBBB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Resultado de imagem para cap theorem">
            <a:extLst>
              <a:ext uri="{FF2B5EF4-FFF2-40B4-BE49-F238E27FC236}">
                <a16:creationId xmlns:a16="http://schemas.microsoft.com/office/drawing/2014/main" id="{1E108993-57C4-47C5-8BDA-E4FECB043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18184"/>
            <a:ext cx="6078035" cy="480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C3EAD4E-3316-4A75-8F11-DBBC132BD5DD}"/>
              </a:ext>
            </a:extLst>
          </p:cNvPr>
          <p:cNvSpPr txBox="1"/>
          <p:nvPr/>
        </p:nvSpPr>
        <p:spPr>
          <a:xfrm>
            <a:off x="5141423" y="6362462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Lourenço, João &amp; Cabral, Bruno &amp; Carreiro, Paulo &amp; Vieira, Marco &amp; Bernardino, Jorge. (2015)</a:t>
            </a:r>
          </a:p>
        </p:txBody>
      </p:sp>
    </p:spTree>
    <p:extLst>
      <p:ext uri="{BB962C8B-B14F-4D97-AF65-F5344CB8AC3E}">
        <p14:creationId xmlns:p14="http://schemas.microsoft.com/office/powerpoint/2010/main" val="3248015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Tipos</a:t>
            </a:r>
          </a:p>
        </p:txBody>
      </p:sp>
      <p:pic>
        <p:nvPicPr>
          <p:cNvPr id="8" name="Picture 6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4"/>
            <a:ext cx="7560840" cy="479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513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Key-</a:t>
            </a:r>
            <a:r>
              <a:rPr lang="pt-BR" dirty="0" err="1"/>
              <a:t>Value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935480"/>
            <a:ext cx="6840760" cy="4389120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Chaves são identificadores utilizados para acessar os dados;</a:t>
            </a:r>
          </a:p>
          <a:p>
            <a:endParaRPr lang="pt-BR" dirty="0"/>
          </a:p>
          <a:p>
            <a:r>
              <a:rPr lang="pt-BR" dirty="0"/>
              <a:t>Valores podem conter qualquer tipo de dado</a:t>
            </a:r>
          </a:p>
          <a:p>
            <a:pPr lvl="1"/>
            <a:r>
              <a:rPr lang="pt-BR" dirty="0"/>
              <a:t>Imagem;</a:t>
            </a:r>
          </a:p>
          <a:p>
            <a:pPr lvl="1"/>
            <a:r>
              <a:rPr lang="pt-BR" dirty="0"/>
              <a:t>Vídeo;</a:t>
            </a:r>
          </a:p>
          <a:p>
            <a:pPr lvl="1"/>
            <a:r>
              <a:rPr lang="pt-BR" dirty="0" err="1"/>
              <a:t>Arrays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...</a:t>
            </a:r>
          </a:p>
          <a:p>
            <a:pPr lvl="1"/>
            <a:endParaRPr lang="pt-BR" dirty="0"/>
          </a:p>
          <a:p>
            <a:r>
              <a:rPr lang="pt-BR" dirty="0" err="1"/>
              <a:t>Berkley</a:t>
            </a:r>
            <a:r>
              <a:rPr lang="pt-BR" dirty="0"/>
              <a:t> DB, </a:t>
            </a:r>
            <a:r>
              <a:rPr lang="pt-BR" dirty="0" err="1"/>
              <a:t>Memcache</a:t>
            </a:r>
            <a:r>
              <a:rPr lang="pt-BR" dirty="0"/>
              <a:t>, </a:t>
            </a:r>
            <a:r>
              <a:rPr lang="pt-BR" dirty="0" err="1"/>
              <a:t>DynamoDB</a:t>
            </a:r>
            <a:r>
              <a:rPr lang="pt-BR" dirty="0"/>
              <a:t>, S3,Redis, </a:t>
            </a:r>
            <a:r>
              <a:rPr lang="pt-BR" dirty="0" err="1"/>
              <a:t>Riak</a:t>
            </a:r>
            <a:endParaRPr lang="pt-BR" dirty="0"/>
          </a:p>
          <a:p>
            <a:pPr lvl="1"/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412776"/>
            <a:ext cx="237172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0783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Document</a:t>
            </a:r>
            <a:r>
              <a:rPr lang="pt-BR" dirty="0"/>
              <a:t> </a:t>
            </a:r>
            <a:r>
              <a:rPr lang="pt-BR" dirty="0" err="1"/>
              <a:t>Based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Permite adicionar dados semiestruturados:</a:t>
            </a:r>
          </a:p>
          <a:p>
            <a:pPr lvl="1"/>
            <a:r>
              <a:rPr lang="pt-BR" dirty="0"/>
              <a:t>Documentos como XML, JSON,...</a:t>
            </a:r>
          </a:p>
          <a:p>
            <a:r>
              <a:rPr lang="pt-BR" dirty="0"/>
              <a:t>Contém sua própria descrição e hierarquia;</a:t>
            </a:r>
          </a:p>
          <a:p>
            <a:r>
              <a:rPr lang="pt-BR" dirty="0"/>
              <a:t>Os elemento do documento podem ser utilizados em consultas;</a:t>
            </a:r>
          </a:p>
          <a:p>
            <a:r>
              <a:rPr lang="pt-BR" dirty="0" err="1"/>
              <a:t>MongoDB</a:t>
            </a:r>
            <a:r>
              <a:rPr lang="pt-BR" dirty="0"/>
              <a:t>, </a:t>
            </a:r>
            <a:r>
              <a:rPr lang="pt-BR" dirty="0" err="1"/>
              <a:t>CouchDB</a:t>
            </a:r>
            <a:r>
              <a:rPr lang="pt-BR" dirty="0"/>
              <a:t>, </a:t>
            </a:r>
            <a:r>
              <a:rPr lang="pt-BR" dirty="0" err="1"/>
              <a:t>Firebase</a:t>
            </a:r>
            <a:r>
              <a:rPr lang="pt-BR" dirty="0"/>
              <a:t> </a:t>
            </a:r>
            <a:r>
              <a:rPr lang="pt-BR" dirty="0" err="1"/>
              <a:t>etc</a:t>
            </a:r>
            <a:r>
              <a:rPr lang="pt-BR" dirty="0"/>
              <a:t>;</a:t>
            </a:r>
          </a:p>
        </p:txBody>
      </p:sp>
      <p:pic>
        <p:nvPicPr>
          <p:cNvPr id="3091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187" y="4687251"/>
            <a:ext cx="6471095" cy="2170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3407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Column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480"/>
            <a:ext cx="8435280" cy="4389120"/>
          </a:xfrm>
        </p:spPr>
        <p:txBody>
          <a:bodyPr/>
          <a:lstStyle/>
          <a:p>
            <a:r>
              <a:rPr lang="pt-BR" dirty="0"/>
              <a:t>Os dados são agrupados por meio de colunas ao invés de linhas (</a:t>
            </a:r>
            <a:r>
              <a:rPr lang="pt-BR" dirty="0" err="1"/>
              <a:t>row</a:t>
            </a:r>
            <a:r>
              <a:rPr lang="pt-BR" dirty="0"/>
              <a:t>);</a:t>
            </a:r>
          </a:p>
          <a:p>
            <a:r>
              <a:rPr lang="pt-BR" dirty="0"/>
              <a:t>Leituras rápidas;</a:t>
            </a:r>
          </a:p>
          <a:p>
            <a:r>
              <a:rPr lang="pt-BR" dirty="0"/>
              <a:t>Escrita custosa; </a:t>
            </a:r>
          </a:p>
          <a:p>
            <a:r>
              <a:rPr lang="pt-BR" dirty="0"/>
              <a:t>Exemplos:</a:t>
            </a:r>
          </a:p>
          <a:p>
            <a:pPr lvl="1"/>
            <a:r>
              <a:rPr lang="pt-BR" dirty="0" err="1"/>
              <a:t>Casssandra</a:t>
            </a:r>
            <a:r>
              <a:rPr lang="pt-BR" dirty="0"/>
              <a:t>;</a:t>
            </a:r>
          </a:p>
          <a:p>
            <a:pPr lvl="1"/>
            <a:r>
              <a:rPr lang="pt-BR" dirty="0" err="1"/>
              <a:t>Hbade</a:t>
            </a:r>
            <a:r>
              <a:rPr lang="pt-BR" dirty="0"/>
              <a:t>;</a:t>
            </a:r>
          </a:p>
          <a:p>
            <a:pPr lvl="1"/>
            <a:r>
              <a:rPr lang="pt-BR" dirty="0" err="1"/>
              <a:t>BigTable</a:t>
            </a:r>
            <a:r>
              <a:rPr lang="pt-BR" dirty="0"/>
              <a:t>;</a:t>
            </a:r>
          </a:p>
        </p:txBody>
      </p:sp>
      <p:pic>
        <p:nvPicPr>
          <p:cNvPr id="5124" name="Picture 4" descr="Resultado de imagem para Column Based Databas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699" y="2852936"/>
            <a:ext cx="5908301" cy="384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874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Graph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Utilizam conceitos de grafos;</a:t>
            </a:r>
          </a:p>
          <a:p>
            <a:r>
              <a:rPr lang="pt-BR" dirty="0"/>
              <a:t>Utilizado para analisar interconexões;</a:t>
            </a:r>
          </a:p>
          <a:p>
            <a:r>
              <a:rPr lang="pt-BR" dirty="0"/>
              <a:t>Dado é armazenado por meio de nós e relações;</a:t>
            </a:r>
          </a:p>
          <a:p>
            <a:r>
              <a:rPr lang="pt-BR" dirty="0"/>
              <a:t>Exemplo Neo4j;</a:t>
            </a:r>
          </a:p>
        </p:txBody>
      </p:sp>
      <p:pic>
        <p:nvPicPr>
          <p:cNvPr id="2050" name="Picture 2" descr="https://insights-images.thoughtworks.com/nosqlgraph1_9b2986b08841107929831e51d0effcc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426" y="3284984"/>
            <a:ext cx="5626797" cy="357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761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MongoDB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err="1"/>
              <a:t>Document</a:t>
            </a:r>
            <a:r>
              <a:rPr lang="pt-BR" dirty="0"/>
              <a:t> </a:t>
            </a:r>
            <a:r>
              <a:rPr lang="pt-BR" dirty="0" err="1"/>
              <a:t>Based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JSON;</a:t>
            </a:r>
          </a:p>
          <a:p>
            <a:endParaRPr lang="pt-BR" dirty="0"/>
          </a:p>
          <a:p>
            <a:r>
              <a:rPr lang="pt-BR" dirty="0"/>
              <a:t>REST;</a:t>
            </a:r>
          </a:p>
          <a:p>
            <a:endParaRPr lang="pt-BR" dirty="0"/>
          </a:p>
          <a:p>
            <a:r>
              <a:rPr lang="pt-BR" dirty="0"/>
              <a:t>API;</a:t>
            </a:r>
          </a:p>
          <a:p>
            <a:endParaRPr lang="pt-BR" dirty="0"/>
          </a:p>
          <a:p>
            <a:r>
              <a:rPr lang="pt-BR" dirty="0">
                <a:hlinkClick r:id="rId2"/>
              </a:rPr>
              <a:t>https://www.mongodb.com/</a:t>
            </a:r>
            <a:endParaRPr lang="pt-BR" dirty="0"/>
          </a:p>
          <a:p>
            <a:pPr lvl="1"/>
            <a:r>
              <a:rPr lang="pt-BR" dirty="0"/>
              <a:t>Local;</a:t>
            </a:r>
          </a:p>
          <a:p>
            <a:pPr lvl="1"/>
            <a:r>
              <a:rPr lang="pt-BR" dirty="0"/>
              <a:t>Cloud;</a:t>
            </a:r>
          </a:p>
          <a:p>
            <a:pPr lvl="1"/>
            <a:endParaRPr lang="pt-BR" dirty="0"/>
          </a:p>
          <a:p>
            <a:r>
              <a:rPr lang="pt-BR" dirty="0"/>
              <a:t>http://api.mongodb.com/python/current/tutorial.html</a:t>
            </a:r>
          </a:p>
        </p:txBody>
      </p:sp>
    </p:spTree>
    <p:extLst>
      <p:ext uri="{BB962C8B-B14F-4D97-AF65-F5344CB8AC3E}">
        <p14:creationId xmlns:p14="http://schemas.microsoft.com/office/powerpoint/2010/main" val="2268501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5DA5B8-8819-4BD1-A550-1A2E5797C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Mongo - Python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811A9608-5D71-4DE0-B070-39D6ABFDA5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7163016"/>
              </p:ext>
            </p:extLst>
          </p:nvPr>
        </p:nvGraphicFramePr>
        <p:xfrm>
          <a:off x="457200" y="1935163"/>
          <a:ext cx="8229600" cy="3383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3714351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pt-BR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pymongo</a:t>
                      </a:r>
                      <a:endParaRPr kumimoji="0" lang="pt-BR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b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pt-BR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myclient</a:t>
                      </a:r>
                      <a: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pt-BR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pymongo.MongoClient</a:t>
                      </a:r>
                      <a: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kumimoji="0" lang="pt-BR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mongodb</a:t>
                      </a:r>
                      <a: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://localhost:27017/")</a:t>
                      </a:r>
                    </a:p>
                    <a:p>
                      <a:b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pt-BR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mydb</a:t>
                      </a:r>
                      <a: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pt-BR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myclient</a:t>
                      </a:r>
                      <a: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["</a:t>
                      </a:r>
                      <a:r>
                        <a:rPr kumimoji="0" lang="pt-BR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ceiot_aula</a:t>
                      </a:r>
                      <a: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"]</a:t>
                      </a:r>
                    </a:p>
                    <a:p>
                      <a:b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pt-BR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mycollection</a:t>
                      </a:r>
                      <a: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pt-BR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mydb</a:t>
                      </a:r>
                      <a: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["aluno"]</a:t>
                      </a:r>
                    </a:p>
                    <a:p>
                      <a:b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aluno = { "nome": "Aluno1", "dataNascimento":"05/11/1985" }</a:t>
                      </a:r>
                    </a:p>
                    <a:p>
                      <a:b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= </a:t>
                      </a:r>
                      <a:r>
                        <a:rPr kumimoji="0" lang="pt-BR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mycollection.insert_one</a:t>
                      </a:r>
                      <a: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(aluno)</a:t>
                      </a:r>
                    </a:p>
                    <a:p>
                      <a: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364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7127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Armazenar e Consumir Dados</a:t>
            </a:r>
          </a:p>
        </p:txBody>
      </p:sp>
      <p:pic>
        <p:nvPicPr>
          <p:cNvPr id="1026" name="Picture 2" descr="Resultado de imagem para Oracle R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48880"/>
            <a:ext cx="7143750" cy="360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012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20088-3E9F-4F64-8E6E-BD1D35F74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Mongo - Python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AA89A43B-D940-421E-B5B6-F01FB11832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9929016"/>
              </p:ext>
            </p:extLst>
          </p:nvPr>
        </p:nvGraphicFramePr>
        <p:xfrm>
          <a:off x="457200" y="1935163"/>
          <a:ext cx="8229600" cy="2834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325132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pt-BR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pymongo</a:t>
                      </a:r>
                      <a:endParaRPr kumimoji="0" lang="pt-BR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b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pt-BR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myclient</a:t>
                      </a:r>
                      <a: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pt-BR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pymongo.MongoClient</a:t>
                      </a:r>
                      <a: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kumimoji="0" lang="pt-BR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mongodb</a:t>
                      </a:r>
                      <a: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://localhost:27017/")</a:t>
                      </a:r>
                    </a:p>
                    <a:p>
                      <a:r>
                        <a:rPr kumimoji="0" lang="pt-BR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mydb</a:t>
                      </a:r>
                      <a: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pt-BR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myclient</a:t>
                      </a:r>
                      <a: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["</a:t>
                      </a:r>
                      <a:r>
                        <a:rPr kumimoji="0" lang="pt-BR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ceiot_aula</a:t>
                      </a:r>
                      <a: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"]</a:t>
                      </a:r>
                    </a:p>
                    <a:p>
                      <a:r>
                        <a:rPr kumimoji="0" lang="pt-BR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mycollection</a:t>
                      </a:r>
                      <a: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pt-BR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mydb</a:t>
                      </a:r>
                      <a: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["aluno"]</a:t>
                      </a:r>
                    </a:p>
                    <a:p>
                      <a:b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print("Busca tudo")</a:t>
                      </a:r>
                    </a:p>
                    <a:p>
                      <a: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x in </a:t>
                      </a:r>
                      <a:r>
                        <a:rPr kumimoji="0" lang="pt-BR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mycollection.find</a:t>
                      </a:r>
                      <a: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():</a:t>
                      </a:r>
                    </a:p>
                    <a:p>
                      <a:r>
                        <a:rPr kumimoji="0" lang="pt-BR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print(x)</a:t>
                      </a:r>
                    </a:p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358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345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9E5FE-D87B-4C61-BDE2-ADE87ADC7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Firebase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40F15E-C72B-4254-9950-AE7DC9005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Conjunto de Aplicações</a:t>
            </a:r>
          </a:p>
          <a:p>
            <a:pPr lvl="1"/>
            <a:r>
              <a:rPr lang="pt-BR" dirty="0"/>
              <a:t>Desenvolvimento Mobile</a:t>
            </a:r>
          </a:p>
          <a:p>
            <a:pPr lvl="1"/>
            <a:r>
              <a:rPr lang="pt-BR" dirty="0"/>
              <a:t>Google</a:t>
            </a:r>
          </a:p>
          <a:p>
            <a:pPr lvl="1"/>
            <a:r>
              <a:rPr lang="pt-BR" dirty="0"/>
              <a:t>https://firebase.google.com/?hl=pt-br</a:t>
            </a:r>
          </a:p>
          <a:p>
            <a:endParaRPr lang="pt-BR" dirty="0"/>
          </a:p>
          <a:p>
            <a:r>
              <a:rPr lang="pt-BR" dirty="0" err="1"/>
              <a:t>Firebase</a:t>
            </a:r>
            <a:r>
              <a:rPr lang="pt-BR" dirty="0"/>
              <a:t> </a:t>
            </a:r>
            <a:r>
              <a:rPr lang="pt-BR" dirty="0" err="1"/>
              <a:t>Realtime</a:t>
            </a:r>
            <a:r>
              <a:rPr lang="pt-BR" dirty="0"/>
              <a:t> </a:t>
            </a:r>
            <a:r>
              <a:rPr lang="pt-BR" dirty="0" err="1"/>
              <a:t>Database</a:t>
            </a:r>
            <a:r>
              <a:rPr lang="pt-BR" dirty="0"/>
              <a:t>;</a:t>
            </a:r>
          </a:p>
          <a:p>
            <a:pPr lvl="1"/>
            <a:r>
              <a:rPr lang="pt-BR" dirty="0" err="1"/>
              <a:t>NoSQL</a:t>
            </a:r>
            <a:r>
              <a:rPr lang="pt-BR" dirty="0"/>
              <a:t> em nuvem</a:t>
            </a:r>
          </a:p>
          <a:p>
            <a:pPr lvl="1"/>
            <a:r>
              <a:rPr lang="pt-BR" dirty="0" err="1"/>
              <a:t>Document</a:t>
            </a:r>
            <a:endParaRPr lang="pt-BR" dirty="0"/>
          </a:p>
          <a:p>
            <a:pPr lvl="1"/>
            <a:r>
              <a:rPr lang="pt-BR" dirty="0"/>
              <a:t>Android/IOS/Web</a:t>
            </a:r>
          </a:p>
        </p:txBody>
      </p:sp>
    </p:spTree>
    <p:extLst>
      <p:ext uri="{BB962C8B-B14F-4D97-AF65-F5344CB8AC3E}">
        <p14:creationId xmlns:p14="http://schemas.microsoft.com/office/powerpoint/2010/main" val="108751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0D4339-29D4-4AE1-8B43-6465EB842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Firebase</a:t>
            </a:r>
            <a:r>
              <a:rPr lang="pt-BR" dirty="0"/>
              <a:t> </a:t>
            </a:r>
            <a:r>
              <a:rPr lang="pt-BR" dirty="0" err="1"/>
              <a:t>Realtime</a:t>
            </a:r>
            <a:r>
              <a:rPr lang="pt-BR" dirty="0"/>
              <a:t> </a:t>
            </a:r>
            <a:r>
              <a:rPr lang="pt-BR" dirty="0" err="1"/>
              <a:t>Database</a:t>
            </a:r>
            <a:r>
              <a:rPr lang="pt-BR" dirty="0"/>
              <a:t>;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4EA083-6501-4557-99B7-9EF572B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Gravar:</a:t>
            </a:r>
          </a:p>
          <a:p>
            <a:pPr lvl="1"/>
            <a:r>
              <a:rPr lang="pt-BR" dirty="0"/>
              <a:t>POST - </a:t>
            </a:r>
            <a:r>
              <a:rPr lang="pt-BR" dirty="0">
                <a:hlinkClick r:id="rId2"/>
              </a:rPr>
              <a:t>https://ceiot-bd.firebaseio.com/alunos.json</a:t>
            </a:r>
            <a:endParaRPr lang="pt-BR" dirty="0"/>
          </a:p>
          <a:p>
            <a:pPr lvl="1"/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r>
              <a:rPr lang="pt-BR" dirty="0"/>
              <a:t>Ler:</a:t>
            </a:r>
          </a:p>
          <a:p>
            <a:pPr lvl="1"/>
            <a:r>
              <a:rPr lang="pt-BR" dirty="0"/>
              <a:t>GET - </a:t>
            </a:r>
            <a:r>
              <a:rPr lang="pt-BR" dirty="0">
                <a:hlinkClick r:id="rId2"/>
              </a:rPr>
              <a:t>https://ceiot-bd.firebaseio.com/alunos.json</a:t>
            </a:r>
            <a:r>
              <a:rPr lang="pt-BR" dirty="0"/>
              <a:t>?</a:t>
            </a:r>
          </a:p>
          <a:p>
            <a:pPr lvl="1"/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292F9BB8-4834-4E4C-846E-53C4330CEF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585350"/>
              </p:ext>
            </p:extLst>
          </p:nvPr>
        </p:nvGraphicFramePr>
        <p:xfrm>
          <a:off x="1259632" y="2924944"/>
          <a:ext cx="60960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8408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{</a:t>
                      </a:r>
                    </a:p>
                    <a:p>
                      <a:r>
                        <a:rPr lang="pt-BR" dirty="0"/>
                        <a:t>    "</a:t>
                      </a:r>
                      <a:r>
                        <a:rPr lang="pt-BR" dirty="0" err="1"/>
                        <a:t>nome":"Leonardo</a:t>
                      </a:r>
                      <a:r>
                        <a:rPr lang="pt-BR" dirty="0"/>
                        <a:t>“</a:t>
                      </a:r>
                    </a:p>
                    <a:p>
                      <a:r>
                        <a:rPr lang="pt-BR" dirty="0"/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7701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166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CouchDB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Document</a:t>
            </a:r>
            <a:r>
              <a:rPr lang="pt-BR" dirty="0"/>
              <a:t> </a:t>
            </a:r>
            <a:r>
              <a:rPr lang="pt-BR" dirty="0" err="1"/>
              <a:t>Based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JSON;</a:t>
            </a:r>
          </a:p>
          <a:p>
            <a:endParaRPr lang="pt-BR" dirty="0"/>
          </a:p>
          <a:p>
            <a:r>
              <a:rPr lang="pt-BR" dirty="0"/>
              <a:t>REST;</a:t>
            </a:r>
          </a:p>
          <a:p>
            <a:endParaRPr lang="pt-BR" dirty="0"/>
          </a:p>
          <a:p>
            <a:r>
              <a:rPr lang="pt-BR" dirty="0"/>
              <a:t>http://couchdb.apache.org/</a:t>
            </a:r>
          </a:p>
        </p:txBody>
      </p:sp>
    </p:spTree>
    <p:extLst>
      <p:ext uri="{BB962C8B-B14F-4D97-AF65-F5344CB8AC3E}">
        <p14:creationId xmlns:p14="http://schemas.microsoft.com/office/powerpoint/2010/main" val="977149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0D1AFC-9F46-4AC9-96E6-8F933E403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73C983-438E-4057-8FEF-DDE93CBD2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Banco de dados em memória</a:t>
            </a:r>
          </a:p>
          <a:p>
            <a:pPr lvl="1"/>
            <a:r>
              <a:rPr lang="pt-BR" dirty="0"/>
              <a:t>Cache</a:t>
            </a:r>
          </a:p>
          <a:p>
            <a:pPr lvl="1"/>
            <a:r>
              <a:rPr lang="pt-BR" dirty="0"/>
              <a:t>Chat, sistemas de mensagens e filas</a:t>
            </a:r>
          </a:p>
          <a:p>
            <a:pPr lvl="1"/>
            <a:r>
              <a:rPr lang="pt-BR" dirty="0"/>
              <a:t>Armazenamento de sessões</a:t>
            </a:r>
          </a:p>
          <a:p>
            <a:pPr lvl="1"/>
            <a:r>
              <a:rPr lang="pt-BR" dirty="0"/>
              <a:t>Análise em tempo real</a:t>
            </a:r>
          </a:p>
          <a:p>
            <a:pPr lvl="1"/>
            <a:endParaRPr lang="pt-BR" dirty="0"/>
          </a:p>
          <a:p>
            <a:r>
              <a:rPr lang="pt-BR" dirty="0"/>
              <a:t>Chave-Valor</a:t>
            </a:r>
          </a:p>
          <a:p>
            <a:pPr lvl="1"/>
            <a:r>
              <a:rPr lang="pt-BR" dirty="0"/>
              <a:t>Durabilidade Opcional</a:t>
            </a:r>
          </a:p>
          <a:p>
            <a:endParaRPr lang="pt-BR" dirty="0"/>
          </a:p>
          <a:p>
            <a:r>
              <a:rPr lang="pt-BR" dirty="0"/>
              <a:t>Backup para disco.</a:t>
            </a:r>
          </a:p>
          <a:p>
            <a:endParaRPr lang="pt-BR" dirty="0"/>
          </a:p>
          <a:p>
            <a:r>
              <a:rPr lang="pt-BR" dirty="0"/>
              <a:t>http://try.redis.io/</a:t>
            </a:r>
          </a:p>
        </p:txBody>
      </p:sp>
    </p:spTree>
    <p:extLst>
      <p:ext uri="{BB962C8B-B14F-4D97-AF65-F5344CB8AC3E}">
        <p14:creationId xmlns:p14="http://schemas.microsoft.com/office/powerpoint/2010/main" val="3478162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EACD4-5F59-4F3E-8B7C-2F7605AFC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1E997A-EEAF-4A01-936C-5A8CAE18B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Projeto do banco de dados;</a:t>
            </a:r>
          </a:p>
          <a:p>
            <a:endParaRPr lang="pt-BR" dirty="0"/>
          </a:p>
          <a:p>
            <a:r>
              <a:rPr lang="pt-BR" dirty="0"/>
              <a:t>Implementar um banco de dados;</a:t>
            </a:r>
          </a:p>
          <a:p>
            <a:endParaRPr lang="pt-BR" dirty="0"/>
          </a:p>
          <a:p>
            <a:r>
              <a:rPr lang="pt-BR" dirty="0"/>
              <a:t>Inserir dados fictícios;</a:t>
            </a:r>
          </a:p>
          <a:p>
            <a:endParaRPr lang="pt-BR" dirty="0"/>
          </a:p>
          <a:p>
            <a:r>
              <a:rPr lang="pt-BR" dirty="0"/>
              <a:t>Criar consultas para extrair informações do banco (Fazendo uso de JOIN, HAVING, ...);</a:t>
            </a:r>
          </a:p>
          <a:p>
            <a:endParaRPr lang="pt-BR" dirty="0"/>
          </a:p>
          <a:p>
            <a:r>
              <a:rPr lang="pt-BR" dirty="0"/>
              <a:t>Aplicação WEB com REST para consumir os dados;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6509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9EB2B1-57FB-4B70-823C-5748DF7F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9CAE9E-743D-4562-8097-D112E0D3F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SILBERSCHATZ, A.; KORTH, H. F., SUDARSHAN, S. Sistema de Banco de Dados, 6 ed., </a:t>
            </a:r>
            <a:r>
              <a:rPr lang="pt-BR" sz="2000" dirty="0" err="1"/>
              <a:t>Elservier</a:t>
            </a:r>
            <a:r>
              <a:rPr lang="pt-BR" sz="2000" dirty="0"/>
              <a:t>, 2012;</a:t>
            </a:r>
          </a:p>
          <a:p>
            <a:pPr lvl="1"/>
            <a:r>
              <a:rPr lang="pt-BR" sz="1800" dirty="0">
                <a:hlinkClick r:id="rId2"/>
              </a:rPr>
              <a:t>http://www.db-book.com/</a:t>
            </a:r>
            <a:r>
              <a:rPr lang="pt-BR" sz="1800" dirty="0"/>
              <a:t>;</a:t>
            </a:r>
          </a:p>
          <a:p>
            <a:r>
              <a:rPr lang="pt-BR" sz="2000" dirty="0"/>
              <a:t>Lourenço, João &amp; Cabral, Bruno &amp; Carreiro, Paulo &amp; Vieira, Marco &amp; Bernardino, Jorge. (2015). </a:t>
            </a:r>
            <a:r>
              <a:rPr lang="pt-BR" sz="2000" dirty="0" err="1"/>
              <a:t>Choosing</a:t>
            </a:r>
            <a:r>
              <a:rPr lang="pt-BR" sz="2000" dirty="0"/>
              <a:t> </a:t>
            </a:r>
            <a:r>
              <a:rPr lang="pt-BR" sz="2000" dirty="0" err="1"/>
              <a:t>the</a:t>
            </a:r>
            <a:r>
              <a:rPr lang="pt-BR" sz="2000" dirty="0"/>
              <a:t> </a:t>
            </a:r>
            <a:r>
              <a:rPr lang="pt-BR" sz="2000" dirty="0" err="1"/>
              <a:t>right</a:t>
            </a:r>
            <a:r>
              <a:rPr lang="pt-BR" sz="2000" dirty="0"/>
              <a:t> </a:t>
            </a:r>
            <a:r>
              <a:rPr lang="pt-BR" sz="2000" dirty="0" err="1"/>
              <a:t>NoSQL</a:t>
            </a:r>
            <a:r>
              <a:rPr lang="pt-BR" sz="2000" dirty="0"/>
              <a:t> </a:t>
            </a:r>
            <a:r>
              <a:rPr lang="pt-BR" sz="2000" dirty="0" err="1"/>
              <a:t>database</a:t>
            </a:r>
            <a:r>
              <a:rPr lang="pt-BR" sz="2000" dirty="0"/>
              <a:t> for </a:t>
            </a:r>
            <a:r>
              <a:rPr lang="pt-BR" sz="2000" dirty="0" err="1"/>
              <a:t>the</a:t>
            </a:r>
            <a:r>
              <a:rPr lang="pt-BR" sz="2000" dirty="0"/>
              <a:t> </a:t>
            </a:r>
            <a:r>
              <a:rPr lang="pt-BR" sz="2000" dirty="0" err="1"/>
              <a:t>job</a:t>
            </a:r>
            <a:r>
              <a:rPr lang="pt-BR" sz="2000" dirty="0"/>
              <a:t>: a </a:t>
            </a:r>
            <a:r>
              <a:rPr lang="pt-BR" sz="2000" dirty="0" err="1"/>
              <a:t>quality</a:t>
            </a:r>
            <a:r>
              <a:rPr lang="pt-BR" sz="2000" dirty="0"/>
              <a:t> </a:t>
            </a:r>
            <a:r>
              <a:rPr lang="pt-BR" sz="2000" dirty="0" err="1"/>
              <a:t>attribute</a:t>
            </a:r>
            <a:r>
              <a:rPr lang="pt-BR" sz="2000" dirty="0"/>
              <a:t> </a:t>
            </a:r>
            <a:r>
              <a:rPr lang="pt-BR" sz="2000" dirty="0" err="1"/>
              <a:t>evaluation</a:t>
            </a:r>
            <a:r>
              <a:rPr lang="pt-BR" sz="2000" dirty="0"/>
              <a:t>. </a:t>
            </a:r>
            <a:r>
              <a:rPr lang="pt-BR" sz="2000" dirty="0" err="1"/>
              <a:t>Journal</a:t>
            </a:r>
            <a:r>
              <a:rPr lang="pt-BR" sz="2000" dirty="0"/>
              <a:t> </a:t>
            </a:r>
            <a:r>
              <a:rPr lang="pt-BR" sz="2000" dirty="0" err="1"/>
              <a:t>of</a:t>
            </a:r>
            <a:r>
              <a:rPr lang="pt-BR" sz="2000" dirty="0"/>
              <a:t> Big Data.</a:t>
            </a:r>
          </a:p>
          <a:p>
            <a:r>
              <a:rPr lang="pt-BR" sz="2000" dirty="0">
                <a:hlinkClick r:id="rId3"/>
              </a:rPr>
              <a:t>https://www.w3schools.com/</a:t>
            </a:r>
            <a:r>
              <a:rPr lang="pt-BR" sz="2000" dirty="0" err="1">
                <a:hlinkClick r:id="rId3"/>
              </a:rPr>
              <a:t>sql</a:t>
            </a:r>
            <a:r>
              <a:rPr lang="pt-BR" sz="2000" dirty="0">
                <a:hlinkClick r:id="rId3"/>
              </a:rPr>
              <a:t>/</a:t>
            </a:r>
            <a:r>
              <a:rPr lang="pt-BR" sz="2000" dirty="0"/>
              <a:t>;</a:t>
            </a:r>
          </a:p>
          <a:p>
            <a:r>
              <a:rPr lang="pt-BR" sz="2000" dirty="0">
                <a:hlinkClick r:id="rId4"/>
              </a:rPr>
              <a:t>https://aws.amazon.com/pt/nosql/</a:t>
            </a:r>
            <a:endParaRPr lang="pt-BR" sz="2000" dirty="0"/>
          </a:p>
          <a:p>
            <a:r>
              <a:rPr lang="pt-BR" sz="2000" dirty="0">
                <a:hlinkClick r:id="rId5"/>
              </a:rPr>
              <a:t>http://api.mongodb.com/python/current/tutorial.html</a:t>
            </a:r>
            <a:endParaRPr lang="pt-BR" sz="2000" dirty="0"/>
          </a:p>
          <a:p>
            <a:r>
              <a:rPr lang="pt-BR" sz="2000" dirty="0"/>
              <a:t>https://firebase.google.com/?hl=pt-br</a:t>
            </a:r>
          </a:p>
          <a:p>
            <a:endParaRPr lang="pt-BR" sz="2000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8825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Armazenar e Consumir Dados</a:t>
            </a:r>
          </a:p>
        </p:txBody>
      </p:sp>
      <p:pic>
        <p:nvPicPr>
          <p:cNvPr id="4" name="Picture 2" descr="Resultado de imag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137" y="1724025"/>
            <a:ext cx="5572125" cy="51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780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NoSQL</a:t>
            </a:r>
            <a:r>
              <a:rPr lang="pt-BR" dirty="0"/>
              <a:t> –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Only</a:t>
            </a:r>
            <a:r>
              <a:rPr lang="pt-BR" dirty="0"/>
              <a:t> SQL</a:t>
            </a:r>
          </a:p>
        </p:txBody>
      </p:sp>
      <p:pic>
        <p:nvPicPr>
          <p:cNvPr id="3074" name="Picture 2" descr="Resultado de imagem para No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38350"/>
            <a:ext cx="762000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276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30239B-795D-458D-8DD2-EEB688037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Porque </a:t>
            </a:r>
            <a:r>
              <a:rPr lang="pt-BR" dirty="0" err="1"/>
              <a:t>NoSQL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12D5A4-B931-4BBB-806C-86CCE8FD5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Variedade de dados:</a:t>
            </a:r>
          </a:p>
          <a:p>
            <a:pPr lvl="1"/>
            <a:r>
              <a:rPr lang="pt-BR" dirty="0"/>
              <a:t>Diferentes estruturas;</a:t>
            </a:r>
          </a:p>
          <a:p>
            <a:pPr lvl="1"/>
            <a:r>
              <a:rPr lang="pt-BR" dirty="0"/>
              <a:t>JSON, XML, Imagens, </a:t>
            </a:r>
            <a:r>
              <a:rPr lang="pt-BR" dirty="0" err="1"/>
              <a:t>Videos</a:t>
            </a:r>
            <a:r>
              <a:rPr lang="pt-BR" dirty="0"/>
              <a:t>,...</a:t>
            </a:r>
          </a:p>
          <a:p>
            <a:endParaRPr lang="pt-BR" dirty="0"/>
          </a:p>
          <a:p>
            <a:r>
              <a:rPr lang="pt-BR" dirty="0"/>
              <a:t>Crescimento da Quantidade de Dados:</a:t>
            </a:r>
          </a:p>
          <a:p>
            <a:pPr lvl="1"/>
            <a:r>
              <a:rPr lang="pt-BR" dirty="0"/>
              <a:t>Escalabilidade;</a:t>
            </a:r>
          </a:p>
          <a:p>
            <a:pPr lvl="1"/>
            <a:endParaRPr lang="pt-BR" dirty="0"/>
          </a:p>
          <a:p>
            <a:r>
              <a:rPr lang="pt-BR" dirty="0"/>
              <a:t>Velocidade:</a:t>
            </a:r>
          </a:p>
          <a:p>
            <a:pPr lvl="1"/>
            <a:r>
              <a:rPr lang="pt-BR" dirty="0"/>
              <a:t>Análise de dados em tempo real;</a:t>
            </a:r>
          </a:p>
          <a:p>
            <a:pPr lvl="1"/>
            <a:endParaRPr lang="pt-BR" dirty="0"/>
          </a:p>
          <a:p>
            <a:r>
              <a:rPr lang="pt-BR" dirty="0"/>
              <a:t>Veracidade:</a:t>
            </a:r>
          </a:p>
          <a:p>
            <a:pPr lvl="1"/>
            <a:r>
              <a:rPr lang="pt-BR" dirty="0"/>
              <a:t>Os dados nem sempre são precisos;</a:t>
            </a:r>
          </a:p>
          <a:p>
            <a:pPr lvl="1"/>
            <a:r>
              <a:rPr lang="pt-BR" dirty="0"/>
              <a:t>Eventual consistência;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2181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38A691-8457-4F93-AAB9-DA1CAD751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Porque </a:t>
            </a:r>
            <a:r>
              <a:rPr lang="pt-BR" dirty="0" err="1"/>
              <a:t>NoSQL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F57C64-0FC6-4A09-BAB8-27B7B3EE3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Bancos de dados Relacionais:</a:t>
            </a:r>
          </a:p>
          <a:p>
            <a:pPr lvl="1"/>
            <a:r>
              <a:rPr lang="pt-BR" dirty="0"/>
              <a:t>Decremento de performance com o aumento “exponencial” da quantidade de dados;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Difícil distribuição;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Difícil escalabilidade;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Preciso conhecer o esquema antes;</a:t>
            </a:r>
          </a:p>
          <a:p>
            <a:pPr marL="393192" lvl="1" indent="0">
              <a:buNone/>
            </a:pP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7182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E0421-BB06-4A0B-AF52-1A8152203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Porque SQL?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CB44DE-93DB-4E5A-8A21-056087FCD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ACID</a:t>
            </a:r>
          </a:p>
          <a:p>
            <a:pPr lvl="1"/>
            <a:r>
              <a:rPr lang="pt-BR" dirty="0"/>
              <a:t>Atomicidade;</a:t>
            </a:r>
          </a:p>
          <a:p>
            <a:pPr lvl="2"/>
            <a:r>
              <a:rPr lang="pt-BR" dirty="0"/>
              <a:t>Tudo ou nada;</a:t>
            </a:r>
          </a:p>
          <a:p>
            <a:pPr lvl="1"/>
            <a:r>
              <a:rPr lang="pt-BR" dirty="0"/>
              <a:t>Consistência:</a:t>
            </a:r>
          </a:p>
          <a:p>
            <a:pPr lvl="2"/>
            <a:r>
              <a:rPr lang="pt-BR" dirty="0"/>
              <a:t>Uma transação deve respeitar as regras de integridade dos dados (Chaves e restrições, ...).</a:t>
            </a:r>
          </a:p>
          <a:p>
            <a:pPr lvl="1"/>
            <a:r>
              <a:rPr lang="pt-BR" dirty="0"/>
              <a:t>Isolamento:</a:t>
            </a:r>
          </a:p>
          <a:p>
            <a:pPr lvl="2"/>
            <a:r>
              <a:rPr lang="pt-BR" dirty="0"/>
              <a:t>Os dados de uma transação não interferem em outra;</a:t>
            </a:r>
          </a:p>
          <a:p>
            <a:pPr lvl="1"/>
            <a:r>
              <a:rPr lang="pt-BR" dirty="0"/>
              <a:t>Durabilidade:</a:t>
            </a:r>
          </a:p>
          <a:p>
            <a:pPr lvl="2"/>
            <a:r>
              <a:rPr lang="pt-BR" dirty="0"/>
              <a:t> Em caso de falha e/ou reinício do sistema, os dados estão disponíveis em seu estado correto.</a:t>
            </a:r>
          </a:p>
        </p:txBody>
      </p:sp>
    </p:spTree>
    <p:extLst>
      <p:ext uri="{BB962C8B-B14F-4D97-AF65-F5344CB8AC3E}">
        <p14:creationId xmlns:p14="http://schemas.microsoft.com/office/powerpoint/2010/main" val="1941876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NoSQL</a:t>
            </a:r>
            <a:r>
              <a:rPr lang="pt-BR" dirty="0"/>
              <a:t> - Vantagens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Flexibilidade:</a:t>
            </a:r>
          </a:p>
          <a:p>
            <a:pPr lvl="1"/>
            <a:r>
              <a:rPr lang="pt-BR" dirty="0"/>
              <a:t>Dados </a:t>
            </a:r>
            <a:r>
              <a:rPr lang="pt-BR" dirty="0" err="1"/>
              <a:t>semi-estruturados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Esquema dinâmico;</a:t>
            </a:r>
          </a:p>
          <a:p>
            <a:pPr lvl="1"/>
            <a:r>
              <a:rPr lang="pt-BR" dirty="0"/>
              <a:t>Fácil adicionar novos campos;</a:t>
            </a:r>
          </a:p>
          <a:p>
            <a:pPr lvl="1"/>
            <a:r>
              <a:rPr lang="pt-BR" dirty="0"/>
              <a:t>Operações mais rápidas</a:t>
            </a:r>
          </a:p>
          <a:p>
            <a:pPr lvl="1"/>
            <a:endParaRPr lang="pt-BR" dirty="0"/>
          </a:p>
          <a:p>
            <a:r>
              <a:rPr lang="pt-BR" dirty="0"/>
              <a:t>Distribuição:</a:t>
            </a:r>
          </a:p>
          <a:p>
            <a:pPr lvl="1"/>
            <a:r>
              <a:rPr lang="pt-BR" dirty="0"/>
              <a:t>Escalável - Horizontalmente;</a:t>
            </a:r>
          </a:p>
          <a:p>
            <a:pPr lvl="1"/>
            <a:endParaRPr lang="pt-BR" dirty="0"/>
          </a:p>
          <a:p>
            <a:r>
              <a:rPr lang="pt-BR" dirty="0"/>
              <a:t>Novos modelos de armazenamento;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3361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NoSQL</a:t>
            </a:r>
            <a:r>
              <a:rPr lang="pt-BR" dirty="0"/>
              <a:t> - Desvantagens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Esquemas fracos:</a:t>
            </a:r>
          </a:p>
          <a:p>
            <a:pPr lvl="1"/>
            <a:r>
              <a:rPr lang="pt-BR" dirty="0"/>
              <a:t>Código mais complexo;</a:t>
            </a:r>
          </a:p>
          <a:p>
            <a:pPr lvl="1"/>
            <a:r>
              <a:rPr lang="pt-BR" dirty="0"/>
              <a:t>Inconsistências;</a:t>
            </a:r>
          </a:p>
          <a:p>
            <a:pPr lvl="1"/>
            <a:r>
              <a:rPr lang="pt-BR" dirty="0"/>
              <a:t>Degradação de performance;</a:t>
            </a:r>
          </a:p>
          <a:p>
            <a:pPr lvl="1"/>
            <a:r>
              <a:rPr lang="pt-BR" dirty="0"/>
              <a:t>Redundância;</a:t>
            </a:r>
          </a:p>
          <a:p>
            <a:endParaRPr lang="pt-BR" dirty="0"/>
          </a:p>
          <a:p>
            <a:r>
              <a:rPr lang="pt-BR" dirty="0" err="1"/>
              <a:t>APIs</a:t>
            </a:r>
            <a:r>
              <a:rPr lang="pt-BR" dirty="0"/>
              <a:t> não seguem um padrão;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2852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1378</TotalTime>
  <Words>811</Words>
  <Application>Microsoft Office PowerPoint</Application>
  <PresentationFormat>Apresentação na tela (4:3)</PresentationFormat>
  <Paragraphs>200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0" baseType="lpstr">
      <vt:lpstr>Calibri</vt:lpstr>
      <vt:lpstr>Constantia</vt:lpstr>
      <vt:lpstr>Wingdings 2</vt:lpstr>
      <vt:lpstr>Fluxo</vt:lpstr>
      <vt:lpstr>Banco de Dados</vt:lpstr>
      <vt:lpstr>Armazenar e Consumir Dados</vt:lpstr>
      <vt:lpstr>Armazenar e Consumir Dados</vt:lpstr>
      <vt:lpstr>NoSQL – Not Only SQL</vt:lpstr>
      <vt:lpstr>Porque NoSQL?</vt:lpstr>
      <vt:lpstr>Porque NoSQL?</vt:lpstr>
      <vt:lpstr>Porque SQL?</vt:lpstr>
      <vt:lpstr>NoSQL - Vantagens</vt:lpstr>
      <vt:lpstr>NoSQL - Desvantagens</vt:lpstr>
      <vt:lpstr>Teorema de CAP</vt:lpstr>
      <vt:lpstr>Teorema de CAP</vt:lpstr>
      <vt:lpstr>Teorema de CAP</vt:lpstr>
      <vt:lpstr>Principais Tipos</vt:lpstr>
      <vt:lpstr>Key-Value</vt:lpstr>
      <vt:lpstr>Document Based</vt:lpstr>
      <vt:lpstr>Column</vt:lpstr>
      <vt:lpstr>Graph</vt:lpstr>
      <vt:lpstr>MongoDB</vt:lpstr>
      <vt:lpstr>Mongo - Python</vt:lpstr>
      <vt:lpstr>Mongo - Python</vt:lpstr>
      <vt:lpstr>Firebase</vt:lpstr>
      <vt:lpstr>Firebase Realtime Database;</vt:lpstr>
      <vt:lpstr>CouchDB</vt:lpstr>
      <vt:lpstr>Redis</vt:lpstr>
      <vt:lpstr>Projeto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Leonardo Pordeus</dc:creator>
  <cp:lastModifiedBy>Leonardo Pordeus</cp:lastModifiedBy>
  <cp:revision>130</cp:revision>
  <dcterms:created xsi:type="dcterms:W3CDTF">2017-10-27T00:12:00Z</dcterms:created>
  <dcterms:modified xsi:type="dcterms:W3CDTF">2018-11-30T00:23:57Z</dcterms:modified>
</cp:coreProperties>
</file>